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332" r:id="rId2"/>
    <p:sldId id="335" r:id="rId3"/>
    <p:sldId id="336" r:id="rId4"/>
    <p:sldId id="333" r:id="rId5"/>
    <p:sldId id="326" r:id="rId6"/>
  </p:sldIdLst>
  <p:sldSz cx="24385588" cy="13717588"/>
  <p:notesSz cx="6797675" cy="9926638"/>
  <p:defaultTextStyle>
    <a:defPPr>
      <a:defRPr lang="ru-RU"/>
    </a:defPPr>
    <a:lvl1pPr marL="0" algn="l" defTabSz="2176950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1pPr>
    <a:lvl2pPr marL="1088474" algn="l" defTabSz="2176950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2pPr>
    <a:lvl3pPr marL="2176950" algn="l" defTabSz="2176950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3pPr>
    <a:lvl4pPr marL="3265423" algn="l" defTabSz="2176950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4pPr>
    <a:lvl5pPr marL="4353897" algn="l" defTabSz="2176950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5pPr>
    <a:lvl6pPr marL="5442370" algn="l" defTabSz="2176950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6pPr>
    <a:lvl7pPr marL="6530846" algn="l" defTabSz="2176950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7pPr>
    <a:lvl8pPr marL="7619320" algn="l" defTabSz="2176950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8pPr>
    <a:lvl9pPr marL="8707794" algn="l" defTabSz="2176950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ирилл" initials="К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00FF"/>
    <a:srgbClr val="0070C0"/>
    <a:srgbClr val="0081E2"/>
    <a:srgbClr val="99CCFF"/>
    <a:srgbClr val="CCECFF"/>
    <a:srgbClr val="3333CC"/>
    <a:srgbClr val="3399FF"/>
    <a:srgbClr val="0099CC"/>
    <a:srgbClr val="4BA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0" autoAdjust="0"/>
    <p:restoredTop sz="94526" autoAdjust="0"/>
  </p:normalViewPr>
  <p:slideViewPr>
    <p:cSldViewPr>
      <p:cViewPr varScale="1">
        <p:scale>
          <a:sx n="56" d="100"/>
          <a:sy n="56" d="100"/>
        </p:scale>
        <p:origin x="720" y="114"/>
      </p:cViewPr>
      <p:guideLst>
        <p:guide orient="horz" pos="4320"/>
        <p:guide pos="76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8D3AB-3851-4097-8F9D-9355018DF7AB}" type="datetimeFigureOut">
              <a:rPr lang="ru-RU" smtClean="0"/>
              <a:t>08.08.2018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CF1F57-54D1-497F-BEDE-691A82B9A11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5781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1769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1088474" algn="l" defTabSz="21769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2176950" algn="l" defTabSz="21769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3265423" algn="l" defTabSz="21769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4353897" algn="l" defTabSz="21769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5442370" algn="l" defTabSz="21769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6530846" algn="l" defTabSz="21769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7619320" algn="l" defTabSz="21769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8707794" algn="l" defTabSz="21769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F1F57-54D1-497F-BEDE-691A82B9A115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8906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F1F57-54D1-497F-BEDE-691A82B9A115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8906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F1F57-54D1-497F-BEDE-691A82B9A115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8906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F1F57-54D1-497F-BEDE-691A82B9A115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8906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F1F57-54D1-497F-BEDE-691A82B9A115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8906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919" y="4261347"/>
            <a:ext cx="20727750" cy="29403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57838" y="7773300"/>
            <a:ext cx="17069912" cy="35056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4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6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3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3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0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9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7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2958-A11A-4AE3-98AC-D019039A99B3}" type="datetime1">
              <a:rPr lang="ru-RU" smtClean="0"/>
              <a:t>08.08.2018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5AE8-C3DD-472D-9AC1-654B79A03E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829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7A6D9-FEF0-4A13-BA61-47C66ACBF73B}" type="datetime1">
              <a:rPr lang="ru-RU" smtClean="0"/>
              <a:t>08.08.2018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5AE8-C3DD-472D-9AC1-654B79A03E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3999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7149707" y="1098677"/>
            <a:ext cx="14631353" cy="2341198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251414" y="1098677"/>
            <a:ext cx="43491866" cy="2341198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FF0C2-71D4-47EB-8A20-0F64F5B1F1D8}" type="datetime1">
              <a:rPr lang="ru-RU" smtClean="0"/>
              <a:t>08.08.2018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5AE8-C3DD-472D-9AC1-654B79A03E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9101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E507E-E99B-4737-BD70-BEF5C9890EA3}" type="datetime1">
              <a:rPr lang="ru-RU" smtClean="0"/>
              <a:t>08.08.2018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5AE8-C3DD-472D-9AC1-654B79A03E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393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294" y="8814824"/>
            <a:ext cx="20727750" cy="2724465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26294" y="5814102"/>
            <a:ext cx="20727750" cy="3000721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474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6950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3pPr>
            <a:lvl4pPr marL="3265423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4pPr>
            <a:lvl5pPr marL="4353897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5pPr>
            <a:lvl6pPr marL="5442370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6pPr>
            <a:lvl7pPr marL="6530846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7pPr>
            <a:lvl8pPr marL="7619320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8pPr>
            <a:lvl9pPr marL="8707794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0B7E1-EAB3-4652-B716-73B59DCFDBDB}" type="datetime1">
              <a:rPr lang="ru-RU" smtClean="0"/>
              <a:t>08.08.2018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5AE8-C3DD-472D-9AC1-654B79A03E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0998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51412" y="6401542"/>
            <a:ext cx="29059492" cy="18109122"/>
          </a:xfrm>
        </p:spPr>
        <p:txBody>
          <a:bodyPr/>
          <a:lstStyle>
            <a:lvl1pPr>
              <a:defRPr sz="66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717331" y="6401542"/>
            <a:ext cx="29063726" cy="18109122"/>
          </a:xfrm>
        </p:spPr>
        <p:txBody>
          <a:bodyPr/>
          <a:lstStyle>
            <a:lvl1pPr>
              <a:defRPr sz="66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B5BCE-3F8A-4785-8468-0D8DD9168F5A}" type="datetime1">
              <a:rPr lang="ru-RU" smtClean="0"/>
              <a:t>08.08.2018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5AE8-C3DD-472D-9AC1-654B79A03E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4191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80" y="549339"/>
            <a:ext cx="21947029" cy="228626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80" y="3070582"/>
            <a:ext cx="10774535" cy="1279672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74" indent="0">
              <a:buNone/>
              <a:defRPr sz="4800" b="1"/>
            </a:lvl2pPr>
            <a:lvl3pPr marL="2176950" indent="0">
              <a:buNone/>
              <a:defRPr sz="4300" b="1"/>
            </a:lvl3pPr>
            <a:lvl4pPr marL="3265423" indent="0">
              <a:buNone/>
              <a:defRPr sz="3900" b="1"/>
            </a:lvl4pPr>
            <a:lvl5pPr marL="4353897" indent="0">
              <a:buNone/>
              <a:defRPr sz="3900" b="1"/>
            </a:lvl5pPr>
            <a:lvl6pPr marL="5442370" indent="0">
              <a:buNone/>
              <a:defRPr sz="3900" b="1"/>
            </a:lvl6pPr>
            <a:lvl7pPr marL="6530846" indent="0">
              <a:buNone/>
              <a:defRPr sz="3900" b="1"/>
            </a:lvl7pPr>
            <a:lvl8pPr marL="7619320" indent="0">
              <a:buNone/>
              <a:defRPr sz="3900" b="1"/>
            </a:lvl8pPr>
            <a:lvl9pPr marL="8707794" indent="0">
              <a:buNone/>
              <a:defRPr sz="3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9280" y="4350254"/>
            <a:ext cx="10774535" cy="7903491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900"/>
            </a:lvl4pPr>
            <a:lvl5pPr>
              <a:defRPr sz="3900"/>
            </a:lvl5pPr>
            <a:lvl6pPr>
              <a:defRPr sz="3900"/>
            </a:lvl6pPr>
            <a:lvl7pPr>
              <a:defRPr sz="3900"/>
            </a:lvl7pPr>
            <a:lvl8pPr>
              <a:defRPr sz="3900"/>
            </a:lvl8pPr>
            <a:lvl9pPr>
              <a:defRPr sz="3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2387541" y="3070582"/>
            <a:ext cx="10778770" cy="1279672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474" indent="0">
              <a:buNone/>
              <a:defRPr sz="4800" b="1"/>
            </a:lvl2pPr>
            <a:lvl3pPr marL="2176950" indent="0">
              <a:buNone/>
              <a:defRPr sz="4300" b="1"/>
            </a:lvl3pPr>
            <a:lvl4pPr marL="3265423" indent="0">
              <a:buNone/>
              <a:defRPr sz="3900" b="1"/>
            </a:lvl4pPr>
            <a:lvl5pPr marL="4353897" indent="0">
              <a:buNone/>
              <a:defRPr sz="3900" b="1"/>
            </a:lvl5pPr>
            <a:lvl6pPr marL="5442370" indent="0">
              <a:buNone/>
              <a:defRPr sz="3900" b="1"/>
            </a:lvl6pPr>
            <a:lvl7pPr marL="6530846" indent="0">
              <a:buNone/>
              <a:defRPr sz="3900" b="1"/>
            </a:lvl7pPr>
            <a:lvl8pPr marL="7619320" indent="0">
              <a:buNone/>
              <a:defRPr sz="3900" b="1"/>
            </a:lvl8pPr>
            <a:lvl9pPr marL="8707794" indent="0">
              <a:buNone/>
              <a:defRPr sz="3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2387541" y="4350254"/>
            <a:ext cx="10778770" cy="7903491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900"/>
            </a:lvl4pPr>
            <a:lvl5pPr>
              <a:defRPr sz="3900"/>
            </a:lvl5pPr>
            <a:lvl6pPr>
              <a:defRPr sz="3900"/>
            </a:lvl6pPr>
            <a:lvl7pPr>
              <a:defRPr sz="3900"/>
            </a:lvl7pPr>
            <a:lvl8pPr>
              <a:defRPr sz="3900"/>
            </a:lvl8pPr>
            <a:lvl9pPr>
              <a:defRPr sz="3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CC996-6E0F-4240-B22C-5116E61F7C60}" type="datetime1">
              <a:rPr lang="ru-RU" smtClean="0"/>
              <a:t>08.08.2018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5AE8-C3DD-472D-9AC1-654B79A03E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8932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D2451-30F4-41A9-AD14-0744DC270F86}" type="datetime1">
              <a:rPr lang="ru-RU" smtClean="0"/>
              <a:t>08.08.2018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5AE8-C3DD-472D-9AC1-654B79A03E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547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F5D7D-207C-42DF-9FD7-4D4A9DBD84DD}" type="datetime1">
              <a:rPr lang="ru-RU" smtClean="0"/>
              <a:t>08.08.2018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5AE8-C3DD-472D-9AC1-654B79A03E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8971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79" y="546163"/>
            <a:ext cx="8022691" cy="2324369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34089" y="546166"/>
            <a:ext cx="13632221" cy="11707581"/>
          </a:xfrm>
        </p:spPr>
        <p:txBody>
          <a:bodyPr/>
          <a:lstStyle>
            <a:lvl1pPr>
              <a:defRPr sz="7500"/>
            </a:lvl1pPr>
            <a:lvl2pPr>
              <a:defRPr sz="66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279" y="2870533"/>
            <a:ext cx="8022691" cy="9383212"/>
          </a:xfrm>
        </p:spPr>
        <p:txBody>
          <a:bodyPr/>
          <a:lstStyle>
            <a:lvl1pPr marL="0" indent="0">
              <a:buNone/>
              <a:defRPr sz="3400"/>
            </a:lvl1pPr>
            <a:lvl2pPr marL="1088474" indent="0">
              <a:buNone/>
              <a:defRPr sz="3000"/>
            </a:lvl2pPr>
            <a:lvl3pPr marL="2176950" indent="0">
              <a:buNone/>
              <a:defRPr sz="2500"/>
            </a:lvl3pPr>
            <a:lvl4pPr marL="3265423" indent="0">
              <a:buNone/>
              <a:defRPr sz="2000"/>
            </a:lvl4pPr>
            <a:lvl5pPr marL="4353897" indent="0">
              <a:buNone/>
              <a:defRPr sz="2000"/>
            </a:lvl5pPr>
            <a:lvl6pPr marL="5442370" indent="0">
              <a:buNone/>
              <a:defRPr sz="2000"/>
            </a:lvl6pPr>
            <a:lvl7pPr marL="6530846" indent="0">
              <a:buNone/>
              <a:defRPr sz="2000"/>
            </a:lvl7pPr>
            <a:lvl8pPr marL="7619320" indent="0">
              <a:buNone/>
              <a:defRPr sz="2000"/>
            </a:lvl8pPr>
            <a:lvl9pPr marL="8707794" indent="0">
              <a:buNone/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A118-389A-432C-9644-3A9910D4C2CA}" type="datetime1">
              <a:rPr lang="ru-RU" smtClean="0"/>
              <a:t>08.08.2018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5AE8-C3DD-472D-9AC1-654B79A03E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571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9747" y="9602312"/>
            <a:ext cx="14631353" cy="1133607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779747" y="1225692"/>
            <a:ext cx="14631353" cy="8230553"/>
          </a:xfrm>
        </p:spPr>
        <p:txBody>
          <a:bodyPr/>
          <a:lstStyle>
            <a:lvl1pPr marL="0" indent="0">
              <a:buNone/>
              <a:defRPr sz="7500"/>
            </a:lvl1pPr>
            <a:lvl2pPr marL="1088474" indent="0">
              <a:buNone/>
              <a:defRPr sz="6600"/>
            </a:lvl2pPr>
            <a:lvl3pPr marL="2176950" indent="0">
              <a:buNone/>
              <a:defRPr sz="5700"/>
            </a:lvl3pPr>
            <a:lvl4pPr marL="3265423" indent="0">
              <a:buNone/>
              <a:defRPr sz="4800"/>
            </a:lvl4pPr>
            <a:lvl5pPr marL="4353897" indent="0">
              <a:buNone/>
              <a:defRPr sz="4800"/>
            </a:lvl5pPr>
            <a:lvl6pPr marL="5442370" indent="0">
              <a:buNone/>
              <a:defRPr sz="4800"/>
            </a:lvl6pPr>
            <a:lvl7pPr marL="6530846" indent="0">
              <a:buNone/>
              <a:defRPr sz="4800"/>
            </a:lvl7pPr>
            <a:lvl8pPr marL="7619320" indent="0">
              <a:buNone/>
              <a:defRPr sz="4800"/>
            </a:lvl8pPr>
            <a:lvl9pPr marL="8707794" indent="0">
              <a:buNone/>
              <a:defRPr sz="48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79747" y="10735919"/>
            <a:ext cx="14631353" cy="1609910"/>
          </a:xfrm>
        </p:spPr>
        <p:txBody>
          <a:bodyPr/>
          <a:lstStyle>
            <a:lvl1pPr marL="0" indent="0">
              <a:buNone/>
              <a:defRPr sz="3400"/>
            </a:lvl1pPr>
            <a:lvl2pPr marL="1088474" indent="0">
              <a:buNone/>
              <a:defRPr sz="3000"/>
            </a:lvl2pPr>
            <a:lvl3pPr marL="2176950" indent="0">
              <a:buNone/>
              <a:defRPr sz="2500"/>
            </a:lvl3pPr>
            <a:lvl4pPr marL="3265423" indent="0">
              <a:buNone/>
              <a:defRPr sz="2000"/>
            </a:lvl4pPr>
            <a:lvl5pPr marL="4353897" indent="0">
              <a:buNone/>
              <a:defRPr sz="2000"/>
            </a:lvl5pPr>
            <a:lvl6pPr marL="5442370" indent="0">
              <a:buNone/>
              <a:defRPr sz="2000"/>
            </a:lvl6pPr>
            <a:lvl7pPr marL="6530846" indent="0">
              <a:buNone/>
              <a:defRPr sz="2000"/>
            </a:lvl7pPr>
            <a:lvl8pPr marL="7619320" indent="0">
              <a:buNone/>
              <a:defRPr sz="2000"/>
            </a:lvl8pPr>
            <a:lvl9pPr marL="8707794" indent="0">
              <a:buNone/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F6CB9-54B1-4F13-B82D-38C30E386B00}" type="datetime1">
              <a:rPr lang="ru-RU" smtClean="0"/>
              <a:t>08.08.2018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5AE8-C3DD-472D-9AC1-654B79A03E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284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80" y="549339"/>
            <a:ext cx="21947029" cy="2286265"/>
          </a:xfrm>
          <a:prstGeom prst="rect">
            <a:avLst/>
          </a:prstGeom>
        </p:spPr>
        <p:txBody>
          <a:bodyPr vert="horz" lIns="217696" tIns="108847" rIns="217696" bIns="108847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80" y="3200774"/>
            <a:ext cx="21947029" cy="9052974"/>
          </a:xfrm>
          <a:prstGeom prst="rect">
            <a:avLst/>
          </a:prstGeom>
        </p:spPr>
        <p:txBody>
          <a:bodyPr vert="horz" lIns="217696" tIns="108847" rIns="217696" bIns="10884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19279" y="12714175"/>
            <a:ext cx="5689971" cy="730335"/>
          </a:xfrm>
          <a:prstGeom prst="rect">
            <a:avLst/>
          </a:prstGeom>
        </p:spPr>
        <p:txBody>
          <a:bodyPr vert="horz" lIns="217696" tIns="108847" rIns="217696" bIns="108847" rtlCol="0" anchor="ctr"/>
          <a:lstStyle>
            <a:lvl1pPr algn="l">
              <a:defRPr sz="3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54AFA-6383-4025-9F4C-C31FB6DB6BF6}" type="datetime1">
              <a:rPr lang="ru-RU" smtClean="0"/>
              <a:t>08.08.2018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331743" y="12714175"/>
            <a:ext cx="7722103" cy="730335"/>
          </a:xfrm>
          <a:prstGeom prst="rect">
            <a:avLst/>
          </a:prstGeom>
        </p:spPr>
        <p:txBody>
          <a:bodyPr vert="horz" lIns="217696" tIns="108847" rIns="217696" bIns="108847" rtlCol="0" anchor="ctr"/>
          <a:lstStyle>
            <a:lvl1pPr algn="ctr">
              <a:defRPr sz="3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7476338" y="12714175"/>
            <a:ext cx="5689971" cy="730335"/>
          </a:xfrm>
          <a:prstGeom prst="rect">
            <a:avLst/>
          </a:prstGeom>
        </p:spPr>
        <p:txBody>
          <a:bodyPr vert="horz" lIns="217696" tIns="108847" rIns="217696" bIns="108847" rtlCol="0" anchor="ctr"/>
          <a:lstStyle>
            <a:lvl1pPr algn="r">
              <a:defRPr sz="3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C5AE8-C3DD-472D-9AC1-654B79A03ED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99918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2176950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355" indent="-816355" algn="l" defTabSz="2176950" rtl="0" eaLnBrk="1" latinLnBrk="0" hangingPunct="1">
        <a:spcBef>
          <a:spcPct val="20000"/>
        </a:spcBef>
        <a:buFont typeface="Arial" panose="020B0604020202020204" pitchFamily="34" charset="0"/>
        <a:buChar char="•"/>
        <a:defRPr sz="7500" kern="1200">
          <a:solidFill>
            <a:schemeClr val="tx1"/>
          </a:solidFill>
          <a:latin typeface="+mn-lt"/>
          <a:ea typeface="+mn-ea"/>
          <a:cs typeface="+mn-cs"/>
        </a:defRPr>
      </a:lvl1pPr>
      <a:lvl2pPr marL="1768771" indent="-680297" algn="l" defTabSz="2176950" rtl="0" eaLnBrk="1" latinLnBrk="0" hangingPunct="1">
        <a:spcBef>
          <a:spcPct val="20000"/>
        </a:spcBef>
        <a:buFont typeface="Arial" panose="020B0604020202020204" pitchFamily="34" charset="0"/>
        <a:buChar char="–"/>
        <a:defRPr sz="66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186" indent="-544237" algn="l" defTabSz="2176950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09660" indent="-544237" algn="l" defTabSz="2176950" rtl="0" eaLnBrk="1" latinLnBrk="0" hangingPunct="1">
        <a:spcBef>
          <a:spcPct val="20000"/>
        </a:spcBef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134" indent="-544237" algn="l" defTabSz="2176950" rtl="0" eaLnBrk="1" latinLnBrk="0" hangingPunct="1">
        <a:spcBef>
          <a:spcPct val="20000"/>
        </a:spcBef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6607" indent="-544237" algn="l" defTabSz="2176950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5083" indent="-544237" algn="l" defTabSz="2176950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3557" indent="-544237" algn="l" defTabSz="2176950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2030" indent="-544237" algn="l" defTabSz="2176950" rtl="0" eaLnBrk="1" latinLnBrk="0" hangingPunct="1">
        <a:spcBef>
          <a:spcPct val="20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217695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474" algn="l" defTabSz="217695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6950" algn="l" defTabSz="217695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423" algn="l" defTabSz="217695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3897" algn="l" defTabSz="217695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370" algn="l" defTabSz="217695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0846" algn="l" defTabSz="217695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9320" algn="l" defTabSz="217695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7794" algn="l" defTabSz="2176950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824318" y="18034"/>
            <a:ext cx="22536476" cy="1746226"/>
          </a:xfrm>
          <a:prstGeom prst="rect">
            <a:avLst/>
          </a:prstGeom>
          <a:solidFill>
            <a:srgbClr val="0070C0"/>
          </a:solidFill>
          <a:ln w="88900" cap="sq">
            <a:solidFill>
              <a:schemeClr val="tx1"/>
            </a:solidFill>
            <a:miter lim="800000"/>
          </a:ln>
        </p:spPr>
        <p:txBody>
          <a:bodyPr lIns="91425" tIns="45713" rIns="91425" bIns="45713" anchor="ctr"/>
          <a:lstStyle>
            <a:lvl1pPr indent="3556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0" algn="ctr" defTabSz="679347" eaLnBrk="0" hangingPunct="0">
              <a:tabLst>
                <a:tab pos="0" algn="l"/>
              </a:tabLst>
            </a:pPr>
            <a:r>
              <a:rPr lang="ru-RU" altLang="ru-RU" b="1" dirty="0" smtClea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  <a:sym typeface="Gill Sans" pitchFamily="-84" charset="0"/>
              </a:rPr>
              <a:t>Распоряжение Правительства РФ</a:t>
            </a:r>
          </a:p>
          <a:p>
            <a:pPr indent="0" algn="ctr" defTabSz="679347" eaLnBrk="0" hangingPunct="0">
              <a:tabLst>
                <a:tab pos="0" algn="l"/>
              </a:tabLst>
            </a:pPr>
            <a:r>
              <a:rPr lang="ru-RU" altLang="ru-RU" b="1" dirty="0" smtClea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  <a:sym typeface="Gill Sans" pitchFamily="-84" charset="0"/>
              </a:rPr>
              <a:t>от </a:t>
            </a:r>
            <a:r>
              <a:rPr lang="ru-RU" altLang="ru-RU" b="1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  <a:sym typeface="Gill Sans" pitchFamily="-84" charset="0"/>
              </a:rPr>
              <a:t>30 декабря 2015 г. </a:t>
            </a:r>
            <a:r>
              <a:rPr lang="ru-RU" altLang="ru-RU" b="1" dirty="0" smtClea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  <a:sym typeface="Gill Sans" pitchFamily="-84" charset="0"/>
              </a:rPr>
              <a:t>№ </a:t>
            </a:r>
            <a:r>
              <a:rPr lang="ru-RU" altLang="ru-RU" b="1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  <a:sym typeface="Gill Sans" pitchFamily="-84" charset="0"/>
              </a:rPr>
              <a:t>2776-р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4794" y="18276"/>
            <a:ext cx="3599048" cy="1746226"/>
          </a:xfrm>
          <a:prstGeom prst="rect">
            <a:avLst/>
          </a:prstGeom>
          <a:solidFill>
            <a:schemeClr val="tx1"/>
          </a:solidFill>
          <a:ln w="88900" cap="sq">
            <a:solidFill>
              <a:schemeClr val="tx1"/>
            </a:solidFill>
            <a:miter lim="800000"/>
          </a:ln>
        </p:spPr>
        <p:txBody>
          <a:bodyPr lIns="91425" tIns="45713" rIns="91425" bIns="45713" anchor="ctr"/>
          <a:lstStyle>
            <a:lvl1pPr indent="3556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0" algn="ctr" defTabSz="449932" eaLnBrk="0" hangingPunct="0">
              <a:tabLst>
                <a:tab pos="0" algn="l"/>
              </a:tabLst>
            </a:pPr>
            <a:endParaRPr lang="ru-RU" altLang="ru-RU" sz="4100" b="1" dirty="0">
              <a:latin typeface="Gill Sans" pitchFamily="-84" charset="0"/>
              <a:ea typeface="MS PGothic" pitchFamily="34" charset="-128"/>
              <a:sym typeface="Gill Sans" pitchFamily="-84" charset="0"/>
            </a:endParaRPr>
          </a:p>
        </p:txBody>
      </p:sp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50" y="92330"/>
            <a:ext cx="3438476" cy="167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0" y="4965968"/>
            <a:ext cx="243607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Концепция</a:t>
            </a:r>
          </a:p>
          <a:p>
            <a:pPr algn="ctr"/>
            <a:r>
              <a:rPr lang="ru-RU" sz="8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совершенствования механизмов </a:t>
            </a:r>
            <a:r>
              <a:rPr lang="ru-RU" sz="8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саморегулирования</a:t>
            </a:r>
            <a:endParaRPr lang="ru-RU" sz="8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80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824318" y="18034"/>
            <a:ext cx="22536476" cy="1746226"/>
          </a:xfrm>
          <a:prstGeom prst="rect">
            <a:avLst/>
          </a:prstGeom>
          <a:solidFill>
            <a:srgbClr val="0070C0"/>
          </a:solidFill>
          <a:ln w="88900" cap="sq">
            <a:solidFill>
              <a:schemeClr val="tx1"/>
            </a:solidFill>
            <a:miter lim="800000"/>
          </a:ln>
        </p:spPr>
        <p:txBody>
          <a:bodyPr lIns="91425" tIns="45713" rIns="91425" bIns="45713" anchor="ctr"/>
          <a:lstStyle>
            <a:lvl1pPr indent="3556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0" algn="ctr" defTabSz="679347" eaLnBrk="0" hangingPunct="0">
              <a:tabLst>
                <a:tab pos="0" algn="l"/>
              </a:tabLst>
            </a:pPr>
            <a:r>
              <a:rPr lang="ru-RU" altLang="ru-RU" b="1" dirty="0" smtClea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  <a:sym typeface="Gill Sans" pitchFamily="-84" charset="0"/>
              </a:rPr>
              <a:t>Развитие системы саморегулируемых организаций</a:t>
            </a:r>
            <a:endParaRPr lang="ru-RU" altLang="ru-RU" b="1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  <a:sym typeface="Gill Sans" pitchFamily="-84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4794" y="18276"/>
            <a:ext cx="3599048" cy="1746226"/>
          </a:xfrm>
          <a:prstGeom prst="rect">
            <a:avLst/>
          </a:prstGeom>
          <a:solidFill>
            <a:schemeClr val="tx1"/>
          </a:solidFill>
          <a:ln w="88900" cap="sq">
            <a:solidFill>
              <a:schemeClr val="tx1"/>
            </a:solidFill>
            <a:miter lim="800000"/>
          </a:ln>
        </p:spPr>
        <p:txBody>
          <a:bodyPr lIns="91425" tIns="45713" rIns="91425" bIns="45713" anchor="ctr"/>
          <a:lstStyle>
            <a:lvl1pPr indent="3556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0" algn="ctr" defTabSz="449932" eaLnBrk="0" hangingPunct="0">
              <a:tabLst>
                <a:tab pos="0" algn="l"/>
              </a:tabLst>
            </a:pPr>
            <a:endParaRPr lang="ru-RU" altLang="ru-RU" sz="4100" b="1" dirty="0">
              <a:latin typeface="Gill Sans" pitchFamily="-84" charset="0"/>
              <a:ea typeface="MS PGothic" pitchFamily="34" charset="-128"/>
              <a:sym typeface="Gill Sans" pitchFamily="-84" charset="0"/>
            </a:endParaRPr>
          </a:p>
        </p:txBody>
      </p:sp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50" y="92330"/>
            <a:ext cx="3438476" cy="167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forexaw.com/static/pictures/000/470/000470342_-_Logotip_pravitelstvo_R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6794" y="2970682"/>
            <a:ext cx="3232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polk.ru/uploads/topics/preview/00/02/73/11/406e7df3bf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5" r="3037"/>
          <a:stretch/>
        </p:blipFill>
        <p:spPr bwMode="auto">
          <a:xfrm>
            <a:off x="1902457" y="2970682"/>
            <a:ext cx="344277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086" y="6701226"/>
            <a:ext cx="701409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Поручение 2014 года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Пр-1168</a:t>
            </a:r>
          </a:p>
          <a:p>
            <a:pPr algn="ctr"/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формировании общегосударственной модели саморегулирования</a:t>
            </a:r>
            <a:endParaRPr lang="ru-RU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97715" y="11143270"/>
            <a:ext cx="1284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Использовать потенциал </a:t>
            </a:r>
            <a:r>
              <a:rPr lang="ru-RU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саморегулирования для повышения качества продукции и </a:t>
            </a:r>
            <a:r>
              <a:rPr lang="ru-RU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 </a:t>
            </a:r>
            <a:endParaRPr lang="ru-RU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030432" y="6703413"/>
            <a:ext cx="640871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2015 году </a:t>
            </a: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утверждена </a:t>
            </a:r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Концепция совершенствования механизмов саморегулирования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7842048" y="7602103"/>
            <a:ext cx="53045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Объединения, ассоциации, союзы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авая фигурная скобка 2"/>
          <p:cNvSpPr/>
          <p:nvPr/>
        </p:nvSpPr>
        <p:spPr>
          <a:xfrm rot="5400000">
            <a:off x="7274887" y="3273035"/>
            <a:ext cx="692398" cy="14400000"/>
          </a:xfrm>
          <a:prstGeom prst="rightBrace">
            <a:avLst>
              <a:gd name="adj1" fmla="val 45017"/>
              <a:gd name="adj2" fmla="val 50000"/>
            </a:avLst>
          </a:prstGeom>
          <a:ln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03462" y="2438453"/>
            <a:ext cx="15192000" cy="10512000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FF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6333254" y="2424297"/>
            <a:ext cx="7596000" cy="10512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8695617" y="12987253"/>
            <a:ext cx="5689971" cy="730335"/>
          </a:xfrm>
          <a:noFill/>
          <a:ln>
            <a:noFill/>
          </a:ln>
        </p:spPr>
        <p:txBody>
          <a:bodyPr vert="horz" lIns="217696" tIns="108847" rIns="217696" bIns="108847" rtlCol="0" anchor="ctr"/>
          <a:lstStyle/>
          <a:p>
            <a:fld id="{31BC5AE8-C3DD-472D-9AC1-654B79A03EDF}" type="slidenum">
              <a:rPr lang="ru-RU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C:\Users\Кирилл\Downloads\og_og_148283522226729881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3942" y="2674756"/>
            <a:ext cx="6294623" cy="329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860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623842" y="18034"/>
            <a:ext cx="20736952" cy="1746226"/>
          </a:xfrm>
          <a:prstGeom prst="rect">
            <a:avLst/>
          </a:prstGeom>
          <a:solidFill>
            <a:srgbClr val="0070C0"/>
          </a:solidFill>
          <a:ln w="88900" cap="sq">
            <a:solidFill>
              <a:schemeClr val="tx1"/>
            </a:solidFill>
            <a:miter lim="800000"/>
          </a:ln>
        </p:spPr>
        <p:txBody>
          <a:bodyPr lIns="91425" tIns="45713" rIns="91425" bIns="45713" anchor="ctr"/>
          <a:lstStyle>
            <a:lvl1pPr indent="3556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0" algn="ctr" defTabSz="679347" eaLnBrk="0" hangingPunct="0">
              <a:tabLst>
                <a:tab pos="0" algn="l"/>
              </a:tabLst>
            </a:pPr>
            <a:r>
              <a:rPr lang="ru-RU" altLang="ru-RU" b="1" dirty="0" smtClea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  <a:sym typeface="Gill Sans" pitchFamily="-84" charset="0"/>
              </a:rPr>
              <a:t>Отличие механизма </a:t>
            </a:r>
            <a:r>
              <a:rPr lang="ru-RU" altLang="ru-RU" b="1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  <a:sym typeface="Gill Sans" pitchFamily="-84" charset="0"/>
              </a:rPr>
              <a:t>работы саморегулируемых </a:t>
            </a:r>
            <a:r>
              <a:rPr lang="ru-RU" altLang="ru-RU" b="1" dirty="0" smtClea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  <a:sym typeface="Gill Sans" pitchFamily="-84" charset="0"/>
              </a:rPr>
              <a:t>организаций</a:t>
            </a:r>
          </a:p>
          <a:p>
            <a:pPr indent="0" algn="ctr" defTabSz="679347" eaLnBrk="0" hangingPunct="0">
              <a:tabLst>
                <a:tab pos="0" algn="l"/>
              </a:tabLst>
            </a:pPr>
            <a:r>
              <a:rPr lang="ru-RU" altLang="ru-RU" b="1" dirty="0" smtClea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  <a:sym typeface="Gill Sans" pitchFamily="-84" charset="0"/>
              </a:rPr>
              <a:t>от </a:t>
            </a:r>
            <a:r>
              <a:rPr lang="ru-RU" altLang="ru-RU" b="1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  <a:sym typeface="Gill Sans" pitchFamily="-84" charset="0"/>
              </a:rPr>
              <a:t>других некоммерческих организаций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4794" y="18276"/>
            <a:ext cx="3599048" cy="1746226"/>
          </a:xfrm>
          <a:prstGeom prst="rect">
            <a:avLst/>
          </a:prstGeom>
          <a:solidFill>
            <a:schemeClr val="tx1"/>
          </a:solidFill>
          <a:ln w="88900" cap="sq">
            <a:solidFill>
              <a:schemeClr val="tx1"/>
            </a:solidFill>
            <a:miter lim="800000"/>
          </a:ln>
        </p:spPr>
        <p:txBody>
          <a:bodyPr lIns="91425" tIns="45713" rIns="91425" bIns="45713" anchor="ctr"/>
          <a:lstStyle>
            <a:lvl1pPr indent="3556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0" algn="ctr" defTabSz="449932" eaLnBrk="0" hangingPunct="0">
              <a:tabLst>
                <a:tab pos="0" algn="l"/>
              </a:tabLst>
            </a:pPr>
            <a:endParaRPr lang="ru-RU" altLang="ru-RU" sz="4100" b="1" dirty="0">
              <a:latin typeface="Gill Sans" pitchFamily="-84" charset="0"/>
              <a:ea typeface="MS PGothic" pitchFamily="34" charset="-128"/>
              <a:sym typeface="Gill Sans" pitchFamily="-84" charset="0"/>
            </a:endParaRPr>
          </a:p>
        </p:txBody>
      </p:sp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50" y="92330"/>
            <a:ext cx="3438476" cy="167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67458" y="4050482"/>
            <a:ext cx="1284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Саморегулируемая</a:t>
            </a:r>
          </a:p>
          <a:p>
            <a:pPr algn="ctr"/>
            <a:r>
              <a:rPr lang="ru-RU" sz="4000" b="1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6571230" y="4050482"/>
            <a:ext cx="53045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Объединения, ассоциации, союзы</a:t>
            </a:r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785082" y="6467108"/>
            <a:ext cx="90730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Согласно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Федерального закона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некоммерческих организациях</a:t>
            </a:r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», </a:t>
            </a:r>
            <a:endParaRPr lang="ru-RU" sz="4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отвечают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обязательствам своих членов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79062" y="6488366"/>
            <a:ext cx="1284674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Согласно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Федерального закона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 саморегулируемых организациях»</a:t>
            </a:r>
          </a:p>
          <a:p>
            <a:pPr algn="ctr"/>
            <a:r>
              <a:rPr lang="ru-RU" sz="40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обеспечивает</a:t>
            </a:r>
          </a:p>
          <a:p>
            <a:pPr algn="ctr"/>
            <a:r>
              <a:rPr lang="ru-RU" sz="40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дополнительную </a:t>
            </a:r>
            <a:r>
              <a:rPr lang="ru-RU" sz="40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имущественную ответственность </a:t>
            </a:r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каждого ее члена перед потребителями </a:t>
            </a: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произведенных ими </a:t>
            </a:r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товаров (работ, услуг</a:t>
            </a: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счет компенсационного фонда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8695617" y="12987253"/>
            <a:ext cx="5689971" cy="730335"/>
          </a:xfrm>
          <a:noFill/>
          <a:ln>
            <a:noFill/>
          </a:ln>
        </p:spPr>
        <p:txBody>
          <a:bodyPr vert="horz" lIns="217696" tIns="108847" rIns="217696" bIns="108847" rtlCol="0" anchor="ctr"/>
          <a:lstStyle/>
          <a:p>
            <a:fld id="{31BC5AE8-C3DD-472D-9AC1-654B79A03EDF}" type="slidenum">
              <a:rPr lang="ru-RU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9062" y="3114377"/>
            <a:ext cx="12846742" cy="9145017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605062" y="3114377"/>
            <a:ext cx="9324192" cy="914501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73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07518" y="18034"/>
            <a:ext cx="23653276" cy="1746226"/>
          </a:xfrm>
          <a:prstGeom prst="rect">
            <a:avLst/>
          </a:prstGeom>
          <a:solidFill>
            <a:srgbClr val="0070C0"/>
          </a:solidFill>
          <a:ln w="88900" cap="sq">
            <a:solidFill>
              <a:schemeClr val="tx1"/>
            </a:solidFill>
            <a:miter lim="800000"/>
          </a:ln>
        </p:spPr>
        <p:txBody>
          <a:bodyPr lIns="91425" tIns="45713" rIns="91425" bIns="45713" anchor="ctr"/>
          <a:lstStyle>
            <a:lvl1pPr indent="3556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0" algn="ctr" defTabSz="679347" eaLnBrk="0" hangingPunct="0">
              <a:tabLst>
                <a:tab pos="0" algn="l"/>
              </a:tabLst>
            </a:pPr>
            <a:r>
              <a:rPr lang="ru-RU" altLang="ru-RU" b="1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  <a:sym typeface="Gill Sans" pitchFamily="-84" charset="0"/>
              </a:rPr>
              <a:t>Этапы реализации </a:t>
            </a:r>
            <a:r>
              <a:rPr lang="ru-RU" altLang="ru-RU" b="1" dirty="0" smtClean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  <a:sym typeface="Gill Sans" pitchFamily="-84" charset="0"/>
              </a:rPr>
              <a:t>Концепции</a:t>
            </a:r>
            <a:endParaRPr lang="ru-RU" altLang="ru-RU" b="1" dirty="0"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  <a:sym typeface="Gill Sans" pitchFamily="-84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4794" y="18276"/>
            <a:ext cx="3599048" cy="1746226"/>
          </a:xfrm>
          <a:prstGeom prst="rect">
            <a:avLst/>
          </a:prstGeom>
          <a:solidFill>
            <a:schemeClr val="tx1"/>
          </a:solidFill>
          <a:ln w="88900" cap="sq">
            <a:solidFill>
              <a:schemeClr val="tx1"/>
            </a:solidFill>
            <a:miter lim="800000"/>
          </a:ln>
        </p:spPr>
        <p:txBody>
          <a:bodyPr lIns="91425" tIns="45713" rIns="91425" bIns="45713" anchor="ctr"/>
          <a:lstStyle>
            <a:lvl1pPr indent="3556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0" algn="ctr" defTabSz="449932" eaLnBrk="0" hangingPunct="0">
              <a:tabLst>
                <a:tab pos="0" algn="l"/>
              </a:tabLst>
            </a:pPr>
            <a:endParaRPr lang="ru-RU" altLang="ru-RU" sz="4100" b="1" dirty="0">
              <a:latin typeface="Gill Sans" pitchFamily="-84" charset="0"/>
              <a:ea typeface="MS PGothic" pitchFamily="34" charset="-128"/>
              <a:sym typeface="Gill Sans" pitchFamily="-84" charset="0"/>
            </a:endParaRPr>
          </a:p>
        </p:txBody>
      </p:sp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50" y="92330"/>
            <a:ext cx="3438476" cy="167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7840304" y="7102108"/>
            <a:ext cx="1594577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эффективного </a:t>
            </a:r>
            <a:r>
              <a:rPr lang="ru-RU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функционирования трехуровневой модели, </a:t>
            </a:r>
            <a:r>
              <a:rPr lang="ru-RU" sz="28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добровольного саморегулирования</a:t>
            </a:r>
            <a:r>
              <a:rPr lang="ru-RU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 том числе: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ru-RU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разработка необходимых подзаконных актов и методических документов, обеспечивающих передачу государственных функций саморегулируемым организациям с добровольным членством;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ru-RU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мероприятия, направленные на информирование заинтересованных лиц о преимуществах саморегулирования в целях дальнейшего стимулирования добровольного </a:t>
            </a:r>
            <a:r>
              <a:rPr lang="ru-RU" sz="2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саморегулирования</a:t>
            </a:r>
            <a:endParaRPr lang="ru-RU" sz="2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40304" y="10346533"/>
            <a:ext cx="15945778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Основная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- сближение моделей обязательного и добровольного саморегулирования 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делегирование полномочий саморегулируемым организациям с добровольным членством</a:t>
            </a:r>
            <a:r>
              <a:rPr lang="ru-RU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том числе проведение в рамках установленных процедур оценки эффективности деятельности отдельных саморегулируемых организаций за выбранный временной период в целях принятия решений о передаче государственных </a:t>
            </a:r>
            <a:r>
              <a:rPr lang="ru-RU" sz="2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функций</a:t>
            </a:r>
            <a:endParaRPr lang="ru-RU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4973" y="1973753"/>
            <a:ext cx="15612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Этапы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79856" y="1973753"/>
            <a:ext cx="34310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Основная </a:t>
            </a:r>
            <a:r>
              <a:rPr lang="ru-RU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36310" y="2913447"/>
            <a:ext cx="159497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/>
            <a:r>
              <a:rPr lang="ru-RU" sz="2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законодательном </a:t>
            </a:r>
            <a:r>
              <a:rPr lang="ru-RU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уровне обеспечить </a:t>
            </a:r>
            <a:r>
              <a:rPr lang="ru-RU" sz="28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принятие общегосударственной модели </a:t>
            </a:r>
            <a:r>
              <a:rPr lang="ru-RU" sz="28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800" dirty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осуществление эффективного контроля</a:t>
            </a:r>
            <a:r>
              <a:rPr lang="ru-RU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 том числе:</a:t>
            </a:r>
          </a:p>
          <a:p>
            <a:pPr marL="457200" lvl="0" indent="-457200" algn="just">
              <a:buFont typeface="Wingdings" panose="05000000000000000000" pitchFamily="2" charset="2"/>
              <a:buChar char="§"/>
            </a:pPr>
            <a:r>
              <a:rPr lang="ru-RU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установление общих принципов саморегулирования (внесение изменений в Федеральный закон "О саморегулируемых организациях");</a:t>
            </a:r>
          </a:p>
          <a:p>
            <a:pPr marL="457200" lvl="0" indent="-457200" algn="just">
              <a:buFont typeface="Wingdings" panose="05000000000000000000" pitchFamily="2" charset="2"/>
              <a:buChar char="§"/>
            </a:pPr>
            <a:r>
              <a:rPr lang="ru-RU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приведение в соответствие отраслевого законодательства Российской Федерации, установление особенностей регулирования деятельности саморегулируемых организаций в отдельных отраслях;</a:t>
            </a:r>
          </a:p>
          <a:p>
            <a:pPr marL="457200" lvl="0" indent="-457200" algn="just">
              <a:buFont typeface="Wingdings" panose="05000000000000000000" pitchFamily="2" charset="2"/>
              <a:buChar char="§"/>
            </a:pPr>
            <a:r>
              <a:rPr lang="ru-RU" sz="2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установление на законодательном уровне оснований и порядка передачи государственных функций саморегулируемым организациям с добровольным членством в целях создания стимулов для развития добровольного </a:t>
            </a:r>
            <a:r>
              <a:rPr lang="ru-RU" sz="2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саморегулирования</a:t>
            </a:r>
            <a:endParaRPr lang="ru-RU" sz="2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97237" y="7291929"/>
            <a:ext cx="3996735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Второй</a:t>
            </a:r>
          </a:p>
          <a:p>
            <a:pPr algn="ctr"/>
            <a:r>
              <a:rPr lang="ru-RU" sz="3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3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2017 - 2018 </a:t>
            </a:r>
            <a:r>
              <a:rPr lang="ru-RU" sz="3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годы)</a:t>
            </a:r>
            <a:endParaRPr lang="ru-RU" sz="3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474644" y="10781302"/>
            <a:ext cx="4118563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400" b="1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Третий</a:t>
            </a:r>
          </a:p>
          <a:p>
            <a:pPr algn="ctr"/>
            <a:r>
              <a:rPr lang="ru-RU" sz="3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3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2019 - 2020 годы</a:t>
            </a:r>
            <a:r>
              <a:rPr lang="ru-RU" sz="3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ru-RU" sz="34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964870" y="3453591"/>
            <a:ext cx="232044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rgbClr val="00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Первый</a:t>
            </a:r>
          </a:p>
          <a:p>
            <a:pPr algn="ctr"/>
            <a:r>
              <a:rPr lang="ru-RU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3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год)</a:t>
            </a:r>
            <a:endParaRPr lang="ru-RU" sz="5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8695617" y="12987253"/>
            <a:ext cx="5689971" cy="730335"/>
          </a:xfrm>
          <a:noFill/>
          <a:ln>
            <a:noFill/>
          </a:ln>
        </p:spPr>
        <p:txBody>
          <a:bodyPr vert="horz" lIns="217696" tIns="108847" rIns="217696" bIns="108847" rtlCol="0" anchor="ctr"/>
          <a:lstStyle/>
          <a:p>
            <a:fld id="{31BC5AE8-C3DD-472D-9AC1-654B79A03EDF}" type="slidenum">
              <a:rPr lang="ru-RU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17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824318" y="18034"/>
            <a:ext cx="22536476" cy="1746226"/>
          </a:xfrm>
          <a:prstGeom prst="rect">
            <a:avLst/>
          </a:prstGeom>
          <a:solidFill>
            <a:srgbClr val="0070C0"/>
          </a:solidFill>
          <a:ln w="88900" cap="sq">
            <a:solidFill>
              <a:schemeClr val="tx1"/>
            </a:solidFill>
            <a:miter lim="800000"/>
          </a:ln>
        </p:spPr>
        <p:txBody>
          <a:bodyPr lIns="91425" tIns="45713" rIns="91425" bIns="45713" anchor="ctr"/>
          <a:lstStyle>
            <a:lvl1pPr indent="3556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0" algn="ctr" defTabSz="679347" eaLnBrk="0" hangingPunct="0">
              <a:tabLst>
                <a:tab pos="0" algn="l"/>
              </a:tabLst>
            </a:pPr>
            <a:r>
              <a:rPr lang="ru-RU" altLang="ru-RU" b="1" dirty="0"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  <a:sym typeface="Gill Sans" pitchFamily="-84" charset="0"/>
              </a:rPr>
              <a:t>Результаты реализации Концепции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4794" y="18276"/>
            <a:ext cx="3599048" cy="1746226"/>
          </a:xfrm>
          <a:prstGeom prst="rect">
            <a:avLst/>
          </a:prstGeom>
          <a:solidFill>
            <a:schemeClr val="tx1"/>
          </a:solidFill>
          <a:ln w="88900" cap="sq">
            <a:solidFill>
              <a:schemeClr val="tx1"/>
            </a:solidFill>
            <a:miter lim="800000"/>
          </a:ln>
        </p:spPr>
        <p:txBody>
          <a:bodyPr lIns="91425" tIns="45713" rIns="91425" bIns="45713" anchor="ctr"/>
          <a:lstStyle>
            <a:lvl1pPr indent="3556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0" algn="ctr" defTabSz="449932" eaLnBrk="0" hangingPunct="0">
              <a:tabLst>
                <a:tab pos="0" algn="l"/>
              </a:tabLst>
            </a:pPr>
            <a:endParaRPr lang="ru-RU" altLang="ru-RU" sz="4100" b="1" dirty="0">
              <a:latin typeface="Gill Sans" pitchFamily="-84" charset="0"/>
              <a:ea typeface="MS PGothic" pitchFamily="34" charset="-128"/>
              <a:sym typeface="Gill Sans" pitchFamily="-84" charset="0"/>
            </a:endParaRPr>
          </a:p>
        </p:txBody>
      </p:sp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50" y="92330"/>
            <a:ext cx="3438476" cy="1671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83682" y="3278242"/>
            <a:ext cx="20018224" cy="8888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 уровня </a:t>
            </a:r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доверия к институту </a:t>
            </a: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саморегулирования</a:t>
            </a:r>
            <a:endParaRPr lang="ru-RU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 качества </a:t>
            </a:r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 по </a:t>
            </a: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стандартизации</a:t>
            </a:r>
            <a:endParaRPr lang="ru-RU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 уровня </a:t>
            </a:r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защиты интересов потребителей товаров </a:t>
            </a: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работ, услуг) членов саморегулируемых </a:t>
            </a: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организаций</a:t>
            </a:r>
            <a:endParaRPr lang="ru-RU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 доверия </a:t>
            </a:r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 стороны потребителей, органов исполнительной власти, производителей товаров (работ, услуг) и </a:t>
            </a: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продавцов</a:t>
            </a:r>
            <a:endParaRPr lang="ru-RU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 уровня </a:t>
            </a:r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конкурентоспособности, качества и безопасности товаров (работ, услуг</a:t>
            </a: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ответственности </a:t>
            </a:r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членов саморегулируемых организаций </a:t>
            </a: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 их </a:t>
            </a: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деятельности</a:t>
            </a:r>
            <a:endParaRPr lang="ru-RU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 качества </a:t>
            </a:r>
            <a:r>
              <a:rPr lang="ru-RU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принимаемых нормативных правовых актов Российской </a:t>
            </a: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Федерации</a:t>
            </a:r>
            <a:endParaRPr lang="ru-RU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8695617" y="12987253"/>
            <a:ext cx="5689971" cy="730335"/>
          </a:xfrm>
          <a:noFill/>
          <a:ln>
            <a:noFill/>
          </a:ln>
        </p:spPr>
        <p:txBody>
          <a:bodyPr vert="horz" lIns="217696" tIns="108847" rIns="217696" bIns="108847" rtlCol="0" anchor="ctr"/>
          <a:lstStyle/>
          <a:p>
            <a:fld id="{31BC5AE8-C3DD-472D-9AC1-654B79A03EDF}" type="slidenum">
              <a:rPr lang="ru-RU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8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6275</TotalTime>
  <Words>273</Words>
  <Application>Microsoft Office PowerPoint</Application>
  <PresentationFormat>Произвольный</PresentationFormat>
  <Paragraphs>61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MS PGothic</vt:lpstr>
      <vt:lpstr>Arial</vt:lpstr>
      <vt:lpstr>Calibri</vt:lpstr>
      <vt:lpstr>Gill Sans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</dc:creator>
  <cp:lastModifiedBy>Админ</cp:lastModifiedBy>
  <cp:revision>116</cp:revision>
  <cp:lastPrinted>2018-08-08T06:06:35Z</cp:lastPrinted>
  <dcterms:created xsi:type="dcterms:W3CDTF">2014-09-09T05:37:27Z</dcterms:created>
  <dcterms:modified xsi:type="dcterms:W3CDTF">2018-08-08T12:35:27Z</dcterms:modified>
</cp:coreProperties>
</file>