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950" r:id="rId3"/>
    <p:sldId id="955" r:id="rId4"/>
    <p:sldId id="257" r:id="rId5"/>
    <p:sldId id="258" r:id="rId6"/>
    <p:sldId id="259" r:id="rId7"/>
    <p:sldId id="260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>
        <p:scale>
          <a:sx n="117" d="100"/>
          <a:sy n="117" d="100"/>
        </p:scale>
        <p:origin x="-10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B172BB9-7E49-45C8-B8D6-86ACC29967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62EFEF94-DBCC-4A68-A175-91D7446386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0B50A2B-BD26-4245-9676-2C3E74790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1DAC5-E91D-46C2-BFAB-3D9C8966F84E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CAEB8C1-112B-447D-ABE5-EB12886F98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343DCF9-F121-4746-B9B4-543CA2162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D61B5-5C3F-4E3A-9C2F-048A03B15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502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A49EC45-6A84-4EC2-AB1B-F2ED3B536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A48E8F94-7DE6-4D0B-9E5B-E2CAFDC349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E19656B-E282-4D93-9609-CDAB8E191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1DAC5-E91D-46C2-BFAB-3D9C8966F84E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DD723DD-9387-4E90-B054-D5331EB1F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B4F4DB5-0D58-4421-BD98-CDC6C0463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D61B5-5C3F-4E3A-9C2F-048A03B15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018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E7895127-212E-476C-A406-1B8BEFCD86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19E90850-4659-4117-99E9-6DE5BB90E5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D6E4E4F-F9B3-49E3-8740-F3757DBADC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1DAC5-E91D-46C2-BFAB-3D9C8966F84E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BC39EE2-66C6-4684-BE86-465FBEE32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0681417-C9F4-4E10-BD65-F3D4314D6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D61B5-5C3F-4E3A-9C2F-048A03B15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518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7866C35-944A-4B8E-ABEC-3445C817C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C231718-492B-41DE-912A-FB68D345C4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E31FD21-5183-4139-B054-33E31A2F5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1DAC5-E91D-46C2-BFAB-3D9C8966F84E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06C0985-9ABB-42F9-BEDC-79A3BBB29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16AC576-23A1-4A67-9035-030D77513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D61B5-5C3F-4E3A-9C2F-048A03B15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744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E349BCE-E5FC-487C-9931-5DAED9DED3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02A99636-2533-4378-997B-0A8A3EA047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60ECFA6-DE39-494A-BC8A-CC842AE08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1DAC5-E91D-46C2-BFAB-3D9C8966F84E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CFF7FCC-777E-4F43-9B10-B61C38212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1F13AA9-8E28-4C1D-8962-280A526D7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D61B5-5C3F-4E3A-9C2F-048A03B15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214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80EED0F-D234-43C8-8C55-6933368B9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A9CF9C6-AE23-438E-8460-AB011D6395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DEDAA38B-9769-4281-9819-0EF994E9AF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76ED7207-DE88-4002-BF3F-7C3CAC0148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1DAC5-E91D-46C2-BFAB-3D9C8966F84E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52B752AA-1402-49B2-ADA1-DD3A145ED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DD15A21-971F-4F4F-8838-B1D34FEC7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D61B5-5C3F-4E3A-9C2F-048A03B15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846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EBA2092-D9CD-4AF1-97F3-F65E4C93F0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BE565809-F4D1-48AB-9B8F-5E6A69360D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37D58E6D-1D67-497B-86AE-E621408C0A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FE16D0F6-48E4-42B8-B62C-E94BA6951E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72DD8FA2-F996-48C6-8186-B06E1A6853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0C829EFE-541E-4573-8C9D-A28D7362A3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1DAC5-E91D-46C2-BFAB-3D9C8966F84E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348DD28E-9569-40EB-A2D8-D54EAB3E2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B2146D4B-724B-4585-BA0D-11E12110F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D61B5-5C3F-4E3A-9C2F-048A03B15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663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BD7580E-70C8-4C89-8133-88A91F5CEF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4DF7F7C3-3C2C-44B8-85D9-6D9C239FF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1DAC5-E91D-46C2-BFAB-3D9C8966F84E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47B00AB0-E1A0-47B0-91E7-A2DF1B803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C226DDE1-0C25-4758-B1D0-171D77301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D61B5-5C3F-4E3A-9C2F-048A03B15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125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9B7C0270-04EA-4BCA-8AE7-92CBDFB368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1DAC5-E91D-46C2-BFAB-3D9C8966F84E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98DA42EF-D861-48D8-AB43-7F3AA5B4B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A0694A41-112E-47E1-B6DF-06752C749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D61B5-5C3F-4E3A-9C2F-048A03B15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53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9FC467E-59B0-4380-888E-7A91B77B9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95ECADE-537C-4068-B7A8-5D83B0CFAC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52ED9C5F-3B44-4824-8517-55D9103C46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3B848670-95EE-4C15-8B7B-E910FE024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1DAC5-E91D-46C2-BFAB-3D9C8966F84E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C5DB1111-F94C-4B6A-82E8-ED33FFB2A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C5D80B2-9E58-427D-A5DA-88D9485DD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D61B5-5C3F-4E3A-9C2F-048A03B15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31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25C1652-55D0-44D1-8371-6626E1E3BC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701833DA-A5DA-4756-B95D-579C80172F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9416446B-70A8-4256-91B2-D2BAF3893B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5EF7B1E-6CBC-40BC-AB24-AF3E9D9F2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1DAC5-E91D-46C2-BFAB-3D9C8966F84E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AE7FD837-3740-4505-AFEE-F61C8B556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6710FA67-2F64-4B1A-A6CA-ECCFF89AD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D61B5-5C3F-4E3A-9C2F-048A03B15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378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BD6E7AA-BB07-42C6-AD12-E4BCAFE7BF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CE8D94E-88D9-40ED-80C9-CC6903D8E1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46E86DE-6F40-432E-9858-3E0C5B86E6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1DAC5-E91D-46C2-BFAB-3D9C8966F84E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E4B79DC-7B45-4B53-87CD-D3DD8A865F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3F90AC9-694E-4E71-85CE-B402D1B8F6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3D61B5-5C3F-4E3A-9C2F-048A03B156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026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D149F18-9058-4BE0-9849-F217AAC1C81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effectLst/>
                <a:latin typeface="Arial" panose="020B0604020202020204" pitchFamily="34" charset="0"/>
              </a:rPr>
              <a:t>Об итогах проведения оценки регулирующего воздействия проектов нормативно-правовых актов в  рамках реализации механизма «регуляторной гильотины». Основные изменения, внесенные членами Комитета и учтенные в проектах нормативно-правовых актов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711047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>
            <a:extLst>
              <a:ext uri="{FF2B5EF4-FFF2-40B4-BE49-F238E27FC236}">
                <a16:creationId xmlns:a16="http://schemas.microsoft.com/office/drawing/2014/main" xmlns="" id="{145C02B3-0337-42C2-906F-9E29AC144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634082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Times New Roman" panose="02020603050405020304" pitchFamily="18" charset="0"/>
              </a:rPr>
              <a:t>Подготовка документов, предусмотренных дорожной картой </a:t>
            </a:r>
          </a:p>
        </p:txBody>
      </p:sp>
      <p:pic>
        <p:nvPicPr>
          <p:cNvPr id="2" name="Рисунок 1" descr="Изображение выглядит как коробка, еда&#10;&#10;Автоматически созданное описание">
            <a:extLst>
              <a:ext uri="{FF2B5EF4-FFF2-40B4-BE49-F238E27FC236}">
                <a16:creationId xmlns:a16="http://schemas.microsoft.com/office/drawing/2014/main" xmlns="" id="{CEB268CE-26A3-45F9-AD8D-A5B2F82EE1D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560" y="1844824"/>
            <a:ext cx="1838012" cy="1972816"/>
          </a:xfrm>
          <a:prstGeom prst="rect">
            <a:avLst/>
          </a:prstGeom>
          <a:noFill/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9311286-E7B8-4A28-B16A-47103E7B31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151784" y="908721"/>
            <a:ext cx="6408712" cy="4464496"/>
          </a:xfrm>
        </p:spPr>
        <p:txBody>
          <a:bodyPr wrap="square" anchor="t">
            <a:normAutofit/>
          </a:bodyPr>
          <a:lstStyle/>
          <a:p>
            <a:pPr marL="0" indent="0">
              <a:buNone/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ea typeface="+mj-ea"/>
                <a:cs typeface="Times New Roman" panose="02020603050405020304" pitchFamily="18" charset="0"/>
              </a:rPr>
              <a:t>Постановление Правительства РФ </a:t>
            </a:r>
            <a:r>
              <a:rPr 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ea typeface="+mj-ea"/>
                <a:cs typeface="Times New Roman" panose="02020603050405020304" pitchFamily="18" charset="0"/>
              </a:rPr>
              <a:t>от 06.08.2020 №1192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ea typeface="+mj-ea"/>
                <a:cs typeface="Times New Roman" panose="02020603050405020304" pitchFamily="18" charset="0"/>
              </a:rPr>
              <a:t>«О признании утратившими силу некоторых НПА и отдельных положений НПА Правительства РФ, об отмене некоторых НПА и отдельных положений НПА федеральных органов исполнительной власти, содержащих обязательные требования, соблюдение которых оценивается при проведении  мероприятий по контролю при осуществлении федерального государственного надзора в области промышленной безопасности и государственного горного надзора, и признании не действующей на территории РФ Инструкции…..от 21.07.1970</a:t>
            </a:r>
          </a:p>
          <a:p>
            <a:pPr marL="0" indent="0">
              <a:buNone/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ea typeface="+mj-ea"/>
                <a:cs typeface="Times New Roman" panose="02020603050405020304" pitchFamily="18" charset="0"/>
              </a:rPr>
              <a:t>Постановление вступает в силу с 01.01.2021 г.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xmlns="" id="{B13B33B6-FFA6-4CC0-BF46-B67AB88A8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48200" y="6356351"/>
            <a:ext cx="2895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/>
              <a:t>www.safety.ru</a:t>
            </a:r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B96B1255-629B-4564-8AA9-BC9B377DD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2133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A15617A5-55FE-416F-A1BE-A3A960BAAF71}" type="slidenum">
              <a:rPr lang="ru-RU" smtClean="0"/>
              <a:pPr>
                <a:spcAft>
                  <a:spcPts val="600"/>
                </a:spcAft>
                <a:defRPr/>
              </a:pPr>
              <a:t>2</a:t>
            </a:fld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CA94D558-0092-4B96-84EE-5152428A8B0F}"/>
              </a:ext>
            </a:extLst>
          </p:cNvPr>
          <p:cNvSpPr/>
          <p:nvPr/>
        </p:nvSpPr>
        <p:spPr>
          <a:xfrm>
            <a:off x="1703512" y="4748660"/>
            <a:ext cx="6022505" cy="197281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just"/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25 Постановлений Правительства РФ и изменений к ним;</a:t>
            </a:r>
          </a:p>
          <a:p>
            <a:pPr algn="just"/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40 Постановлений Госгортехнадзора России и изменений к ним;</a:t>
            </a:r>
          </a:p>
          <a:p>
            <a:pPr algn="just"/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1 Приказ Минэнерго России</a:t>
            </a:r>
          </a:p>
          <a:p>
            <a:pPr algn="just"/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1 Приказ Министерства природных ресурсов РФ</a:t>
            </a:r>
          </a:p>
          <a:p>
            <a:pPr algn="just"/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113 приказов Ростехнадзора и изменений к ним</a:t>
            </a:r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E70BAB6A-D5E0-4B17-9E1A-EDF3050F598C}"/>
              </a:ext>
            </a:extLst>
          </p:cNvPr>
          <p:cNvSpPr/>
          <p:nvPr/>
        </p:nvSpPr>
        <p:spPr>
          <a:xfrm>
            <a:off x="7904229" y="4748660"/>
            <a:ext cx="4141998" cy="187742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i="1" dirty="0">
                <a:solidFill>
                  <a:schemeClr val="tx1"/>
                </a:solidFill>
                <a:latin typeface="Arial Narrow" panose="020B0606020202030204" pitchFamily="34" charset="0"/>
              </a:rPr>
              <a:t>Из них (не включая документы о внесении изменений):</a:t>
            </a:r>
          </a:p>
          <a:p>
            <a:pPr algn="just"/>
            <a:r>
              <a:rPr lang="ru-RU" b="1" i="1" dirty="0">
                <a:solidFill>
                  <a:schemeClr val="tx1"/>
                </a:solidFill>
                <a:latin typeface="Arial Narrow" panose="020B0606020202030204" pitchFamily="34" charset="0"/>
              </a:rPr>
              <a:t>11 Постановлений Правительства РФ;</a:t>
            </a:r>
          </a:p>
          <a:p>
            <a:pPr algn="just"/>
            <a:r>
              <a:rPr lang="ru-RU" b="1" i="1" dirty="0">
                <a:solidFill>
                  <a:schemeClr val="tx1"/>
                </a:solidFill>
                <a:latin typeface="Arial Narrow" panose="020B0606020202030204" pitchFamily="34" charset="0"/>
              </a:rPr>
              <a:t>61 приказов Ростехнадзора об утверждении ФНП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3966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E59EC88-72CA-4381-A7F2-37D95EE18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778098"/>
          </a:xfrm>
        </p:spPr>
        <p:txBody>
          <a:bodyPr/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План нормотворческой деятельности Ростехнадзора по промышленной безопасности на 2020 г. </a:t>
            </a:r>
            <a:endParaRPr lang="ru-RU" sz="2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219527C-57EF-4461-BD7E-5EBD43F40B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1270001"/>
            <a:ext cx="8229600" cy="4856163"/>
          </a:xfrm>
        </p:spPr>
        <p:txBody>
          <a:bodyPr/>
          <a:lstStyle/>
          <a:p>
            <a:pPr marL="0" indent="0" algn="ctr">
              <a:buNone/>
            </a:pPr>
            <a:r>
              <a:rPr lang="ru-RU" sz="1800" b="1" dirty="0">
                <a:latin typeface="Arial Narrow" panose="020B0606020202030204" pitchFamily="34" charset="0"/>
              </a:rPr>
              <a:t>Законопроект «О промышленной безопасности»</a:t>
            </a:r>
          </a:p>
          <a:p>
            <a:pPr marL="0" indent="0" algn="ctr">
              <a:buNone/>
            </a:pPr>
            <a:endParaRPr lang="ru-RU" sz="1800" b="1" dirty="0">
              <a:latin typeface="Arial Narrow" panose="020B0606020202030204" pitchFamily="34" charset="0"/>
            </a:endParaRPr>
          </a:p>
          <a:p>
            <a:pPr marL="0" indent="0" algn="just">
              <a:buNone/>
            </a:pPr>
            <a:r>
              <a:rPr lang="ru-RU" sz="1800" b="1" dirty="0">
                <a:latin typeface="Arial Narrow" panose="020B0606020202030204" pitchFamily="34" charset="0"/>
              </a:rPr>
              <a:t>                   </a:t>
            </a:r>
            <a:r>
              <a:rPr lang="ru-RU" sz="1600" b="1" dirty="0">
                <a:latin typeface="Arial Narrow" panose="020B0606020202030204" pitchFamily="34" charset="0"/>
              </a:rPr>
              <a:t>Законопроект о внесении изменений в законодательные акты в связи с                     	  принятием ФЗ «О промышленной безопасности</a:t>
            </a:r>
          </a:p>
          <a:p>
            <a:pPr marL="0" indent="0" algn="ctr">
              <a:buNone/>
            </a:pPr>
            <a:r>
              <a:rPr lang="en-US" sz="1600" b="1" dirty="0">
                <a:latin typeface="Arial Narrow" panose="020B0606020202030204" pitchFamily="34" charset="0"/>
              </a:rPr>
              <a:t>    </a:t>
            </a:r>
            <a:r>
              <a:rPr lang="ru-RU" sz="1600" b="1" dirty="0">
                <a:latin typeface="Arial Narrow" panose="020B0606020202030204" pitchFamily="34" charset="0"/>
              </a:rPr>
              <a:t>Законопроект о внесении изменений в Трудовой кодекс Российской          	    	Федерации в связи с  принятием ФЗ «О промышленной безопасности</a:t>
            </a:r>
          </a:p>
          <a:p>
            <a:pPr marL="0" indent="0" algn="ctr">
              <a:buNone/>
            </a:pPr>
            <a:r>
              <a:rPr lang="ru-RU" sz="1600" b="1" dirty="0">
                <a:latin typeface="Arial Narrow" panose="020B0606020202030204" pitchFamily="34" charset="0"/>
              </a:rPr>
              <a:t>              </a:t>
            </a:r>
            <a:endParaRPr lang="en-US" sz="1600" b="1" dirty="0">
              <a:latin typeface="Arial Narrow" panose="020B0606020202030204" pitchFamily="34" charset="0"/>
            </a:endParaRPr>
          </a:p>
          <a:p>
            <a:pPr marL="0" indent="0" algn="ctr">
              <a:buNone/>
            </a:pPr>
            <a:r>
              <a:rPr lang="en-US" sz="1600" b="1" dirty="0">
                <a:latin typeface="Arial Narrow" panose="020B0606020202030204" pitchFamily="34" charset="0"/>
              </a:rPr>
              <a:t>               </a:t>
            </a:r>
            <a:r>
              <a:rPr lang="ru-RU" sz="1600" b="1" dirty="0">
                <a:latin typeface="Arial Narrow" panose="020B0606020202030204" pitchFamily="34" charset="0"/>
              </a:rPr>
              <a:t>Законопроект о внесении изменений в Уголовный кодекс Российской          	 Федерации в связи с  принятием ФЗ «О промышленной безопасности</a:t>
            </a:r>
          </a:p>
          <a:p>
            <a:pPr marL="0" indent="0" algn="ctr">
              <a:buNone/>
            </a:pPr>
            <a:r>
              <a:rPr lang="ru-RU" sz="1600" b="1" dirty="0">
                <a:latin typeface="Arial Narrow" panose="020B0606020202030204" pitchFamily="34" charset="0"/>
              </a:rPr>
              <a:t>                  </a:t>
            </a:r>
            <a:endParaRPr lang="en-US" sz="1600" b="1" dirty="0">
              <a:latin typeface="Arial Narrow" panose="020B0606020202030204" pitchFamily="34" charset="0"/>
            </a:endParaRPr>
          </a:p>
          <a:p>
            <a:pPr marL="0" indent="0" algn="ctr">
              <a:buNone/>
            </a:pPr>
            <a:r>
              <a:rPr lang="en-US" sz="1600" b="1" dirty="0">
                <a:latin typeface="Arial Narrow" panose="020B0606020202030204" pitchFamily="34" charset="0"/>
              </a:rPr>
              <a:t>                  </a:t>
            </a:r>
            <a:r>
              <a:rPr lang="ru-RU" sz="1600" b="1" dirty="0">
                <a:latin typeface="Arial Narrow" panose="020B0606020202030204" pitchFamily="34" charset="0"/>
              </a:rPr>
              <a:t>Законопроект о внесении изменений в Кодекс Российской          	 Федерации об 	административных правонарушениях  в связи с  принятием ФЗ «О промышленной безопасности»</a:t>
            </a:r>
          </a:p>
          <a:p>
            <a:pPr marL="0" indent="0" algn="ctr">
              <a:buNone/>
            </a:pPr>
            <a:endParaRPr lang="ru-RU" sz="1800" b="1" dirty="0">
              <a:latin typeface="Arial Narrow" panose="020B0606020202030204" pitchFamily="34" charset="0"/>
            </a:endParaRP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B57B9601-4D28-4A00-B238-8B49948CA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www.safety.ru</a:t>
            </a:r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031D832A-0354-4D98-9C7B-1CD2C2247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36842F-2FC3-448E-A098-39DA320BE6B9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pic>
        <p:nvPicPr>
          <p:cNvPr id="7" name="Рисунок 6" descr="Изображение выглядит как коробка, еда&#10;&#10;Автоматически созданное описание">
            <a:extLst>
              <a:ext uri="{FF2B5EF4-FFF2-40B4-BE49-F238E27FC236}">
                <a16:creationId xmlns:a16="http://schemas.microsoft.com/office/drawing/2014/main" xmlns="" id="{8DA27DD7-0468-4A4E-BABD-E0B57BF9A8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053" y="1040350"/>
            <a:ext cx="621035" cy="662757"/>
          </a:xfrm>
          <a:prstGeom prst="rect">
            <a:avLst/>
          </a:prstGeom>
        </p:spPr>
      </p:pic>
      <p:pic>
        <p:nvPicPr>
          <p:cNvPr id="8" name="Рисунок 7" descr="Изображение выглядит как коробка, еда&#10;&#10;Автоматически созданное описание">
            <a:extLst>
              <a:ext uri="{FF2B5EF4-FFF2-40B4-BE49-F238E27FC236}">
                <a16:creationId xmlns:a16="http://schemas.microsoft.com/office/drawing/2014/main" xmlns="" id="{72B581BC-7A0C-4B3A-9329-6FCECE14451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583" y="1703107"/>
            <a:ext cx="504058" cy="501758"/>
          </a:xfrm>
          <a:prstGeom prst="rect">
            <a:avLst/>
          </a:prstGeom>
        </p:spPr>
      </p:pic>
      <p:pic>
        <p:nvPicPr>
          <p:cNvPr id="10" name="Рисунок 9" descr="Изображение выглядит как коробка, еда&#10;&#10;Автоматически созданное описание">
            <a:extLst>
              <a:ext uri="{FF2B5EF4-FFF2-40B4-BE49-F238E27FC236}">
                <a16:creationId xmlns:a16="http://schemas.microsoft.com/office/drawing/2014/main" xmlns="" id="{28C50730-6184-4863-B677-5BC843A8E9E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583" y="2579385"/>
            <a:ext cx="504059" cy="501758"/>
          </a:xfrm>
          <a:prstGeom prst="rect">
            <a:avLst/>
          </a:prstGeom>
        </p:spPr>
      </p:pic>
      <p:pic>
        <p:nvPicPr>
          <p:cNvPr id="11" name="Рисунок 10" descr="Изображение выглядит как коробка, еда&#10;&#10;Автоматически созданное описание">
            <a:extLst>
              <a:ext uri="{FF2B5EF4-FFF2-40B4-BE49-F238E27FC236}">
                <a16:creationId xmlns:a16="http://schemas.microsoft.com/office/drawing/2014/main" xmlns="" id="{6456223B-A9EE-4BF3-891A-7FB6169CF6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2490" y="3210528"/>
            <a:ext cx="504059" cy="501758"/>
          </a:xfrm>
          <a:prstGeom prst="rect">
            <a:avLst/>
          </a:prstGeom>
        </p:spPr>
      </p:pic>
      <p:pic>
        <p:nvPicPr>
          <p:cNvPr id="12" name="Рисунок 11" descr="Изображение выглядит как коробка, еда&#10;&#10;Автоматически созданное описание">
            <a:extLst>
              <a:ext uri="{FF2B5EF4-FFF2-40B4-BE49-F238E27FC236}">
                <a16:creationId xmlns:a16="http://schemas.microsoft.com/office/drawing/2014/main" xmlns="" id="{CBE55B49-D57C-43FD-8E8B-39416B0F31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9500" y="4032262"/>
            <a:ext cx="504059" cy="501758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739477E9-6A23-4BF5-8878-962FB39A7631}"/>
              </a:ext>
            </a:extLst>
          </p:cNvPr>
          <p:cNvSpPr/>
          <p:nvPr/>
        </p:nvSpPr>
        <p:spPr>
          <a:xfrm>
            <a:off x="2883381" y="4952757"/>
            <a:ext cx="7707452" cy="50175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10 актов Правительства РФ</a:t>
            </a:r>
          </a:p>
        </p:txBody>
      </p:sp>
      <p:pic>
        <p:nvPicPr>
          <p:cNvPr id="14" name="Рисунок 13" descr="Изображение выглядит как коробка, еда&#10;&#10;Автоматически созданное описание">
            <a:extLst>
              <a:ext uri="{FF2B5EF4-FFF2-40B4-BE49-F238E27FC236}">
                <a16:creationId xmlns:a16="http://schemas.microsoft.com/office/drawing/2014/main" xmlns="" id="{457BE048-3E63-44F0-849C-05183F6D7EB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8453" y="4960938"/>
            <a:ext cx="504059" cy="501758"/>
          </a:xfrm>
          <a:prstGeom prst="rect">
            <a:avLst/>
          </a:prstGeom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486D39CE-5400-4BF1-A492-D37D7E23D7A7}"/>
              </a:ext>
            </a:extLst>
          </p:cNvPr>
          <p:cNvSpPr/>
          <p:nvPr/>
        </p:nvSpPr>
        <p:spPr>
          <a:xfrm>
            <a:off x="2872458" y="5554541"/>
            <a:ext cx="7707452" cy="50175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7 проектов ФНП по ПБ, 1 </a:t>
            </a:r>
            <a:r>
              <a:rPr lang="ru-RU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Адм.регламент</a:t>
            </a: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, 3 иных ведомственных НПА</a:t>
            </a:r>
          </a:p>
        </p:txBody>
      </p:sp>
      <p:pic>
        <p:nvPicPr>
          <p:cNvPr id="17" name="Рисунок 16" descr="Изображение выглядит как рисунок&#10;&#10;Автоматически созданное описание">
            <a:extLst>
              <a:ext uri="{FF2B5EF4-FFF2-40B4-BE49-F238E27FC236}">
                <a16:creationId xmlns:a16="http://schemas.microsoft.com/office/drawing/2014/main" xmlns="" id="{7DE15763-35A6-4518-B30C-11134EAA85B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60" r="18707"/>
          <a:stretch/>
        </p:blipFill>
        <p:spPr>
          <a:xfrm>
            <a:off x="2154656" y="5509451"/>
            <a:ext cx="720080" cy="603617"/>
          </a:xfrm>
          <a:prstGeom prst="rect">
            <a:avLst/>
          </a:prstGeom>
        </p:spPr>
      </p:pic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xmlns="" id="{ED279BF7-99A7-4CF5-9095-F92BB687927C}"/>
              </a:ext>
            </a:extLst>
          </p:cNvPr>
          <p:cNvSpPr/>
          <p:nvPr/>
        </p:nvSpPr>
        <p:spPr>
          <a:xfrm>
            <a:off x="2883381" y="6207598"/>
            <a:ext cx="7707452" cy="50175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48 проектов ФНП по ПБ по регуляторной гильотине</a:t>
            </a:r>
          </a:p>
        </p:txBody>
      </p:sp>
      <p:pic>
        <p:nvPicPr>
          <p:cNvPr id="19" name="Рисунок 18" descr="Изображение выглядит как рисунок&#10;&#10;Автоматически созданное описание">
            <a:extLst>
              <a:ext uri="{FF2B5EF4-FFF2-40B4-BE49-F238E27FC236}">
                <a16:creationId xmlns:a16="http://schemas.microsoft.com/office/drawing/2014/main" xmlns="" id="{650EDEF6-4D84-4875-AC13-3C815DCA9CA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60" r="18707"/>
          <a:stretch/>
        </p:blipFill>
        <p:spPr>
          <a:xfrm>
            <a:off x="2154656" y="6117859"/>
            <a:ext cx="720080" cy="603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306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xmlns="" id="{19E7B028-A77F-4AA8-AE46-1D98AD4A21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2098055"/>
              </p:ext>
            </p:extLst>
          </p:nvPr>
        </p:nvGraphicFramePr>
        <p:xfrm>
          <a:off x="386443" y="163195"/>
          <a:ext cx="11582399" cy="66458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2966">
                  <a:extLst>
                    <a:ext uri="{9D8B030D-6E8A-4147-A177-3AD203B41FA5}">
                      <a16:colId xmlns:a16="http://schemas.microsoft.com/office/drawing/2014/main" xmlns="" val="896889645"/>
                    </a:ext>
                  </a:extLst>
                </a:gridCol>
                <a:gridCol w="4094788">
                  <a:extLst>
                    <a:ext uri="{9D8B030D-6E8A-4147-A177-3AD203B41FA5}">
                      <a16:colId xmlns:a16="http://schemas.microsoft.com/office/drawing/2014/main" xmlns="" val="2012161359"/>
                    </a:ext>
                  </a:extLst>
                </a:gridCol>
                <a:gridCol w="6824645">
                  <a:extLst>
                    <a:ext uri="{9D8B030D-6E8A-4147-A177-3AD203B41FA5}">
                      <a16:colId xmlns:a16="http://schemas.microsoft.com/office/drawing/2014/main" xmlns="" val="523482851"/>
                    </a:ext>
                  </a:extLst>
                </a:gridCol>
              </a:tblGrid>
              <a:tr h="489948">
                <a:tc>
                  <a:txBody>
                    <a:bodyPr/>
                    <a:lstStyle/>
                    <a:p>
                      <a:r>
                        <a:rPr lang="ru-RU" dirty="0"/>
                        <a:t>№№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Наименование проекта НПА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Основные замечания и предложения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10594533"/>
                  </a:ext>
                </a:extLst>
              </a:tr>
              <a:tr h="958850">
                <a:tc>
                  <a:txBody>
                    <a:bodyPr/>
                    <a:lstStyle/>
                    <a:p>
                      <a:r>
                        <a:rPr lang="ru-RU" dirty="0"/>
                        <a:t>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Arial Narrow" panose="020B0606020202030204" pitchFamily="34" charset="0"/>
                        </a:rPr>
                        <a:t>Об утверждении порядка оценки применения обязательных требований, подготовки, рассмотрения доклада о достижении целей введения обязательных требований и принятия решения о продлении срока действия нормативного правового акта, устанавливающего обязательные требования, или о проведении оценки фактического воздействия нормативного правового акта, устанавливающего обязательные требования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В целом поддержано, предложено провести ОРВ с широким кругом  заинтересованных лиц.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89596665"/>
                  </a:ext>
                </a:extLst>
              </a:tr>
              <a:tr h="669471">
                <a:tc>
                  <a:txBody>
                    <a:bodyPr/>
                    <a:lstStyle/>
                    <a:p>
                      <a:r>
                        <a:rPr lang="ru-RU" dirty="0"/>
                        <a:t>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Федеральные нормы и правила в области промышленной безопасности «Правила безопасности процессов получения или применения металлов»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Предложено добавить функции и полномочия добровольной газоспасательной службы (ДГСД)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61637351"/>
                  </a:ext>
                </a:extLst>
              </a:tr>
              <a:tr h="958850">
                <a:tc>
                  <a:txBody>
                    <a:bodyPr/>
                    <a:lstStyle/>
                    <a:p>
                      <a:r>
                        <a:rPr lang="ru-RU" dirty="0"/>
                        <a:t>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Федеральные нормы и правила в области промышленной безопасности «Правила промышленной безопасности складов нефти и нефтепродуктов»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Исключить пункты, содержащие неопределённые требования, например:  Отводы (узлы приема) должны соответствовать техническим регламентам, сводам правил и норм технологического проектирования магистральных нефтепродуктопроводов, государственным стандартам.</a:t>
                      </a:r>
                    </a:p>
                    <a:p>
                      <a:pPr marL="0" algn="l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Исключить пункт о соответствии объемно-планировочных решений по размещению опасных производственных объектов складов нефти и нефтепродуктов законодательству о градостроительной деятельности, технических регламентов.  Выполнение данного требования прерогатива </a:t>
                      </a:r>
                      <a:r>
                        <a:rPr lang="ru-RU" sz="1200" kern="1200" dirty="0" err="1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Главгосэкспертизы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29067753"/>
                  </a:ext>
                </a:extLst>
              </a:tr>
              <a:tr h="958850">
                <a:tc>
                  <a:txBody>
                    <a:bodyPr/>
                    <a:lstStyle/>
                    <a:p>
                      <a:r>
                        <a:rPr lang="ru-RU" dirty="0"/>
                        <a:t>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Федеральные нормы и правила в области промышленной безопасности «Правила безопасности объектов сжиженного природного газа»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Предложено исключить ограничение на объем резервуара СПГ.</a:t>
                      </a:r>
                    </a:p>
                    <a:p>
                      <a:pPr marL="0" algn="l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Наличие ограничения 160 </a:t>
                      </a:r>
                      <a:r>
                        <a:rPr lang="ru-RU" sz="1200" kern="1200" dirty="0" err="1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тыс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м куб в ФНП СПГ создает избыточный административный барьер с точки зрения промышленной безопасности. При этом ограничение не является требованием промышленной безопасности, а относится к возможностям строительных конструкций резервуаров (возможности строительства купольной крыши, обеспечения устойчивости конструкции и т.п.). </a:t>
                      </a:r>
                    </a:p>
                    <a:p>
                      <a:pPr marL="0" algn="l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В настоящее время в мире идет тенденция увеличения объема резервуаров СПГ, существуют резервуары объемом 200 000 м3,  270 000 м3. 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65554546"/>
                  </a:ext>
                </a:extLst>
              </a:tr>
              <a:tr h="958850">
                <a:tc>
                  <a:txBody>
                    <a:bodyPr/>
                    <a:lstStyle/>
                    <a:p>
                      <a:r>
                        <a:rPr lang="ru-RU" dirty="0"/>
                        <a:t>5.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Федеральные нормы и правила в области промышленной безопасности «Правила безопасности при производстве, хранении, транспортировании и применении хлора»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Предложено часть требований исключить из ФНП и передать проектной или </a:t>
                      </a:r>
                      <a:r>
                        <a:rPr lang="ru-RU" sz="1200" kern="1200" dirty="0" err="1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экслуатирующей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организации право на:</a:t>
                      </a:r>
                    </a:p>
                    <a:p>
                      <a:pPr marL="0" algn="l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определение поглощающей способности системы поглощения хлора;</a:t>
                      </a:r>
                    </a:p>
                    <a:p>
                      <a:pPr marL="0" algn="l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на  установление требований к техническому обслуживанию и ремонту основного емкостного и теплообменного технологического оборудования и трубопроводов;</a:t>
                      </a:r>
                    </a:p>
                    <a:p>
                      <a:pPr marL="0" algn="l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необходимость применения предохранительных устройств на технологическом оборудовании и коммуникациях гипохлорита натрия (калия).</a:t>
                      </a:r>
                    </a:p>
                    <a:p>
                      <a:pPr marL="0" algn="l" defTabSz="914400" rtl="0" eaLnBrk="1" latinLnBrk="0" hangingPunct="1"/>
                      <a:endParaRPr lang="ru-RU" sz="1200" kern="1200" dirty="0">
                        <a:solidFill>
                          <a:schemeClr val="dk1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813393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1510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xmlns="" id="{19E7B028-A77F-4AA8-AE46-1D98AD4A21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8323098"/>
              </p:ext>
            </p:extLst>
          </p:nvPr>
        </p:nvGraphicFramePr>
        <p:xfrm>
          <a:off x="495300" y="163195"/>
          <a:ext cx="11315699" cy="59880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7700">
                  <a:extLst>
                    <a:ext uri="{9D8B030D-6E8A-4147-A177-3AD203B41FA5}">
                      <a16:colId xmlns:a16="http://schemas.microsoft.com/office/drawing/2014/main" xmlns="" val="896889645"/>
                    </a:ext>
                  </a:extLst>
                </a:gridCol>
                <a:gridCol w="4000500">
                  <a:extLst>
                    <a:ext uri="{9D8B030D-6E8A-4147-A177-3AD203B41FA5}">
                      <a16:colId xmlns:a16="http://schemas.microsoft.com/office/drawing/2014/main" xmlns="" val="2012161359"/>
                    </a:ext>
                  </a:extLst>
                </a:gridCol>
                <a:gridCol w="6667499">
                  <a:extLst>
                    <a:ext uri="{9D8B030D-6E8A-4147-A177-3AD203B41FA5}">
                      <a16:colId xmlns:a16="http://schemas.microsoft.com/office/drawing/2014/main" xmlns="" val="523482851"/>
                    </a:ext>
                  </a:extLst>
                </a:gridCol>
              </a:tblGrid>
              <a:tr h="489948">
                <a:tc>
                  <a:txBody>
                    <a:bodyPr/>
                    <a:lstStyle/>
                    <a:p>
                      <a:r>
                        <a:rPr lang="ru-RU" dirty="0"/>
                        <a:t>№№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Наименование проекта НПА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Основные замечания и предложения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10594533"/>
                  </a:ext>
                </a:extLst>
              </a:tr>
              <a:tr h="958850">
                <a:tc>
                  <a:txBody>
                    <a:bodyPr/>
                    <a:lstStyle/>
                    <a:p>
                      <a:r>
                        <a:rPr lang="ru-RU" dirty="0"/>
                        <a:t>6.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Федеральные нормы и правила «Правила проведения экспертизы промышленной безопасности»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Дополнить ФНП приложением соответствия областей аттестации экспертов объектам экспертизы. Чтобы исключить двоякое толкование какие эксперты могут проводить ЭПБ каких объектов. </a:t>
                      </a:r>
                    </a:p>
                    <a:p>
                      <a:pPr marL="0" algn="l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Необходимо разделить формулировки к заключению экспертизы объектов, выведенных из эксплуатации и находящихся в эксплуатации. Предложение направлено на установление возможности применения на практике так называемого «промежуточного» заключения экспертизы промышленной безопасности в тех случаях, когда состояние объекта экспертизы (технического устройства, здания или сооружения) позволяет применять его на ОПО без неприемлемого риска возникновения аварий, но с ограничениями или условиями, определенными по результатам проведения экспертизы.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89596665"/>
                  </a:ext>
                </a:extLst>
              </a:tr>
              <a:tr h="669471">
                <a:tc>
                  <a:txBody>
                    <a:bodyPr/>
                    <a:lstStyle/>
                    <a:p>
                      <a:r>
                        <a:rPr lang="ru-RU" dirty="0"/>
                        <a:t>7.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Постановление Правительства РФ «О лицензировании эксплуатации взрывопожароопасных и химически опасных производственных объектов I, II и III классов опасности»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Привести в соответствие с новыми требованиями об аттестации по промышленной безопасности. Учесть требования </a:t>
                      </a:r>
                      <a:r>
                        <a:rPr lang="ru-RU" sz="1200" kern="1200" dirty="0" err="1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Ростехназора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, предъявляемые соискателю лицензии: о предоставлении документа о праве собственности на землю зарегистрированного в Государственном реестре или о наличии договоров об аренды земельных участков.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61637351"/>
                  </a:ext>
                </a:extLst>
              </a:tr>
              <a:tr h="602071">
                <a:tc>
                  <a:txBody>
                    <a:bodyPr/>
                    <a:lstStyle/>
                    <a:p>
                      <a:r>
                        <a:rPr lang="ru-RU" dirty="0"/>
                        <a:t>8.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Постановления Правительства РФ «О лицензировании деятельности по проведению экспертизы промышленной безопасности»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Дополнить требованиями о наличии лабораторий НК и поверенного оборудования для организаций – соискателей лицензии на экспертизу ПБ технических устройств и зданий и сооружений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29067753"/>
                  </a:ext>
                </a:extLst>
              </a:tr>
              <a:tr h="697684">
                <a:tc>
                  <a:txBody>
                    <a:bodyPr/>
                    <a:lstStyle/>
                    <a:p>
                      <a:r>
                        <a:rPr lang="ru-RU" dirty="0"/>
                        <a:t>9.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«О внесении изменений в некоторые акты Правительства Российской Федерации», разработанный Ростехнадзором. Проект предусматривает приведение некоторых актов Правительства Российской Федерации в соответствие с изменениями, внесенными в законодательство Российской Федерации в области лицензирования отдельных видов деятельности»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Одобрено без замечаний и предложений</a:t>
                      </a:r>
                    </a:p>
                    <a:p>
                      <a:pPr marL="0" algn="l" defTabSz="914400" rtl="0" eaLnBrk="1" latinLnBrk="0" hangingPunct="1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65554546"/>
                  </a:ext>
                </a:extLst>
              </a:tr>
              <a:tr h="958850">
                <a:tc>
                  <a:txBody>
                    <a:bodyPr/>
                    <a:lstStyle/>
                    <a:p>
                      <a:r>
                        <a:rPr lang="ru-RU" dirty="0"/>
                        <a:t>10.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Федеральные нормы и правила в области промышленной безопасности «Основные требования к проведению неразрушающего контроля технических устройств, зданий и сооружений на опасных производственных объектах»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Одобрено без замечаний и предложений</a:t>
                      </a:r>
                    </a:p>
                    <a:p>
                      <a:pPr marL="0" algn="l" defTabSz="914400" rtl="0" eaLnBrk="1" latinLnBrk="0" hangingPunct="1"/>
                      <a:endParaRPr lang="ru-RU" sz="1200" kern="1200" dirty="0">
                        <a:solidFill>
                          <a:schemeClr val="dk1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813393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16242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xmlns="" id="{19E7B028-A77F-4AA8-AE46-1D98AD4A21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1877122"/>
              </p:ext>
            </p:extLst>
          </p:nvPr>
        </p:nvGraphicFramePr>
        <p:xfrm>
          <a:off x="495300" y="163195"/>
          <a:ext cx="11315699" cy="5575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7700">
                  <a:extLst>
                    <a:ext uri="{9D8B030D-6E8A-4147-A177-3AD203B41FA5}">
                      <a16:colId xmlns:a16="http://schemas.microsoft.com/office/drawing/2014/main" xmlns="" val="896889645"/>
                    </a:ext>
                  </a:extLst>
                </a:gridCol>
                <a:gridCol w="3989614">
                  <a:extLst>
                    <a:ext uri="{9D8B030D-6E8A-4147-A177-3AD203B41FA5}">
                      <a16:colId xmlns:a16="http://schemas.microsoft.com/office/drawing/2014/main" xmlns="" val="2012161359"/>
                    </a:ext>
                  </a:extLst>
                </a:gridCol>
                <a:gridCol w="6678385">
                  <a:extLst>
                    <a:ext uri="{9D8B030D-6E8A-4147-A177-3AD203B41FA5}">
                      <a16:colId xmlns:a16="http://schemas.microsoft.com/office/drawing/2014/main" xmlns="" val="523482851"/>
                    </a:ext>
                  </a:extLst>
                </a:gridCol>
              </a:tblGrid>
              <a:tr h="489948">
                <a:tc>
                  <a:txBody>
                    <a:bodyPr/>
                    <a:lstStyle/>
                    <a:p>
                      <a:r>
                        <a:rPr lang="ru-RU" dirty="0"/>
                        <a:t>№№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Наименование проекта НПА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Основные замечания и предложения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10594533"/>
                  </a:ext>
                </a:extLst>
              </a:tr>
              <a:tr h="958850">
                <a:tc>
                  <a:txBody>
                    <a:bodyPr/>
                    <a:lstStyle/>
                    <a:p>
                      <a:r>
                        <a:rPr lang="ru-RU" dirty="0"/>
                        <a:t>11.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Постановление Правительства РФ «Об организации и осуществлении производственного контроля за соблюдением требований промышленной безопасности»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Привести в соответствии с нормами законодательства, в частности по вопросам аттестации, исключить норы охраны труда по проведению специально оценки условий труда.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89596665"/>
                  </a:ext>
                </a:extLst>
              </a:tr>
              <a:tr h="669471">
                <a:tc>
                  <a:txBody>
                    <a:bodyPr/>
                    <a:lstStyle/>
                    <a:p>
                      <a:r>
                        <a:rPr lang="ru-RU" dirty="0"/>
                        <a:t>12.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Постановление Правительства РФ «Требования к документационному обеспечению систем управления промышленной безопасностью»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Добавить в Заявлении о политике эксплуатирующих организаций в области промышленной безопасности требование по представлению  обязательств эксплуатирующих организаций по соблюдению законодательства в области промышленной безопасности, что позволит иметь задокументированное обязательство руководства организации соблюдать законодательные требования. В . Положение о системе управления промышленной безопасностью добавить требование, что при проведении  анализа функционирования СУПБ должны разрабатываться и осуществляться корректирующие мероприятия,  направленные на устранение причин выявленных несоответствий и повышение уровня промышленной безопасности.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61637351"/>
                  </a:ext>
                </a:extLst>
              </a:tr>
              <a:tr h="602071">
                <a:tc>
                  <a:txBody>
                    <a:bodyPr/>
                    <a:lstStyle/>
                    <a:p>
                      <a:r>
                        <a:rPr lang="ru-RU" dirty="0"/>
                        <a:t>13.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Постановление Правительства РФ «Об утверждении Правил представления декларации промышленной безопасности опасных производственных объектов»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Дополнить требованиями о наличии лабораторий НК и поверенного оборудования для организаций – соискателей лицензии на экспертизу ПБ технических устройств и зданий и сооружений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29067753"/>
                  </a:ext>
                </a:extLst>
              </a:tr>
              <a:tr h="520519">
                <a:tc>
                  <a:txBody>
                    <a:bodyPr/>
                    <a:lstStyle/>
                    <a:p>
                      <a:r>
                        <a:rPr lang="en-US" dirty="0"/>
                        <a:t>14</a:t>
                      </a:r>
                      <a:r>
                        <a:rPr lang="ru-RU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Федеральные нормы и правила в области промышленной безопасности «Правила безопасности грузовых подвесных канатных дорог»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Текст привести в соответствие с требованиями по аттестации, установленными Постановлением Правительства РФ №1365. Предложено установить требования по  пыле-</a:t>
                      </a:r>
                      <a:r>
                        <a:rPr lang="ru-RU" sz="1200" kern="1200" dirty="0" err="1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влагозащите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 электрооборудования, поскольку это влияет на надежность  электроснабжения  ГПКД, установить  периодичность  проведения  ТО  не  реже одного раза в 10 лет.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65554546"/>
                  </a:ext>
                </a:extLst>
              </a:tr>
              <a:tr h="958850">
                <a:tc>
                  <a:txBody>
                    <a:bodyPr/>
                    <a:lstStyle/>
                    <a:p>
                      <a:r>
                        <a:rPr lang="ru-RU" dirty="0"/>
                        <a:t>1</a:t>
                      </a:r>
                      <a:r>
                        <a:rPr lang="en-US" dirty="0"/>
                        <a:t>5</a:t>
                      </a:r>
                      <a:r>
                        <a:rPr lang="ru-RU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Федеральные нормы и правила в области промышленной безопасности «Правила безопасности опасных производственных объектов, на которых используются подъемные сооружения»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Текст привести в соответствие с требованиями по аттестации, установленными Постановлением Правительства РФ №1365. Представлена редакторская правка.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813393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57513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xmlns="" id="{19E7B028-A77F-4AA8-AE46-1D98AD4A217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7316975"/>
              </p:ext>
            </p:extLst>
          </p:nvPr>
        </p:nvGraphicFramePr>
        <p:xfrm>
          <a:off x="495300" y="163195"/>
          <a:ext cx="11315699" cy="49193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8586">
                  <a:extLst>
                    <a:ext uri="{9D8B030D-6E8A-4147-A177-3AD203B41FA5}">
                      <a16:colId xmlns:a16="http://schemas.microsoft.com/office/drawing/2014/main" xmlns="" val="896889645"/>
                    </a:ext>
                  </a:extLst>
                </a:gridCol>
                <a:gridCol w="3989614">
                  <a:extLst>
                    <a:ext uri="{9D8B030D-6E8A-4147-A177-3AD203B41FA5}">
                      <a16:colId xmlns:a16="http://schemas.microsoft.com/office/drawing/2014/main" xmlns="" val="2012161359"/>
                    </a:ext>
                  </a:extLst>
                </a:gridCol>
                <a:gridCol w="6667499">
                  <a:extLst>
                    <a:ext uri="{9D8B030D-6E8A-4147-A177-3AD203B41FA5}">
                      <a16:colId xmlns:a16="http://schemas.microsoft.com/office/drawing/2014/main" xmlns="" val="523482851"/>
                    </a:ext>
                  </a:extLst>
                </a:gridCol>
              </a:tblGrid>
              <a:tr h="489948">
                <a:tc>
                  <a:txBody>
                    <a:bodyPr/>
                    <a:lstStyle/>
                    <a:p>
                      <a:r>
                        <a:rPr lang="ru-RU" dirty="0"/>
                        <a:t>№№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Наименование проекта НПА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Основные замечания и предложения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10594533"/>
                  </a:ext>
                </a:extLst>
              </a:tr>
              <a:tr h="958850">
                <a:tc>
                  <a:txBody>
                    <a:bodyPr/>
                    <a:lstStyle/>
                    <a:p>
                      <a:r>
                        <a:rPr lang="ru-RU" dirty="0"/>
                        <a:t>16.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Федеральные нормы и правила в области промышленной безопасности «Правила безопасности пассажирских канатных дорог и фуникулеров»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Текст привести в соответствие с требованиями по аттестации, установленными Постановлением Правительства РФ №1365. Включить требование по категорийности  электроснабжения, его отсутствие приводит  к  наличию  электроснабжения  по  III категории, когда  люди  длительное  время  ждут  эвакуации, при  отключении  источника  электроснабжения.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89596665"/>
                  </a:ext>
                </a:extLst>
              </a:tr>
              <a:tr h="669471">
                <a:tc>
                  <a:txBody>
                    <a:bodyPr/>
                    <a:lstStyle/>
                    <a:p>
                      <a:r>
                        <a:rPr lang="ru-RU" dirty="0"/>
                        <a:t>17.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О внесении изменений в Федеральный закон «О промышленной безопасности опасных производственных объектов» в части внедрения системы дистанционного контроля промышленной безопасности и создания системы государственного мониторинга в области промышленной безопасности»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Цель внедрения дистанционного контроля необходимо гармонизировать с Основами государственной политики по промышленной безопасности. Предложено при проведении дистанционного мониторинга конкретизировать параметры передаваемой информации.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61637351"/>
                  </a:ext>
                </a:extLst>
              </a:tr>
              <a:tr h="602071">
                <a:tc>
                  <a:txBody>
                    <a:bodyPr/>
                    <a:lstStyle/>
                    <a:p>
                      <a:r>
                        <a:rPr lang="ru-RU" dirty="0"/>
                        <a:t>18.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Федеральные нормы и правила в области промышленной безопасности «Правила безопасности при обогащении и брикетировании углей»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Одобрено без замечаний и предложений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29067753"/>
                  </a:ext>
                </a:extLst>
              </a:tr>
              <a:tr h="668655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r>
                        <a:rPr lang="ru-RU" dirty="0"/>
                        <a:t>9.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Федеральные нормы и правила в области промышленной безопасности «Правила безопасной эксплуатации </a:t>
                      </a:r>
                      <a:r>
                        <a:rPr lang="ru-RU" sz="1200" kern="1200" dirty="0" err="1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внутрипромысловых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трубопроводов»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Одобрено без замечаний и предложений</a:t>
                      </a:r>
                    </a:p>
                    <a:p>
                      <a:pPr marL="0" algn="l" defTabSz="914400" rtl="0" eaLnBrk="1" latinLnBrk="0" hangingPunct="1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65554546"/>
                  </a:ext>
                </a:extLst>
              </a:tr>
              <a:tr h="958850">
                <a:tc>
                  <a:txBody>
                    <a:bodyPr/>
                    <a:lstStyle/>
                    <a:p>
                      <a:r>
                        <a:rPr lang="ru-RU" dirty="0"/>
                        <a:t>20.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Федеральные нормы и правила в области промышленной безопасности «Обеспечение промышленной безопасности при организации работ на опасных производственных объектах горно-металлургической промышленности»»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Уточнить терминологию: совместные работы; наряд-допуск, уточнить какие лица разрабатывают проект организации работ и  план производства работ. Предложено предусмотреть процедуру внесения изменений в наряд-допуск в случае изменений условий производства. Скорректированы критерии отнесения работ к газоопасным работам.</a:t>
                      </a:r>
                    </a:p>
                    <a:p>
                      <a:pPr marL="0" algn="l" defTabSz="914400" rtl="0" eaLnBrk="1" latinLnBrk="0" hangingPunct="1"/>
                      <a:endParaRPr lang="ru-RU" sz="1200" kern="1200" dirty="0">
                        <a:solidFill>
                          <a:schemeClr val="dk1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81339394"/>
                  </a:ext>
                </a:extLst>
              </a:tr>
            </a:tbl>
          </a:graphicData>
        </a:graphic>
      </p:graphicFrame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xmlns="" id="{BB2181C2-E6F8-4B97-87AE-C83111A61C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7787989"/>
              </p:ext>
            </p:extLst>
          </p:nvPr>
        </p:nvGraphicFramePr>
        <p:xfrm>
          <a:off x="435427" y="5082540"/>
          <a:ext cx="11375571" cy="642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1259">
                  <a:extLst>
                    <a:ext uri="{9D8B030D-6E8A-4147-A177-3AD203B41FA5}">
                      <a16:colId xmlns:a16="http://schemas.microsoft.com/office/drawing/2014/main" xmlns="" val="1679230379"/>
                    </a:ext>
                  </a:extLst>
                </a:gridCol>
                <a:gridCol w="3975036">
                  <a:extLst>
                    <a:ext uri="{9D8B030D-6E8A-4147-A177-3AD203B41FA5}">
                      <a16:colId xmlns:a16="http://schemas.microsoft.com/office/drawing/2014/main" xmlns="" val="349995570"/>
                    </a:ext>
                  </a:extLst>
                </a:gridCol>
                <a:gridCol w="6649276">
                  <a:extLst>
                    <a:ext uri="{9D8B030D-6E8A-4147-A177-3AD203B41FA5}">
                      <a16:colId xmlns:a16="http://schemas.microsoft.com/office/drawing/2014/main" xmlns="" val="1613776333"/>
                    </a:ext>
                  </a:extLst>
                </a:gridCol>
              </a:tblGrid>
              <a:tr h="642399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21.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Федеральный закон «О промышленной безопасности»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200" kern="1200" dirty="0">
                          <a:solidFill>
                            <a:schemeClr val="dk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проект Федерального закона может быть рекомендован к дальнейшему рассмотрению при условии устранения сделанных замечаний и предложений.  Замечания и предложения направлены в Ростехнадзор. 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72463053"/>
                  </a:ext>
                </a:extLst>
              </a:tr>
            </a:tbl>
          </a:graphicData>
        </a:graphic>
      </p:graphicFrame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267977B1-63C5-442C-9FBE-D949FD4B9ACA}"/>
              </a:ext>
            </a:extLst>
          </p:cNvPr>
          <p:cNvSpPr/>
          <p:nvPr/>
        </p:nvSpPr>
        <p:spPr>
          <a:xfrm>
            <a:off x="384313" y="5724940"/>
            <a:ext cx="11569148" cy="100683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>
                <a:solidFill>
                  <a:schemeClr val="tx1"/>
                </a:solidFill>
                <a:latin typeface="Arial Narrow" panose="020B0606020202030204" pitchFamily="34" charset="0"/>
              </a:rPr>
              <a:t>ИТОГО ПРОВЕДЕНО ОРВ:  2 проектов федеральных законов;</a:t>
            </a:r>
          </a:p>
          <a:p>
            <a:pPr algn="just"/>
            <a:r>
              <a:rPr lang="ru-RU" b="1" dirty="0">
                <a:solidFill>
                  <a:schemeClr val="tx1"/>
                </a:solidFill>
                <a:latin typeface="Arial Narrow" panose="020B0606020202030204" pitchFamily="34" charset="0"/>
              </a:rPr>
              <a:t>                                                 6 проектов постановлений Правительства РФ;</a:t>
            </a:r>
          </a:p>
          <a:p>
            <a:pPr algn="just"/>
            <a:r>
              <a:rPr lang="ru-RU" b="1">
                <a:solidFill>
                  <a:schemeClr val="tx1"/>
                </a:solidFill>
                <a:latin typeface="Arial Narrow" panose="020B0606020202030204" pitchFamily="34" charset="0"/>
              </a:rPr>
              <a:t>                                                 </a:t>
            </a:r>
            <a:r>
              <a:rPr lang="ru-RU" b="1" dirty="0">
                <a:solidFill>
                  <a:schemeClr val="tx1"/>
                </a:solidFill>
                <a:latin typeface="Arial Narrow" panose="020B0606020202030204" pitchFamily="34" charset="0"/>
              </a:rPr>
              <a:t>13 проектов Федеральных норм </a:t>
            </a:r>
            <a:r>
              <a:rPr lang="ru-RU" b="1">
                <a:solidFill>
                  <a:schemeClr val="tx1"/>
                </a:solidFill>
                <a:latin typeface="Arial Narrow" panose="020B0606020202030204" pitchFamily="34" charset="0"/>
              </a:rPr>
              <a:t>и правил </a:t>
            </a:r>
            <a:endParaRPr lang="ru-RU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6166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3100</TotalTime>
  <Words>1433</Words>
  <Application>Microsoft Office PowerPoint</Application>
  <PresentationFormat>Произвольный</PresentationFormat>
  <Paragraphs>114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Об итогах проведения оценки регулирующего воздействия проектов нормативно-правовых актов в  рамках реализации механизма «регуляторной гильотины». Основные изменения, внесенные членами Комитета и учтенные в проектах нормативно-правовых актов</vt:lpstr>
      <vt:lpstr>Подготовка документов, предусмотренных дорожной картой </vt:lpstr>
      <vt:lpstr>План нормотворческой деятельности Ростехнадзора по промышленной безопасности на 2020 г.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 итогах проведения оценки регулирующего воздействия проектов нормативно-правовых актов в  рамках реализации механизма «регуляторной гильотины». Основные изменения, внесенные членами Комитета и учтенные в проектах нормативно-правовых актов</dc:title>
  <dc:creator>Елена Кловач</dc:creator>
  <cp:lastModifiedBy>temp</cp:lastModifiedBy>
  <cp:revision>29</cp:revision>
  <dcterms:created xsi:type="dcterms:W3CDTF">2020-10-02T06:41:35Z</dcterms:created>
  <dcterms:modified xsi:type="dcterms:W3CDTF">2020-10-15T06:42:47Z</dcterms:modified>
</cp:coreProperties>
</file>