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36" r:id="rId1"/>
  </p:sldMasterIdLst>
  <p:notesMasterIdLst>
    <p:notesMasterId r:id="rId21"/>
  </p:notesMasterIdLst>
  <p:sldIdLst>
    <p:sldId id="322" r:id="rId2"/>
    <p:sldId id="343" r:id="rId3"/>
    <p:sldId id="344" r:id="rId4"/>
    <p:sldId id="324" r:id="rId5"/>
    <p:sldId id="327" r:id="rId6"/>
    <p:sldId id="328" r:id="rId7"/>
    <p:sldId id="329" r:id="rId8"/>
    <p:sldId id="330" r:id="rId9"/>
    <p:sldId id="331" r:id="rId10"/>
    <p:sldId id="333" r:id="rId11"/>
    <p:sldId id="334" r:id="rId12"/>
    <p:sldId id="335" r:id="rId13"/>
    <p:sldId id="336" r:id="rId14"/>
    <p:sldId id="337" r:id="rId15"/>
    <p:sldId id="338" r:id="rId16"/>
    <p:sldId id="339" r:id="rId17"/>
    <p:sldId id="340" r:id="rId18"/>
    <p:sldId id="341" r:id="rId19"/>
    <p:sldId id="342" r:id="rId20"/>
  </p:sldIdLst>
  <p:sldSz cx="13004800" cy="7315200"/>
  <p:notesSz cx="6742113" cy="9872663"/>
  <p:defaultTextStyle>
    <a:defPPr>
      <a:defRPr lang="ru-RU"/>
    </a:defPPr>
    <a:lvl1pPr marL="0" algn="l" defTabSz="97534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87672" algn="l" defTabSz="97534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75345" algn="l" defTabSz="97534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63017" algn="l" defTabSz="97534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50690" algn="l" defTabSz="97534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38362" algn="l" defTabSz="97534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26034" algn="l" defTabSz="97534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13707" algn="l" defTabSz="97534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01379" algn="l" defTabSz="97534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368"/>
    <a:srgbClr val="CDD7E4"/>
    <a:srgbClr val="1A9BC9"/>
    <a:srgbClr val="035C7C"/>
    <a:srgbClr val="025A7A"/>
    <a:srgbClr val="000000"/>
    <a:srgbClr val="00133A"/>
    <a:srgbClr val="000A1E"/>
    <a:srgbClr val="1804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01" autoAdjust="0"/>
    <p:restoredTop sz="85990" autoAdjust="0"/>
  </p:normalViewPr>
  <p:slideViewPr>
    <p:cSldViewPr snapToGrid="0">
      <p:cViewPr varScale="1">
        <p:scale>
          <a:sx n="59" d="100"/>
          <a:sy n="59" d="100"/>
        </p:scale>
        <p:origin x="870" y="78"/>
      </p:cViewPr>
      <p:guideLst>
        <p:guide orient="horz" pos="2304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40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2317" cy="495685"/>
          </a:xfrm>
          <a:prstGeom prst="rect">
            <a:avLst/>
          </a:prstGeom>
        </p:spPr>
        <p:txBody>
          <a:bodyPr vert="horz" lIns="90826" tIns="45414" rIns="90826" bIns="454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222" y="1"/>
            <a:ext cx="2922317" cy="495685"/>
          </a:xfrm>
          <a:prstGeom prst="rect">
            <a:avLst/>
          </a:prstGeom>
        </p:spPr>
        <p:txBody>
          <a:bodyPr vert="horz" lIns="90826" tIns="45414" rIns="90826" bIns="45414" rtlCol="0"/>
          <a:lstStyle>
            <a:lvl1pPr algn="r">
              <a:defRPr sz="1200"/>
            </a:lvl1pPr>
          </a:lstStyle>
          <a:p>
            <a:fld id="{DF49730D-D076-4AF7-8744-30BD87494282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11163" y="1235075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26" tIns="45414" rIns="90826" bIns="4541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897" y="4751634"/>
            <a:ext cx="5394320" cy="3886552"/>
          </a:xfrm>
          <a:prstGeom prst="rect">
            <a:avLst/>
          </a:prstGeom>
        </p:spPr>
        <p:txBody>
          <a:bodyPr vert="horz" lIns="90826" tIns="45414" rIns="90826" bIns="4541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979"/>
            <a:ext cx="2922317" cy="495685"/>
          </a:xfrm>
          <a:prstGeom prst="rect">
            <a:avLst/>
          </a:prstGeom>
        </p:spPr>
        <p:txBody>
          <a:bodyPr vert="horz" lIns="90826" tIns="45414" rIns="90826" bIns="454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222" y="9376979"/>
            <a:ext cx="2922317" cy="495685"/>
          </a:xfrm>
          <a:prstGeom prst="rect">
            <a:avLst/>
          </a:prstGeom>
        </p:spPr>
        <p:txBody>
          <a:bodyPr vert="horz" lIns="90826" tIns="45414" rIns="90826" bIns="45414" rtlCol="0" anchor="b"/>
          <a:lstStyle>
            <a:lvl1pPr algn="r">
              <a:defRPr sz="1200"/>
            </a:lvl1pPr>
          </a:lstStyle>
          <a:p>
            <a:fld id="{2B817459-F579-4411-AFCB-257776BC05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91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17459-F579-4411-AFCB-257776BC05C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265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17459-F579-4411-AFCB-257776BC05C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678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17459-F579-4411-AFCB-257776BC05C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29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17459-F579-4411-AFCB-257776BC05C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821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43B5-065D-4533-BD25-9B213040FC15}" type="datetime1">
              <a:rPr lang="ru-RU" smtClean="0"/>
              <a:t>30.03.2021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t>‹#›</a:t>
            </a:fld>
            <a:endParaRPr lang="ru-RU"/>
          </a:p>
        </p:txBody>
      </p:sp>
      <p:pic>
        <p:nvPicPr>
          <p:cNvPr id="5" name="Picture 2" descr="https://i.pinimg.com/564x/e8/5d/85/e85d85704311495da00d12780bb0ec6f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10"/>
          <a:stretch/>
        </p:blipFill>
        <p:spPr bwMode="auto">
          <a:xfrm rot="10800000">
            <a:off x="0" y="-1"/>
            <a:ext cx="13039979" cy="734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78555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487680"/>
            <a:ext cx="4194386" cy="170688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053254"/>
            <a:ext cx="6583680" cy="5198533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194560"/>
            <a:ext cx="4194386" cy="4065694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6F36B-B2E4-442C-B165-3CEE3BC1CDCF}" type="datetime1">
              <a:rPr lang="ru-RU" smtClean="0"/>
              <a:t>30.03.2021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0352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487680"/>
            <a:ext cx="4194386" cy="170688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8734" y="1053254"/>
            <a:ext cx="6583680" cy="5198533"/>
          </a:xfrm>
        </p:spPr>
        <p:txBody>
          <a:bodyPr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194560"/>
            <a:ext cx="4194386" cy="4065694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BB18-33D4-4D3C-927D-B2D61071966A}" type="datetime1">
              <a:rPr lang="ru-RU" smtClean="0"/>
              <a:t>30.03.2021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29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FE2B-658A-43F9-97EA-91A2C12147C5}" type="datetime1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203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0" y="389467"/>
            <a:ext cx="2804160" cy="61992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389467"/>
            <a:ext cx="8249920" cy="61992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7202-C678-488B-8864-DE57B7B90A82}" type="datetime1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435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93"/>
          <a:stretch/>
        </p:blipFill>
        <p:spPr>
          <a:xfrm>
            <a:off x="171630" y="1"/>
            <a:ext cx="12833170" cy="73297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F176E-6292-4A3F-B27A-0043E2128787}" type="datetime1">
              <a:rPr lang="ru-RU" smtClean="0"/>
              <a:t>30.03.2021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 13"/>
          <p:cNvSpPr/>
          <p:nvPr userDrawn="1"/>
        </p:nvSpPr>
        <p:spPr>
          <a:xfrm>
            <a:off x="12203723" y="6423603"/>
            <a:ext cx="789016" cy="891598"/>
          </a:xfrm>
          <a:custGeom>
            <a:avLst/>
            <a:gdLst>
              <a:gd name="connsiteX0" fmla="*/ 0 w 171450"/>
              <a:gd name="connsiteY0" fmla="*/ 90488 h 180975"/>
              <a:gd name="connsiteX1" fmla="*/ 85725 w 171450"/>
              <a:gd name="connsiteY1" fmla="*/ 0 h 180975"/>
              <a:gd name="connsiteX2" fmla="*/ 171450 w 171450"/>
              <a:gd name="connsiteY2" fmla="*/ 90488 h 180975"/>
              <a:gd name="connsiteX3" fmla="*/ 85725 w 171450"/>
              <a:gd name="connsiteY3" fmla="*/ 180976 h 180975"/>
              <a:gd name="connsiteX4" fmla="*/ 0 w 171450"/>
              <a:gd name="connsiteY4" fmla="*/ 90488 h 180975"/>
              <a:gd name="connsiteX0" fmla="*/ 0 w 96441"/>
              <a:gd name="connsiteY0" fmla="*/ 93003 h 186006"/>
              <a:gd name="connsiteX1" fmla="*/ 85725 w 96441"/>
              <a:gd name="connsiteY1" fmla="*/ 2515 h 186006"/>
              <a:gd name="connsiteX2" fmla="*/ 85725 w 96441"/>
              <a:gd name="connsiteY2" fmla="*/ 183491 h 186006"/>
              <a:gd name="connsiteX3" fmla="*/ 0 w 96441"/>
              <a:gd name="connsiteY3" fmla="*/ 93003 h 186006"/>
              <a:gd name="connsiteX0" fmla="*/ 0 w 85725"/>
              <a:gd name="connsiteY0" fmla="*/ 93003 h 186006"/>
              <a:gd name="connsiteX1" fmla="*/ 85725 w 85725"/>
              <a:gd name="connsiteY1" fmla="*/ 2515 h 186006"/>
              <a:gd name="connsiteX2" fmla="*/ 85725 w 85725"/>
              <a:gd name="connsiteY2" fmla="*/ 183491 h 186006"/>
              <a:gd name="connsiteX3" fmla="*/ 0 w 85725"/>
              <a:gd name="connsiteY3" fmla="*/ 93003 h 186006"/>
              <a:gd name="connsiteX0" fmla="*/ 0 w 85725"/>
              <a:gd name="connsiteY0" fmla="*/ 95848 h 191696"/>
              <a:gd name="connsiteX1" fmla="*/ 85725 w 85725"/>
              <a:gd name="connsiteY1" fmla="*/ 5360 h 191696"/>
              <a:gd name="connsiteX2" fmla="*/ 85725 w 85725"/>
              <a:gd name="connsiteY2" fmla="*/ 186336 h 191696"/>
              <a:gd name="connsiteX3" fmla="*/ 0 w 85725"/>
              <a:gd name="connsiteY3" fmla="*/ 95848 h 191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25" h="191696">
                <a:moveTo>
                  <a:pt x="0" y="95848"/>
                </a:moveTo>
                <a:cubicBezTo>
                  <a:pt x="0" y="3010"/>
                  <a:pt x="71438" y="-9721"/>
                  <a:pt x="85725" y="5360"/>
                </a:cubicBezTo>
                <a:lnTo>
                  <a:pt x="85725" y="186336"/>
                </a:lnTo>
                <a:cubicBezTo>
                  <a:pt x="71438" y="201417"/>
                  <a:pt x="0" y="188686"/>
                  <a:pt x="0" y="9584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13"/>
          <p:cNvSpPr/>
          <p:nvPr userDrawn="1"/>
        </p:nvSpPr>
        <p:spPr>
          <a:xfrm>
            <a:off x="12326935" y="6435968"/>
            <a:ext cx="665804" cy="879231"/>
          </a:xfrm>
          <a:custGeom>
            <a:avLst/>
            <a:gdLst>
              <a:gd name="connsiteX0" fmla="*/ 0 w 171450"/>
              <a:gd name="connsiteY0" fmla="*/ 90488 h 180975"/>
              <a:gd name="connsiteX1" fmla="*/ 85725 w 171450"/>
              <a:gd name="connsiteY1" fmla="*/ 0 h 180975"/>
              <a:gd name="connsiteX2" fmla="*/ 171450 w 171450"/>
              <a:gd name="connsiteY2" fmla="*/ 90488 h 180975"/>
              <a:gd name="connsiteX3" fmla="*/ 85725 w 171450"/>
              <a:gd name="connsiteY3" fmla="*/ 180976 h 180975"/>
              <a:gd name="connsiteX4" fmla="*/ 0 w 171450"/>
              <a:gd name="connsiteY4" fmla="*/ 90488 h 180975"/>
              <a:gd name="connsiteX0" fmla="*/ 0 w 96441"/>
              <a:gd name="connsiteY0" fmla="*/ 93003 h 186006"/>
              <a:gd name="connsiteX1" fmla="*/ 85725 w 96441"/>
              <a:gd name="connsiteY1" fmla="*/ 2515 h 186006"/>
              <a:gd name="connsiteX2" fmla="*/ 85725 w 96441"/>
              <a:gd name="connsiteY2" fmla="*/ 183491 h 186006"/>
              <a:gd name="connsiteX3" fmla="*/ 0 w 96441"/>
              <a:gd name="connsiteY3" fmla="*/ 93003 h 186006"/>
              <a:gd name="connsiteX0" fmla="*/ 0 w 85725"/>
              <a:gd name="connsiteY0" fmla="*/ 93003 h 186006"/>
              <a:gd name="connsiteX1" fmla="*/ 85725 w 85725"/>
              <a:gd name="connsiteY1" fmla="*/ 2515 h 186006"/>
              <a:gd name="connsiteX2" fmla="*/ 85725 w 85725"/>
              <a:gd name="connsiteY2" fmla="*/ 183491 h 186006"/>
              <a:gd name="connsiteX3" fmla="*/ 0 w 85725"/>
              <a:gd name="connsiteY3" fmla="*/ 93003 h 186006"/>
              <a:gd name="connsiteX0" fmla="*/ 0 w 85725"/>
              <a:gd name="connsiteY0" fmla="*/ 95848 h 191696"/>
              <a:gd name="connsiteX1" fmla="*/ 85725 w 85725"/>
              <a:gd name="connsiteY1" fmla="*/ 5360 h 191696"/>
              <a:gd name="connsiteX2" fmla="*/ 85725 w 85725"/>
              <a:gd name="connsiteY2" fmla="*/ 186336 h 191696"/>
              <a:gd name="connsiteX3" fmla="*/ 0 w 85725"/>
              <a:gd name="connsiteY3" fmla="*/ 95848 h 191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25" h="191696">
                <a:moveTo>
                  <a:pt x="0" y="95848"/>
                </a:moveTo>
                <a:cubicBezTo>
                  <a:pt x="0" y="3010"/>
                  <a:pt x="71438" y="-9721"/>
                  <a:pt x="85725" y="5360"/>
                </a:cubicBezTo>
                <a:lnTo>
                  <a:pt x="85725" y="186336"/>
                </a:lnTo>
                <a:cubicBezTo>
                  <a:pt x="71438" y="201417"/>
                  <a:pt x="0" y="188686"/>
                  <a:pt x="0" y="95848"/>
                </a:cubicBezTo>
                <a:close/>
              </a:path>
            </a:pathLst>
          </a:custGeom>
          <a:solidFill>
            <a:srgbClr val="1A9B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 rot="10800000">
            <a:off x="-1" y="-3"/>
            <a:ext cx="171631" cy="7329717"/>
          </a:xfrm>
          <a:prstGeom prst="rect">
            <a:avLst/>
          </a:prstGeom>
          <a:solidFill>
            <a:srgbClr val="1A9B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888025" y="6639499"/>
            <a:ext cx="2926080" cy="38946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A69E9C-BDCD-4585-896C-F2B492349D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1541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93"/>
          <a:stretch/>
        </p:blipFill>
        <p:spPr>
          <a:xfrm>
            <a:off x="171630" y="117231"/>
            <a:ext cx="12833170" cy="721248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1E64-B5C3-4C66-904D-2DA8AC03CCD0}" type="datetime1">
              <a:rPr lang="ru-RU" smtClean="0"/>
              <a:t>30.03.2021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s://i.pinimg.com/564x/e8/5d/85/e85d85704311495da00d12780bb0ec6f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656"/>
          <a:stretch/>
        </p:blipFill>
        <p:spPr bwMode="auto">
          <a:xfrm rot="10800000">
            <a:off x="-2" y="-3"/>
            <a:ext cx="13039979" cy="85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 userDrawn="1"/>
        </p:nvSpPr>
        <p:spPr>
          <a:xfrm rot="10800000">
            <a:off x="-1" y="-3"/>
            <a:ext cx="171631" cy="7329717"/>
          </a:xfrm>
          <a:prstGeom prst="rect">
            <a:avLst/>
          </a:prstGeom>
          <a:solidFill>
            <a:srgbClr val="1A9B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 userDrawn="1"/>
        </p:nvSpPr>
        <p:spPr>
          <a:xfrm>
            <a:off x="12203723" y="6423603"/>
            <a:ext cx="789016" cy="891598"/>
          </a:xfrm>
          <a:custGeom>
            <a:avLst/>
            <a:gdLst>
              <a:gd name="connsiteX0" fmla="*/ 0 w 171450"/>
              <a:gd name="connsiteY0" fmla="*/ 90488 h 180975"/>
              <a:gd name="connsiteX1" fmla="*/ 85725 w 171450"/>
              <a:gd name="connsiteY1" fmla="*/ 0 h 180975"/>
              <a:gd name="connsiteX2" fmla="*/ 171450 w 171450"/>
              <a:gd name="connsiteY2" fmla="*/ 90488 h 180975"/>
              <a:gd name="connsiteX3" fmla="*/ 85725 w 171450"/>
              <a:gd name="connsiteY3" fmla="*/ 180976 h 180975"/>
              <a:gd name="connsiteX4" fmla="*/ 0 w 171450"/>
              <a:gd name="connsiteY4" fmla="*/ 90488 h 180975"/>
              <a:gd name="connsiteX0" fmla="*/ 0 w 96441"/>
              <a:gd name="connsiteY0" fmla="*/ 93003 h 186006"/>
              <a:gd name="connsiteX1" fmla="*/ 85725 w 96441"/>
              <a:gd name="connsiteY1" fmla="*/ 2515 h 186006"/>
              <a:gd name="connsiteX2" fmla="*/ 85725 w 96441"/>
              <a:gd name="connsiteY2" fmla="*/ 183491 h 186006"/>
              <a:gd name="connsiteX3" fmla="*/ 0 w 96441"/>
              <a:gd name="connsiteY3" fmla="*/ 93003 h 186006"/>
              <a:gd name="connsiteX0" fmla="*/ 0 w 85725"/>
              <a:gd name="connsiteY0" fmla="*/ 93003 h 186006"/>
              <a:gd name="connsiteX1" fmla="*/ 85725 w 85725"/>
              <a:gd name="connsiteY1" fmla="*/ 2515 h 186006"/>
              <a:gd name="connsiteX2" fmla="*/ 85725 w 85725"/>
              <a:gd name="connsiteY2" fmla="*/ 183491 h 186006"/>
              <a:gd name="connsiteX3" fmla="*/ 0 w 85725"/>
              <a:gd name="connsiteY3" fmla="*/ 93003 h 186006"/>
              <a:gd name="connsiteX0" fmla="*/ 0 w 85725"/>
              <a:gd name="connsiteY0" fmla="*/ 95848 h 191696"/>
              <a:gd name="connsiteX1" fmla="*/ 85725 w 85725"/>
              <a:gd name="connsiteY1" fmla="*/ 5360 h 191696"/>
              <a:gd name="connsiteX2" fmla="*/ 85725 w 85725"/>
              <a:gd name="connsiteY2" fmla="*/ 186336 h 191696"/>
              <a:gd name="connsiteX3" fmla="*/ 0 w 85725"/>
              <a:gd name="connsiteY3" fmla="*/ 95848 h 191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25" h="191696">
                <a:moveTo>
                  <a:pt x="0" y="95848"/>
                </a:moveTo>
                <a:cubicBezTo>
                  <a:pt x="0" y="3010"/>
                  <a:pt x="71438" y="-9721"/>
                  <a:pt x="85725" y="5360"/>
                </a:cubicBezTo>
                <a:lnTo>
                  <a:pt x="85725" y="186336"/>
                </a:lnTo>
                <a:cubicBezTo>
                  <a:pt x="71438" y="201417"/>
                  <a:pt x="0" y="188686"/>
                  <a:pt x="0" y="9584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3"/>
          <p:cNvSpPr/>
          <p:nvPr userDrawn="1"/>
        </p:nvSpPr>
        <p:spPr>
          <a:xfrm>
            <a:off x="12326935" y="6435968"/>
            <a:ext cx="665804" cy="879231"/>
          </a:xfrm>
          <a:custGeom>
            <a:avLst/>
            <a:gdLst>
              <a:gd name="connsiteX0" fmla="*/ 0 w 171450"/>
              <a:gd name="connsiteY0" fmla="*/ 90488 h 180975"/>
              <a:gd name="connsiteX1" fmla="*/ 85725 w 171450"/>
              <a:gd name="connsiteY1" fmla="*/ 0 h 180975"/>
              <a:gd name="connsiteX2" fmla="*/ 171450 w 171450"/>
              <a:gd name="connsiteY2" fmla="*/ 90488 h 180975"/>
              <a:gd name="connsiteX3" fmla="*/ 85725 w 171450"/>
              <a:gd name="connsiteY3" fmla="*/ 180976 h 180975"/>
              <a:gd name="connsiteX4" fmla="*/ 0 w 171450"/>
              <a:gd name="connsiteY4" fmla="*/ 90488 h 180975"/>
              <a:gd name="connsiteX0" fmla="*/ 0 w 96441"/>
              <a:gd name="connsiteY0" fmla="*/ 93003 h 186006"/>
              <a:gd name="connsiteX1" fmla="*/ 85725 w 96441"/>
              <a:gd name="connsiteY1" fmla="*/ 2515 h 186006"/>
              <a:gd name="connsiteX2" fmla="*/ 85725 w 96441"/>
              <a:gd name="connsiteY2" fmla="*/ 183491 h 186006"/>
              <a:gd name="connsiteX3" fmla="*/ 0 w 96441"/>
              <a:gd name="connsiteY3" fmla="*/ 93003 h 186006"/>
              <a:gd name="connsiteX0" fmla="*/ 0 w 85725"/>
              <a:gd name="connsiteY0" fmla="*/ 93003 h 186006"/>
              <a:gd name="connsiteX1" fmla="*/ 85725 w 85725"/>
              <a:gd name="connsiteY1" fmla="*/ 2515 h 186006"/>
              <a:gd name="connsiteX2" fmla="*/ 85725 w 85725"/>
              <a:gd name="connsiteY2" fmla="*/ 183491 h 186006"/>
              <a:gd name="connsiteX3" fmla="*/ 0 w 85725"/>
              <a:gd name="connsiteY3" fmla="*/ 93003 h 186006"/>
              <a:gd name="connsiteX0" fmla="*/ 0 w 85725"/>
              <a:gd name="connsiteY0" fmla="*/ 95848 h 191696"/>
              <a:gd name="connsiteX1" fmla="*/ 85725 w 85725"/>
              <a:gd name="connsiteY1" fmla="*/ 5360 h 191696"/>
              <a:gd name="connsiteX2" fmla="*/ 85725 w 85725"/>
              <a:gd name="connsiteY2" fmla="*/ 186336 h 191696"/>
              <a:gd name="connsiteX3" fmla="*/ 0 w 85725"/>
              <a:gd name="connsiteY3" fmla="*/ 95848 h 191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25" h="191696">
                <a:moveTo>
                  <a:pt x="0" y="95848"/>
                </a:moveTo>
                <a:cubicBezTo>
                  <a:pt x="0" y="3010"/>
                  <a:pt x="71438" y="-9721"/>
                  <a:pt x="85725" y="5360"/>
                </a:cubicBezTo>
                <a:lnTo>
                  <a:pt x="85725" y="186336"/>
                </a:lnTo>
                <a:cubicBezTo>
                  <a:pt x="71438" y="201417"/>
                  <a:pt x="0" y="188686"/>
                  <a:pt x="0" y="95848"/>
                </a:cubicBezTo>
                <a:close/>
              </a:path>
            </a:pathLst>
          </a:custGeom>
          <a:solidFill>
            <a:srgbClr val="1A9B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854843" y="6603153"/>
            <a:ext cx="2926080" cy="38946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A69E9C-BDCD-4585-896C-F2B492349D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19843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197187"/>
            <a:ext cx="9753600" cy="2546773"/>
          </a:xfrm>
        </p:spPr>
        <p:txBody>
          <a:bodyPr anchor="b"/>
          <a:lstStyle>
            <a:lvl1pPr algn="ctr">
              <a:defRPr sz="64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3842174"/>
            <a:ext cx="9753600" cy="1766146"/>
          </a:xfrm>
        </p:spPr>
        <p:txBody>
          <a:bodyPr/>
          <a:lstStyle>
            <a:lvl1pPr marL="0" indent="0" algn="ctr">
              <a:buNone/>
              <a:defRPr sz="2560"/>
            </a:lvl1pPr>
            <a:lvl2pPr marL="487695" indent="0" algn="ctr">
              <a:buNone/>
              <a:defRPr sz="2133"/>
            </a:lvl2pPr>
            <a:lvl3pPr marL="975390" indent="0" algn="ctr">
              <a:buNone/>
              <a:defRPr sz="1920"/>
            </a:lvl3pPr>
            <a:lvl4pPr marL="1463086" indent="0" algn="ctr">
              <a:buNone/>
              <a:defRPr sz="1707"/>
            </a:lvl4pPr>
            <a:lvl5pPr marL="1950781" indent="0" algn="ctr">
              <a:buNone/>
              <a:defRPr sz="1707"/>
            </a:lvl5pPr>
            <a:lvl6pPr marL="2438476" indent="0" algn="ctr">
              <a:buNone/>
              <a:defRPr sz="1707"/>
            </a:lvl6pPr>
            <a:lvl7pPr marL="2926171" indent="0" algn="ctr">
              <a:buNone/>
              <a:defRPr sz="1707"/>
            </a:lvl7pPr>
            <a:lvl8pPr marL="3413867" indent="0" algn="ctr">
              <a:buNone/>
              <a:defRPr sz="1707"/>
            </a:lvl8pPr>
            <a:lvl9pPr marL="3901562" indent="0" algn="ctr">
              <a:buNone/>
              <a:defRPr sz="1707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1333E-294D-4FC2-AFD2-3087C1446DE9}" type="datetime1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32630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73E2B-39BF-4498-B710-E87B9EA7D144}" type="datetime1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496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307" y="1823721"/>
            <a:ext cx="11216640" cy="3042919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307" y="4895428"/>
            <a:ext cx="11216640" cy="1600199"/>
          </a:xfrm>
        </p:spPr>
        <p:txBody>
          <a:bodyPr/>
          <a:lstStyle>
            <a:lvl1pPr marL="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1pPr>
            <a:lvl2pPr marL="4876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B740E-40F1-412C-93A0-EE2119DA6E8C}" type="datetime1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739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1947333"/>
            <a:ext cx="5527040" cy="4641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1947333"/>
            <a:ext cx="5527040" cy="4641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FEFAB-D42D-490B-A0F2-9B7D3745A43A}" type="datetime1">
              <a:rPr lang="ru-RU" smtClean="0"/>
              <a:t>30.03.2021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50365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389467"/>
            <a:ext cx="11216640" cy="14139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1793241"/>
            <a:ext cx="5501639" cy="878839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2672080"/>
            <a:ext cx="5501639" cy="39302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0" y="1793241"/>
            <a:ext cx="5528734" cy="878839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0" y="2672080"/>
            <a:ext cx="5528734" cy="39302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0AADD-C38B-420A-B9F6-AC3B76D914FA}" type="datetime1">
              <a:rPr lang="ru-RU" smtClean="0"/>
              <a:t>30.03.2021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72396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F8C2-1BBB-4460-A218-50647F5D6522}" type="datetime1">
              <a:rPr lang="ru-RU" smtClean="0"/>
              <a:t>30.03.2021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24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4080" y="389467"/>
            <a:ext cx="1121664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4080" y="1947333"/>
            <a:ext cx="1121664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4080" y="6780107"/>
            <a:ext cx="292608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B2297-B794-4F7C-950A-68D03FDFF3A2}" type="datetime1">
              <a:rPr lang="ru-RU" smtClean="0"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7840" y="6780107"/>
            <a:ext cx="438912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4640" y="6780107"/>
            <a:ext cx="292608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69E9C-BDCD-4585-896C-F2B492349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248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50" r:id="rId2"/>
    <p:sldLayoutId id="2147484048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4" r:id="rId10"/>
    <p:sldLayoutId id="2147484045" r:id="rId11"/>
    <p:sldLayoutId id="2147484046" r:id="rId12"/>
    <p:sldLayoutId id="2147484047" r:id="rId13"/>
  </p:sldLayoutIdLst>
  <p:hf hdr="0" ftr="0" dt="0"/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1" y="5969000"/>
            <a:ext cx="13004801" cy="1317174"/>
          </a:xfrm>
          <a:prstGeom prst="rect">
            <a:avLst/>
          </a:prstGeom>
          <a:solidFill>
            <a:srgbClr val="1A9B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68194" y="310687"/>
            <a:ext cx="8438607" cy="960261"/>
          </a:xfrm>
          <a:prstGeom prst="rect">
            <a:avLst/>
          </a:prstGeom>
        </p:spPr>
        <p:txBody>
          <a:bodyPr wrap="square" lIns="97534" tIns="48767" rIns="97534" bIns="48767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промышленной безопасности 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Торгово-промышленной палаты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i.pinimg.com/564x/e8/5d/85/e85d85704311495da00d12780bb0ec6f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" t="87300" r="112" b="-198"/>
          <a:stretch/>
        </p:blipFill>
        <p:spPr bwMode="auto">
          <a:xfrm rot="10800000">
            <a:off x="-3" y="6015019"/>
            <a:ext cx="13004802" cy="127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21257" y="2138459"/>
            <a:ext cx="10060294" cy="3138626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9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Экспертиза промышленной безопасности </a:t>
            </a:r>
            <a:b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оценка технического состояния сооружений. </a:t>
            </a:r>
            <a:b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Существующие пробелы и необходимые изменения в действующих нормативных правовых актах.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81" y="345110"/>
            <a:ext cx="1055413" cy="10554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71851" y="5082679"/>
            <a:ext cx="65024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Генеральный директор ООО «</a:t>
            </a:r>
            <a:r>
              <a:rPr lang="ru-RU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Диаформ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Иноземцев В.В.</a:t>
            </a:r>
            <a:b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851" y="6446035"/>
            <a:ext cx="12727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 2021</a:t>
            </a:r>
          </a:p>
        </p:txBody>
      </p:sp>
    </p:spTree>
    <p:extLst>
      <p:ext uri="{BB962C8B-B14F-4D97-AF65-F5344CB8AC3E}">
        <p14:creationId xmlns:p14="http://schemas.microsoft.com/office/powerpoint/2010/main" val="218767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564x/e8/5d/85/e85d85704311495da00d12780bb0ec6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9" t="86843" r="1460" b="-1"/>
          <a:stretch/>
        </p:blipFill>
        <p:spPr bwMode="auto">
          <a:xfrm rot="10800000">
            <a:off x="450760" y="-2"/>
            <a:ext cx="12330162" cy="110986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5870" y="113593"/>
            <a:ext cx="12678930" cy="981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75390">
              <a:lnSpc>
                <a:spcPct val="107000"/>
              </a:lnSpc>
              <a:defRPr/>
            </a:pPr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«Правила безопасности на опасных трубопроводов магистрального транспорта»</a:t>
            </a:r>
          </a:p>
          <a:p>
            <a:pPr lvl="0" algn="ctr" defTabSz="975390">
              <a:lnSpc>
                <a:spcPct val="107000"/>
              </a:lnSpc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 РТН № 517 от 11 декабря 2020 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9930" y="1125030"/>
            <a:ext cx="1206242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 Общие 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</a:t>
            </a:r>
            <a:endParaRPr lang="ru-RU" sz="18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Правила предназначены для применения при :</a:t>
            </a:r>
          </a:p>
          <a:p>
            <a:pPr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разработке технологических процессов, проектировании, строительстве, эксплуатации, реконструкции, техническом перевооружении, капитальном ремонте, консервации и ликвидации. ОПО МТ и ОПО МАП;</a:t>
            </a:r>
          </a:p>
          <a:p>
            <a:pPr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изготовлении, монтаже, наладке, обслуживании,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диагностировании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ремонте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технических устройств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применяемых на ОПО МТ и ОПО МАП;</a:t>
            </a:r>
          </a:p>
          <a:p>
            <a:pPr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проведении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экспертизы промышленной безопасности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документации на консервацию, ликвидацию, техническое перевооружение ОПО;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технических устройств; зданий и сооружений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деклараций промышленной безопасности ОПО МТ и ОПО МАП; обоснований безопасности ОПО.</a:t>
            </a:r>
          </a:p>
          <a:p>
            <a:pPr>
              <a:spcAft>
                <a:spcPts val="0"/>
              </a:spcAft>
            </a:pPr>
            <a:endParaRPr lang="ru-RU" sz="18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VI. Требования промышленной безопасности при эксплуатации ОПО МТ. </a:t>
            </a:r>
          </a:p>
          <a:p>
            <a:pPr algn="ctr">
              <a:spcAft>
                <a:spcPts val="0"/>
              </a:spcAft>
            </a:pP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диагностирование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 МТ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123. 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обеспечения безопасности, определения фактического технического состояния ОПО МТ и МАП, возможности их дальнейшей безопасной эксплуатации на проектных технологических режимах, для расчета допустимого давления …. и продления срока службы ОПО МТ и МАП в процессе эксплуатации следует проводить периодическое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диагностирование.</a:t>
            </a:r>
          </a:p>
          <a:p>
            <a:pPr>
              <a:spcAft>
                <a:spcPts val="0"/>
              </a:spcAft>
            </a:pPr>
            <a:endParaRPr lang="ru-RU" sz="18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124. Сроки и методы диагностирования 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определяются с учетом опасности и технического состояния участков линейной части ОПО МТ и ОПО МАП,…. .</a:t>
            </a:r>
          </a:p>
          <a:p>
            <a:pPr>
              <a:spcAft>
                <a:spcPts val="0"/>
              </a:spcAft>
            </a:pPr>
            <a:endParaRPr lang="ru-RU" sz="1800" b="1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125. 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результатов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технического диагностирования 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определяют величину разрешенного (</a:t>
            </a:r>
            <a:r>
              <a:rPr lang="ru-RU" sz="18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допустимого)</a:t>
            </a:r>
          </a:p>
          <a:p>
            <a:pPr>
              <a:spcAft>
                <a:spcPts val="0"/>
              </a:spcAft>
            </a:pPr>
            <a:r>
              <a:rPr lang="ru-RU" sz="18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рабочего 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давления… .</a:t>
            </a:r>
          </a:p>
        </p:txBody>
      </p:sp>
    </p:spTree>
    <p:extLst>
      <p:ext uri="{BB962C8B-B14F-4D97-AF65-F5344CB8AC3E}">
        <p14:creationId xmlns:p14="http://schemas.microsoft.com/office/powerpoint/2010/main" val="3932330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564x/e8/5d/85/e85d85704311495da00d12780bb0ec6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9" t="86843" r="1460" b="-1"/>
          <a:stretch/>
        </p:blipFill>
        <p:spPr bwMode="auto">
          <a:xfrm rot="10800000">
            <a:off x="450760" y="-2"/>
            <a:ext cx="12330162" cy="110986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5870" y="113593"/>
            <a:ext cx="12678930" cy="981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75390">
              <a:lnSpc>
                <a:spcPct val="107000"/>
              </a:lnSpc>
              <a:defRPr/>
            </a:pPr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«Правила безопасности на опасных трубопроводов магистрального транспорта»</a:t>
            </a:r>
          </a:p>
          <a:p>
            <a:pPr lvl="0" algn="ctr" defTabSz="975390">
              <a:lnSpc>
                <a:spcPct val="107000"/>
              </a:lnSpc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 РТН № 517 от 11 декабря 2020 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0760" y="1223463"/>
            <a:ext cx="11758412" cy="6019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129. Эксплуатирующая организация обязана проводить в течение всего жизненного цикла ОПО МТ и ОПО МАП (до их ликвидации) периодическое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 трубопроводов и оборудования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ОПО МТ и МАП.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8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130. Эксплуатирующая организация устанавливает периодичность, полноту и порядок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обследования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методы и средства контроля с учетом…..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8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131. При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техническом диагностировании 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линейной части ОПО МТ выполняются следующие виды работ: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внутритрубная дефектоскопия; 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подводных,  воздушных переходов; 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внешнее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оборудования и участков МТ, не подлежащих ВТД, с применением методов неразрушающего контроля.</a:t>
            </a:r>
          </a:p>
          <a:p>
            <a:pPr algn="just">
              <a:lnSpc>
                <a:spcPct val="107000"/>
              </a:lnSpc>
            </a:pPr>
            <a:endParaRPr lang="ru-RU" sz="18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134.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технического состояния оборудования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площадочных объектов ОПО МТ и МАП должна включать: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наружное обследование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режиме эксплуатации;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техническое обследование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режиме выведения из эксплуатации  (временного или длительного).</a:t>
            </a:r>
          </a:p>
          <a:p>
            <a:pPr algn="just">
              <a:lnSpc>
                <a:spcPct val="107000"/>
              </a:lnSpc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обследованием оборудования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выводом его из эксплуатации необходимо проводить подготовительные операции … .</a:t>
            </a:r>
          </a:p>
          <a:p>
            <a:pPr algn="just">
              <a:lnSpc>
                <a:spcPct val="107000"/>
              </a:lnSpc>
            </a:pPr>
            <a:endParaRPr lang="ru-RU" sz="18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135. На основании результатов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технического обследования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составляют график ремонта (включая </a:t>
            </a:r>
            <a:r>
              <a:rPr lang="ru-RU" sz="18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капитальный 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ремонт) ОПО МТ.</a:t>
            </a:r>
          </a:p>
        </p:txBody>
      </p:sp>
    </p:spTree>
    <p:extLst>
      <p:ext uri="{BB962C8B-B14F-4D97-AF65-F5344CB8AC3E}">
        <p14:creationId xmlns:p14="http://schemas.microsoft.com/office/powerpoint/2010/main" val="2576039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564x/e8/5d/85/e85d85704311495da00d12780bb0ec6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9" t="86843" r="1460" b="-1"/>
          <a:stretch/>
        </p:blipFill>
        <p:spPr bwMode="auto">
          <a:xfrm rot="10800000">
            <a:off x="3992449" y="0"/>
            <a:ext cx="4597758" cy="91161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19576" y="278255"/>
            <a:ext cx="6472154" cy="522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Сравнение понятий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871" y="865765"/>
            <a:ext cx="12468181" cy="3687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 defTabSz="975390">
              <a:lnSpc>
                <a:spcPct val="107000"/>
              </a:lnSpc>
              <a:defRPr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«Правила безопасности на опасных трубопроводов магистрального транспорта» 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 РТН № 517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8872" y="1234520"/>
            <a:ext cx="12468179" cy="1212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7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131. При </a:t>
            </a:r>
            <a:r>
              <a:rPr lang="ru-RU" sz="17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техническом диагностировании </a:t>
            </a:r>
            <a:r>
              <a:rPr lang="ru-RU" sz="17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линейной части ОПО МТ выполняются следующие виды работ: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7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внутритрубная дефектоскопия; 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7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</a:t>
            </a:r>
            <a:r>
              <a:rPr lang="ru-RU" sz="17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подводных,  воздушных переходов; 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7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внешнее </a:t>
            </a:r>
            <a:r>
              <a:rPr lang="ru-RU" sz="17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</a:t>
            </a:r>
            <a:r>
              <a:rPr lang="ru-RU" sz="17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оборудования и участков МТ, не подлежащих ВТД, с применением методов неразрушающего контроля.</a:t>
            </a:r>
            <a:endParaRPr lang="ru-RU" sz="17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872" y="2487967"/>
            <a:ext cx="12468181" cy="6850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РБ 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"Техническое диагностирование трубопроводов линейной части и технологических трубопроводов и нефтепродуктов», Приказ N 330 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2742" y="3173026"/>
            <a:ext cx="12468181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Рекомендуется в целях обеспечения безопасности, </a:t>
            </a:r>
            <a:r>
              <a:rPr lang="ru-RU" sz="17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фактического технического состояния</a:t>
            </a:r>
            <a:r>
              <a:rPr lang="ru-RU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магистральных нефтепроводов и нефтепродуктопроводов (далее - магистральных трубопроводов), возможности их дальнейшей эксплуатации на проектных технологических режимах, для расчета допустимого давления, необходимости снижения разрешенного рабочего давления и перехода на пониженные технологические режимы или необходимости ремонта с точной локализацией мест его выполнения и продления срока службы МТ в процессе эксплуатации применять следующие виды технического диагностирования МТ:</a:t>
            </a:r>
          </a:p>
          <a:p>
            <a:pPr algn="just"/>
            <a:r>
              <a:rPr lang="ru-RU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на МТ, находящихся в эксплуатации:</a:t>
            </a:r>
          </a:p>
          <a:p>
            <a:pPr algn="just"/>
            <a:r>
              <a:rPr lang="ru-RU" sz="17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внутритрубное диагностирование</a:t>
            </a:r>
            <a:r>
              <a:rPr lang="ru-RU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 том числе </a:t>
            </a:r>
            <a:r>
              <a:rPr lang="ru-RU" sz="1700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профилеметрия</a:t>
            </a:r>
            <a:r>
              <a:rPr lang="ru-RU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дефектоскопия) линейной части и переходов через естественные и искусственные преграды, включая подводные переходы;</a:t>
            </a:r>
          </a:p>
          <a:p>
            <a:pPr algn="just"/>
            <a:r>
              <a:rPr lang="ru-RU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7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наружное диагностирование методами НК</a:t>
            </a:r>
            <a:r>
              <a:rPr lang="ru-RU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КПП СОД, соединительных, конструктивных деталей, приварных элементов и ремонтных конструкций, емкостей сбора нефти (нефтепродуктов) с КПП СОД, надземных трубопроводов обвязки узла пуска/приема СОД, перемычек между трубопроводами и перемычек между основной и резервной ниткой переходов МТ через водные преграды;</a:t>
            </a:r>
          </a:p>
          <a:p>
            <a:pPr algn="just"/>
            <a:r>
              <a:rPr lang="ru-RU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измерение глубины залегания МТ и определение планового положения его конструктивных элементов;</a:t>
            </a:r>
          </a:p>
          <a:p>
            <a:pPr algn="just"/>
            <a:r>
              <a:rPr lang="ru-RU" sz="17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электрометрическое диагностирование линейной части МТ.</a:t>
            </a:r>
          </a:p>
        </p:txBody>
      </p:sp>
    </p:spTree>
    <p:extLst>
      <p:ext uri="{BB962C8B-B14F-4D97-AF65-F5344CB8AC3E}">
        <p14:creationId xmlns:p14="http://schemas.microsoft.com/office/powerpoint/2010/main" val="804775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564x/e8/5d/85/e85d85704311495da00d12780bb0ec6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9" t="86843" r="1460" b="-1"/>
          <a:stretch/>
        </p:blipFill>
        <p:spPr bwMode="auto">
          <a:xfrm rot="10800000">
            <a:off x="978790" y="-3"/>
            <a:ext cx="11307651" cy="158956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71218" y="179941"/>
            <a:ext cx="10122794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75390">
              <a:lnSpc>
                <a:spcPct val="107000"/>
              </a:lnSpc>
              <a:defRPr/>
            </a:pPr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«Правила промышленной безопасности при использовании оборудования, работающего под избыточным давлением» </a:t>
            </a:r>
            <a:endParaRPr lang="ru-RU" sz="2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975390">
              <a:lnSpc>
                <a:spcPct val="107000"/>
              </a:lnSpc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РТН № 536 от 15 декабря 2020 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9855" y="1827465"/>
            <a:ext cx="12205521" cy="4537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 №1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«Информация о рабочих (разрешенных) параметрах оборудования и категориях трубопроводов, принимаемых за основу для отнесения оборудования в область действия ФНП и дальнейшей эксплуатации, здания и сооружения»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8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Трубопроводы пара и горячей (перегретой) воды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которые в числе других видов (типов) оборудования, работающего под избыточным давление, распространяются ФНП,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образующие систему (конструкцию) состоящую  из соединенных между собой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применением неразъемных и (или) разъемных соединений трубопроводной арматуры, сборочных единиц, труб, фланцев и других деталей и элементов трубопровода, а также присоединенных к ним деталей опорно-подвесной системы, обеспечивающей безопасную работу трубопровода,…..».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8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8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сооружения: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дымовые трубы, каркас котла; эстакады для трубопроводов пара и горячей воды; отдельно стоящие опоры трубопроводов с фундаментом;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конструкции опорно-подвесной системы трубопроводов;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каналы для прокладки трубопроводов;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несущие фундаменты, воспринимающие нагрузку от установленного на них оборудования и обеспечивающие его устойчивое положение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0203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3" name="Picture 2" descr="https://i.pinimg.com/564x/e8/5d/85/e85d85704311495da00d12780bb0ec6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9" t="86843" r="1460" b="-1"/>
          <a:stretch/>
        </p:blipFill>
        <p:spPr bwMode="auto">
          <a:xfrm rot="10800000">
            <a:off x="3992449" y="0"/>
            <a:ext cx="4597758" cy="91161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19576" y="278255"/>
            <a:ext cx="6472154" cy="522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Сравнение понятий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8871" y="865765"/>
            <a:ext cx="12468181" cy="6651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defTabSz="975390">
              <a:lnSpc>
                <a:spcPct val="107000"/>
              </a:lnSpc>
              <a:spcAft>
                <a:spcPts val="0"/>
              </a:spcAft>
              <a:defRPr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«Правила промышленной безопасности при использовании оборудования, работающего под избыточным давлением»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8871" y="1668169"/>
            <a:ext cx="12468179" cy="2046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lnSpc>
                <a:spcPct val="107000"/>
              </a:lnSpc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Трубопроводы 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 и горячей (перегретой) воды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которые в числе других видов (типов) оборудования, работающего под избыточным давление, распространяются ФНП, 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образующие систему (конструкцию)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состоящую  из соединенных между собой с применением неразъемных и (или) разъемных соединений трубопроводной арматуры, сборочных единиц, труб, фланцев и других деталей и элементов трубопровода, а также присоединенных к ним деталей опорно-подвесной системы, обеспечивающей безопасную работу трубопровода,…..».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8871" y="3851465"/>
            <a:ext cx="12468181" cy="6850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 defTabSz="975390">
              <a:lnSpc>
                <a:spcPct val="107000"/>
              </a:lnSpc>
              <a:defRPr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«Общие правила взрывобезопасности для взрывопожароопасных химически, нефтехимических и нефтеперерабатывающих производств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2742" y="4687321"/>
            <a:ext cx="1246818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технологическим трубопроводам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относятся трубопроводы, предназначенные для перемещения в пределах промышленных предприятий или группы этих предприятий сырья, полуфабрикатов, готового продукта, вспомогательных материалов, включающих в том числе 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воду воздух, газы, хладагенты смазки, эмульсии и обеспечивающие ведение технологического процесса и эксплуатации оборудования и 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представляют собой конструкцию (сооружение)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состоящую из труб, деталей и элементов трубопровода, включая трубопроводную арматуру, отводы, переходы, тройники, фланцы и элементы крепления, защиты и компенсации трубопровода (опоры, подвески, компенсаторы, болты, шайбы, прокладки), плотно и прочно соединенные между 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203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3" name="Picture 2" descr="https://i.pinimg.com/564x/e8/5d/85/e85d85704311495da00d12780bb0ec6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9" t="86843" r="1460" b="-1"/>
          <a:stretch/>
        </p:blipFill>
        <p:spPr bwMode="auto">
          <a:xfrm rot="10800000">
            <a:off x="3992449" y="0"/>
            <a:ext cx="4597758" cy="91161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19576" y="278255"/>
            <a:ext cx="6472154" cy="522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Сравнение понятий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8871" y="865765"/>
            <a:ext cx="12468181" cy="6704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РБ 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"Техническое диагностирование трубопроводов линейной части и технологических трубопроводов и нефтепродуктов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Приказ N 330 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8871" y="1536205"/>
            <a:ext cx="12468179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Линейная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магистрального трубопровода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группа объектов магистрального трубопровода, включающих в себя трубопроводы, переходы магистрального трубопровода через естественные и искусственные препятствия, трубопроводную арматуру, установки электрохимической защиты от коррозии,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вдольтрассовые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линии электропередачи, сооружения технологической связи, иные устройства и сооружения, обеспечивающие его безопасную и надежную эксплуатацию, и предназначенная для перекачки нефти (нефтепродуктов) между площадочными объектами магистрального трубопровода.</a:t>
            </a:r>
          </a:p>
          <a:p>
            <a:endParaRPr lang="ru-RU" sz="1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Магистральный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трубопровод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единый производственно-технологический комплекс, предназначенный для транспортировки подготовленной нефти (нефтепродукта) от пунктов приема до пунктов сдачи потребителям или перевалки их на автомобильный, железнодорожный или водный виды транспорта, состоящий из конструктивно и технологически взаимосвязанных объектов, включая сооружения и здания, используемые для целей обслуживания и управления объектами магистрального трубопровода.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2741" y="5287464"/>
            <a:ext cx="12468181" cy="3994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defTabSz="975390">
              <a:lnSpc>
                <a:spcPct val="107000"/>
              </a:lnSpc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«Правила безопасности в нефтяной и газовой промышленности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2741" y="5838408"/>
            <a:ext cx="12468181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Промысловый трубопровод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собой линейный объект 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(сооружение)</a:t>
            </a:r>
            <a:r>
              <a:rPr lang="ru-RU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комплексом технических устройств на нем для транспортирования газообразных и жидких 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 под действием напора  от скважины до запорной арматуры , установленной на входе трубопровода на технологическую площадку или на выходе с технологической площадки, до объектов магистрального транспортирования нефти и газа….</a:t>
            </a:r>
            <a:endParaRPr lang="ru-RU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456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4" name="Picture 2" descr="https://i.pinimg.com/564x/e8/5d/85/e85d85704311495da00d12780bb0ec6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9" t="86843" r="1460" b="-1"/>
          <a:stretch/>
        </p:blipFill>
        <p:spPr bwMode="auto">
          <a:xfrm rot="10800000">
            <a:off x="862885" y="-12884"/>
            <a:ext cx="11423556" cy="120904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17431" y="181779"/>
            <a:ext cx="11269009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75390">
              <a:lnSpc>
                <a:spcPct val="107000"/>
              </a:lnSpc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ФЗ «О внесении изменений в ФЗ «О промышленной безопасности ОПО» в части эксплуатации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ЗиС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ТУ  на ОПО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776" y="1455122"/>
            <a:ext cx="11745532" cy="5229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 технического состояния зданий и сооружений </a:t>
            </a: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опасном производственном объекте – комплекс мероприятий по определению и оценке фактических значений контролируемых параметров, характеризующих эксплуатационное состояние, пригодность и работоспособность зданий и сооружений и определяющих возможность их дальнейшей эксплуатации или необходимость восстановления и усиления.</a:t>
            </a:r>
            <a:endParaRPr lang="ru-RU" sz="24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4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диагностирование технических устройств, применяемых на опасных производственных объектах,</a:t>
            </a: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мероприятий, направленный на всестороннее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</a:t>
            </a: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указанных технических устройств и определение их технического состояния.</a:t>
            </a:r>
            <a:endParaRPr lang="ru-RU" sz="24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386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863176" y="6599802"/>
            <a:ext cx="2926080" cy="389467"/>
          </a:xfrm>
        </p:spPr>
        <p:txBody>
          <a:bodyPr/>
          <a:lstStyle/>
          <a:p>
            <a:fld id="{99A69E9C-BDCD-4585-896C-F2B492349D26}" type="slidenum">
              <a:rPr lang="ru-RU" smtClean="0">
                <a:solidFill>
                  <a:schemeClr val="bg1"/>
                </a:solidFill>
              </a:rPr>
              <a:t>17</a:t>
            </a:fld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7323" y="333802"/>
            <a:ext cx="12363449" cy="5598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исключения в дальнейшем разночтений </a:t>
            </a: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обеспечения унифицированного подхода во </a:t>
            </a: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всех ФНП </a:t>
            </a: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области промышленной </a:t>
            </a:r>
            <a:r>
              <a:rPr lang="ru-RU" sz="2400" dirty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безопасности предлагаю для резервуаров и трубопроводов :</a:t>
            </a:r>
            <a:endParaRPr lang="ru-RU" sz="2400" dirty="0" smtClean="0">
              <a:solidFill>
                <a:srgbClr val="002368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endParaRPr lang="ru-RU" sz="2400" dirty="0" smtClean="0">
              <a:solidFill>
                <a:srgbClr val="002368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ввести </a:t>
            </a: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понятие </a:t>
            </a:r>
            <a:r>
              <a:rPr lang="ru-RU" sz="2400" b="1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«технологическое сооружение»</a:t>
            </a: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400" dirty="0" smtClean="0">
              <a:solidFill>
                <a:srgbClr val="002368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endParaRPr lang="ru-RU" sz="2400" dirty="0">
              <a:solidFill>
                <a:srgbClr val="002368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вместо терминов «техническое диагностирование» и «обследование</a:t>
            </a: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которые будут в него входить, </a:t>
            </a: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ввести понятие «</a:t>
            </a:r>
            <a:r>
              <a:rPr lang="ru-RU" sz="2400" b="1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технического состояния</a:t>
            </a: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комплекс операций, выполняемых с использованием методов неразрушающего и разрушающего </a:t>
            </a: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контроля </a:t>
            </a: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техническом диагностировании технических устройств и обследовании </a:t>
            </a: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строительных конструкций, </a:t>
            </a: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целью определения и прогнозирования их фактического технического состояния».  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endParaRPr lang="ru-RU" sz="2400" dirty="0" smtClean="0">
              <a:solidFill>
                <a:srgbClr val="00236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0023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2913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1769" y="314643"/>
            <a:ext cx="12496800" cy="4413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400" b="1" u="sng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Предложения </a:t>
            </a:r>
            <a:r>
              <a:rPr lang="ru-RU" sz="2400" b="1" u="sng" dirty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протокол</a:t>
            </a:r>
            <a:r>
              <a:rPr lang="ru-RU" sz="2400" b="1" u="sng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endParaRPr lang="ru-RU" sz="2400" b="1" u="sng" dirty="0">
              <a:solidFill>
                <a:srgbClr val="00236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Разработать предложения по внесению изменений во все федеральные нормы и правила в области промышленной безопасности, обеспечивающие унифицированный подход к процессу оценки технического </a:t>
            </a: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состояния технологических сооружений.</a:t>
            </a:r>
            <a:endParaRPr lang="ru-RU" sz="2400" dirty="0" smtClean="0">
              <a:solidFill>
                <a:srgbClr val="002368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endParaRPr lang="ru-RU" sz="2400" dirty="0">
              <a:solidFill>
                <a:srgbClr val="00236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Разработать </a:t>
            </a: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 операций, выполняемых при оценке технического состояния технологических сооружений</a:t>
            </a:r>
            <a:r>
              <a:rPr lang="ru-RU" sz="2400" dirty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36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внесения в ФНП «Правила проведения экспертизы промышленной безопасности».</a:t>
            </a: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endParaRPr lang="ru-RU" sz="2400" dirty="0" smtClean="0">
              <a:solidFill>
                <a:srgbClr val="002368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00236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4991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6"/>
          <p:cNvSpPr txBox="1">
            <a:spLocks/>
          </p:cNvSpPr>
          <p:nvPr/>
        </p:nvSpPr>
        <p:spPr>
          <a:xfrm>
            <a:off x="1872811" y="3324016"/>
            <a:ext cx="9103360" cy="160753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9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342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564x/e8/5d/85/e85d85704311495da00d12780bb0ec6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98" t="83047" r="19259" b="-1"/>
          <a:stretch/>
        </p:blipFill>
        <p:spPr bwMode="auto">
          <a:xfrm rot="10800000">
            <a:off x="901521" y="13423"/>
            <a:ext cx="11333408" cy="155277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68568" y="405434"/>
            <a:ext cx="10599313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75390">
              <a:lnSpc>
                <a:spcPct val="107000"/>
              </a:lnSpc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 384-ФЗ "Технический регламент о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</a:t>
            </a:r>
          </a:p>
          <a:p>
            <a:pPr lvl="0" algn="ctr" defTabSz="975390">
              <a:lnSpc>
                <a:spcPct val="107000"/>
              </a:lnSpc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даний и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сооружений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6291" y="1811824"/>
            <a:ext cx="11603865" cy="2858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4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сооружение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результат строительства, представляющий собой объемную, плоскостную или линейную строительную систему, имеющую наземную, надземную и (или) подземную части, состоящую из несущих, а в отдельных случаях и ограждающих строительных конструкций и предназначенную для выполнения производственных процессов различного вида, хранения продукции, временного пребывания людей, перемещения людей и грузов.</a:t>
            </a:r>
            <a:endParaRPr lang="ru-RU" sz="24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301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564x/e8/5d/85/e85d85704311495da00d12780bb0ec6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98" t="80298" r="19259" b="-3299"/>
          <a:stretch/>
        </p:blipFill>
        <p:spPr bwMode="auto">
          <a:xfrm rot="10800000">
            <a:off x="875762" y="-145710"/>
            <a:ext cx="11449319" cy="166378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13097" y="309696"/>
            <a:ext cx="10220102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75390">
              <a:lnSpc>
                <a:spcPct val="107000"/>
              </a:lnSpc>
              <a:defRPr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«Правила проведения экспертизы промышленной безопасности», утвержденные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РТН № 420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20.12.20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1216" y="1998745"/>
            <a:ext cx="11603865" cy="4044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23. При проведении  экспертизы устанавливается полнота и достоверность относящихся к объекту экспертизы документов, предоставленных заказчиком,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оценивается фактическое состояние технических устройств, зданий и сооружений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опасных производственных объектах.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оценки фактического состояния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зданий и сооружений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их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диагностирование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технических устройств проводится для оценки фактического состояния </a:t>
            </a: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технических устройств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.</a:t>
            </a:r>
          </a:p>
        </p:txBody>
      </p:sp>
    </p:spTree>
    <p:extLst>
      <p:ext uri="{BB962C8B-B14F-4D97-AF65-F5344CB8AC3E}">
        <p14:creationId xmlns:p14="http://schemas.microsoft.com/office/powerpoint/2010/main" val="4288553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059" y="193183"/>
            <a:ext cx="12786741" cy="1083371"/>
          </a:xfrm>
          <a:prstGeom prst="rect">
            <a:avLst/>
          </a:prstGeom>
        </p:spPr>
        <p:txBody>
          <a:bodyPr wrap="square" lIns="97534" tIns="48767" rIns="97534" bIns="48767">
            <a:spAutoFit/>
          </a:bodyPr>
          <a:lstStyle/>
          <a:p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Рассмотренные </a:t>
            </a:r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федеральные </a:t>
            </a:r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нормы и правила</a:t>
            </a:r>
            <a:endParaRPr lang="ru-RU" sz="32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64264" y="915002"/>
            <a:ext cx="12295668" cy="6209414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7539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9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2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«Общие правила взрывобезопасности для взрывопожароопасных химически, нефтехимических и нефтеперерабатывающих производств», утверждены </a:t>
            </a:r>
            <a:r>
              <a:rPr lang="ru-RU" sz="23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</a:t>
            </a:r>
            <a:r>
              <a:rPr lang="ru-RU" sz="23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РТН </a:t>
            </a:r>
            <a:r>
              <a:rPr lang="ru-RU" sz="23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533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15.12.20.</a:t>
            </a:r>
            <a:b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«Правила безопасности в нефтяной и газовой промышленности», утверждены </a:t>
            </a:r>
            <a:r>
              <a:rPr lang="ru-RU" sz="23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РТН № 534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15.12.20 </a:t>
            </a:r>
            <a:b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«Правила безопасности процессов получения или применения металлов», утверждены </a:t>
            </a:r>
            <a:r>
              <a:rPr lang="ru-RU" sz="23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 РТН  № </a:t>
            </a:r>
            <a:r>
              <a:rPr lang="ru-RU" sz="23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512 </a:t>
            </a:r>
            <a:r>
              <a:rPr lang="ru-RU" sz="23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09.12.20 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ФПН 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«Правила безопасности сетей газораспределения и </a:t>
            </a:r>
            <a:r>
              <a:rPr lang="ru-RU" sz="2300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газопотребления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утверждены </a:t>
            </a:r>
            <a:r>
              <a:rPr lang="ru-RU" sz="23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РТН </a:t>
            </a:r>
            <a:r>
              <a:rPr lang="ru-RU" sz="23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3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531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15.12.20.</a:t>
            </a:r>
            <a:b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ФПН «Правила безопасности для опасных производственных объектов магистральных трубопроводов», утверждены </a:t>
            </a:r>
            <a:r>
              <a:rPr lang="ru-RU" sz="23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РТН № 517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11.12.20 .</a:t>
            </a:r>
            <a:b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«Правила промышленной безопасности при использовании оборудования, работающего под избыточным давлением», утверждены </a:t>
            </a:r>
            <a:r>
              <a:rPr lang="ru-RU" sz="23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Приказом РТН № 536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15 декабря 2020 года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3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2221029" y="6734949"/>
            <a:ext cx="565712" cy="389467"/>
          </a:xfrm>
        </p:spPr>
        <p:txBody>
          <a:bodyPr/>
          <a:lstStyle/>
          <a:p>
            <a:fld id="{99A69E9C-BDCD-4585-896C-F2B492349D26}" type="slidenum">
              <a:rPr lang="ru-RU" sz="1400" smtClean="0">
                <a:solidFill>
                  <a:schemeClr val="bg1"/>
                </a:solidFill>
              </a:rPr>
              <a:t>4</a:t>
            </a:fld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389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564x/e8/5d/85/e85d85704311495da00d12780bb0ec6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9" t="83047" r="1460" b="-1"/>
          <a:stretch/>
        </p:blipFill>
        <p:spPr bwMode="auto">
          <a:xfrm rot="10800000">
            <a:off x="901521" y="31319"/>
            <a:ext cx="11256135" cy="155277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40914" y="170412"/>
            <a:ext cx="11938715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75390">
              <a:lnSpc>
                <a:spcPct val="107000"/>
              </a:lnSpc>
              <a:defRPr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«Общие правила взрывобезопасности для взрывопожароопасных химически, нефтехимических и нефтеперерабатывающих производств»</a:t>
            </a:r>
          </a:p>
          <a:p>
            <a:pPr lvl="0" algn="ctr" defTabSz="975390">
              <a:lnSpc>
                <a:spcPct val="107000"/>
              </a:lnSpc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РТН № 533 от 15 декабря 2020 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3638" y="1645816"/>
            <a:ext cx="12317285" cy="5854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обеспечению взрывобезопасности технологических 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процессов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8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Процессы хранения и слива-налива сжиженных горючих газов, легковоспламеняющихся и горючих жидкостей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42. К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технологическим трубопроводам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относятся трубопроводы, предназначенные для перемещения в пределах промышленных предприятий или группы этих предприятий сырья, полуфабрикатов, готового продукта, вспомогательных материалов, включающих в том числе пар, </a:t>
            </a:r>
            <a:r>
              <a:rPr lang="ru-RU" sz="18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воду</a:t>
            </a:r>
            <a:r>
              <a:rPr lang="ru-RU" sz="18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8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воздух, газы, хладагенты смазки, эмульсии и обеспечивающие ведение технологического процесса и эксплуатации оборудования и представляют собой </a:t>
            </a:r>
            <a:r>
              <a:rPr lang="ru-RU" sz="1800" b="1" i="1" u="sng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конструкцию</a:t>
            </a:r>
            <a:r>
              <a:rPr lang="ru-RU" sz="1800" i="1" u="sng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i="1" u="sng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(сооружение)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состоящую из труб, деталей и элементов трубопровода, включая трубопроводную арматуру, отводы, переходы, тройники, фланцы и элементы крепления, защиты и компенсации трубопровода (опоры, подвески, компенсаторы, болты, шайбы, прокладки), плотно и прочно соединенные между собой.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8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118. Устройство и размещение складов, а также сливоналивных эстакад,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резервуаров (сосудов)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хранения и перекачки СГГ, ЛВЖ и ГЖ … 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8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120.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Резервуары (сосуды)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хранения и сливоналивные эстакады СГГ, ЛВЖ и ГЖ должны быть оборудованы средствами контроля и управления опасными параметрами процесса….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8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131. Цистерны,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резервуары, трубопроводы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технические устройства систем слива-налива СГГ, ЛВЖ и ГЖ </a:t>
            </a:r>
            <a:endParaRPr lang="ru-RU" sz="1800" i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обеспечивать безопасность обслуживания и эксплуатации.</a:t>
            </a:r>
          </a:p>
        </p:txBody>
      </p:sp>
    </p:spTree>
    <p:extLst>
      <p:ext uri="{BB962C8B-B14F-4D97-AF65-F5344CB8AC3E}">
        <p14:creationId xmlns:p14="http://schemas.microsoft.com/office/powerpoint/2010/main" val="77593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564x/e8/5d/85/e85d85704311495da00d12780bb0ec6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9" t="86843" r="1460" b="-1"/>
          <a:stretch/>
        </p:blipFill>
        <p:spPr bwMode="auto">
          <a:xfrm rot="10800000">
            <a:off x="901520" y="31318"/>
            <a:ext cx="11256135" cy="120505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40914" y="170412"/>
            <a:ext cx="11938715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75390">
              <a:lnSpc>
                <a:spcPct val="107000"/>
              </a:lnSpc>
              <a:defRPr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«Правила безопасности в нефтяной и газовой промышленности»</a:t>
            </a:r>
          </a:p>
          <a:p>
            <a:pPr lvl="0" algn="ctr" defTabSz="975390">
              <a:lnSpc>
                <a:spcPct val="107000"/>
              </a:lnSpc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РТН № 534 от 15 декабря 2020 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3943" y="1292790"/>
            <a:ext cx="12015991" cy="5795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«Общие положения»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Правила предназначены для применения при: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эксплуатации, проектировании, строительстве, реконструкции, техническом перевооружении, консервации и ликвидации ОПО нефтегазодобывающих производств;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изготовлении, монтаже, обслуживании и ремонте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технических устройств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применяемых на ОПО.</a:t>
            </a:r>
          </a:p>
          <a:p>
            <a:pPr algn="just">
              <a:lnSpc>
                <a:spcPct val="107000"/>
              </a:lnSpc>
            </a:pPr>
            <a:endParaRPr lang="ru-RU" sz="1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«Требования к промысловым трубопроводам»</a:t>
            </a:r>
          </a:p>
          <a:p>
            <a:pPr algn="ctr">
              <a:lnSpc>
                <a:spcPct val="107000"/>
              </a:lnSpc>
            </a:pP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72.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представляет собой линейный объект </a:t>
            </a:r>
            <a:r>
              <a:rPr lang="ru-RU" sz="1800" b="1" i="1" u="sng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(сооружение)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комплексом технических устройств на нем для транспортирования газообразных и жидких сред … .</a:t>
            </a:r>
          </a:p>
          <a:p>
            <a:pPr algn="just">
              <a:lnSpc>
                <a:spcPct val="107000"/>
              </a:lnSpc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73. Настоящие правила не распространяются на:……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технологические внутриплощадочные трубопроводы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 .</a:t>
            </a:r>
          </a:p>
          <a:p>
            <a:pPr algn="just">
              <a:lnSpc>
                <a:spcPct val="107000"/>
              </a:lnSpc>
            </a:pPr>
            <a:endParaRPr lang="ru-RU" sz="1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«Общие требования к эксплуатации ОПО, технических устройств, резервуаров, промысловых трубопроводов»</a:t>
            </a:r>
          </a:p>
          <a:p>
            <a:pPr algn="ctr">
              <a:lnSpc>
                <a:spcPct val="107000"/>
              </a:lnSpc>
            </a:pP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577. По окончании перекачки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технологические трубопроводы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</a:p>
          <a:p>
            <a:pPr>
              <a:lnSpc>
                <a:spcPct val="107000"/>
              </a:lnSpc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578. При замерзании влаги в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технологическом трубопроводе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9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306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564x/e8/5d/85/e85d85704311495da00d12780bb0ec6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9" t="86843" r="1460" b="-1"/>
          <a:stretch/>
        </p:blipFill>
        <p:spPr bwMode="auto">
          <a:xfrm rot="10800000">
            <a:off x="901520" y="31318"/>
            <a:ext cx="11256135" cy="120505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40914" y="170412"/>
            <a:ext cx="11938715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75390">
              <a:lnSpc>
                <a:spcPct val="107000"/>
              </a:lnSpc>
              <a:defRPr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«Правила безопасности в нефтяной и газовой промышленности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 algn="ctr" defTabSz="975390">
              <a:lnSpc>
                <a:spcPct val="107000"/>
              </a:lnSpc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 РТН № 534 от 15 декабря 2020 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3639" y="1375467"/>
            <a:ext cx="11925838" cy="592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XXXIII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«Требования к эксплуатации объектов сбора, подготовки, хранения </a:t>
            </a:r>
            <a:endParaRPr lang="ru-RU" sz="18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транспортировки нефти и газа</a:t>
            </a: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8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Эксплуатация </a:t>
            </a:r>
            <a:r>
              <a:rPr lang="ru-RU" sz="1800" b="1" u="sng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установок и оборудования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сбора и подготовки нефти, газа и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конденсата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736.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Технологические трубопроводы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трубопроводная арматура (запорная, запорно-регулирующая, регулирующая, предохранительная) обеспечиваются предупреждающими знаками и надписями….</a:t>
            </a:r>
          </a:p>
          <a:p>
            <a:pPr algn="ctr" defTabSz="975390">
              <a:lnSpc>
                <a:spcPct val="107000"/>
              </a:lnSpc>
              <a:defRPr/>
            </a:pPr>
            <a:endParaRPr lang="ru-RU" sz="8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75390">
              <a:lnSpc>
                <a:spcPct val="107000"/>
              </a:lnSpc>
              <a:defRPr/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Эксплуатация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промысловых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трубопроводов</a:t>
            </a:r>
          </a:p>
          <a:p>
            <a:pPr algn="ctr" defTabSz="975390">
              <a:lnSpc>
                <a:spcPct val="107000"/>
              </a:lnSpc>
              <a:defRPr/>
            </a:pPr>
            <a:endParaRPr lang="ru-RU" sz="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881. Эксплуатационная документация разрабатывается на основе проектной, исполнительной документации, действующих нормативных правовых актов  включает: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заключения по результатам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технического диагностирования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ЭПБ, акты ревизии ПТ, протоколы (акты) испытаний.</a:t>
            </a:r>
          </a:p>
          <a:p>
            <a:pPr algn="ctr">
              <a:lnSpc>
                <a:spcPct val="107000"/>
              </a:lnSpc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Ревизия</a:t>
            </a:r>
          </a:p>
          <a:p>
            <a:pPr algn="just">
              <a:lnSpc>
                <a:spcPct val="107000"/>
              </a:lnSpc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970. Технические отчеты (заключения) по результатам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диагностирования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должны  храниться в эксплуатирующей организации  совместно с паспортом ПТ в течение всего срока эксплуатации ПТ. </a:t>
            </a:r>
          </a:p>
          <a:p>
            <a:pPr algn="ctr">
              <a:lnSpc>
                <a:spcPct val="107000"/>
              </a:lnSpc>
            </a:pPr>
            <a:endParaRPr lang="ru-RU" sz="8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переходов через естественные и искусственные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преграды</a:t>
            </a:r>
            <a:endParaRPr lang="ru-RU" sz="10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endParaRPr lang="ru-RU" sz="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975.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переходов через водные преграды необходимо выполнять ежегодно в пределах их границ.</a:t>
            </a:r>
          </a:p>
          <a:p>
            <a:pPr algn="just">
              <a:lnSpc>
                <a:spcPct val="107000"/>
              </a:lnSpc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976.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перехода считается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исправным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следующих условиях:….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8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845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564x/e8/5d/85/e85d85704311495da00d12780bb0ec6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9" t="86843" r="1460" b="-1"/>
          <a:stretch/>
        </p:blipFill>
        <p:spPr bwMode="auto">
          <a:xfrm rot="10800000">
            <a:off x="450758" y="31318"/>
            <a:ext cx="12265769" cy="99516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99052"/>
            <a:ext cx="13123571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75390">
              <a:lnSpc>
                <a:spcPct val="107000"/>
              </a:lnSpc>
              <a:defRPr/>
            </a:pPr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«Правила безопасности процессов получения или применения металлов»</a:t>
            </a:r>
          </a:p>
          <a:p>
            <a:pPr lvl="0" algn="ctr" defTabSz="975390">
              <a:lnSpc>
                <a:spcPct val="107000"/>
              </a:lnSpc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РТН № 512 от 9 декабря 2020 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9581" y="1123108"/>
            <a:ext cx="12240009" cy="509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1800" b="1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«Требования безопасности технологических процессов и технических устройств»</a:t>
            </a:r>
          </a:p>
          <a:p>
            <a:pPr algn="ctr">
              <a:spcAft>
                <a:spcPts val="0"/>
              </a:spcAft>
            </a:pPr>
            <a:endParaRPr lang="ru-RU" sz="6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25.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Резервуары,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технологическое оборудование,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трубопроводы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сливоналивные устройства и другое оборудование, связанное с приемом, переработкой и перемещением жидкостей и сыпучих веществ, являющихся диэлектриками, защищаются от накопления зарядов статического электричества.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6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«Технологические трубопроводы»</a:t>
            </a:r>
          </a:p>
          <a:p>
            <a:pPr algn="ctr">
              <a:spcAft>
                <a:spcPts val="0"/>
              </a:spcAft>
            </a:pPr>
            <a:endParaRPr lang="ru-RU" sz="6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defTabSz="975390">
              <a:defRPr/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91. Основным методом контроля за надежной и безопасной эксплуатацией технологического трубопровода является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периодическая ревизия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Результаты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ревизии служат основанием для оценки состояния трубопровода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возможности его дальнейшей эксплуатации.</a:t>
            </a:r>
          </a:p>
          <a:p>
            <a:pPr algn="ctr" defTabSz="975390">
              <a:defRPr/>
            </a:pP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«Технологические трубопроводы и арматура»</a:t>
            </a:r>
          </a:p>
          <a:p>
            <a:pPr algn="ctr" defTabSz="975390">
              <a:defRPr/>
            </a:pPr>
            <a:endParaRPr lang="ru-RU" sz="6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1103. Все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коммуникации (трубопроводы и арматура)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коксохимических производств должны подвергаться ежегодному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комиссионному обследованию.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Акт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обследования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должен утверждаться техническим руководителем организации.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6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«Эксплуатация газопроводов»</a:t>
            </a:r>
          </a:p>
          <a:p>
            <a:pPr algn="ctr">
              <a:spcAft>
                <a:spcPts val="0"/>
              </a:spcAft>
            </a:pPr>
            <a:endParaRPr lang="ru-RU" sz="6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2076.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газопроводов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должно подвергаться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мониторингу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Эксплуатация, осмотры, ревизия, испытания, продувка, нивелировка и ремонт газопроводов должны производиться в соответствии с требованиями производственной документации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831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564x/e8/5d/85/e85d85704311495da00d12780bb0ec6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9" t="86843" r="1460" b="-1"/>
          <a:stretch/>
        </p:blipFill>
        <p:spPr bwMode="auto">
          <a:xfrm rot="10800000">
            <a:off x="901519" y="31318"/>
            <a:ext cx="11256135" cy="99516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69E9C-BDCD-4585-896C-F2B492349D26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60227" y="100865"/>
            <a:ext cx="11938715" cy="981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75390">
              <a:lnSpc>
                <a:spcPct val="107000"/>
              </a:lnSpc>
              <a:defRPr/>
            </a:pPr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ФНП «Правила безопасности сетей </a:t>
            </a:r>
            <a:r>
              <a:rPr lang="ru-RU" sz="2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газопотребления</a:t>
            </a:r>
            <a:r>
              <a:rPr lang="ru-RU" sz="2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газораспределения»</a:t>
            </a:r>
          </a:p>
          <a:p>
            <a:pPr lvl="0" algn="ctr" defTabSz="975390">
              <a:lnSpc>
                <a:spcPct val="107000"/>
              </a:lnSpc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 РТН № 531 от 15 декабря 2020 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9579" y="1105079"/>
            <a:ext cx="12240009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Общие положения</a:t>
            </a:r>
          </a:p>
          <a:p>
            <a:pPr algn="just"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Правила предназначены для применения при  эксплуатации (включая техническое обслуживание,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диагностирование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текущий и капитальный ремонт, техническое перевооружение), реконструкции, консервации и ликвидации.</a:t>
            </a:r>
          </a:p>
          <a:p>
            <a:pPr algn="just">
              <a:spcAft>
                <a:spcPts val="0"/>
              </a:spcAft>
            </a:pPr>
            <a:endParaRPr lang="ru-RU" sz="8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indent="-400050" algn="ctr">
              <a:spcAft>
                <a:spcPts val="0"/>
              </a:spcAft>
              <a:buAutoNum type="romanUcPeriod" startAt="2"/>
            </a:pP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деятельности по эксплуатации, техническому перевооружению, реконструкции, ремонту, консервации и ликвидации сетей газораспределения и </a:t>
            </a:r>
            <a:r>
              <a:rPr lang="ru-RU" sz="1800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газопотребления</a:t>
            </a:r>
            <a:endParaRPr lang="ru-RU" sz="8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8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Организации, осуществляющие эксплуатацию сетей газораспределения и </a:t>
            </a:r>
            <a:r>
              <a:rPr lang="ru-RU" sz="1800" i="1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газопотребления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должны:</a:t>
            </a: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комплекс мероприятий, …. , обеспечивающих содержание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сетей </a:t>
            </a:r>
            <a:r>
              <a:rPr lang="ru-RU" sz="18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газораспределения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800" b="1" i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газопотребления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исправном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безопасном состоянии;</a:t>
            </a:r>
          </a:p>
          <a:p>
            <a:pPr algn="just"/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обеспечивать проведение т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ехнического диагностирования газопроводов, зданий и сооружений, технических и технологических устройств  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сетей газораспределения и </a:t>
            </a:r>
            <a:r>
              <a:rPr lang="ru-RU" sz="1800" i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газопотребления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достижении предельных сроков эксплуатации, установленных проектной документацией.</a:t>
            </a:r>
          </a:p>
          <a:p>
            <a:pPr algn="ctr">
              <a:spcAft>
                <a:spcPts val="0"/>
              </a:spcAft>
            </a:pPr>
            <a:endParaRPr lang="ru-RU" sz="8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«Специальные требования к эксплуатации сетей газораспределения и </a:t>
            </a:r>
            <a:r>
              <a:rPr lang="ru-RU" sz="1800" b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газопотребления</a:t>
            </a:r>
            <a:r>
              <a:rPr lang="ru-RU" sz="18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ТЭС»</a:t>
            </a:r>
          </a:p>
          <a:p>
            <a:pPr algn="just">
              <a:spcAft>
                <a:spcPts val="0"/>
              </a:spcAft>
            </a:pPr>
            <a:endParaRPr lang="ru-RU" sz="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Эксплуатация сетей газораспределения и </a:t>
            </a:r>
            <a:r>
              <a:rPr lang="ru-RU" sz="1800" i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газопотребления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ТЭС включает: управление технологическими процессами; техническое обслуживание;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диагностирование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ремонт; аварийно-восстановительные работы; и т.д.</a:t>
            </a:r>
          </a:p>
          <a:p>
            <a:pPr algn="just">
              <a:spcAft>
                <a:spcPts val="0"/>
              </a:spcAft>
            </a:pPr>
            <a:endParaRPr lang="ru-RU" sz="800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42.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диагностирование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(экспертиза промышленной безопасности) </a:t>
            </a:r>
            <a:r>
              <a:rPr lang="ru-RU" sz="18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газопроводов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технических и технологических устройств сетей газораспределения и </a:t>
            </a:r>
            <a:r>
              <a:rPr lang="ru-RU" sz="1800" i="1" dirty="0" err="1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газопотребления</a:t>
            </a:r>
            <a:r>
              <a:rPr lang="ru-RU" sz="1800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ТЭС должно проводиться в целях определения и прогнозирования их технического состояния (определения соответствия объекта экспертизы предъявляемым к нему требованиям промышленной безопасности в соответствии ФЗ «О промышленной безопасности ОПО».</a:t>
            </a:r>
          </a:p>
        </p:txBody>
      </p:sp>
    </p:spTree>
    <p:extLst>
      <p:ext uri="{BB962C8B-B14F-4D97-AF65-F5344CB8AC3E}">
        <p14:creationId xmlns:p14="http://schemas.microsoft.com/office/powerpoint/2010/main" val="855711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5533</TotalTime>
  <Words>2633</Words>
  <Application>Microsoft Office PowerPoint</Application>
  <PresentationFormat>Произвольный</PresentationFormat>
  <Paragraphs>205</Paragraphs>
  <Slides>19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Verdana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реформа в сфере промышленной безопасности</dc:title>
  <dc:creator>Секретарь</dc:creator>
  <cp:lastModifiedBy>Slava</cp:lastModifiedBy>
  <cp:revision>381</cp:revision>
  <cp:lastPrinted>2021-03-30T05:44:40Z</cp:lastPrinted>
  <dcterms:created xsi:type="dcterms:W3CDTF">2014-05-16T11:08:31Z</dcterms:created>
  <dcterms:modified xsi:type="dcterms:W3CDTF">2021-03-30T05:44:59Z</dcterms:modified>
</cp:coreProperties>
</file>