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86" r:id="rId3"/>
    <p:sldId id="270" r:id="rId4"/>
    <p:sldId id="271" r:id="rId5"/>
    <p:sldId id="287" r:id="rId6"/>
    <p:sldId id="289" r:id="rId7"/>
    <p:sldId id="291" r:id="rId8"/>
    <p:sldId id="272" r:id="rId9"/>
    <p:sldId id="294" r:id="rId10"/>
    <p:sldId id="279" r:id="rId11"/>
    <p:sldId id="278" r:id="rId12"/>
    <p:sldId id="281" r:id="rId13"/>
    <p:sldId id="260" r:id="rId14"/>
    <p:sldId id="295" r:id="rId15"/>
    <p:sldId id="296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14" d="100"/>
          <a:sy n="11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48" cy="495937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227" y="1"/>
            <a:ext cx="2944869" cy="495937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r">
              <a:defRPr sz="1200"/>
            </a:lvl1pPr>
          </a:lstStyle>
          <a:p>
            <a:fld id="{5062B689-7A81-420F-8A0B-4AED704B7BB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65" tIns="45482" rIns="90965" bIns="4548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57" y="4716144"/>
            <a:ext cx="5438140" cy="4468176"/>
          </a:xfrm>
          <a:prstGeom prst="rect">
            <a:avLst/>
          </a:prstGeom>
        </p:spPr>
        <p:txBody>
          <a:bodyPr vert="horz" lIns="90965" tIns="45482" rIns="90965" bIns="4548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709"/>
            <a:ext cx="2946448" cy="495937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227" y="9430709"/>
            <a:ext cx="2944869" cy="495937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r">
              <a:defRPr sz="1200"/>
            </a:lvl1pPr>
          </a:lstStyle>
          <a:p>
            <a:fld id="{545776C4-C9DF-4B06-ABE8-0DAB606D8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434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87CF3A2-A2B8-4CDE-A51E-8C3B7E48FFC3}" type="slidenum">
              <a:rPr lang="ru-RU" smtClean="0">
                <a:ea typeface="Microsoft YaHei" charset="-122"/>
              </a:rPr>
              <a:pPr/>
              <a:t>9</a:t>
            </a:fld>
            <a:endParaRPr lang="ru-RU" smtClean="0">
              <a:ea typeface="Microsoft YaHei" charset="-122"/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0716" y="4716144"/>
            <a:ext cx="5439404" cy="4468176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3852122" y="9430710"/>
            <a:ext cx="2945553" cy="495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32" tIns="46557" rIns="89532" bIns="46557" anchor="b"/>
          <a:lstStyle/>
          <a:p>
            <a:pPr algn="r">
              <a:tabLst>
                <a:tab pos="0" algn="l"/>
                <a:tab pos="445347" algn="l"/>
                <a:tab pos="892274" algn="l"/>
                <a:tab pos="1339200" algn="l"/>
                <a:tab pos="1786127" algn="l"/>
                <a:tab pos="2233052" algn="l"/>
                <a:tab pos="2679979" algn="l"/>
                <a:tab pos="3126905" algn="l"/>
                <a:tab pos="3573832" algn="l"/>
                <a:tab pos="4020758" algn="l"/>
                <a:tab pos="4467685" algn="l"/>
                <a:tab pos="4914610" algn="l"/>
                <a:tab pos="5361537" algn="l"/>
                <a:tab pos="5808463" algn="l"/>
                <a:tab pos="6255390" algn="l"/>
                <a:tab pos="6702316" algn="l"/>
                <a:tab pos="7149243" algn="l"/>
                <a:tab pos="7596168" algn="l"/>
                <a:tab pos="8043095" algn="l"/>
                <a:tab pos="8490021" algn="l"/>
                <a:tab pos="8936948" algn="l"/>
              </a:tabLst>
            </a:pPr>
            <a:fld id="{DB7BDD8F-44FD-451A-B5FA-AAFF37E0AB5A}" type="slidenum">
              <a:rPr lang="ru-RU" sz="1200">
                <a:solidFill>
                  <a:srgbClr val="000000"/>
                </a:solidFill>
              </a:rPr>
              <a:pPr algn="r">
                <a:tabLst>
                  <a:tab pos="0" algn="l"/>
                  <a:tab pos="445347" algn="l"/>
                  <a:tab pos="892274" algn="l"/>
                  <a:tab pos="1339200" algn="l"/>
                  <a:tab pos="1786127" algn="l"/>
                  <a:tab pos="2233052" algn="l"/>
                  <a:tab pos="2679979" algn="l"/>
                  <a:tab pos="3126905" algn="l"/>
                  <a:tab pos="3573832" algn="l"/>
                  <a:tab pos="4020758" algn="l"/>
                  <a:tab pos="4467685" algn="l"/>
                  <a:tab pos="4914610" algn="l"/>
                  <a:tab pos="5361537" algn="l"/>
                  <a:tab pos="5808463" algn="l"/>
                  <a:tab pos="6255390" algn="l"/>
                  <a:tab pos="6702316" algn="l"/>
                  <a:tab pos="7149243" algn="l"/>
                  <a:tab pos="7596168" algn="l"/>
                  <a:tab pos="8043095" algn="l"/>
                  <a:tab pos="8490021" algn="l"/>
                  <a:tab pos="8936948" algn="l"/>
                </a:tabLst>
              </a:pPr>
              <a:t>9</a:t>
            </a:fld>
            <a:endParaRPr 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FD98009-CF97-4DE5-A817-5E2608DBD0BB}" type="slidenum">
              <a:rPr lang="ru-RU" smtClean="0">
                <a:ea typeface="Microsoft YaHei" charset="-122"/>
              </a:rPr>
              <a:pPr/>
              <a:t>14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5700" cy="37242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0716" y="4716146"/>
            <a:ext cx="5439404" cy="4469754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8079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84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791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2904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5204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4051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551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95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374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0274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8426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731B3-33E6-46BC-B671-BD25C76AF895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B39DB-05AD-4FB2-9C0F-D92456C2C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33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mercom-1.ru/index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tutinet.ru/fotogal/foto1_big.jpg" TargetMode="External"/><Relationship Id="rId5" Type="http://schemas.openxmlformats.org/officeDocument/2006/relationships/image" Target="../media/image33.png"/><Relationship Id="rId10" Type="http://schemas.openxmlformats.org/officeDocument/2006/relationships/image" Target="../media/image3.jpeg"/><Relationship Id="rId4" Type="http://schemas.openxmlformats.org/officeDocument/2006/relationships/image" Target="../media/image32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3.jpeg"/><Relationship Id="rId5" Type="http://schemas.openxmlformats.org/officeDocument/2006/relationships/image" Target="../media/image44.jpeg"/><Relationship Id="rId10" Type="http://schemas.openxmlformats.org/officeDocument/2006/relationships/image" Target="../media/image5.pn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.jpe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3.jpeg"/><Relationship Id="rId4" Type="http://schemas.openxmlformats.org/officeDocument/2006/relationships/image" Target="../media/image9.jpe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google.ru/url?sa=i&amp;rct=j&amp;q=&amp;esrc=s&amp;source=images&amp;cd=&amp;cad=rja&amp;uact=8&amp;docid=Mv4gT3xFuqHVVM&amp;tbnid=YFpg8sJ9gdhCDM:&amp;ved=0CAUQjRw&amp;url=http://www.kurovskoye.ru/obzh.php?subaction=showfull&amp;id=1338838472&amp;archive=&amp;start_from=&amp;ucat=21&amp;&amp;ei=WQp-U86ULZHR4QTupYG4BQ&amp;bvm=bv.67229260,d.bGE&amp;psig=AFQjCNG4t8E45JZCn2UU7_CgF9NTTKyFuA&amp;ust=1400855398884743" TargetMode="External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hyperlink" Target="http://www.google.ru/url?sa=i&amp;rct=j&amp;q=&amp;esrc=s&amp;source=images&amp;cd=&amp;cad=rja&amp;uact=8&amp;docid=ZY9HeH-kmTDFYM&amp;tbnid=W0Hl2iC97u5xyM:&amp;ved=0CAUQjRw&amp;url=http://gomelnews.onliner.by/2013/10/03/20-meshkov-termometrov&amp;ei=hgp-U_rIBKLk4QSK4oCABQ&amp;bvm=bv.67229260,d.bGE&amp;psig=AFQjCNG4t8E45JZCn2UU7_CgF9NTTKyFuA&amp;ust=1400855398884743" TargetMode="Externa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6453336"/>
            <a:ext cx="3672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Материалы доклада  отчетного собрания 15.04.2015</a:t>
            </a:r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937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656" y="1639827"/>
            <a:ext cx="410144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переработка промышленных ртутьсодержащих отходов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(шламы, катализаторы, сорбенты, графит-отходы,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концентраты, загрязненные ртутью грунты, спецодежда и т.п.),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 рафинирование некондиционной (отработанной) металлической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ртути, производство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особо чистой металлической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ртути и ее соединений.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10800000" flipV="1">
            <a:off x="4143372" y="3757318"/>
            <a:ext cx="42862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Трубчатая вращающаяся печь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571999" y="4643446"/>
            <a:ext cx="42884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МЕРКОМ»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перерабатывает ртутные лампы и загрязненные ртутью грунты,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     получает особо чистую металлическую ртуть и ее соединения.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Главна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857760"/>
            <a:ext cx="378621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ТВП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857364"/>
            <a:ext cx="41036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1686" y="60507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Производство ЗАО «НПП «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Кубаньцветмет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="" xmlns:p14="http://schemas.microsoft.com/office/powerpoint/2010/main" val="43934791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1454824" y="656025"/>
            <a:ext cx="62151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Тара для сбора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транспортирования ртутьсодержащих отходов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D:\Янин_Документы\Демеркуризаторы\01_Ассоциация\Саморегулируемые организации\Письмо от Кочурова_24 апреля\Совещание в Росприроднадзоре\Рисунки\Контейнер_Меркури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703" y="1925800"/>
            <a:ext cx="1285677" cy="375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Янин_Документы\Демеркуризаторы\01_Ассоциация\Саморегулируемые организации\Письмо от Кочурова_24 апреля\Совещание в Росприроднадзоре\Рисунки\Контейнеры_Экотро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008" y="2011222"/>
            <a:ext cx="3301943" cy="37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5069" y="2011222"/>
            <a:ext cx="2717366" cy="37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D:\Янин_Документы\Демеркуризаторы\01_Ассоциация\Саморегулируемые организации\Письмо от Кочурова_24 апреля\Совещание в Росприроднадзоре\Рисунки\Автотранспорт_Меркурий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8495" y="5840149"/>
            <a:ext cx="1474213" cy="8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rtutinet.ru/fotogal/foto1_sm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4724" y="5840149"/>
            <a:ext cx="1134551" cy="8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www.mercury-spb.ru/images/uslugi/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5069" y="5840149"/>
            <a:ext cx="1556172" cy="848114"/>
          </a:xfrm>
          <a:prstGeom prst="rect">
            <a:avLst/>
          </a:prstGeom>
          <a:noFill/>
        </p:spPr>
      </p:pic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710351" y="822497"/>
            <a:ext cx="4297612" cy="8309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78928" y="822496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КОМПЛЕКТЫ       ДЕМЕРКУРИЗАЦИОННЫЕ</a:t>
            </a:r>
          </a:p>
        </p:txBody>
      </p:sp>
      <p:pic>
        <p:nvPicPr>
          <p:cNvPr id="3" name="Picture 14" descr="KOMPLEK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3554" y="2073607"/>
            <a:ext cx="2662248" cy="339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7819" y="1439294"/>
            <a:ext cx="9937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5445125"/>
            <a:ext cx="4824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</a:rPr>
              <a:t>Комплект </a:t>
            </a:r>
            <a:r>
              <a:rPr lang="ru-RU" sz="1600" b="1" dirty="0" smtClean="0">
                <a:latin typeface="Arial" pitchFamily="34" charset="0"/>
              </a:rPr>
              <a:t>№ 1</a:t>
            </a:r>
          </a:p>
          <a:p>
            <a:pPr algn="ctr"/>
            <a:r>
              <a:rPr lang="ru-RU" sz="1600" b="1" dirty="0" smtClean="0">
                <a:latin typeface="Arial" pitchFamily="34" charset="0"/>
              </a:rPr>
              <a:t> </a:t>
            </a:r>
            <a:r>
              <a:rPr lang="ru-RU" sz="1600" b="1" dirty="0">
                <a:latin typeface="Arial" pitchFamily="34" charset="0"/>
              </a:rPr>
              <a:t>для применения в офисных, учебных, </a:t>
            </a:r>
            <a:r>
              <a:rPr lang="ru-RU" sz="1600" b="1" dirty="0" smtClean="0">
                <a:latin typeface="Arial" pitchFamily="34" charset="0"/>
              </a:rPr>
              <a:t>медицинских </a:t>
            </a:r>
            <a:r>
              <a:rPr lang="ru-RU" sz="1600" b="1" dirty="0">
                <a:latin typeface="Arial" pitchFamily="34" charset="0"/>
              </a:rPr>
              <a:t>и в других </a:t>
            </a:r>
            <a:r>
              <a:rPr lang="ru-RU" sz="1600" b="1" dirty="0" smtClean="0">
                <a:latin typeface="Arial" pitchFamily="34" charset="0"/>
              </a:rPr>
              <a:t>учреждениях</a:t>
            </a:r>
            <a:endParaRPr lang="ru-RU" b="1" dirty="0">
              <a:latin typeface="Arial" pitchFamily="34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071810"/>
            <a:ext cx="4030252" cy="302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76056" y="1785926"/>
            <a:ext cx="37226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</a:rPr>
              <a:t>Комплект </a:t>
            </a:r>
            <a:r>
              <a:rPr lang="ru-RU" sz="1600" b="1" dirty="0" smtClean="0">
                <a:latin typeface="Arial" pitchFamily="34" charset="0"/>
              </a:rPr>
              <a:t>№ 2 </a:t>
            </a:r>
            <a:endParaRPr lang="ru-RU" sz="1600" b="1" dirty="0">
              <a:latin typeface="Arial" pitchFamily="34" charset="0"/>
            </a:endParaRPr>
          </a:p>
          <a:p>
            <a:pPr algn="ctr"/>
            <a:r>
              <a:rPr lang="ru-RU" sz="1600" b="1" dirty="0">
                <a:latin typeface="Arial" pitchFamily="34" charset="0"/>
              </a:rPr>
              <a:t>для применения в жилом помещении.</a:t>
            </a:r>
          </a:p>
        </p:txBody>
      </p:sp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92297100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928802"/>
            <a:ext cx="2214578" cy="32861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0800000" flipV="1">
            <a:off x="964381" y="843496"/>
            <a:ext cx="721523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сбора от населения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люминесцентных ламп, термометров и батареек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2586" y="2109514"/>
            <a:ext cx="45005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Пункты приема люминесцентных ламп. </a:t>
            </a:r>
          </a:p>
          <a:p>
            <a:pPr marL="176213" algn="just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Централизованный сбор частично реализован в Москве, Санкт-Петербурге, Екатеринбурге и других крупных городах.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9124" y="3714752"/>
            <a:ext cx="4714876" cy="169277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Экобоксы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другие контейнеры для сбора люминесцентных ламп, термометров и батареек.</a:t>
            </a:r>
          </a:p>
          <a:p>
            <a:pPr algn="just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Размещены в Московской области, Санкт-Петербурге, Уфе,  Краснодарском крае, Сургуте, Челябинской области, Екатеринбурге и др.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1857364"/>
            <a:ext cx="1500198" cy="1643074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786190"/>
            <a:ext cx="1500198" cy="15001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98735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 rot="10800000" flipV="1">
            <a:off x="5572132" y="3071810"/>
            <a:ext cx="3214710" cy="7143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39725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Пеностекло теплоизоляционное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587490" y="409181"/>
            <a:ext cx="6253313" cy="92869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Продукция </a:t>
            </a:r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утилизации ртутьсодержащих изделий и отходов </a:t>
            </a:r>
            <a:endParaRPr lang="ru-RU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-142908" y="3286125"/>
            <a:ext cx="5572164" cy="5000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39725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Ртуть            Алюминий, сталь и др.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360363" y="5643578"/>
            <a:ext cx="8069289" cy="5715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39725" algn="ctr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Полимерная плитка             Тротуарная бетонная плитка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143380"/>
            <a:ext cx="2941632" cy="12906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143380"/>
            <a:ext cx="2928958" cy="1285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1785926"/>
            <a:ext cx="2428892" cy="130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Рисунок 11" descr="https://koshik.com.ua/upload/items/l_cat_2_7254080-14430537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071546"/>
            <a:ext cx="1570852" cy="85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xn--e1akecjk.xn--p1ai/photo/hg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928802"/>
            <a:ext cx="1435808" cy="132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Пеностекло НЕОПОРМ®: Теплоизоляционные плиты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1857364"/>
            <a:ext cx="1928826" cy="117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Фасонные изделия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1500174"/>
            <a:ext cx="1214446" cy="169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5048" y="214290"/>
            <a:ext cx="856895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Другие виды опасных отходов</a:t>
            </a:r>
          </a:p>
          <a:p>
            <a:pPr algn="ctr"/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Предприятия, входящие в НП «АРСО», осуществляют также сбор, транспортирование, обезвреживание и утилизацию других видов отходов:</a:t>
            </a:r>
          </a:p>
          <a:p>
            <a:pPr indent="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медицинские отходы,</a:t>
            </a:r>
          </a:p>
          <a:p>
            <a:pPr indent="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отходы химикатов,</a:t>
            </a:r>
          </a:p>
          <a:p>
            <a:pPr indent="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отработанные автомобильные аккумуляторы,</a:t>
            </a:r>
          </a:p>
          <a:p>
            <a:pPr indent="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отработанные масла и органические растворители,</a:t>
            </a:r>
          </a:p>
          <a:p>
            <a:pPr indent="4572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гальванические отходы и др.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5286388"/>
            <a:ext cx="12858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1557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071942"/>
            <a:ext cx="193358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azardous-waste-disposal-containers-7740-54125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929198"/>
            <a:ext cx="1484315" cy="158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a.rgbimg.com/cache1o1L9B/users/m/mz/mzacha/600/mnyoyB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000636"/>
            <a:ext cx="1574812" cy="1500198"/>
          </a:xfrm>
          <a:prstGeom prst="rect">
            <a:avLst/>
          </a:prstGeom>
          <a:noFill/>
        </p:spPr>
      </p:pic>
      <p:pic>
        <p:nvPicPr>
          <p:cNvPr id="10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48026" y="2339255"/>
            <a:ext cx="756876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24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63713" y="2089150"/>
            <a:ext cx="504825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2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750" y="4868863"/>
            <a:ext cx="503238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5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73912" y="4029806"/>
            <a:ext cx="504825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3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348038" y="3170238"/>
            <a:ext cx="503237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2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43438" y="3687763"/>
            <a:ext cx="504825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4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156325" y="3698875"/>
            <a:ext cx="503238" cy="64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charset="0"/>
              </a:rPr>
              <a:t>2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25813" y="570500"/>
            <a:ext cx="6572296" cy="46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ГЕОГРАФИЯ  ПРЕДПРИЯТИЙ  НП 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«АРСО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67123" y="1038079"/>
            <a:ext cx="7715303" cy="36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СЗФО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2, 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ЦФО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24,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ПФО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- 3,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ЮФО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УФО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- 2, СФО-4, ДФО-2 </a:t>
            </a: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8748713" y="3600450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7885113" y="6370638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904456" y="5098968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4682946" y="5745657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061545" y="5597071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4958773" y="4871171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627313" y="4379913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3832225" y="3482975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1870075" y="4535488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95300" y="4794250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411413" y="3708400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719138" y="3937000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98525" y="4291013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1682750" y="3622675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0838" y="4322763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1462088" y="2089150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411413" y="2319338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039341" y="4479570"/>
            <a:ext cx="755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Тюмень</a:t>
            </a:r>
            <a:endParaRPr lang="ru-RU" sz="1100" b="1" dirty="0"/>
          </a:p>
        </p:txBody>
      </p:sp>
      <p:sp>
        <p:nvSpPr>
          <p:cNvPr id="32" name="Oval 16"/>
          <p:cNvSpPr>
            <a:spLocks noChangeArrowheads="1"/>
          </p:cNvSpPr>
          <p:nvPr/>
        </p:nvSpPr>
        <p:spPr bwMode="auto">
          <a:xfrm>
            <a:off x="791369" y="3429000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148263" y="4813218"/>
            <a:ext cx="11554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Красноярск</a:t>
            </a:r>
            <a:endParaRPr lang="ru-RU" sz="1100" b="1" dirty="0"/>
          </a:p>
        </p:txBody>
      </p:sp>
      <p:sp>
        <p:nvSpPr>
          <p:cNvPr id="34" name="Oval 15"/>
          <p:cNvSpPr>
            <a:spLocks noChangeArrowheads="1"/>
          </p:cNvSpPr>
          <p:nvPr/>
        </p:nvSpPr>
        <p:spPr bwMode="auto">
          <a:xfrm>
            <a:off x="3039341" y="4385179"/>
            <a:ext cx="144462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863600" y="3382135"/>
            <a:ext cx="970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Белгород</a:t>
            </a:r>
            <a:endParaRPr lang="ru-RU" sz="1100" b="1" dirty="0"/>
          </a:p>
        </p:txBody>
      </p:sp>
      <p:sp>
        <p:nvSpPr>
          <p:cNvPr id="36" name="Oval 24"/>
          <p:cNvSpPr>
            <a:spLocks noChangeArrowheads="1"/>
          </p:cNvSpPr>
          <p:nvPr/>
        </p:nvSpPr>
        <p:spPr bwMode="auto">
          <a:xfrm flipH="1" flipV="1">
            <a:off x="863600" y="4291014"/>
            <a:ext cx="187325" cy="152400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Oval 24"/>
          <p:cNvSpPr>
            <a:spLocks noChangeArrowheads="1"/>
          </p:cNvSpPr>
          <p:nvPr/>
        </p:nvSpPr>
        <p:spPr bwMode="auto">
          <a:xfrm>
            <a:off x="545306" y="4174981"/>
            <a:ext cx="144463" cy="149225"/>
          </a:xfrm>
          <a:prstGeom prst="ellipse">
            <a:avLst/>
          </a:prstGeom>
          <a:solidFill>
            <a:srgbClr val="FF0000"/>
          </a:solidFill>
          <a:ln w="25560" cap="flat">
            <a:solidFill>
              <a:srgbClr val="3A5F8B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9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9732" y="526453"/>
            <a:ext cx="648072" cy="648072"/>
          </a:xfrm>
          <a:prstGeom prst="rect">
            <a:avLst/>
          </a:prstGeom>
          <a:noFill/>
        </p:spPr>
      </p:pic>
      <p:pic>
        <p:nvPicPr>
          <p:cNvPr id="40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431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987824" y="785794"/>
            <a:ext cx="5832475" cy="268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400" b="1" u="sng" spc="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УЧРЕДИТЕЛИ</a:t>
            </a:r>
          </a:p>
          <a:p>
            <a:pPr algn="ctr">
              <a:lnSpc>
                <a:spcPct val="114000"/>
              </a:lnSpc>
            </a:pPr>
            <a:r>
              <a:rPr lang="ru-RU" sz="2400" b="1" kern="1600" spc="100" dirty="0" smtClean="0">
                <a:latin typeface="Times New Roman" pitchFamily="18" charset="0"/>
                <a:cs typeface="Times New Roman" pitchFamily="18" charset="0"/>
              </a:rPr>
              <a:t>Российские </a:t>
            </a:r>
            <a:r>
              <a:rPr lang="ru-RU" sz="2400" b="1" kern="1600" spc="100" dirty="0">
                <a:latin typeface="Times New Roman" pitchFamily="18" charset="0"/>
                <a:cs typeface="Times New Roman" pitchFamily="18" charset="0"/>
              </a:rPr>
              <a:t>лицензированные специализированные предприятия, работающие более 20 лет на рынке обращения </a:t>
            </a:r>
            <a:r>
              <a:rPr lang="ru-RU" sz="2400" b="1" kern="1600" spc="1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kern="1600" spc="100" dirty="0">
                <a:latin typeface="Times New Roman" pitchFamily="18" charset="0"/>
                <a:cs typeface="Times New Roman" pitchFamily="18" charset="0"/>
              </a:rPr>
              <a:t>ртутьсодержащими </a:t>
            </a:r>
            <a:r>
              <a:rPr lang="ru-RU" sz="2400" b="1" kern="1600" spc="100" dirty="0" smtClean="0">
                <a:latin typeface="Times New Roman" pitchFamily="18" charset="0"/>
                <a:cs typeface="Times New Roman" pitchFamily="18" charset="0"/>
              </a:rPr>
              <a:t> и другими опасными отходами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782" y="629239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71775" y="3357563"/>
            <a:ext cx="6264721" cy="2618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составе НТС НП «АРСО»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14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Эксперты-консультанты, доктора и кандидаты  технических наук, ведут научно-исследовательскую,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изобретательскую и научно-методическую деятельность, участвуют в Федеральных научно-технических программах и в Международных конференциях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78" y="1324520"/>
            <a:ext cx="2207997" cy="4969081"/>
          </a:xfrm>
          <a:prstGeom prst="rect">
            <a:avLst/>
          </a:prstGeom>
        </p:spPr>
      </p:pic>
      <p:pic>
        <p:nvPicPr>
          <p:cNvPr id="14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85856" y="628833"/>
            <a:ext cx="6253312" cy="635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8313" y="642918"/>
            <a:ext cx="8496300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FF0000"/>
                </a:solidFill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/>
          </a:p>
          <a:p>
            <a:pPr indent="360000" algn="just"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Сбор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, утилизация и обезвреживание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ртутьсодержащих и других опасных отходов.</a:t>
            </a:r>
          </a:p>
          <a:p>
            <a:pPr indent="36000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Разработка и производство демеркуризационного оборудования 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обезвреживания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, хранения и транспортировки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ртутьсодержащих отходов. </a:t>
            </a:r>
          </a:p>
          <a:p>
            <a:pPr indent="36000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Разработка препаратов и выпуск демеркуризационных комплектов для самостоятельного обезвреживания бытовых ртутных загрязнений, возникающих при разрушении люминесцентных ламп и термометров. </a:t>
            </a:r>
          </a:p>
          <a:p>
            <a:pPr indent="36000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Мониторинг и обезвреживание ртутных загрязнений помещений и объектов с проведением аналитического контроля аккредитованной лаборатории.</a:t>
            </a:r>
          </a:p>
          <a:p>
            <a:pPr indent="360000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Производство товарной ртути и ее соединений.</a:t>
            </a:r>
          </a:p>
          <a:p>
            <a:pPr indent="360000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 Информационно-аналитическая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деятельность.</a:t>
            </a:r>
          </a:p>
          <a:p>
            <a:pPr indent="360000">
              <a:defRPr/>
            </a:pP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7706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44" y="1836368"/>
            <a:ext cx="1823217" cy="136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94" y="5141119"/>
            <a:ext cx="224155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3645024"/>
            <a:ext cx="192116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321" y="1745730"/>
            <a:ext cx="1121785" cy="154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75648"/>
            <a:ext cx="1169717" cy="15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71613" y="268162"/>
            <a:ext cx="6529411" cy="156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Ртутьсодержащие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изделия, обезвреживаемые на предприятиях НП «АРСО»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4"/>
            <a:ext cx="3664694" cy="2748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455" y="4437112"/>
            <a:ext cx="2778125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493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438715" y="664062"/>
            <a:ext cx="6728656" cy="25447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79580" y="783368"/>
            <a:ext cx="6194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Демеркуризация помещений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объектов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311" y="1805544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Уникальные и эффективные технологии ликвидации ртутных загрязнений различных помещениях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http://kurovskoye.ru/news/data/upimg2012/obzh-qs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311" y="3414600"/>
            <a:ext cx="2850000" cy="2188800"/>
          </a:xfrm>
          <a:prstGeom prst="rect">
            <a:avLst/>
          </a:prstGeom>
          <a:noFill/>
        </p:spPr>
      </p:pic>
      <p:pic>
        <p:nvPicPr>
          <p:cNvPr id="39942" name="Picture 6" descr="http://content.onliner.by/news/2013/10/default/d63420a76a8992fc8d2ee4f6383b40c4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7543" y="3443400"/>
            <a:ext cx="2877297" cy="2160000"/>
          </a:xfrm>
          <a:prstGeom prst="rect">
            <a:avLst/>
          </a:prstGeom>
          <a:noFill/>
        </p:spPr>
      </p:pic>
      <p:pic>
        <p:nvPicPr>
          <p:cNvPr id="39944" name="Picture 8" descr="http://www.ecotrom.ru/images/autobus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62243" y="3443400"/>
            <a:ext cx="3219513" cy="2160000"/>
          </a:xfrm>
          <a:prstGeom prst="rect">
            <a:avLst/>
          </a:prstGeom>
          <a:noFill/>
        </p:spPr>
      </p:pic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5984048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1427364" y="684055"/>
            <a:ext cx="6643734" cy="7921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217183" y="768622"/>
            <a:ext cx="70723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Аккредитованные аналитические лаборатории контроля оснащены атомно-абсорбционными анализаторами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775" y="2628862"/>
            <a:ext cx="1521514" cy="85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935" y="1586134"/>
            <a:ext cx="1425354" cy="953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http://www.econ-hg.ru/pics_07/sig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5942" y="5413224"/>
            <a:ext cx="13811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638" y="3963135"/>
            <a:ext cx="1774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28888" y="4037013"/>
            <a:ext cx="5975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Анализатор ртути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УКР-1МЦ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предназначен для определения содержания ртути в воздухе, воде, пищевых продуктах, </a:t>
            </a:r>
            <a:r>
              <a:rPr lang="ru-RU" sz="1600" i="1" dirty="0" err="1">
                <a:latin typeface="Times New Roman" pitchFamily="18" charset="0"/>
                <a:cs typeface="Times New Roman" pitchFamily="18" charset="0"/>
              </a:rPr>
              <a:t>биосредах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, почвах и других твердых компонентах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430463" y="5474402"/>
            <a:ext cx="5975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Автоматический газосигнализатор на пары ртути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предназначен для оповещения персонала о наличии в помещении загрязнения воздушной среды парами ртути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447951" y="1476217"/>
            <a:ext cx="58388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Аналитический ртутный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комплекс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«РА-915+»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предназначен для проведения   быстрого селективного измерения концентрации ртути в атмосферном воздухе, газовых потоках, жидких и твердых пробах </a:t>
            </a:r>
          </a:p>
        </p:txBody>
      </p:sp>
      <p:sp>
        <p:nvSpPr>
          <p:cNvPr id="10" name="Прямоугольник 10"/>
          <p:cNvSpPr>
            <a:spLocks noChangeArrowheads="1"/>
          </p:cNvSpPr>
          <p:nvPr/>
        </p:nvSpPr>
        <p:spPr bwMode="auto">
          <a:xfrm>
            <a:off x="2430463" y="2652713"/>
            <a:ext cx="58277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Газортутный анализатора АГП-01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предназначен для поиска источников поступления ртути в воздух и быстрой локализации очага загрязнения </a:t>
            </a:r>
          </a:p>
        </p:txBody>
      </p:sp>
      <p:pic>
        <p:nvPicPr>
          <p:cNvPr id="15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0800084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54315" y="663112"/>
            <a:ext cx="6618147" cy="1137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Предприятия применяют и производят оборудование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обезвреживания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утилизации ртутьсодержащих ламп и отходов,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имеющее положительное заключение Государственной экологической экспертизы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 rot="10800000" flipV="1">
            <a:off x="788513" y="5583750"/>
            <a:ext cx="4143404" cy="521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Термическая </a:t>
            </a: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установка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 дистилляции ртути</a:t>
            </a:r>
          </a:p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 </a:t>
            </a:r>
            <a:endParaRPr lang="ru-RU" sz="1400" b="1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0800000" flipV="1">
            <a:off x="4872639" y="5542492"/>
            <a:ext cx="3987820" cy="30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Установка </a:t>
            </a: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разделения ламп на компоненты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 </a:t>
            </a:r>
            <a:endParaRPr lang="ru-RU" sz="1400" b="1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12" y="3429000"/>
            <a:ext cx="2184192" cy="17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35" y="3429000"/>
            <a:ext cx="1531281" cy="17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286546" y="4162820"/>
            <a:ext cx="23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9" name="Рисунок 18" descr="Оборудование 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414" y="3429000"/>
            <a:ext cx="2000264" cy="1705997"/>
          </a:xfrm>
          <a:prstGeom prst="rect">
            <a:avLst/>
          </a:prstGeom>
          <a:noFill/>
        </p:spPr>
      </p:pic>
      <p:pic>
        <p:nvPicPr>
          <p:cNvPr id="20" name="Рисунок 19" descr="C:\Users\Владимир\Desktop\фото 3, Дор.3, корп. 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77120" y="3418276"/>
            <a:ext cx="2001600" cy="17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958" y="2049746"/>
            <a:ext cx="928694" cy="90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D:\Янин_Документы\Демеркуризаторы\01_Ассоциация\Визитка, бланки\Логотипы Экотром\Экотром\Logo_EKOTROM_2\Logo_EKOTROM_2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5072" y="2053304"/>
            <a:ext cx="1357322" cy="63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 rot="10800000" flipV="1">
            <a:off x="5194003" y="5212474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6" charset="0"/>
              </a:rPr>
              <a:t>Экотром-2</a:t>
            </a:r>
            <a:r>
              <a:rPr lang="ru-RU" b="1" dirty="0" smtClean="0">
                <a:solidFill>
                  <a:srgbClr val="000000"/>
                </a:solidFill>
                <a:latin typeface="Times New Roman" pitchFamily="16" charset="0"/>
              </a:rPr>
              <a:t> </a:t>
            </a:r>
            <a:r>
              <a:rPr lang="ru-RU" sz="1400" b="1" dirty="0" smtClean="0">
                <a:latin typeface="Times New Roman" pitchFamily="16" charset="0"/>
              </a:rPr>
              <a:t>-  1200 ламп в час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300977" y="5214418"/>
            <a:ext cx="2549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6" charset="0"/>
              </a:rPr>
              <a:t>УРЛ-2м</a:t>
            </a:r>
            <a:r>
              <a:rPr lang="ru-RU" b="1" dirty="0" smtClean="0">
                <a:solidFill>
                  <a:srgbClr val="000000"/>
                </a:solidFill>
                <a:latin typeface="Times New Roman" pitchFamily="16" charset="0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-  200 ламп в час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18" name="Picture 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1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" y="142852"/>
            <a:ext cx="9134475" cy="60213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5" name="Oval 2"/>
          <p:cNvSpPr>
            <a:spLocks noChangeArrowheads="1"/>
          </p:cNvSpPr>
          <p:nvPr/>
        </p:nvSpPr>
        <p:spPr bwMode="auto">
          <a:xfrm>
            <a:off x="1014413" y="3744913"/>
            <a:ext cx="144462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Oval 3"/>
          <p:cNvSpPr>
            <a:spLocks noChangeArrowheads="1"/>
          </p:cNvSpPr>
          <p:nvPr/>
        </p:nvSpPr>
        <p:spPr bwMode="auto">
          <a:xfrm>
            <a:off x="865188" y="3408363"/>
            <a:ext cx="142875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Oval 4"/>
          <p:cNvSpPr>
            <a:spLocks noChangeArrowheads="1"/>
          </p:cNvSpPr>
          <p:nvPr/>
        </p:nvSpPr>
        <p:spPr bwMode="auto">
          <a:xfrm>
            <a:off x="1055688" y="2852738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250825" y="4581525"/>
            <a:ext cx="144463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Oval 6"/>
          <p:cNvSpPr>
            <a:spLocks noChangeArrowheads="1"/>
          </p:cNvSpPr>
          <p:nvPr/>
        </p:nvSpPr>
        <p:spPr bwMode="auto">
          <a:xfrm>
            <a:off x="1403350" y="3743325"/>
            <a:ext cx="144463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Oval 7"/>
          <p:cNvSpPr>
            <a:spLocks noChangeArrowheads="1"/>
          </p:cNvSpPr>
          <p:nvPr/>
        </p:nvSpPr>
        <p:spPr bwMode="auto">
          <a:xfrm>
            <a:off x="1258888" y="3557588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Oval 8"/>
          <p:cNvSpPr>
            <a:spLocks noChangeArrowheads="1"/>
          </p:cNvSpPr>
          <p:nvPr/>
        </p:nvSpPr>
        <p:spPr bwMode="auto">
          <a:xfrm>
            <a:off x="684213" y="4365625"/>
            <a:ext cx="142875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Oval 9"/>
          <p:cNvSpPr>
            <a:spLocks noChangeArrowheads="1"/>
          </p:cNvSpPr>
          <p:nvPr/>
        </p:nvSpPr>
        <p:spPr bwMode="auto">
          <a:xfrm>
            <a:off x="1979613" y="4729163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Oval 10"/>
          <p:cNvSpPr>
            <a:spLocks noChangeArrowheads="1"/>
          </p:cNvSpPr>
          <p:nvPr/>
        </p:nvSpPr>
        <p:spPr bwMode="auto">
          <a:xfrm>
            <a:off x="512763" y="3846513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Oval 11"/>
          <p:cNvSpPr>
            <a:spLocks noChangeArrowheads="1"/>
          </p:cNvSpPr>
          <p:nvPr/>
        </p:nvSpPr>
        <p:spPr bwMode="auto">
          <a:xfrm>
            <a:off x="1052513" y="3544888"/>
            <a:ext cx="144462" cy="147637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Oval 12"/>
          <p:cNvSpPr>
            <a:spLocks noChangeArrowheads="1"/>
          </p:cNvSpPr>
          <p:nvPr/>
        </p:nvSpPr>
        <p:spPr bwMode="auto">
          <a:xfrm>
            <a:off x="1206500" y="3724275"/>
            <a:ext cx="144463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6" name="Oval 13"/>
          <p:cNvSpPr>
            <a:spLocks noChangeArrowheads="1"/>
          </p:cNvSpPr>
          <p:nvPr/>
        </p:nvSpPr>
        <p:spPr bwMode="auto">
          <a:xfrm>
            <a:off x="827088" y="4149725"/>
            <a:ext cx="142875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Oval 14"/>
          <p:cNvSpPr>
            <a:spLocks noChangeArrowheads="1"/>
          </p:cNvSpPr>
          <p:nvPr/>
        </p:nvSpPr>
        <p:spPr bwMode="auto">
          <a:xfrm>
            <a:off x="2103438" y="4365625"/>
            <a:ext cx="144462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Oval 15"/>
          <p:cNvSpPr>
            <a:spLocks noChangeArrowheads="1"/>
          </p:cNvSpPr>
          <p:nvPr/>
        </p:nvSpPr>
        <p:spPr bwMode="auto">
          <a:xfrm>
            <a:off x="2627313" y="4445000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Oval 16"/>
          <p:cNvSpPr>
            <a:spLocks noChangeArrowheads="1"/>
          </p:cNvSpPr>
          <p:nvPr/>
        </p:nvSpPr>
        <p:spPr bwMode="auto">
          <a:xfrm>
            <a:off x="8532813" y="3003550"/>
            <a:ext cx="142875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0" name="Oval 17"/>
          <p:cNvSpPr>
            <a:spLocks noChangeArrowheads="1"/>
          </p:cNvSpPr>
          <p:nvPr/>
        </p:nvSpPr>
        <p:spPr bwMode="auto">
          <a:xfrm>
            <a:off x="7885113" y="5157788"/>
            <a:ext cx="142875" cy="147637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Oval 18"/>
          <p:cNvSpPr>
            <a:spLocks noChangeArrowheads="1"/>
          </p:cNvSpPr>
          <p:nvPr/>
        </p:nvSpPr>
        <p:spPr bwMode="auto">
          <a:xfrm>
            <a:off x="1457325" y="4168775"/>
            <a:ext cx="144463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Oval 19"/>
          <p:cNvSpPr>
            <a:spLocks noChangeArrowheads="1"/>
          </p:cNvSpPr>
          <p:nvPr/>
        </p:nvSpPr>
        <p:spPr bwMode="auto">
          <a:xfrm>
            <a:off x="5364163" y="4803775"/>
            <a:ext cx="144462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Oval 20"/>
          <p:cNvSpPr>
            <a:spLocks noChangeArrowheads="1"/>
          </p:cNvSpPr>
          <p:nvPr/>
        </p:nvSpPr>
        <p:spPr bwMode="auto">
          <a:xfrm>
            <a:off x="1939925" y="2881313"/>
            <a:ext cx="144463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Oval 21"/>
          <p:cNvSpPr>
            <a:spLocks noChangeArrowheads="1"/>
          </p:cNvSpPr>
          <p:nvPr/>
        </p:nvSpPr>
        <p:spPr bwMode="auto">
          <a:xfrm>
            <a:off x="3779838" y="5230813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5" name="Oval 22"/>
          <p:cNvSpPr>
            <a:spLocks noChangeArrowheads="1"/>
          </p:cNvSpPr>
          <p:nvPr/>
        </p:nvSpPr>
        <p:spPr bwMode="auto">
          <a:xfrm>
            <a:off x="1682750" y="3622675"/>
            <a:ext cx="144463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Oval 23"/>
          <p:cNvSpPr>
            <a:spLocks noChangeArrowheads="1"/>
          </p:cNvSpPr>
          <p:nvPr/>
        </p:nvSpPr>
        <p:spPr bwMode="auto">
          <a:xfrm>
            <a:off x="1609725" y="3819525"/>
            <a:ext cx="144463" cy="147638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7" name="Oval 24"/>
          <p:cNvSpPr>
            <a:spLocks noChangeArrowheads="1"/>
          </p:cNvSpPr>
          <p:nvPr/>
        </p:nvSpPr>
        <p:spPr bwMode="auto">
          <a:xfrm>
            <a:off x="4789488" y="4924425"/>
            <a:ext cx="144462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8" name="Oval 25"/>
          <p:cNvSpPr>
            <a:spLocks noChangeArrowheads="1"/>
          </p:cNvSpPr>
          <p:nvPr/>
        </p:nvSpPr>
        <p:spPr bwMode="auto">
          <a:xfrm>
            <a:off x="3492500" y="4767263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9" name="Oval 26"/>
          <p:cNvSpPr>
            <a:spLocks noChangeArrowheads="1"/>
          </p:cNvSpPr>
          <p:nvPr/>
        </p:nvSpPr>
        <p:spPr bwMode="auto">
          <a:xfrm>
            <a:off x="1868488" y="4371975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0" name="Oval 27"/>
          <p:cNvSpPr>
            <a:spLocks noChangeArrowheads="1"/>
          </p:cNvSpPr>
          <p:nvPr/>
        </p:nvSpPr>
        <p:spPr bwMode="auto">
          <a:xfrm>
            <a:off x="622300" y="4154488"/>
            <a:ext cx="144463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1" name="Oval 28"/>
          <p:cNvSpPr>
            <a:spLocks noChangeArrowheads="1"/>
          </p:cNvSpPr>
          <p:nvPr/>
        </p:nvSpPr>
        <p:spPr bwMode="auto">
          <a:xfrm>
            <a:off x="1547813" y="4384675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2" name="Oval 29"/>
          <p:cNvSpPr>
            <a:spLocks noChangeArrowheads="1"/>
          </p:cNvSpPr>
          <p:nvPr/>
        </p:nvSpPr>
        <p:spPr bwMode="auto">
          <a:xfrm>
            <a:off x="4140200" y="3744913"/>
            <a:ext cx="144463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3" name="Oval 30"/>
          <p:cNvSpPr>
            <a:spLocks noChangeArrowheads="1"/>
          </p:cNvSpPr>
          <p:nvPr/>
        </p:nvSpPr>
        <p:spPr bwMode="auto">
          <a:xfrm>
            <a:off x="4137025" y="4432300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4" name="Oval 31"/>
          <p:cNvSpPr>
            <a:spLocks noChangeArrowheads="1"/>
          </p:cNvSpPr>
          <p:nvPr/>
        </p:nvSpPr>
        <p:spPr bwMode="auto">
          <a:xfrm>
            <a:off x="7708900" y="4597400"/>
            <a:ext cx="142875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5" name="Oval 32"/>
          <p:cNvSpPr>
            <a:spLocks noChangeArrowheads="1"/>
          </p:cNvSpPr>
          <p:nvPr/>
        </p:nvSpPr>
        <p:spPr bwMode="auto">
          <a:xfrm>
            <a:off x="5795963" y="4757738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6" name="Oval 33"/>
          <p:cNvSpPr>
            <a:spLocks noChangeArrowheads="1"/>
          </p:cNvSpPr>
          <p:nvPr/>
        </p:nvSpPr>
        <p:spPr bwMode="auto">
          <a:xfrm>
            <a:off x="590550" y="5326063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7" name="Oval 34"/>
          <p:cNvSpPr>
            <a:spLocks noChangeArrowheads="1"/>
          </p:cNvSpPr>
          <p:nvPr/>
        </p:nvSpPr>
        <p:spPr bwMode="auto">
          <a:xfrm>
            <a:off x="3319463" y="3194050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8" name="Oval 35"/>
          <p:cNvSpPr>
            <a:spLocks noChangeArrowheads="1"/>
          </p:cNvSpPr>
          <p:nvPr/>
        </p:nvSpPr>
        <p:spPr bwMode="auto">
          <a:xfrm>
            <a:off x="4062413" y="5483225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9" name="Oval 36"/>
          <p:cNvSpPr>
            <a:spLocks noChangeArrowheads="1"/>
          </p:cNvSpPr>
          <p:nvPr/>
        </p:nvSpPr>
        <p:spPr bwMode="auto">
          <a:xfrm>
            <a:off x="1109663" y="4084638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0" name="Oval 37"/>
          <p:cNvSpPr>
            <a:spLocks noChangeArrowheads="1"/>
          </p:cNvSpPr>
          <p:nvPr/>
        </p:nvSpPr>
        <p:spPr bwMode="auto">
          <a:xfrm>
            <a:off x="463550" y="5072063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1" name="Oval 38"/>
          <p:cNvSpPr>
            <a:spLocks noChangeArrowheads="1"/>
          </p:cNvSpPr>
          <p:nvPr/>
        </p:nvSpPr>
        <p:spPr bwMode="auto">
          <a:xfrm>
            <a:off x="5292725" y="5335588"/>
            <a:ext cx="142875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2" name="Oval 39"/>
          <p:cNvSpPr>
            <a:spLocks noChangeArrowheads="1"/>
          </p:cNvSpPr>
          <p:nvPr/>
        </p:nvSpPr>
        <p:spPr bwMode="auto">
          <a:xfrm>
            <a:off x="1682750" y="4143375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3" name="Oval 40"/>
          <p:cNvSpPr>
            <a:spLocks noChangeArrowheads="1"/>
          </p:cNvSpPr>
          <p:nvPr/>
        </p:nvSpPr>
        <p:spPr bwMode="auto">
          <a:xfrm>
            <a:off x="965200" y="3937000"/>
            <a:ext cx="144463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4" name="Oval 41"/>
          <p:cNvSpPr>
            <a:spLocks noChangeArrowheads="1"/>
          </p:cNvSpPr>
          <p:nvPr/>
        </p:nvSpPr>
        <p:spPr bwMode="auto">
          <a:xfrm>
            <a:off x="1979613" y="2420938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5" name="Oval 42"/>
          <p:cNvSpPr>
            <a:spLocks noChangeArrowheads="1"/>
          </p:cNvSpPr>
          <p:nvPr/>
        </p:nvSpPr>
        <p:spPr bwMode="auto">
          <a:xfrm>
            <a:off x="1908175" y="2133600"/>
            <a:ext cx="142875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6" name="Oval 43"/>
          <p:cNvSpPr>
            <a:spLocks noChangeArrowheads="1"/>
          </p:cNvSpPr>
          <p:nvPr/>
        </p:nvSpPr>
        <p:spPr bwMode="auto">
          <a:xfrm>
            <a:off x="388938" y="4859338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7" name="Oval 44"/>
          <p:cNvSpPr>
            <a:spLocks noChangeArrowheads="1"/>
          </p:cNvSpPr>
          <p:nvPr/>
        </p:nvSpPr>
        <p:spPr bwMode="auto">
          <a:xfrm>
            <a:off x="2498725" y="2927350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8" name="Oval 45"/>
          <p:cNvSpPr>
            <a:spLocks noChangeArrowheads="1"/>
          </p:cNvSpPr>
          <p:nvPr/>
        </p:nvSpPr>
        <p:spPr bwMode="auto">
          <a:xfrm>
            <a:off x="3779838" y="4329113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9" name="Oval 46"/>
          <p:cNvSpPr>
            <a:spLocks noChangeArrowheads="1"/>
          </p:cNvSpPr>
          <p:nvPr/>
        </p:nvSpPr>
        <p:spPr bwMode="auto">
          <a:xfrm>
            <a:off x="4359275" y="5176838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0" name="Oval 47"/>
          <p:cNvSpPr>
            <a:spLocks noChangeArrowheads="1"/>
          </p:cNvSpPr>
          <p:nvPr/>
        </p:nvSpPr>
        <p:spPr bwMode="auto">
          <a:xfrm>
            <a:off x="1766888" y="4597400"/>
            <a:ext cx="144462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1" name="Oval 48"/>
          <p:cNvSpPr>
            <a:spLocks noChangeArrowheads="1"/>
          </p:cNvSpPr>
          <p:nvPr/>
        </p:nvSpPr>
        <p:spPr bwMode="auto">
          <a:xfrm>
            <a:off x="3319463" y="3771900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2" name="Oval 49"/>
          <p:cNvSpPr>
            <a:spLocks noChangeArrowheads="1"/>
          </p:cNvSpPr>
          <p:nvPr/>
        </p:nvSpPr>
        <p:spPr bwMode="auto">
          <a:xfrm>
            <a:off x="1868488" y="2332038"/>
            <a:ext cx="144462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3" name="Oval 50"/>
          <p:cNvSpPr>
            <a:spLocks noChangeArrowheads="1"/>
          </p:cNvSpPr>
          <p:nvPr/>
        </p:nvSpPr>
        <p:spPr bwMode="auto">
          <a:xfrm>
            <a:off x="606425" y="4010025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4" name="Oval 51"/>
          <p:cNvSpPr>
            <a:spLocks noChangeArrowheads="1"/>
          </p:cNvSpPr>
          <p:nvPr/>
        </p:nvSpPr>
        <p:spPr bwMode="auto">
          <a:xfrm>
            <a:off x="1914525" y="4856163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5" name="Oval 52"/>
          <p:cNvSpPr>
            <a:spLocks noChangeArrowheads="1"/>
          </p:cNvSpPr>
          <p:nvPr/>
        </p:nvSpPr>
        <p:spPr bwMode="auto">
          <a:xfrm>
            <a:off x="3341688" y="3417888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6" name="Oval 53"/>
          <p:cNvSpPr>
            <a:spLocks noChangeArrowheads="1"/>
          </p:cNvSpPr>
          <p:nvPr/>
        </p:nvSpPr>
        <p:spPr bwMode="auto">
          <a:xfrm>
            <a:off x="585788" y="4618038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7" name="Oval 54"/>
          <p:cNvSpPr>
            <a:spLocks noChangeArrowheads="1"/>
          </p:cNvSpPr>
          <p:nvPr/>
        </p:nvSpPr>
        <p:spPr bwMode="auto">
          <a:xfrm>
            <a:off x="5580063" y="4537075"/>
            <a:ext cx="144462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8" name="Oval 55"/>
          <p:cNvSpPr>
            <a:spLocks noChangeArrowheads="1"/>
          </p:cNvSpPr>
          <p:nvPr/>
        </p:nvSpPr>
        <p:spPr bwMode="auto">
          <a:xfrm>
            <a:off x="665163" y="4849813"/>
            <a:ext cx="142875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49" name="Oval 56"/>
          <p:cNvSpPr>
            <a:spLocks noChangeArrowheads="1"/>
          </p:cNvSpPr>
          <p:nvPr/>
        </p:nvSpPr>
        <p:spPr bwMode="auto">
          <a:xfrm>
            <a:off x="4067175" y="5008563"/>
            <a:ext cx="144463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0" name="Oval 57"/>
          <p:cNvSpPr>
            <a:spLocks noChangeArrowheads="1"/>
          </p:cNvSpPr>
          <p:nvPr/>
        </p:nvSpPr>
        <p:spPr bwMode="auto">
          <a:xfrm>
            <a:off x="2903538" y="4545013"/>
            <a:ext cx="144462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1" name="Oval 58"/>
          <p:cNvSpPr>
            <a:spLocks noChangeArrowheads="1"/>
          </p:cNvSpPr>
          <p:nvPr/>
        </p:nvSpPr>
        <p:spPr bwMode="auto">
          <a:xfrm>
            <a:off x="5724525" y="5300663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2" name="Oval 59"/>
          <p:cNvSpPr>
            <a:spLocks noChangeArrowheads="1"/>
          </p:cNvSpPr>
          <p:nvPr/>
        </p:nvSpPr>
        <p:spPr bwMode="auto">
          <a:xfrm>
            <a:off x="7483475" y="4618038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3" name="Oval 60"/>
          <p:cNvSpPr>
            <a:spLocks noChangeArrowheads="1"/>
          </p:cNvSpPr>
          <p:nvPr/>
        </p:nvSpPr>
        <p:spPr bwMode="auto">
          <a:xfrm>
            <a:off x="2339975" y="4545013"/>
            <a:ext cx="144463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4" name="Oval 61"/>
          <p:cNvSpPr>
            <a:spLocks noChangeArrowheads="1"/>
          </p:cNvSpPr>
          <p:nvPr/>
        </p:nvSpPr>
        <p:spPr bwMode="auto">
          <a:xfrm>
            <a:off x="962025" y="3178175"/>
            <a:ext cx="144463" cy="147638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5" name="Oval 62"/>
          <p:cNvSpPr>
            <a:spLocks noChangeArrowheads="1"/>
          </p:cNvSpPr>
          <p:nvPr/>
        </p:nvSpPr>
        <p:spPr bwMode="auto">
          <a:xfrm>
            <a:off x="6732588" y="3194050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6" name="Text Box 63"/>
          <p:cNvSpPr txBox="1">
            <a:spLocks noChangeArrowheads="1"/>
          </p:cNvSpPr>
          <p:nvPr/>
        </p:nvSpPr>
        <p:spPr bwMode="auto">
          <a:xfrm>
            <a:off x="1418147" y="610759"/>
            <a:ext cx="6572295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Более 100 предприятий РФ оснащены  оборудованием для </a:t>
            </a:r>
            <a:r>
              <a:rPr 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обезвреживания ртутьсодержащих ламп и отходов </a:t>
            </a:r>
            <a:endParaRPr 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57" name="Oval 64"/>
          <p:cNvSpPr>
            <a:spLocks noChangeArrowheads="1"/>
          </p:cNvSpPr>
          <p:nvPr/>
        </p:nvSpPr>
        <p:spPr bwMode="auto">
          <a:xfrm>
            <a:off x="500034" y="5715016"/>
            <a:ext cx="142875" cy="149225"/>
          </a:xfrm>
          <a:prstGeom prst="ellipse">
            <a:avLst/>
          </a:prstGeom>
          <a:solidFill>
            <a:srgbClr val="FF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58" name="Text Box 65"/>
          <p:cNvSpPr txBox="1">
            <a:spLocks noChangeArrowheads="1"/>
          </p:cNvSpPr>
          <p:nvPr/>
        </p:nvSpPr>
        <p:spPr bwMode="auto">
          <a:xfrm>
            <a:off x="792163" y="5643578"/>
            <a:ext cx="7358062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предприятий, 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входящих </a:t>
            </a: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НП АРСО, обезвреживают ртутьсодержащие лампы с применением установок «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Экотром-2» </a:t>
            </a: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и/или 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УРЛ-2м. 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Кроме этого, предприятия не входящие в НП «АРСО»: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59" name="Oval 66"/>
          <p:cNvSpPr>
            <a:spLocks noChangeArrowheads="1"/>
          </p:cNvSpPr>
          <p:nvPr/>
        </p:nvSpPr>
        <p:spPr bwMode="auto">
          <a:xfrm>
            <a:off x="500034" y="6286520"/>
            <a:ext cx="142875" cy="147637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60" name="Text Box 67"/>
          <p:cNvSpPr txBox="1">
            <a:spLocks noChangeArrowheads="1"/>
          </p:cNvSpPr>
          <p:nvPr/>
        </p:nvSpPr>
        <p:spPr bwMode="auto">
          <a:xfrm>
            <a:off x="785786" y="6215082"/>
            <a:ext cx="726757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30 предприятия оснащены установками </a:t>
            </a:r>
            <a:r>
              <a:rPr lang="ru-RU" sz="12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разделения </a:t>
            </a:r>
            <a:r>
              <a:rPr lang="ru-RU" sz="12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ламп на компоненты  «</a:t>
            </a:r>
            <a:r>
              <a:rPr lang="ru-RU" sz="1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Экотром-2»</a:t>
            </a:r>
          </a:p>
        </p:txBody>
      </p:sp>
      <p:sp>
        <p:nvSpPr>
          <p:cNvPr id="8261" name="Text Box 68"/>
          <p:cNvSpPr txBox="1">
            <a:spLocks noChangeArrowheads="1"/>
          </p:cNvSpPr>
          <p:nvPr/>
        </p:nvSpPr>
        <p:spPr bwMode="auto">
          <a:xfrm>
            <a:off x="7483475" y="4933950"/>
            <a:ext cx="122396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Владивосток</a:t>
            </a:r>
          </a:p>
        </p:txBody>
      </p:sp>
      <p:sp>
        <p:nvSpPr>
          <p:cNvPr id="8262" name="Text Box 69"/>
          <p:cNvSpPr txBox="1">
            <a:spLocks noChangeArrowheads="1"/>
          </p:cNvSpPr>
          <p:nvPr/>
        </p:nvSpPr>
        <p:spPr bwMode="auto">
          <a:xfrm>
            <a:off x="6950075" y="2759075"/>
            <a:ext cx="2116138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Петропавловск-Камчатский</a:t>
            </a:r>
          </a:p>
        </p:txBody>
      </p:sp>
      <p:sp>
        <p:nvSpPr>
          <p:cNvPr id="8263" name="Text Box 70"/>
          <p:cNvSpPr txBox="1">
            <a:spLocks noChangeArrowheads="1"/>
          </p:cNvSpPr>
          <p:nvPr/>
        </p:nvSpPr>
        <p:spPr bwMode="auto">
          <a:xfrm>
            <a:off x="2627313" y="4297363"/>
            <a:ext cx="1223962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Екатеринбург</a:t>
            </a:r>
          </a:p>
        </p:txBody>
      </p:sp>
      <p:sp>
        <p:nvSpPr>
          <p:cNvPr id="8264" name="Text Box 71"/>
          <p:cNvSpPr txBox="1">
            <a:spLocks noChangeArrowheads="1"/>
          </p:cNvSpPr>
          <p:nvPr/>
        </p:nvSpPr>
        <p:spPr bwMode="auto">
          <a:xfrm>
            <a:off x="5040313" y="4591050"/>
            <a:ext cx="75565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Братск</a:t>
            </a:r>
          </a:p>
        </p:txBody>
      </p:sp>
      <p:sp>
        <p:nvSpPr>
          <p:cNvPr id="8265" name="Text Box 72"/>
          <p:cNvSpPr txBox="1">
            <a:spLocks noChangeArrowheads="1"/>
          </p:cNvSpPr>
          <p:nvPr/>
        </p:nvSpPr>
        <p:spPr bwMode="auto">
          <a:xfrm>
            <a:off x="160338" y="4267200"/>
            <a:ext cx="1260475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Ростов-на-Дону</a:t>
            </a:r>
          </a:p>
        </p:txBody>
      </p:sp>
      <p:sp>
        <p:nvSpPr>
          <p:cNvPr id="8266" name="Text Box 73"/>
          <p:cNvSpPr txBox="1">
            <a:spLocks noChangeArrowheads="1"/>
          </p:cNvSpPr>
          <p:nvPr/>
        </p:nvSpPr>
        <p:spPr bwMode="auto">
          <a:xfrm>
            <a:off x="234950" y="3602038"/>
            <a:ext cx="66516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Брянск</a:t>
            </a:r>
          </a:p>
        </p:txBody>
      </p:sp>
      <p:sp>
        <p:nvSpPr>
          <p:cNvPr id="8267" name="Oval 74"/>
          <p:cNvSpPr>
            <a:spLocks noChangeArrowheads="1"/>
          </p:cNvSpPr>
          <p:nvPr/>
        </p:nvSpPr>
        <p:spPr bwMode="auto">
          <a:xfrm>
            <a:off x="3670300" y="3498850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68" name="Text Box 75"/>
          <p:cNvSpPr txBox="1">
            <a:spLocks noChangeArrowheads="1"/>
          </p:cNvSpPr>
          <p:nvPr/>
        </p:nvSpPr>
        <p:spPr bwMode="auto">
          <a:xfrm>
            <a:off x="3582988" y="3290888"/>
            <a:ext cx="75565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Надым</a:t>
            </a:r>
          </a:p>
        </p:txBody>
      </p:sp>
      <p:sp>
        <p:nvSpPr>
          <p:cNvPr id="8269" name="Oval 76"/>
          <p:cNvSpPr>
            <a:spLocks noChangeArrowheads="1"/>
          </p:cNvSpPr>
          <p:nvPr/>
        </p:nvSpPr>
        <p:spPr bwMode="auto">
          <a:xfrm>
            <a:off x="769938" y="3965575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0" name="Oval 77"/>
          <p:cNvSpPr>
            <a:spLocks noChangeArrowheads="1"/>
          </p:cNvSpPr>
          <p:nvPr/>
        </p:nvSpPr>
        <p:spPr bwMode="auto">
          <a:xfrm>
            <a:off x="779463" y="3835400"/>
            <a:ext cx="142875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1" name="Oval 78"/>
          <p:cNvSpPr>
            <a:spLocks noChangeArrowheads="1"/>
          </p:cNvSpPr>
          <p:nvPr/>
        </p:nvSpPr>
        <p:spPr bwMode="auto">
          <a:xfrm>
            <a:off x="2879725" y="3328988"/>
            <a:ext cx="144463" cy="147637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2" name="Text Box 79"/>
          <p:cNvSpPr txBox="1">
            <a:spLocks noChangeArrowheads="1"/>
          </p:cNvSpPr>
          <p:nvPr/>
        </p:nvSpPr>
        <p:spPr bwMode="auto">
          <a:xfrm>
            <a:off x="2827338" y="3130550"/>
            <a:ext cx="522287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Ухта</a:t>
            </a:r>
          </a:p>
        </p:txBody>
      </p:sp>
      <p:sp>
        <p:nvSpPr>
          <p:cNvPr id="8273" name="Oval 80"/>
          <p:cNvSpPr>
            <a:spLocks noChangeArrowheads="1"/>
          </p:cNvSpPr>
          <p:nvPr/>
        </p:nvSpPr>
        <p:spPr bwMode="auto">
          <a:xfrm>
            <a:off x="2039938" y="2976563"/>
            <a:ext cx="144462" cy="147637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4" name="Oval 81"/>
          <p:cNvSpPr>
            <a:spLocks noChangeArrowheads="1"/>
          </p:cNvSpPr>
          <p:nvPr/>
        </p:nvSpPr>
        <p:spPr bwMode="auto">
          <a:xfrm>
            <a:off x="1839913" y="2879725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5" name="Oval 82"/>
          <p:cNvSpPr>
            <a:spLocks noChangeArrowheads="1"/>
          </p:cNvSpPr>
          <p:nvPr/>
        </p:nvSpPr>
        <p:spPr bwMode="auto">
          <a:xfrm>
            <a:off x="1985963" y="4529138"/>
            <a:ext cx="144462" cy="147637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6" name="Oval 83"/>
          <p:cNvSpPr>
            <a:spLocks noChangeArrowheads="1"/>
          </p:cNvSpPr>
          <p:nvPr/>
        </p:nvSpPr>
        <p:spPr bwMode="auto">
          <a:xfrm>
            <a:off x="6156325" y="5062538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7" name="Text Box 84"/>
          <p:cNvSpPr txBox="1">
            <a:spLocks noChangeArrowheads="1"/>
          </p:cNvSpPr>
          <p:nvPr/>
        </p:nvSpPr>
        <p:spPr bwMode="auto">
          <a:xfrm>
            <a:off x="6038850" y="4819650"/>
            <a:ext cx="522288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Чита</a:t>
            </a:r>
          </a:p>
        </p:txBody>
      </p:sp>
      <p:sp>
        <p:nvSpPr>
          <p:cNvPr id="8278" name="Oval 85"/>
          <p:cNvSpPr>
            <a:spLocks noChangeArrowheads="1"/>
          </p:cNvSpPr>
          <p:nvPr/>
        </p:nvSpPr>
        <p:spPr bwMode="auto">
          <a:xfrm>
            <a:off x="1708150" y="4430713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9" name="Oval 86"/>
          <p:cNvSpPr>
            <a:spLocks noChangeArrowheads="1"/>
          </p:cNvSpPr>
          <p:nvPr/>
        </p:nvSpPr>
        <p:spPr bwMode="auto">
          <a:xfrm>
            <a:off x="1822450" y="2125663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0" name="Text Box 87"/>
          <p:cNvSpPr txBox="1">
            <a:spLocks noChangeArrowheads="1"/>
          </p:cNvSpPr>
          <p:nvPr/>
        </p:nvSpPr>
        <p:spPr bwMode="auto">
          <a:xfrm>
            <a:off x="1531938" y="1903413"/>
            <a:ext cx="949325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Мурманск</a:t>
            </a:r>
          </a:p>
        </p:txBody>
      </p:sp>
      <p:sp>
        <p:nvSpPr>
          <p:cNvPr id="8281" name="Oval 88"/>
          <p:cNvSpPr>
            <a:spLocks noChangeArrowheads="1"/>
          </p:cNvSpPr>
          <p:nvPr/>
        </p:nvSpPr>
        <p:spPr bwMode="auto">
          <a:xfrm>
            <a:off x="4513263" y="4719638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2" name="Oval 89"/>
          <p:cNvSpPr>
            <a:spLocks noChangeArrowheads="1"/>
          </p:cNvSpPr>
          <p:nvPr/>
        </p:nvSpPr>
        <p:spPr bwMode="auto">
          <a:xfrm>
            <a:off x="1139825" y="3816350"/>
            <a:ext cx="144463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3" name="Oval 90"/>
          <p:cNvSpPr>
            <a:spLocks noChangeArrowheads="1"/>
          </p:cNvSpPr>
          <p:nvPr/>
        </p:nvSpPr>
        <p:spPr bwMode="auto">
          <a:xfrm>
            <a:off x="1601788" y="4254500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4" name="Oval 91"/>
          <p:cNvSpPr>
            <a:spLocks noChangeArrowheads="1"/>
          </p:cNvSpPr>
          <p:nvPr/>
        </p:nvSpPr>
        <p:spPr bwMode="auto">
          <a:xfrm>
            <a:off x="3989388" y="5029200"/>
            <a:ext cx="144462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5" name="Text Box 92"/>
          <p:cNvSpPr txBox="1">
            <a:spLocks noChangeArrowheads="1"/>
          </p:cNvSpPr>
          <p:nvPr/>
        </p:nvSpPr>
        <p:spPr bwMode="auto">
          <a:xfrm>
            <a:off x="3600450" y="4797425"/>
            <a:ext cx="122396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Новосибирск</a:t>
            </a:r>
          </a:p>
        </p:txBody>
      </p:sp>
      <p:sp>
        <p:nvSpPr>
          <p:cNvPr id="8286" name="Oval 93"/>
          <p:cNvSpPr>
            <a:spLocks noChangeArrowheads="1"/>
          </p:cNvSpPr>
          <p:nvPr/>
        </p:nvSpPr>
        <p:spPr bwMode="auto">
          <a:xfrm>
            <a:off x="2111375" y="4791075"/>
            <a:ext cx="144463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7" name="Oval 94"/>
          <p:cNvSpPr>
            <a:spLocks noChangeArrowheads="1"/>
          </p:cNvSpPr>
          <p:nvPr/>
        </p:nvSpPr>
        <p:spPr bwMode="auto">
          <a:xfrm>
            <a:off x="5657850" y="5372100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88" name="Text Box 95"/>
          <p:cNvSpPr txBox="1">
            <a:spLocks noChangeArrowheads="1"/>
          </p:cNvSpPr>
          <p:nvPr/>
        </p:nvSpPr>
        <p:spPr bwMode="auto">
          <a:xfrm>
            <a:off x="5557838" y="5475288"/>
            <a:ext cx="747712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Иркутск</a:t>
            </a:r>
          </a:p>
        </p:txBody>
      </p:sp>
      <p:sp>
        <p:nvSpPr>
          <p:cNvPr id="8289" name="Oval 96"/>
          <p:cNvSpPr>
            <a:spLocks noChangeArrowheads="1"/>
          </p:cNvSpPr>
          <p:nvPr/>
        </p:nvSpPr>
        <p:spPr bwMode="auto">
          <a:xfrm>
            <a:off x="2427288" y="4313238"/>
            <a:ext cx="144462" cy="147637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0" name="Oval 97"/>
          <p:cNvSpPr>
            <a:spLocks noChangeArrowheads="1"/>
          </p:cNvSpPr>
          <p:nvPr/>
        </p:nvSpPr>
        <p:spPr bwMode="auto">
          <a:xfrm>
            <a:off x="2354263" y="3389313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1" name="Text Box 98"/>
          <p:cNvSpPr txBox="1">
            <a:spLocks noChangeArrowheads="1"/>
          </p:cNvSpPr>
          <p:nvPr/>
        </p:nvSpPr>
        <p:spPr bwMode="auto">
          <a:xfrm>
            <a:off x="2049463" y="3152775"/>
            <a:ext cx="860425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Коряжма</a:t>
            </a:r>
          </a:p>
        </p:txBody>
      </p:sp>
      <p:sp>
        <p:nvSpPr>
          <p:cNvPr id="8292" name="Oval 99"/>
          <p:cNvSpPr>
            <a:spLocks noChangeArrowheads="1"/>
          </p:cNvSpPr>
          <p:nvPr/>
        </p:nvSpPr>
        <p:spPr bwMode="auto">
          <a:xfrm>
            <a:off x="2416175" y="4618038"/>
            <a:ext cx="142875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3" name="Oval 100"/>
          <p:cNvSpPr>
            <a:spLocks noChangeArrowheads="1"/>
          </p:cNvSpPr>
          <p:nvPr/>
        </p:nvSpPr>
        <p:spPr bwMode="auto">
          <a:xfrm>
            <a:off x="2974975" y="4657725"/>
            <a:ext cx="144463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4" name="Text Box 101"/>
          <p:cNvSpPr txBox="1">
            <a:spLocks noChangeArrowheads="1"/>
          </p:cNvSpPr>
          <p:nvPr/>
        </p:nvSpPr>
        <p:spPr bwMode="auto">
          <a:xfrm>
            <a:off x="3019425" y="4545013"/>
            <a:ext cx="747713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Тюмень</a:t>
            </a:r>
          </a:p>
        </p:txBody>
      </p:sp>
      <p:sp>
        <p:nvSpPr>
          <p:cNvPr id="8295" name="Oval 102"/>
          <p:cNvSpPr>
            <a:spLocks noChangeArrowheads="1"/>
          </p:cNvSpPr>
          <p:nvPr/>
        </p:nvSpPr>
        <p:spPr bwMode="auto">
          <a:xfrm>
            <a:off x="7956550" y="3984625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6" name="Text Box 103"/>
          <p:cNvSpPr txBox="1">
            <a:spLocks noChangeArrowheads="1"/>
          </p:cNvSpPr>
          <p:nvPr/>
        </p:nvSpPr>
        <p:spPr bwMode="auto">
          <a:xfrm>
            <a:off x="7851775" y="3744913"/>
            <a:ext cx="822325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Корсаков</a:t>
            </a:r>
          </a:p>
        </p:txBody>
      </p:sp>
      <p:sp>
        <p:nvSpPr>
          <p:cNvPr id="8297" name="Oval 104"/>
          <p:cNvSpPr>
            <a:spLocks noChangeArrowheads="1"/>
          </p:cNvSpPr>
          <p:nvPr/>
        </p:nvSpPr>
        <p:spPr bwMode="auto">
          <a:xfrm>
            <a:off x="8448675" y="3000375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8" name="Oval 105"/>
          <p:cNvSpPr>
            <a:spLocks noChangeArrowheads="1"/>
          </p:cNvSpPr>
          <p:nvPr/>
        </p:nvSpPr>
        <p:spPr bwMode="auto">
          <a:xfrm>
            <a:off x="4157663" y="2995613"/>
            <a:ext cx="142875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99" name="Text Box 106"/>
          <p:cNvSpPr txBox="1">
            <a:spLocks noChangeArrowheads="1"/>
          </p:cNvSpPr>
          <p:nvPr/>
        </p:nvSpPr>
        <p:spPr bwMode="auto">
          <a:xfrm>
            <a:off x="4071938" y="2759075"/>
            <a:ext cx="88265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Норильск</a:t>
            </a:r>
          </a:p>
        </p:txBody>
      </p:sp>
      <p:sp>
        <p:nvSpPr>
          <p:cNvPr id="8300" name="Oval 107"/>
          <p:cNvSpPr>
            <a:spLocks noChangeArrowheads="1"/>
          </p:cNvSpPr>
          <p:nvPr/>
        </p:nvSpPr>
        <p:spPr bwMode="auto">
          <a:xfrm>
            <a:off x="2105025" y="5029200"/>
            <a:ext cx="142875" cy="147638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1" name="Text Box 108"/>
          <p:cNvSpPr txBox="1">
            <a:spLocks noChangeArrowheads="1"/>
          </p:cNvSpPr>
          <p:nvPr/>
        </p:nvSpPr>
        <p:spPr bwMode="auto">
          <a:xfrm>
            <a:off x="2101850" y="5157788"/>
            <a:ext cx="55880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Орск</a:t>
            </a:r>
          </a:p>
        </p:txBody>
      </p:sp>
      <p:sp>
        <p:nvSpPr>
          <p:cNvPr id="8302" name="Oval 109"/>
          <p:cNvSpPr>
            <a:spLocks noChangeArrowheads="1"/>
          </p:cNvSpPr>
          <p:nvPr/>
        </p:nvSpPr>
        <p:spPr bwMode="auto">
          <a:xfrm>
            <a:off x="2879725" y="2916238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3" name="Text Box 110"/>
          <p:cNvSpPr txBox="1">
            <a:spLocks noChangeArrowheads="1"/>
          </p:cNvSpPr>
          <p:nvPr/>
        </p:nvSpPr>
        <p:spPr bwMode="auto">
          <a:xfrm>
            <a:off x="2878138" y="2719388"/>
            <a:ext cx="1020762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Нарьян-Мар</a:t>
            </a:r>
          </a:p>
        </p:txBody>
      </p:sp>
      <p:sp>
        <p:nvSpPr>
          <p:cNvPr id="8304" name="Oval 111"/>
          <p:cNvSpPr>
            <a:spLocks noChangeArrowheads="1"/>
          </p:cNvSpPr>
          <p:nvPr/>
        </p:nvSpPr>
        <p:spPr bwMode="auto">
          <a:xfrm>
            <a:off x="1225550" y="4529138"/>
            <a:ext cx="144463" cy="147637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5" name="Oval 112"/>
          <p:cNvSpPr>
            <a:spLocks noChangeArrowheads="1"/>
          </p:cNvSpPr>
          <p:nvPr/>
        </p:nvSpPr>
        <p:spPr bwMode="auto">
          <a:xfrm>
            <a:off x="2771775" y="4159250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6" name="Oval 113"/>
          <p:cNvSpPr>
            <a:spLocks noChangeArrowheads="1"/>
          </p:cNvSpPr>
          <p:nvPr/>
        </p:nvSpPr>
        <p:spPr bwMode="auto">
          <a:xfrm>
            <a:off x="911225" y="3649663"/>
            <a:ext cx="144463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7" name="Oval 114"/>
          <p:cNvSpPr>
            <a:spLocks noChangeArrowheads="1"/>
          </p:cNvSpPr>
          <p:nvPr/>
        </p:nvSpPr>
        <p:spPr bwMode="auto">
          <a:xfrm>
            <a:off x="2209800" y="4395788"/>
            <a:ext cx="142875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8" name="Oval 115"/>
          <p:cNvSpPr>
            <a:spLocks noChangeArrowheads="1"/>
          </p:cNvSpPr>
          <p:nvPr/>
        </p:nvSpPr>
        <p:spPr bwMode="auto">
          <a:xfrm>
            <a:off x="3313113" y="4878388"/>
            <a:ext cx="142875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9" name="Text Box 116"/>
          <p:cNvSpPr txBox="1">
            <a:spLocks noChangeArrowheads="1"/>
          </p:cNvSpPr>
          <p:nvPr/>
        </p:nvSpPr>
        <p:spPr bwMode="auto">
          <a:xfrm>
            <a:off x="3130550" y="4994275"/>
            <a:ext cx="60325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Омск</a:t>
            </a:r>
          </a:p>
        </p:txBody>
      </p:sp>
      <p:sp>
        <p:nvSpPr>
          <p:cNvPr id="8310" name="Oval 117"/>
          <p:cNvSpPr>
            <a:spLocks noChangeArrowheads="1"/>
          </p:cNvSpPr>
          <p:nvPr/>
        </p:nvSpPr>
        <p:spPr bwMode="auto">
          <a:xfrm>
            <a:off x="4665663" y="4935538"/>
            <a:ext cx="144462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11" name="Text Box 118"/>
          <p:cNvSpPr txBox="1">
            <a:spLocks noChangeArrowheads="1"/>
          </p:cNvSpPr>
          <p:nvPr/>
        </p:nvSpPr>
        <p:spPr bwMode="auto">
          <a:xfrm>
            <a:off x="635000" y="5391150"/>
            <a:ext cx="1093788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Владикавказ</a:t>
            </a:r>
          </a:p>
        </p:txBody>
      </p:sp>
      <p:sp>
        <p:nvSpPr>
          <p:cNvPr id="8312" name="Text Box 119"/>
          <p:cNvSpPr txBox="1">
            <a:spLocks noChangeArrowheads="1"/>
          </p:cNvSpPr>
          <p:nvPr/>
        </p:nvSpPr>
        <p:spPr bwMode="auto">
          <a:xfrm>
            <a:off x="6440488" y="2932113"/>
            <a:ext cx="727075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Якутск</a:t>
            </a:r>
          </a:p>
        </p:txBody>
      </p:sp>
      <p:sp>
        <p:nvSpPr>
          <p:cNvPr id="8313" name="Oval 120"/>
          <p:cNvSpPr>
            <a:spLocks noChangeArrowheads="1"/>
          </p:cNvSpPr>
          <p:nvPr/>
        </p:nvSpPr>
        <p:spPr bwMode="auto">
          <a:xfrm>
            <a:off x="8305800" y="4460875"/>
            <a:ext cx="142875" cy="149225"/>
          </a:xfrm>
          <a:prstGeom prst="ellipse">
            <a:avLst/>
          </a:prstGeom>
          <a:solidFill>
            <a:srgbClr val="558ED5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14" name="Text Box 121"/>
          <p:cNvSpPr txBox="1">
            <a:spLocks noChangeArrowheads="1"/>
          </p:cNvSpPr>
          <p:nvPr/>
        </p:nvSpPr>
        <p:spPr bwMode="auto">
          <a:xfrm>
            <a:off x="7707313" y="4222750"/>
            <a:ext cx="1358900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>
                <a:solidFill>
                  <a:srgbClr val="000000"/>
                </a:solidFill>
              </a:rPr>
              <a:t>Южно-Сахалинск</a:t>
            </a:r>
          </a:p>
        </p:txBody>
      </p:sp>
      <p:sp>
        <p:nvSpPr>
          <p:cNvPr id="8315" name="Text Box 122"/>
          <p:cNvSpPr txBox="1">
            <a:spLocks noChangeArrowheads="1"/>
          </p:cNvSpPr>
          <p:nvPr/>
        </p:nvSpPr>
        <p:spPr bwMode="auto">
          <a:xfrm>
            <a:off x="760413" y="6429396"/>
            <a:ext cx="7269162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предприятия оснащены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термическими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установками  УРЛ-2м и УДМ-3000 </a:t>
            </a:r>
          </a:p>
        </p:txBody>
      </p:sp>
      <p:sp>
        <p:nvSpPr>
          <p:cNvPr id="8316" name="Oval 123"/>
          <p:cNvSpPr>
            <a:spLocks noChangeArrowheads="1"/>
          </p:cNvSpPr>
          <p:nvPr/>
        </p:nvSpPr>
        <p:spPr bwMode="auto">
          <a:xfrm>
            <a:off x="500034" y="6500834"/>
            <a:ext cx="142875" cy="149225"/>
          </a:xfrm>
          <a:prstGeom prst="ellipse">
            <a:avLst/>
          </a:prstGeom>
          <a:solidFill>
            <a:srgbClr val="000000"/>
          </a:solidFill>
          <a:ln w="25560" cap="sq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9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256" y="564755"/>
            <a:ext cx="11525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" name="Picture 2" descr="D:\Янин_Документы\1_Лена\Новые эмблемы\Emblema_2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2387" y="549492"/>
            <a:ext cx="648072" cy="64807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3234</TotalTime>
  <Words>668</Words>
  <Application>Microsoft Office PowerPoint</Application>
  <PresentationFormat>Экран (4:3)</PresentationFormat>
  <Paragraphs>104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Владимир</cp:lastModifiedBy>
  <cp:revision>264</cp:revision>
  <cp:lastPrinted>2018-02-22T10:16:05Z</cp:lastPrinted>
  <dcterms:created xsi:type="dcterms:W3CDTF">2014-04-18T06:32:21Z</dcterms:created>
  <dcterms:modified xsi:type="dcterms:W3CDTF">2018-03-01T10:27:34Z</dcterms:modified>
</cp:coreProperties>
</file>