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73" r:id="rId2"/>
  </p:sldMasterIdLst>
  <p:notesMasterIdLst>
    <p:notesMasterId r:id="rId16"/>
  </p:notesMasterIdLst>
  <p:handoutMasterIdLst>
    <p:handoutMasterId r:id="rId17"/>
  </p:handoutMasterIdLst>
  <p:sldIdLst>
    <p:sldId id="329" r:id="rId3"/>
    <p:sldId id="331" r:id="rId4"/>
    <p:sldId id="280" r:id="rId5"/>
    <p:sldId id="335" r:id="rId6"/>
    <p:sldId id="324" r:id="rId7"/>
    <p:sldId id="305" r:id="rId8"/>
    <p:sldId id="306" r:id="rId9"/>
    <p:sldId id="327" r:id="rId10"/>
    <p:sldId id="333" r:id="rId11"/>
    <p:sldId id="337" r:id="rId12"/>
    <p:sldId id="338" r:id="rId13"/>
    <p:sldId id="339" r:id="rId14"/>
    <p:sldId id="330" r:id="rId15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Основной раздел" id="{A0AF80CC-CCCE-4215-845D-3E9E8AAA1CB7}">
          <p14:sldIdLst>
            <p14:sldId id="329"/>
            <p14:sldId id="331"/>
            <p14:sldId id="280"/>
            <p14:sldId id="335"/>
            <p14:sldId id="324"/>
            <p14:sldId id="305"/>
            <p14:sldId id="306"/>
            <p14:sldId id="327"/>
          </p14:sldIdLst>
        </p14:section>
        <p14:section name="Черновики" id="{381B64DF-BA06-4700-92C8-DBA9A284BCFA}">
          <p14:sldIdLst>
            <p14:sldId id="333"/>
            <p14:sldId id="337"/>
            <p14:sldId id="338"/>
            <p14:sldId id="339"/>
            <p14:sldId id="330"/>
          </p14:sldIdLst>
        </p14:section>
      </p14:sectionLst>
    </p:ext>
    <p:ext uri="{EFAFB233-063F-42B5-8137-9DF3F51BA10A}">
      <p15:sldGuideLst xmlns:p15="http://schemas.microsoft.com/office/powerpoint/2012/main" xmlns="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3981" autoAdjust="0"/>
    <p:restoredTop sz="89700" autoAdjust="0"/>
  </p:normalViewPr>
  <p:slideViewPr>
    <p:cSldViewPr snapToGrid="0">
      <p:cViewPr>
        <p:scale>
          <a:sx n="75" d="100"/>
          <a:sy n="75" d="100"/>
        </p:scale>
        <p:origin x="1224" y="-6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0" d="100"/>
          <a:sy n="90" d="100"/>
        </p:scale>
        <p:origin x="302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1B8FEED-3FEE-4866-B7FC-D7068D7F7017}" type="datetime1">
              <a:rPr lang="ru-RU" smtClean="0"/>
              <a:pPr rtl="0"/>
              <a:t>29.06.2022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2840BD58-3BFF-4EAF-BB8B-AC67FE801E47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05943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33FC9C95-8E68-4902-ADDF-74C1A65F7A95}" type="datetime1">
              <a:rPr lang="ru-RU" noProof="0" smtClean="0"/>
              <a:pPr rtl="0"/>
              <a:t>29.06.2022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8322CDD-9D6C-4F63-9EC2-648226624108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8510265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68322CDD-9D6C-4F63-9EC2-648226624108}" type="slidenum">
              <a:rPr lang="ru-RU" noProof="0" smtClean="0"/>
              <a:pPr rtl="0"/>
              <a:t>4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26121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68322CDD-9D6C-4F63-9EC2-648226624108}" type="slidenum">
              <a:rPr lang="ru-RU" noProof="0" smtClean="0"/>
              <a:pPr rtl="0"/>
              <a:t>8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9857074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68322CDD-9D6C-4F63-9EC2-648226624108}" type="slidenum">
              <a:rPr lang="ru-RU" noProof="0" smtClean="0"/>
              <a:pPr rtl="0"/>
              <a:t>11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71231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380566" y="247460"/>
            <a:ext cx="10551458" cy="88209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31709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1295400" y="6419462"/>
            <a:ext cx="5181600" cy="238902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556170" y="6419462"/>
            <a:ext cx="1351383" cy="238902"/>
          </a:xfrm>
          <a:prstGeom prst="rect">
            <a:avLst/>
          </a:prstGeom>
        </p:spPr>
        <p:txBody>
          <a:bodyPr rtlCol="0"/>
          <a:lstStyle/>
          <a:p>
            <a:pPr rtl="0"/>
            <a:fld id="{9EA71558-662B-4606-8C16-034FA3BBEDCA}" type="datetime1">
              <a:rPr lang="ru-RU" noProof="0" smtClean="0"/>
              <a:pPr rtl="0"/>
              <a:t>29.06.2022</a:t>
            </a:fld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0198358" y="6419462"/>
            <a:ext cx="698241" cy="238902"/>
          </a:xfrm>
          <a:prstGeom prst="rect">
            <a:avLst/>
          </a:prstGeom>
        </p:spPr>
        <p:txBody>
          <a:bodyPr rtlCol="0"/>
          <a:lstStyle/>
          <a:p>
            <a:pPr rtl="0"/>
            <a:fld id="{E31375A4-56A4-47D6-9801-1991572033F7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4257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380566" y="247460"/>
            <a:ext cx="10551458" cy="88209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401787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7667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2033229" y="2294585"/>
            <a:ext cx="3051313" cy="2276061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971" y="1175302"/>
            <a:ext cx="10146612" cy="1647411"/>
          </a:xfrm>
          <a:effectLst>
            <a:outerShdw blurRad="762000" dist="381000" dir="5400000" algn="t" rotWithShape="0">
              <a:prstClr val="black">
                <a:alpha val="30000"/>
              </a:prstClr>
            </a:outerShdw>
          </a:effectLst>
        </p:spPr>
        <p:txBody>
          <a:bodyPr/>
          <a:lstStyle>
            <a:lvl1pPr>
              <a:defRPr sz="12000" b="1" i="0">
                <a:latin typeface="Montserrat Black" charset="0"/>
                <a:ea typeface="Montserrat Black" charset="0"/>
                <a:cs typeface="Montserrat Black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31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repeatCount="0" decel="5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mph" presetSubtype="0" accel="50000" decel="5000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2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9420" y="946702"/>
            <a:ext cx="4066580" cy="124984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1016000" y="0"/>
            <a:ext cx="5080000" cy="6858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558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7112000" y="0"/>
            <a:ext cx="5080000" cy="6858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404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8825" y="946702"/>
            <a:ext cx="4057016" cy="124984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9133840" y="0"/>
            <a:ext cx="3058160" cy="34137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254000" dir="5400000" algn="t" rotWithShape="0">
              <a:prstClr val="black">
                <a:alpha val="30000"/>
              </a:prstClr>
            </a:outerShdw>
          </a:effectLst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6085840" y="-30480"/>
            <a:ext cx="3048000" cy="688848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9133840" y="3413760"/>
            <a:ext cx="3058160" cy="344424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835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ccel="50000" decel="5000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9" grpId="0" animBg="1"/>
      <p:bldP spid="9" grpId="1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8825" y="946702"/>
            <a:ext cx="4067176" cy="124984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10"/>
          </p:nvPr>
        </p:nvSpPr>
        <p:spPr>
          <a:xfrm>
            <a:off x="1648346" y="3132138"/>
            <a:ext cx="1584325" cy="1584325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6" name="Рисунок 14"/>
          <p:cNvSpPr>
            <a:spLocks noGrp="1"/>
          </p:cNvSpPr>
          <p:nvPr>
            <p:ph type="pic" sz="quarter" idx="11"/>
          </p:nvPr>
        </p:nvSpPr>
        <p:spPr>
          <a:xfrm>
            <a:off x="3385071" y="3132137"/>
            <a:ext cx="1584325" cy="1584325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7" name="Рисунок 14"/>
          <p:cNvSpPr>
            <a:spLocks noGrp="1"/>
          </p:cNvSpPr>
          <p:nvPr>
            <p:ph type="pic" sz="quarter" idx="12"/>
          </p:nvPr>
        </p:nvSpPr>
        <p:spPr>
          <a:xfrm>
            <a:off x="5121796" y="3132136"/>
            <a:ext cx="1584325" cy="1584325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8" name="Рисунок 14"/>
          <p:cNvSpPr>
            <a:spLocks noGrp="1"/>
          </p:cNvSpPr>
          <p:nvPr>
            <p:ph type="pic" sz="quarter" idx="13"/>
          </p:nvPr>
        </p:nvSpPr>
        <p:spPr>
          <a:xfrm>
            <a:off x="6877212" y="3132135"/>
            <a:ext cx="1584325" cy="1584325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3732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5078852" y="0"/>
            <a:ext cx="3059307" cy="2289977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4672452" y="2289977"/>
            <a:ext cx="3059307" cy="22899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254000" dir="5400000" algn="t" rotWithShape="0">
              <a:prstClr val="black">
                <a:alpha val="30000"/>
              </a:prstClr>
            </a:outerShdw>
          </a:effectLst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5078852" y="4578183"/>
            <a:ext cx="3059307" cy="2289977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20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ccel="50000" decel="5000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8231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69984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1295400" y="6419462"/>
            <a:ext cx="5181600" cy="238902"/>
          </a:xfrm>
          <a:prstGeom prst="rect">
            <a:avLst/>
          </a:prstGeom>
        </p:spPr>
        <p:txBody>
          <a:bodyPr rtlCol="0"/>
          <a:lstStyle/>
          <a:p>
            <a:r>
              <a:rPr lang="ru-RU" dirty="0" smtClean="0">
                <a:solidFill>
                  <a:srgbClr val="222222"/>
                </a:solidFill>
              </a:rPr>
              <a:t>Добавить нижний колонтитул</a:t>
            </a:r>
            <a:endParaRPr lang="ru-RU" dirty="0">
              <a:solidFill>
                <a:srgbClr val="222222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556170" y="6419462"/>
            <a:ext cx="1351383" cy="238902"/>
          </a:xfrm>
          <a:prstGeom prst="rect">
            <a:avLst/>
          </a:prstGeom>
        </p:spPr>
        <p:txBody>
          <a:bodyPr rtlCol="0"/>
          <a:lstStyle/>
          <a:p>
            <a:fld id="{9EA71558-662B-4606-8C16-034FA3BBEDCA}" type="datetime1">
              <a:rPr lang="ru-RU" smtClean="0">
                <a:solidFill>
                  <a:srgbClr val="222222"/>
                </a:solidFill>
              </a:rPr>
              <a:pPr/>
              <a:t>29.06.2022</a:t>
            </a:fld>
            <a:endParaRPr lang="ru-RU" dirty="0">
              <a:solidFill>
                <a:srgbClr val="222222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0198358" y="6419462"/>
            <a:ext cx="698241" cy="238902"/>
          </a:xfrm>
          <a:prstGeom prst="rect">
            <a:avLst/>
          </a:prstGeom>
        </p:spPr>
        <p:txBody>
          <a:bodyPr rtlCol="0"/>
          <a:lstStyle/>
          <a:p>
            <a:fld id="{E31375A4-56A4-47D6-9801-1991572033F7}" type="slidenum">
              <a:rPr lang="ru-RU" smtClean="0">
                <a:solidFill>
                  <a:srgbClr val="222222"/>
                </a:solidFill>
              </a:rPr>
              <a:pPr/>
              <a:t>‹#›</a:t>
            </a:fld>
            <a:endParaRPr lang="ru-RU" dirty="0">
              <a:solidFill>
                <a:srgbClr val="222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839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4484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2033229" y="2294585"/>
            <a:ext cx="3051313" cy="2276061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971" y="1175302"/>
            <a:ext cx="10146612" cy="1647411"/>
          </a:xfrm>
          <a:effectLst>
            <a:outerShdw blurRad="762000" dist="381000" dir="5400000" algn="t" rotWithShape="0">
              <a:prstClr val="black">
                <a:alpha val="30000"/>
              </a:prstClr>
            </a:outerShdw>
          </a:effectLst>
        </p:spPr>
        <p:txBody>
          <a:bodyPr/>
          <a:lstStyle>
            <a:lvl1pPr>
              <a:defRPr sz="12000" b="1" i="0">
                <a:latin typeface="Montserrat Black" charset="0"/>
                <a:ea typeface="Montserrat Black" charset="0"/>
                <a:cs typeface="Montserrat Black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177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repeatCount="0" decel="5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mph" presetSubtype="0" accel="50000" decel="5000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9420" y="946702"/>
            <a:ext cx="4066580" cy="124984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1016000" y="0"/>
            <a:ext cx="5080000" cy="6858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599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7112000" y="0"/>
            <a:ext cx="5080000" cy="6858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13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8825" y="946702"/>
            <a:ext cx="4057016" cy="124984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9133840" y="0"/>
            <a:ext cx="3058160" cy="34137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254000" dir="5400000" algn="t" rotWithShape="0">
              <a:prstClr val="black">
                <a:alpha val="30000"/>
              </a:prstClr>
            </a:outerShdw>
          </a:effectLst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6085840" y="-30480"/>
            <a:ext cx="3048000" cy="688848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9133840" y="3413760"/>
            <a:ext cx="3058160" cy="344424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060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ccel="50000" decel="5000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9" grpId="0" animBg="1"/>
      <p:bldP spid="9" grpId="1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8825" y="946702"/>
            <a:ext cx="4067176" cy="124984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10"/>
          </p:nvPr>
        </p:nvSpPr>
        <p:spPr>
          <a:xfrm>
            <a:off x="1648346" y="3132138"/>
            <a:ext cx="1584325" cy="1584325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6" name="Рисунок 14"/>
          <p:cNvSpPr>
            <a:spLocks noGrp="1"/>
          </p:cNvSpPr>
          <p:nvPr>
            <p:ph type="pic" sz="quarter" idx="11"/>
          </p:nvPr>
        </p:nvSpPr>
        <p:spPr>
          <a:xfrm>
            <a:off x="3385071" y="3132137"/>
            <a:ext cx="1584325" cy="1584325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7" name="Рисунок 14"/>
          <p:cNvSpPr>
            <a:spLocks noGrp="1"/>
          </p:cNvSpPr>
          <p:nvPr>
            <p:ph type="pic" sz="quarter" idx="12"/>
          </p:nvPr>
        </p:nvSpPr>
        <p:spPr>
          <a:xfrm>
            <a:off x="5121796" y="3132136"/>
            <a:ext cx="1584325" cy="1584325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8" name="Рисунок 14"/>
          <p:cNvSpPr>
            <a:spLocks noGrp="1"/>
          </p:cNvSpPr>
          <p:nvPr>
            <p:ph type="pic" sz="quarter" idx="13"/>
          </p:nvPr>
        </p:nvSpPr>
        <p:spPr>
          <a:xfrm>
            <a:off x="6877212" y="3132135"/>
            <a:ext cx="1584325" cy="1584325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2344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5078852" y="0"/>
            <a:ext cx="3059307" cy="2289977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4672452" y="2289977"/>
            <a:ext cx="3059307" cy="22899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254000" dir="5400000" algn="t" rotWithShape="0">
              <a:prstClr val="black">
                <a:alpha val="30000"/>
              </a:prstClr>
            </a:outerShdw>
          </a:effectLst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5078852" y="4578183"/>
            <a:ext cx="3059307" cy="2289977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677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ccel="50000" decel="5000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3005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0566" y="211600"/>
            <a:ext cx="10551458" cy="882098"/>
          </a:xfrm>
          <a:prstGeom prst="rect">
            <a:avLst/>
          </a:prstGeom>
          <a:effectLst/>
        </p:spPr>
        <p:txBody>
          <a:bodyPr vert="horz" lIns="0" tIns="192024" rIns="0" bIns="0" rtlCol="0" anchor="t" anchorCtr="0">
            <a:noAutofit/>
          </a:bodyPr>
          <a:lstStyle/>
          <a:p>
            <a:r>
              <a:rPr lang="en-US" dirty="0"/>
              <a:t>Your title here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89529" y="1299882"/>
            <a:ext cx="10533529" cy="52589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Write here subtitle</a:t>
            </a:r>
          </a:p>
          <a:p>
            <a:pPr lvl="1"/>
            <a:r>
              <a:rPr lang="en-US" dirty="0"/>
              <a:t>Write here subtitle</a:t>
            </a:r>
          </a:p>
          <a:p>
            <a:pPr lvl="1"/>
            <a:r>
              <a:rPr lang="en-US" dirty="0"/>
              <a:t>Write here subtitle</a:t>
            </a:r>
          </a:p>
          <a:p>
            <a:pPr lvl="2"/>
            <a:r>
              <a:rPr lang="en-US" dirty="0"/>
              <a:t>Write here text</a:t>
            </a:r>
          </a:p>
          <a:p>
            <a:pPr lvl="3"/>
            <a:r>
              <a:rPr lang="en-US" dirty="0"/>
              <a:t>Write here text</a:t>
            </a:r>
          </a:p>
          <a:p>
            <a:pPr lvl="4"/>
            <a:r>
              <a:rPr lang="en-US" dirty="0"/>
              <a:t>Write here text 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0" y="6291470"/>
            <a:ext cx="1003853" cy="56652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30"/>
            <a:endParaRPr lang="en-US">
              <a:solidFill>
                <a:srgbClr val="F7F7F7"/>
              </a:solidFill>
            </a:endParaRP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315367" y="3389244"/>
            <a:ext cx="40210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>
            <a:off x="315367" y="3468757"/>
            <a:ext cx="20105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lide Number Placeholder 24"/>
          <p:cNvSpPr txBox="1">
            <a:spLocks/>
          </p:cNvSpPr>
          <p:nvPr userDrawn="1"/>
        </p:nvSpPr>
        <p:spPr>
          <a:xfrm>
            <a:off x="0" y="6376228"/>
            <a:ext cx="1003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33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6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5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36C48702-E445-134E-B960-6F692773524F}" type="slidenum">
              <a:rPr lang="en-US" sz="800" b="1" smtClean="0">
                <a:solidFill>
                  <a:srgbClr val="222222"/>
                </a:solidFill>
                <a:latin typeface="Open Sans SemiBold" charset="0"/>
                <a:ea typeface="Open Sans SemiBold" charset="0"/>
                <a:cs typeface="Open Sans SemiBold" charset="0"/>
              </a:rPr>
              <a:pPr algn="ctr"/>
              <a:t>‹#›</a:t>
            </a:fld>
            <a:endParaRPr lang="en-US" sz="800" b="1" dirty="0">
              <a:solidFill>
                <a:srgbClr val="222222"/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26" y="331870"/>
            <a:ext cx="583039" cy="54595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 rot="16200000">
            <a:off x="-334794" y="4954709"/>
            <a:ext cx="1580662" cy="219218"/>
          </a:xfrm>
          <a:prstGeom prst="rect">
            <a:avLst/>
          </a:prstGeom>
          <a:noFill/>
        </p:spPr>
        <p:txBody>
          <a:bodyPr wrap="none" lIns="0" tIns="36000" rIns="216000" bIns="36000" rtlCol="0">
            <a:spAutoFit/>
          </a:bodyPr>
          <a:lstStyle/>
          <a:p>
            <a:pPr defTabSz="914330">
              <a:lnSpc>
                <a:spcPct val="130000"/>
              </a:lnSpc>
              <a:spcBef>
                <a:spcPts val="1000"/>
              </a:spcBef>
            </a:pPr>
            <a:r>
              <a:rPr lang="en-US" sz="800" dirty="0" smtClean="0">
                <a:solidFill>
                  <a:srgbClr val="222222"/>
                </a:solidFill>
              </a:rPr>
              <a:t>www.</a:t>
            </a:r>
            <a:r>
              <a:rPr lang="ru-RU" sz="800" dirty="0" err="1" smtClean="0">
                <a:solidFill>
                  <a:srgbClr val="222222"/>
                </a:solidFill>
              </a:rPr>
              <a:t>союзавтосервисов.рф</a:t>
            </a:r>
            <a:endParaRPr lang="ru-RU" sz="800" dirty="0" smtClean="0">
              <a:solidFill>
                <a:srgbClr val="222222"/>
              </a:solidFill>
            </a:endParaRPr>
          </a:p>
        </p:txBody>
      </p:sp>
      <p:cxnSp>
        <p:nvCxnSpPr>
          <p:cNvPr id="11" name="Connecteur droit 8"/>
          <p:cNvCxnSpPr/>
          <p:nvPr userDrawn="1"/>
        </p:nvCxnSpPr>
        <p:spPr>
          <a:xfrm>
            <a:off x="1402977" y="940837"/>
            <a:ext cx="10529047" cy="0"/>
          </a:xfrm>
          <a:prstGeom prst="line">
            <a:avLst/>
          </a:prstGeom>
          <a:ln w="28575">
            <a:solidFill>
              <a:srgbClr val="C20A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0015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6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hf hdr="0" ftr="0" dt="0"/>
  <p:txStyles>
    <p:titleStyle>
      <a:lvl1pPr algn="l" defTabSz="914318" rtl="0" eaLnBrk="1" latinLnBrk="0" hangingPunct="1">
        <a:lnSpc>
          <a:spcPct val="80000"/>
        </a:lnSpc>
        <a:spcBef>
          <a:spcPct val="0"/>
        </a:spcBef>
        <a:buNone/>
        <a:defRPr sz="3600" b="1" i="0" kern="1200" spc="-100" baseline="0">
          <a:solidFill>
            <a:schemeClr val="tx1"/>
          </a:solidFill>
          <a:latin typeface="Montserrat" charset="0"/>
          <a:ea typeface="Montserrat" charset="0"/>
          <a:cs typeface="Montserrat" charset="0"/>
        </a:defRPr>
      </a:lvl1pPr>
    </p:titleStyle>
    <p:bodyStyle>
      <a:lvl1pPr marL="0" indent="0" algn="l" defTabSz="914318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0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4pPr>
      <a:lvl5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000" kern="1200" baseline="0">
          <a:solidFill>
            <a:schemeClr val="tx1">
              <a:alpha val="50000"/>
            </a:schemeClr>
          </a:solidFill>
          <a:latin typeface="+mn-lt"/>
          <a:ea typeface="+mn-ea"/>
          <a:cs typeface="+mn-cs"/>
        </a:defRPr>
      </a:lvl5pPr>
      <a:lvl6pPr marL="251437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3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92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50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9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36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94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53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12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71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0" pos="3840">
          <p15:clr>
            <a:srgbClr val="F26B43"/>
          </p15:clr>
        </p15:guide>
        <p15:guide id="1" orient="horz" pos="2160">
          <p15:clr>
            <a:srgbClr val="F26B43"/>
          </p15:clr>
        </p15:guide>
        <p15:guide id="14" orient="horz" pos="346" userDrawn="1">
          <p15:clr>
            <a:srgbClr val="F26B43"/>
          </p15:clr>
        </p15:guide>
        <p15:guide id="27" orient="horz" pos="3952" userDrawn="1">
          <p15:clr>
            <a:srgbClr val="F26B43"/>
          </p15:clr>
        </p15:guide>
        <p15:guide id="28" pos="642" userDrawn="1">
          <p15:clr>
            <a:srgbClr val="F26B43"/>
          </p15:clr>
        </p15:guide>
        <p15:guide id="29" pos="7038" userDrawn="1">
          <p15:clr>
            <a:srgbClr val="F26B43"/>
          </p15:clr>
        </p15:guide>
        <p15:guide id="44">
          <p15:clr>
            <a:srgbClr val="F26B43"/>
          </p15:clr>
        </p15:guide>
        <p15:guide id="45" pos="7680">
          <p15:clr>
            <a:srgbClr val="F26B43"/>
          </p15:clr>
        </p15:guide>
        <p15:guide id="46" orient="horz">
          <p15:clr>
            <a:srgbClr val="F26B43"/>
          </p15:clr>
        </p15:guide>
        <p15:guide id="47" orient="horz" pos="4320">
          <p15:clr>
            <a:srgbClr val="F26B43"/>
          </p15:clr>
        </p15:guide>
        <p15:guide id="48" pos="1277" userDrawn="1">
          <p15:clr>
            <a:srgbClr val="F26B43"/>
          </p15:clr>
        </p15:guide>
        <p15:guide id="51" orient="horz" pos="709" userDrawn="1">
          <p15:clr>
            <a:srgbClr val="F26B43"/>
          </p15:clr>
        </p15:guide>
        <p15:guide id="52" pos="191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0566" y="211600"/>
            <a:ext cx="10551458" cy="882098"/>
          </a:xfrm>
          <a:prstGeom prst="rect">
            <a:avLst/>
          </a:prstGeom>
          <a:effectLst/>
        </p:spPr>
        <p:txBody>
          <a:bodyPr vert="horz" lIns="0" tIns="192024" rIns="0" bIns="0" rtlCol="0" anchor="t" anchorCtr="0">
            <a:noAutofit/>
          </a:bodyPr>
          <a:lstStyle/>
          <a:p>
            <a:r>
              <a:rPr lang="en-US" dirty="0"/>
              <a:t>Your title here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89529" y="1299882"/>
            <a:ext cx="10533529" cy="52589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Write here subtitle</a:t>
            </a:r>
          </a:p>
          <a:p>
            <a:pPr lvl="1"/>
            <a:r>
              <a:rPr lang="en-US" dirty="0"/>
              <a:t>Write here subtitle</a:t>
            </a:r>
          </a:p>
          <a:p>
            <a:pPr lvl="1"/>
            <a:r>
              <a:rPr lang="en-US" dirty="0"/>
              <a:t>Write here subtitle</a:t>
            </a:r>
          </a:p>
          <a:p>
            <a:pPr lvl="2"/>
            <a:r>
              <a:rPr lang="en-US" dirty="0"/>
              <a:t>Write here text</a:t>
            </a:r>
          </a:p>
          <a:p>
            <a:pPr lvl="3"/>
            <a:r>
              <a:rPr lang="en-US" dirty="0"/>
              <a:t>Write here text</a:t>
            </a:r>
          </a:p>
          <a:p>
            <a:pPr lvl="4"/>
            <a:r>
              <a:rPr lang="en-US" dirty="0"/>
              <a:t>Write here text 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0" y="6291470"/>
            <a:ext cx="1003853" cy="56652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30"/>
            <a:endParaRPr lang="en-US">
              <a:solidFill>
                <a:srgbClr val="F7F7F7"/>
              </a:solidFill>
            </a:endParaRP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315367" y="3389244"/>
            <a:ext cx="40210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>
            <a:off x="315367" y="3468757"/>
            <a:ext cx="20105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lide Number Placeholder 24"/>
          <p:cNvSpPr txBox="1">
            <a:spLocks/>
          </p:cNvSpPr>
          <p:nvPr userDrawn="1"/>
        </p:nvSpPr>
        <p:spPr>
          <a:xfrm>
            <a:off x="0" y="6376228"/>
            <a:ext cx="1003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33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6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5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36C48702-E445-134E-B960-6F692773524F}" type="slidenum">
              <a:rPr lang="en-US" sz="800" b="1" smtClean="0">
                <a:solidFill>
                  <a:srgbClr val="222222"/>
                </a:solidFill>
                <a:latin typeface="Open Sans SemiBold" charset="0"/>
                <a:ea typeface="Open Sans SemiBold" charset="0"/>
                <a:cs typeface="Open Sans SemiBold" charset="0"/>
              </a:rPr>
              <a:pPr algn="ctr"/>
              <a:t>‹#›</a:t>
            </a:fld>
            <a:endParaRPr lang="en-US" sz="800" b="1" dirty="0">
              <a:solidFill>
                <a:srgbClr val="222222"/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26" y="331870"/>
            <a:ext cx="583039" cy="54595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 rot="16200000">
            <a:off x="-334794" y="4954709"/>
            <a:ext cx="1580662" cy="219218"/>
          </a:xfrm>
          <a:prstGeom prst="rect">
            <a:avLst/>
          </a:prstGeom>
          <a:noFill/>
        </p:spPr>
        <p:txBody>
          <a:bodyPr wrap="none" lIns="0" tIns="36000" rIns="216000" bIns="36000" rtlCol="0">
            <a:spAutoFit/>
          </a:bodyPr>
          <a:lstStyle/>
          <a:p>
            <a:pPr defTabSz="914330">
              <a:lnSpc>
                <a:spcPct val="130000"/>
              </a:lnSpc>
              <a:spcBef>
                <a:spcPts val="1000"/>
              </a:spcBef>
            </a:pPr>
            <a:r>
              <a:rPr lang="en-US" sz="800" dirty="0" smtClean="0">
                <a:solidFill>
                  <a:srgbClr val="222222"/>
                </a:solidFill>
              </a:rPr>
              <a:t>www.</a:t>
            </a:r>
            <a:r>
              <a:rPr lang="ru-RU" sz="800" dirty="0" err="1" smtClean="0">
                <a:solidFill>
                  <a:srgbClr val="222222"/>
                </a:solidFill>
              </a:rPr>
              <a:t>союзавтосервисов.рф</a:t>
            </a:r>
            <a:endParaRPr lang="ru-RU" sz="800" dirty="0" smtClean="0">
              <a:solidFill>
                <a:srgbClr val="222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841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hf hdr="0" ftr="0" dt="0"/>
  <p:txStyles>
    <p:titleStyle>
      <a:lvl1pPr algn="l" defTabSz="914318" rtl="0" eaLnBrk="1" latinLnBrk="0" hangingPunct="1">
        <a:lnSpc>
          <a:spcPct val="80000"/>
        </a:lnSpc>
        <a:spcBef>
          <a:spcPct val="0"/>
        </a:spcBef>
        <a:buNone/>
        <a:defRPr sz="3600" b="1" i="0" kern="1200" spc="-100" baseline="0">
          <a:solidFill>
            <a:schemeClr val="tx1"/>
          </a:solidFill>
          <a:latin typeface="Montserrat" charset="0"/>
          <a:ea typeface="Montserrat" charset="0"/>
          <a:cs typeface="Montserrat" charset="0"/>
        </a:defRPr>
      </a:lvl1pPr>
    </p:titleStyle>
    <p:bodyStyle>
      <a:lvl1pPr marL="0" indent="0" algn="l" defTabSz="914318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0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4pPr>
      <a:lvl5pPr marL="0" indent="0" algn="l" defTabSz="914318" rtl="0" eaLnBrk="1" latinLnBrk="0" hangingPunct="1">
        <a:lnSpc>
          <a:spcPct val="150000"/>
        </a:lnSpc>
        <a:spcBef>
          <a:spcPts val="499"/>
        </a:spcBef>
        <a:buFont typeface="Arial" panose="020B0604020202020204" pitchFamily="34" charset="0"/>
        <a:buNone/>
        <a:defRPr sz="1000" kern="1200" baseline="0">
          <a:solidFill>
            <a:schemeClr val="tx1">
              <a:alpha val="50000"/>
            </a:schemeClr>
          </a:solidFill>
          <a:latin typeface="+mn-lt"/>
          <a:ea typeface="+mn-ea"/>
          <a:cs typeface="+mn-cs"/>
        </a:defRPr>
      </a:lvl5pPr>
      <a:lvl6pPr marL="251437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3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92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50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9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36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94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53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12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71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0" pos="3840">
          <p15:clr>
            <a:srgbClr val="F26B43"/>
          </p15:clr>
        </p15:guide>
        <p15:guide id="1" orient="horz" pos="2160">
          <p15:clr>
            <a:srgbClr val="F26B43"/>
          </p15:clr>
        </p15:guide>
        <p15:guide id="14" orient="horz" pos="346" userDrawn="1">
          <p15:clr>
            <a:srgbClr val="F26B43"/>
          </p15:clr>
        </p15:guide>
        <p15:guide id="27" orient="horz" pos="3952" userDrawn="1">
          <p15:clr>
            <a:srgbClr val="F26B43"/>
          </p15:clr>
        </p15:guide>
        <p15:guide id="28" pos="642" userDrawn="1">
          <p15:clr>
            <a:srgbClr val="F26B43"/>
          </p15:clr>
        </p15:guide>
        <p15:guide id="29" pos="7038" userDrawn="1">
          <p15:clr>
            <a:srgbClr val="F26B43"/>
          </p15:clr>
        </p15:guide>
        <p15:guide id="44">
          <p15:clr>
            <a:srgbClr val="F26B43"/>
          </p15:clr>
        </p15:guide>
        <p15:guide id="45" pos="7680">
          <p15:clr>
            <a:srgbClr val="F26B43"/>
          </p15:clr>
        </p15:guide>
        <p15:guide id="46" orient="horz">
          <p15:clr>
            <a:srgbClr val="F26B43"/>
          </p15:clr>
        </p15:guide>
        <p15:guide id="47" orient="horz" pos="4320">
          <p15:clr>
            <a:srgbClr val="F26B43"/>
          </p15:clr>
        </p15:guide>
        <p15:guide id="48" pos="1277" userDrawn="1">
          <p15:clr>
            <a:srgbClr val="F26B43"/>
          </p15:clr>
        </p15:guide>
        <p15:guide id="51" orient="horz" pos="709" userDrawn="1">
          <p15:clr>
            <a:srgbClr val="F26B43"/>
          </p15:clr>
        </p15:guide>
        <p15:guide id="52" pos="191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7010" y="2716407"/>
            <a:ext cx="4737980" cy="1425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97876" y="5927044"/>
            <a:ext cx="2796249" cy="374581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dirty="0" smtClean="0">
                <a:solidFill>
                  <a:schemeClr val="bg2"/>
                </a:solidFill>
                <a:cs typeface="Arial" panose="020B0604020202020204" pitchFamily="34" charset="0"/>
              </a:rPr>
              <a:t>2020</a:t>
            </a:r>
            <a:endParaRPr lang="fr-FR" dirty="0">
              <a:solidFill>
                <a:schemeClr val="bg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586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79321" y="3692989"/>
            <a:ext cx="1167437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 smtClean="0"/>
              <a:t>Комитет по восстановлению</a:t>
            </a:r>
            <a:r>
              <a:rPr lang="en-US" sz="2000" b="1" dirty="0" smtClean="0"/>
              <a:t> </a:t>
            </a:r>
            <a:r>
              <a:rPr lang="ru-RU" sz="2000" b="1" dirty="0" smtClean="0"/>
              <a:t> с 2010 года (</a:t>
            </a:r>
            <a:r>
              <a:rPr lang="en-US" sz="2000" b="1" dirty="0" smtClean="0"/>
              <a:t>CPRA)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79321" y="4469517"/>
            <a:ext cx="1167437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 smtClean="0"/>
              <a:t>Ежегодные выставки восстановительной отрасли с 2019 года </a:t>
            </a:r>
            <a:r>
              <a:rPr lang="en-US" sz="2000" b="1" dirty="0" smtClean="0"/>
              <a:t>(</a:t>
            </a:r>
            <a:r>
              <a:rPr lang="en-US" sz="2000" b="1" dirty="0" err="1" smtClean="0"/>
              <a:t>Rematec</a:t>
            </a:r>
            <a:r>
              <a:rPr lang="en-US" sz="2000" b="1" dirty="0" smtClean="0"/>
              <a:t> Asia)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42317" y="5258408"/>
            <a:ext cx="11674378" cy="496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 smtClean="0"/>
              <a:t>Разрешено продавать б/у запчасти утилизаторами машин с 2019 года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390648" y="1299882"/>
            <a:ext cx="1869139" cy="179294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Проблемы с экологией</a:t>
            </a:r>
            <a:endParaRPr lang="ru-RU" b="1" dirty="0"/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 развития рынка восстановления Китая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606101" y="1299882"/>
            <a:ext cx="1869139" cy="179294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495 млн автомобилей к 2035 г</a:t>
            </a:r>
            <a:r>
              <a:rPr lang="en-US" b="1" dirty="0" smtClean="0"/>
              <a:t>.</a:t>
            </a:r>
            <a:endParaRPr lang="ru-RU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050362" y="1299882"/>
            <a:ext cx="1869139" cy="179294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Курс на развитие внутреннего потребления</a:t>
            </a:r>
            <a:endParaRPr lang="ru-RU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9284442" y="1299882"/>
            <a:ext cx="1869139" cy="179294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Стареющий парк (5 лет к 2020 году)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55590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/>
              <a:t>Перспективы развития </a:t>
            </a:r>
            <a:r>
              <a:rPr lang="ru-RU" dirty="0" smtClean="0"/>
              <a:t>восстановления в РФ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53581" y="2679880"/>
            <a:ext cx="10615773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 smtClean="0"/>
              <a:t>Обязательство участников рынка продажи запчастей по внедрению системы работы с «возвратной частью»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53581" y="1246801"/>
            <a:ext cx="11359468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 smtClean="0"/>
              <a:t>Введение в технический регламент понятия Промышленного восстановления компонентов и требований к их маркировке. Опыт США.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445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34039" y="2452208"/>
            <a:ext cx="17627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200" dirty="0" smtClean="0">
                <a:solidFill>
                  <a:schemeClr val="tx2"/>
                </a:solidFill>
              </a:rPr>
              <a:t>Скриншот сайта </a:t>
            </a:r>
            <a:r>
              <a:rPr lang="en-US" sz="1200" b="1" dirty="0" smtClean="0">
                <a:solidFill>
                  <a:schemeClr val="tx2"/>
                </a:solidFill>
              </a:rPr>
              <a:t>rockauto.com</a:t>
            </a:r>
            <a:r>
              <a:rPr lang="en-US" sz="1200" dirty="0" smtClean="0">
                <a:solidFill>
                  <a:schemeClr val="tx2"/>
                </a:solidFill>
              </a:rPr>
              <a:t>, </a:t>
            </a:r>
            <a:r>
              <a:rPr lang="ru-RU" sz="1200" dirty="0" smtClean="0">
                <a:solidFill>
                  <a:schemeClr val="tx2"/>
                </a:solidFill>
              </a:rPr>
              <a:t>предложения по рулевой рейке на </a:t>
            </a:r>
            <a:r>
              <a:rPr lang="en-US" sz="1200" dirty="0" smtClean="0">
                <a:solidFill>
                  <a:schemeClr val="tx2"/>
                </a:solidFill>
              </a:rPr>
              <a:t>Ford Focus 2010</a:t>
            </a:r>
            <a:r>
              <a:rPr lang="ru-RU" sz="1200" dirty="0" smtClean="0">
                <a:solidFill>
                  <a:schemeClr val="tx2"/>
                </a:solidFill>
              </a:rPr>
              <a:t> г/в</a:t>
            </a:r>
            <a:endParaRPr lang="ru-RU" sz="1200" dirty="0">
              <a:solidFill>
                <a:schemeClr val="tx2"/>
              </a:solidFill>
            </a:endParaRPr>
          </a:p>
        </p:txBody>
      </p:sp>
      <p:pic>
        <p:nvPicPr>
          <p:cNvPr id="2051" name="Picture 3" descr="C:\Users\haunt\Desktop\2020-08-19_18082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380" y="1473786"/>
            <a:ext cx="8649286" cy="4479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Предложение восстановленной запчасти с возвратной частью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2689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237" y="695219"/>
            <a:ext cx="4577029" cy="13767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88237" y="3143751"/>
            <a:ext cx="5444861" cy="952944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4400" b="1" dirty="0" smtClean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8 800 222 7 995</a:t>
            </a:r>
            <a:endParaRPr lang="ru-RU" sz="4400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88237" y="3883405"/>
            <a:ext cx="4296997" cy="292507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ru-RU" sz="1200" dirty="0" smtClean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Звонок по России бесплатный</a:t>
            </a:r>
            <a:endParaRPr lang="ru-RU" sz="1200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75139" y="5120253"/>
            <a:ext cx="2503865" cy="318924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cs typeface="Arial" panose="020B0604020202020204" pitchFamily="34" charset="0"/>
              </a:rPr>
              <a:t>t.me/</a:t>
            </a:r>
            <a:r>
              <a:rPr lang="fr-FR" sz="1600" b="1" dirty="0">
                <a:solidFill>
                  <a:schemeClr val="bg2"/>
                </a:solidFill>
                <a:cs typeface="Arial" panose="020B0604020202020204" pitchFamily="34" charset="0"/>
              </a:rPr>
              <a:t>soyuzsto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75139" y="5773440"/>
            <a:ext cx="2503865" cy="318924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r>
              <a:rPr lang="ru-RU" sz="1600" b="1" dirty="0" smtClean="0">
                <a:solidFill>
                  <a:schemeClr val="bg2"/>
                </a:solidFill>
                <a:cs typeface="Arial" panose="020B0604020202020204" pitchFamily="34" charset="0"/>
              </a:rPr>
              <a:t>+7 985 199 66 08</a:t>
            </a:r>
            <a:endParaRPr lang="fr-FR" sz="1600" b="1" dirty="0">
              <a:solidFill>
                <a:schemeClr val="bg2"/>
              </a:solidFill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76417" y="5120253"/>
            <a:ext cx="3498715" cy="318924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cs typeface="Arial" panose="020B0604020202020204" pitchFamily="34" charset="0"/>
              </a:rPr>
              <a:t>info@soyuzavtoservisov.ru</a:t>
            </a:r>
            <a:endParaRPr lang="fr-FR" sz="1600" b="1" dirty="0">
              <a:solidFill>
                <a:schemeClr val="bg2"/>
              </a:solidFill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76417" y="5744567"/>
            <a:ext cx="3498715" cy="318924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r>
              <a:rPr lang="ru-RU" sz="1600" b="1" dirty="0" err="1" smtClean="0">
                <a:solidFill>
                  <a:schemeClr val="bg2"/>
                </a:solidFill>
                <a:cs typeface="Arial" panose="020B0604020202020204" pitchFamily="34" charset="0"/>
              </a:rPr>
              <a:t>союзавтосервисов.рф</a:t>
            </a:r>
            <a:endParaRPr lang="fr-FR" sz="1600" b="1" dirty="0">
              <a:solidFill>
                <a:schemeClr val="bg2"/>
              </a:solidFill>
              <a:cs typeface="Arial" panose="020B06040202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288" y="5763478"/>
            <a:ext cx="338848" cy="33884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495" y="5005310"/>
            <a:ext cx="498074" cy="49938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629" y="5713789"/>
            <a:ext cx="380480" cy="38048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4639" y="5075101"/>
            <a:ext cx="536145" cy="409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5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5648" y="301742"/>
            <a:ext cx="2255179" cy="8579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52281" y="1159709"/>
            <a:ext cx="5324315" cy="1185828"/>
          </a:xfrm>
          <a:prstGeom prst="rect">
            <a:avLst/>
          </a:prstGeom>
          <a:noFill/>
        </p:spPr>
        <p:txBody>
          <a:bodyPr wrap="none" lIns="0" tIns="36000" rIns="216000" bIns="36000" rtlCol="0">
            <a:spAutoFit/>
          </a:bodyPr>
          <a:lstStyle/>
          <a:p>
            <a:pPr>
              <a:spcBef>
                <a:spcPts val="1000"/>
              </a:spcBef>
            </a:pPr>
            <a:r>
              <a:rPr lang="ru-RU" sz="3200" b="1" dirty="0" err="1" smtClean="0"/>
              <a:t>Ладикайнен</a:t>
            </a:r>
            <a:r>
              <a:rPr lang="ru-RU" sz="3200" b="1" dirty="0" smtClean="0"/>
              <a:t> </a:t>
            </a:r>
          </a:p>
          <a:p>
            <a:pPr>
              <a:spcBef>
                <a:spcPts val="1000"/>
              </a:spcBef>
            </a:pPr>
            <a:r>
              <a:rPr lang="ru-RU" sz="3200" b="1" dirty="0" smtClean="0"/>
              <a:t>Дмитрий Александрович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52281" y="2720788"/>
            <a:ext cx="5116438" cy="912933"/>
          </a:xfrm>
          <a:prstGeom prst="rect">
            <a:avLst/>
          </a:prstGeom>
          <a:noFill/>
        </p:spPr>
        <p:txBody>
          <a:bodyPr wrap="none" lIns="0" tIns="36000" rIns="216000" bIns="36000" rtlCol="0">
            <a:spAutoFit/>
          </a:bodyPr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ru-RU" sz="1400" b="1" dirty="0" smtClean="0"/>
              <a:t>Образование:</a:t>
            </a:r>
            <a:br>
              <a:rPr lang="ru-RU" sz="1400" b="1" dirty="0" smtClean="0"/>
            </a:br>
            <a:r>
              <a:rPr lang="ru-RU" sz="1400" b="1" dirty="0" smtClean="0"/>
              <a:t>Инженер, 2007 Санкт-Петербургский государственный </a:t>
            </a:r>
            <a:br>
              <a:rPr lang="ru-RU" sz="1400" b="1" dirty="0" smtClean="0"/>
            </a:br>
            <a:r>
              <a:rPr lang="ru-RU" sz="1400" b="1" dirty="0" smtClean="0"/>
              <a:t>морской технический университет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52281" y="3852423"/>
            <a:ext cx="4292238" cy="632856"/>
          </a:xfrm>
          <a:prstGeom prst="rect">
            <a:avLst/>
          </a:prstGeom>
          <a:noFill/>
        </p:spPr>
        <p:txBody>
          <a:bodyPr wrap="none" lIns="0" tIns="36000" rIns="216000" bIns="36000" rtlCol="0">
            <a:spAutoFit/>
          </a:bodyPr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ru-RU" sz="1400" b="1" dirty="0" smtClean="0"/>
              <a:t>2010 со основатель и генеральный директор </a:t>
            </a:r>
            <a:r>
              <a:rPr lang="en-US" sz="1400" b="1" dirty="0" smtClean="0"/>
              <a:t/>
            </a:r>
            <a:br>
              <a:rPr lang="en-US" sz="1400" b="1" dirty="0" smtClean="0"/>
            </a:br>
            <a:r>
              <a:rPr lang="ru-RU" sz="1400" b="1" dirty="0" smtClean="0"/>
              <a:t>«Центра восстановления </a:t>
            </a:r>
            <a:r>
              <a:rPr lang="ru-RU" sz="1400" b="1" dirty="0" err="1" smtClean="0"/>
              <a:t>Рейканен</a:t>
            </a:r>
            <a:r>
              <a:rPr lang="ru-RU" sz="1400" b="1" dirty="0" smtClean="0"/>
              <a:t>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52281" y="4851266"/>
            <a:ext cx="3576529" cy="323606"/>
          </a:xfrm>
          <a:prstGeom prst="rect">
            <a:avLst/>
          </a:prstGeom>
          <a:noFill/>
        </p:spPr>
        <p:txBody>
          <a:bodyPr wrap="none" lIns="0" tIns="36000" rIns="216000" bIns="36000" rtlCol="0">
            <a:spAutoFit/>
          </a:bodyPr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ru-RU" sz="1400" b="1" dirty="0" smtClean="0"/>
              <a:t>20</a:t>
            </a:r>
            <a:r>
              <a:rPr lang="en-US" sz="1400" b="1" dirty="0" smtClean="0"/>
              <a:t>20</a:t>
            </a:r>
            <a:r>
              <a:rPr lang="ru-RU" sz="1400" b="1" dirty="0" smtClean="0"/>
              <a:t> член НКО «Союз Автосервисов»</a:t>
            </a:r>
          </a:p>
        </p:txBody>
      </p:sp>
      <p:pic>
        <p:nvPicPr>
          <p:cNvPr id="3074" name="Picture 2" descr="C:\Users\haunt\Desktop\Дима_фото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7171" y="1254710"/>
            <a:ext cx="4354829" cy="5604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640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" y="1190323"/>
            <a:ext cx="4265023" cy="2296948"/>
          </a:xfrm>
          <a:prstGeom prst="rect">
            <a:avLst/>
          </a:prstGeom>
          <a:ln w="38100">
            <a:solidFill>
              <a:schemeClr val="bg1">
                <a:lumMod val="50000"/>
              </a:schemeClr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311" y="5071643"/>
            <a:ext cx="4152833" cy="1556849"/>
          </a:xfrm>
          <a:prstGeom prst="rect">
            <a:avLst/>
          </a:prstGeom>
          <a:ln w="38100">
            <a:solidFill>
              <a:schemeClr val="bg1">
                <a:lumMod val="50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9680" y="3137162"/>
            <a:ext cx="1918463" cy="1746868"/>
          </a:xfrm>
          <a:prstGeom prst="rect">
            <a:avLst/>
          </a:prstGeom>
          <a:ln w="38100">
            <a:solidFill>
              <a:schemeClr val="bg1">
                <a:lumMod val="50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741" y="3137163"/>
            <a:ext cx="2176368" cy="1746867"/>
          </a:xfrm>
          <a:prstGeom prst="rect">
            <a:avLst/>
          </a:prstGeom>
          <a:ln w="38100">
            <a:solidFill>
              <a:schemeClr val="bg1">
                <a:lumMod val="50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739" y="1184282"/>
            <a:ext cx="1925405" cy="1733312"/>
          </a:xfrm>
          <a:prstGeom prst="rect">
            <a:avLst/>
          </a:prstGeom>
          <a:ln w="38100">
            <a:solidFill>
              <a:schemeClr val="bg1">
                <a:lumMod val="50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" y="3596601"/>
            <a:ext cx="4265023" cy="1287429"/>
          </a:xfrm>
          <a:prstGeom prst="rect">
            <a:avLst/>
          </a:prstGeom>
          <a:ln w="38100">
            <a:solidFill>
              <a:schemeClr val="bg1">
                <a:lumMod val="50000"/>
              </a:schemeClr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741" y="5071643"/>
            <a:ext cx="2176368" cy="1573210"/>
          </a:xfrm>
          <a:prstGeom prst="rect">
            <a:avLst/>
          </a:prstGeom>
          <a:ln w="38100">
            <a:solidFill>
              <a:schemeClr val="bg1">
                <a:lumMod val="50000"/>
              </a:schemeClr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1610" y="1212386"/>
            <a:ext cx="1994908" cy="1705208"/>
          </a:xfrm>
          <a:prstGeom prst="rect">
            <a:avLst/>
          </a:prstGeom>
          <a:ln w="38100">
            <a:solidFill>
              <a:schemeClr val="bg1">
                <a:lumMod val="50000"/>
              </a:schemeClr>
            </a:solidFill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741" y="1191809"/>
            <a:ext cx="2198876" cy="1725785"/>
          </a:xfrm>
          <a:prstGeom prst="rect">
            <a:avLst/>
          </a:prstGeom>
          <a:ln w="38100">
            <a:solidFill>
              <a:schemeClr val="bg1">
                <a:lumMod val="50000"/>
              </a:schemeClr>
            </a:solidFill>
          </a:ln>
        </p:spPr>
      </p:pic>
      <p:pic>
        <p:nvPicPr>
          <p:cNvPr id="16" name="Объект 15"/>
          <p:cNvPicPr>
            <a:picLocks noGrp="1" noChangeAspect="1"/>
          </p:cNvPicPr>
          <p:nvPr>
            <p:ph idx="4294967295"/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2618" y="3137163"/>
            <a:ext cx="1993900" cy="1747838"/>
          </a:xfrm>
          <a:ln w="38100">
            <a:solidFill>
              <a:schemeClr val="bg1">
                <a:lumMod val="50000"/>
              </a:schemeClr>
            </a:solidFill>
          </a:ln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1610" y="5050288"/>
            <a:ext cx="1994908" cy="1594565"/>
          </a:xfrm>
          <a:prstGeom prst="rect">
            <a:avLst/>
          </a:prstGeom>
          <a:ln w="38100">
            <a:solidFill>
              <a:schemeClr val="bg1">
                <a:lumMod val="50000"/>
              </a:schemeClr>
            </a:solidFill>
          </a:ln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" y="5050288"/>
            <a:ext cx="2034092" cy="1594565"/>
          </a:xfrm>
          <a:prstGeom prst="rect">
            <a:avLst/>
          </a:prstGeom>
          <a:ln w="38100">
            <a:solidFill>
              <a:schemeClr val="bg1">
                <a:lumMod val="50000"/>
              </a:schemeClr>
            </a:solidFill>
          </a:ln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запчасти подлежат восстановлению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7763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327823" y="1225328"/>
            <a:ext cx="116743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b="1" dirty="0" smtClean="0"/>
              <a:t>Разная скорость износа </a:t>
            </a:r>
            <a:br>
              <a:rPr lang="ru-RU" sz="2400" b="1" dirty="0" smtClean="0"/>
            </a:br>
            <a:r>
              <a:rPr lang="ru-RU" sz="2400" b="1" dirty="0" smtClean="0"/>
              <a:t>компонентов агрегатов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96448" y="2502898"/>
            <a:ext cx="116743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b="1" dirty="0" smtClean="0"/>
              <a:t>Восстановление от 1 </a:t>
            </a:r>
            <a:r>
              <a:rPr lang="ru-RU" sz="2400" b="1" dirty="0" err="1" smtClean="0"/>
              <a:t>шт</a:t>
            </a:r>
            <a:r>
              <a:rPr lang="ru-RU" sz="2400" b="1" dirty="0" smtClean="0"/>
              <a:t>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27823" y="3263517"/>
            <a:ext cx="58371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b="1" dirty="0" smtClean="0"/>
              <a:t>Экономия материалов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511494" y="1326922"/>
            <a:ext cx="4236990" cy="2582926"/>
          </a:xfrm>
          <a:prstGeom prst="roundRect">
            <a:avLst/>
          </a:prstGeom>
          <a:solidFill>
            <a:srgbClr val="00B050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/>
              <a:t>Ежегодная экономия:</a:t>
            </a:r>
          </a:p>
          <a:p>
            <a:pPr algn="ctr"/>
            <a:endParaRPr lang="ru-RU" sz="2400" dirty="0" smtClean="0"/>
          </a:p>
          <a:p>
            <a:pPr marL="285750" indent="-285750">
              <a:buFontTx/>
              <a:buChar char="-"/>
            </a:pPr>
            <a:r>
              <a:rPr lang="ru-RU" sz="2400" dirty="0" smtClean="0"/>
              <a:t>электричество 5-ти АЭС</a:t>
            </a:r>
          </a:p>
          <a:p>
            <a:pPr marL="285750" indent="-285750">
              <a:buFontTx/>
              <a:buChar char="-"/>
            </a:pPr>
            <a:r>
              <a:rPr lang="ru-RU" sz="2400" dirty="0" smtClean="0"/>
              <a:t>нефть 233 танкера</a:t>
            </a:r>
          </a:p>
          <a:p>
            <a:pPr marL="285750" indent="-285750">
              <a:buFontTx/>
              <a:buChar char="-"/>
            </a:pPr>
            <a:r>
              <a:rPr lang="ru-RU" sz="2400" dirty="0" smtClean="0"/>
              <a:t>металл 155 тыс. вагонов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327823" y="4088242"/>
            <a:ext cx="5837189" cy="577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b="1" dirty="0" smtClean="0"/>
              <a:t>Забота об экологии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511494" y="4193628"/>
            <a:ext cx="4236990" cy="1623847"/>
          </a:xfrm>
          <a:prstGeom prst="round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Ежегодное снижение выбросов СО2 на 400 тыс. тонн (только в </a:t>
            </a:r>
            <a:r>
              <a:rPr lang="en-US" sz="2400" dirty="0"/>
              <a:t>EC</a:t>
            </a:r>
            <a:r>
              <a:rPr lang="ru-RU" sz="2400" dirty="0"/>
              <a:t>)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Восстановление </a:t>
            </a:r>
            <a:r>
              <a:rPr lang="en-US" dirty="0" smtClean="0"/>
              <a:t>VS </a:t>
            </a:r>
            <a:r>
              <a:rPr lang="ru-RU" dirty="0" smtClean="0"/>
              <a:t>Производство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671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3" grpId="0" animBg="1"/>
      <p:bldP spid="14" grpId="0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 txBox="1">
            <a:spLocks/>
          </p:cNvSpPr>
          <p:nvPr/>
        </p:nvSpPr>
        <p:spPr>
          <a:xfrm>
            <a:off x="0" y="1"/>
            <a:ext cx="12192000" cy="66620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chemeClr val="accent1"/>
                </a:solidFill>
                <a:effectLst>
                  <a:outerShdw blurRad="38100" dist="25400" dir="18900000" algn="bl" rotWithShape="0">
                    <a:schemeClr val="bg1">
                      <a:alpha val="8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dirty="0"/>
          </a:p>
        </p:txBody>
      </p:sp>
      <p:sp>
        <p:nvSpPr>
          <p:cNvPr id="11" name="Объект 4"/>
          <p:cNvSpPr txBox="1">
            <a:spLocks/>
          </p:cNvSpPr>
          <p:nvPr/>
        </p:nvSpPr>
        <p:spPr>
          <a:xfrm>
            <a:off x="0" y="783771"/>
            <a:ext cx="12192000" cy="5408024"/>
          </a:xfrm>
          <a:prstGeom prst="rect">
            <a:avLst/>
          </a:prstGeom>
        </p:spPr>
        <p:txBody>
          <a:bodyPr/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77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2316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Arial" pitchFamily="34" charset="0"/>
              <a:buNone/>
            </a:pPr>
            <a:endParaRPr lang="ru-RU" smtClean="0"/>
          </a:p>
          <a:p>
            <a:pPr marL="4572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1388533" y="1279729"/>
            <a:ext cx="3111497" cy="2034541"/>
          </a:xfrm>
          <a:prstGeom prst="flowChartAlternateProcess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КЛИЕНТ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553229" y="1239196"/>
            <a:ext cx="3898173" cy="2075074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СТРАХОВАЯ</a:t>
            </a:r>
            <a:r>
              <a:rPr lang="ru-RU" sz="1400" b="1" dirty="0" smtClean="0"/>
              <a:t> </a:t>
            </a:r>
            <a:r>
              <a:rPr lang="ru-RU" sz="3200" b="1" dirty="0" smtClean="0"/>
              <a:t>КОМПАНИЯ</a:t>
            </a:r>
          </a:p>
          <a:p>
            <a:pPr algn="ctr"/>
            <a:endParaRPr lang="ru-RU" sz="800" dirty="0" smtClean="0"/>
          </a:p>
          <a:p>
            <a:pPr algn="ctr"/>
            <a:r>
              <a:rPr lang="ru-RU" sz="1600" dirty="0" smtClean="0"/>
              <a:t>АВТО НЕ ПОДЛЕЖИТ ВОССТАНОВЛЕНИЮ</a:t>
            </a:r>
          </a:p>
          <a:p>
            <a:pPr algn="ctr"/>
            <a:endParaRPr lang="ru-RU" sz="14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553229" y="3714942"/>
            <a:ext cx="3898173" cy="2820905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РАЗБОРКА</a:t>
            </a:r>
            <a:endParaRPr lang="en-US" sz="3200" b="1" dirty="0" smtClean="0"/>
          </a:p>
          <a:p>
            <a:pPr algn="ctr"/>
            <a:endParaRPr lang="ru-RU" sz="800" b="1" dirty="0" smtClean="0"/>
          </a:p>
          <a:p>
            <a:pPr marL="342900" indent="-342900" algn="ctr">
              <a:buFontTx/>
              <a:buChar char="-"/>
            </a:pPr>
            <a:r>
              <a:rPr lang="ru-RU" sz="1600" dirty="0" smtClean="0"/>
              <a:t>УТИЛИЗАЦИЯ АВТО</a:t>
            </a:r>
          </a:p>
          <a:p>
            <a:pPr algn="ctr"/>
            <a:r>
              <a:rPr lang="ru-RU" sz="1600" dirty="0" smtClean="0"/>
              <a:t>- ТОРГОВЛЯ Б/У АГРЕГАТАМИ</a:t>
            </a:r>
            <a:endParaRPr lang="ru-RU" sz="16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876799" y="4044445"/>
            <a:ext cx="2328455" cy="241662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CORE</a:t>
            </a:r>
            <a:r>
              <a:rPr lang="en-US" sz="2800" dirty="0" smtClean="0"/>
              <a:t> </a:t>
            </a:r>
            <a:r>
              <a:rPr lang="en-US" sz="2400" b="1" dirty="0" smtClean="0"/>
              <a:t>SUPPLIER</a:t>
            </a:r>
            <a:endParaRPr lang="ru-RU" sz="2800" b="1" dirty="0" smtClean="0"/>
          </a:p>
          <a:p>
            <a:pPr algn="ctr"/>
            <a:r>
              <a:rPr lang="ru-RU" sz="1600" dirty="0" smtClean="0"/>
              <a:t>ОСНОВНОЙ</a:t>
            </a:r>
            <a:r>
              <a:rPr lang="ru-RU" sz="2000" dirty="0" smtClean="0"/>
              <a:t> </a:t>
            </a:r>
            <a:r>
              <a:rPr lang="ru-RU" sz="1600" dirty="0" smtClean="0"/>
              <a:t>ПОСТАВЩИК</a:t>
            </a:r>
          </a:p>
          <a:p>
            <a:pPr algn="ctr"/>
            <a:endParaRPr lang="ru-RU" sz="1600" dirty="0" smtClean="0"/>
          </a:p>
          <a:p>
            <a:pPr algn="ctr"/>
            <a:r>
              <a:rPr lang="ru-RU" sz="1600" dirty="0" smtClean="0"/>
              <a:t>- КАТАЛОГИ З\Ч</a:t>
            </a:r>
            <a:endParaRPr lang="en-US" sz="1600" dirty="0" smtClean="0"/>
          </a:p>
          <a:p>
            <a:pPr algn="ctr"/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388533" y="3714942"/>
            <a:ext cx="3111498" cy="2820905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REBUILDER</a:t>
            </a:r>
          </a:p>
          <a:p>
            <a:pPr algn="ctr"/>
            <a:endParaRPr lang="en-US" sz="800" b="1" dirty="0" smtClean="0"/>
          </a:p>
          <a:p>
            <a:pPr algn="ctr"/>
            <a:r>
              <a:rPr lang="ru-RU" sz="1400" dirty="0" smtClean="0"/>
              <a:t>ВОССТАНОВИТЕЛЬНОЕ ПРОИЗВОДСТВО</a:t>
            </a:r>
          </a:p>
          <a:p>
            <a:pPr algn="ctr"/>
            <a:endParaRPr lang="ru-RU" sz="1400" dirty="0"/>
          </a:p>
          <a:p>
            <a:pPr marL="285750" indent="-285750" algn="ctr">
              <a:buFontTx/>
              <a:buChar char="-"/>
            </a:pPr>
            <a:r>
              <a:rPr lang="ru-RU" sz="1400" dirty="0" smtClean="0"/>
              <a:t>ГАРАНТИЯ</a:t>
            </a:r>
          </a:p>
          <a:p>
            <a:pPr marL="285750" indent="-285750" algn="ctr">
              <a:buFontTx/>
              <a:buChar char="-"/>
            </a:pPr>
            <a:r>
              <a:rPr lang="ru-RU" sz="1400" dirty="0" smtClean="0"/>
              <a:t>УСОВЕРШЕНСТВОВАНИЕ</a:t>
            </a:r>
            <a:endParaRPr lang="ru-RU" sz="1400" dirty="0"/>
          </a:p>
        </p:txBody>
      </p:sp>
      <p:sp>
        <p:nvSpPr>
          <p:cNvPr id="21" name="Стрелка вниз 20"/>
          <p:cNvSpPr/>
          <p:nvPr/>
        </p:nvSpPr>
        <p:spPr>
          <a:xfrm>
            <a:off x="8169360" y="3019553"/>
            <a:ext cx="2795179" cy="1254034"/>
          </a:xfrm>
          <a:prstGeom prst="down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ПРОДАЖА</a:t>
            </a:r>
          </a:p>
          <a:p>
            <a:pPr algn="ctr"/>
            <a:r>
              <a:rPr lang="ru-RU" dirty="0" smtClean="0"/>
              <a:t>АВТО</a:t>
            </a:r>
            <a:endParaRPr lang="ru-RU" dirty="0"/>
          </a:p>
        </p:txBody>
      </p:sp>
      <p:sp>
        <p:nvSpPr>
          <p:cNvPr id="22" name="Стрелка вправо 21"/>
          <p:cNvSpPr/>
          <p:nvPr/>
        </p:nvSpPr>
        <p:spPr>
          <a:xfrm>
            <a:off x="4341656" y="1448329"/>
            <a:ext cx="3459319" cy="1058093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БИТЫЙ</a:t>
            </a:r>
            <a:r>
              <a:rPr lang="ru-RU" dirty="0" smtClean="0"/>
              <a:t> </a:t>
            </a:r>
            <a:r>
              <a:rPr lang="ru-RU" sz="2000" b="1" dirty="0" smtClean="0"/>
              <a:t>АВТО</a:t>
            </a:r>
            <a:endParaRPr lang="ru-RU" sz="2000" b="1" dirty="0"/>
          </a:p>
        </p:txBody>
      </p:sp>
      <p:sp>
        <p:nvSpPr>
          <p:cNvPr id="23" name="Стрелка вправо 22"/>
          <p:cNvSpPr/>
          <p:nvPr/>
        </p:nvSpPr>
        <p:spPr>
          <a:xfrm rot="10800000">
            <a:off x="4341655" y="2391700"/>
            <a:ext cx="3354543" cy="783772"/>
          </a:xfrm>
          <a:prstGeom prst="rightArrow">
            <a:avLst/>
          </a:prstGeom>
          <a:solidFill>
            <a:srgbClr val="00B0F0"/>
          </a:solidFill>
          <a:ln w="412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$$$</a:t>
            </a:r>
            <a:endParaRPr lang="ru-RU" sz="2000" b="1" dirty="0"/>
          </a:p>
        </p:txBody>
      </p:sp>
      <p:sp>
        <p:nvSpPr>
          <p:cNvPr id="24" name="Стрелка вправо 23"/>
          <p:cNvSpPr/>
          <p:nvPr/>
        </p:nvSpPr>
        <p:spPr>
          <a:xfrm rot="10800000">
            <a:off x="6937097" y="4468985"/>
            <a:ext cx="1232265" cy="1312819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5" name="Стрелка вправо 24"/>
          <p:cNvSpPr/>
          <p:nvPr/>
        </p:nvSpPr>
        <p:spPr>
          <a:xfrm rot="10800000">
            <a:off x="4144735" y="4687244"/>
            <a:ext cx="922565" cy="1047880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8538346" y="5978838"/>
            <a:ext cx="2306411" cy="48223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Бизнес датируется государством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27" name="Стрелка вправо 26"/>
          <p:cNvSpPr/>
          <p:nvPr/>
        </p:nvSpPr>
        <p:spPr>
          <a:xfrm rot="16200000">
            <a:off x="3146941" y="2955883"/>
            <a:ext cx="1325630" cy="1063800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Стрелка вправо 27"/>
          <p:cNvSpPr/>
          <p:nvPr/>
        </p:nvSpPr>
        <p:spPr>
          <a:xfrm rot="5400000">
            <a:off x="1798870" y="2751183"/>
            <a:ext cx="1325629" cy="1473200"/>
          </a:xfrm>
          <a:prstGeom prst="rightArrow">
            <a:avLst/>
          </a:prstGeom>
          <a:solidFill>
            <a:srgbClr val="00B05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b="1" dirty="0" smtClean="0"/>
              <a:t>Возвратная часть</a:t>
            </a:r>
            <a:endParaRPr lang="ru-RU" sz="14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это работает рынок восстановления «у них»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2680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7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Ассоциации восстановителей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157413"/>
            <a:ext cx="10725150" cy="3319462"/>
          </a:xfrm>
          <a:ln w="38100">
            <a:noFill/>
          </a:ln>
        </p:spPr>
      </p:pic>
    </p:spTree>
    <p:extLst>
      <p:ext uri="{BB962C8B-B14F-4D97-AF65-F5344CB8AC3E}">
        <p14:creationId xmlns:p14="http://schemas.microsoft.com/office/powerpoint/2010/main" val="1008007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Рост рынка восстановленных запчастей (</a:t>
            </a:r>
            <a:r>
              <a:rPr lang="en-US" dirty="0" smtClean="0"/>
              <a:t>APRA)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1279782"/>
            <a:ext cx="4470400" cy="5121275"/>
          </a:xfrm>
          <a:ln w="38100">
            <a:solidFill>
              <a:schemeClr val="bg1">
                <a:lumMod val="50000"/>
              </a:schemeClr>
            </a:solidFill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6057900" y="1226627"/>
            <a:ext cx="5181600" cy="2367099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Ежегодный рост:</a:t>
            </a:r>
          </a:p>
          <a:p>
            <a:pPr algn="ctr"/>
            <a:endParaRPr lang="ru-RU" sz="900" b="1" dirty="0" smtClean="0"/>
          </a:p>
          <a:p>
            <a:r>
              <a:rPr lang="ru-RU" sz="2000" b="1" dirty="0"/>
              <a:t>-</a:t>
            </a:r>
            <a:r>
              <a:rPr lang="ru-RU" sz="2000" b="1" dirty="0" smtClean="0"/>
              <a:t> </a:t>
            </a:r>
            <a:r>
              <a:rPr lang="ru-RU" sz="2000" b="1" dirty="0"/>
              <a:t>всего рынка восстановленных деталей </a:t>
            </a:r>
            <a:r>
              <a:rPr lang="ru-RU" sz="2000" b="1" dirty="0" smtClean="0"/>
              <a:t>- 6,1%</a:t>
            </a:r>
            <a:endParaRPr lang="ru-RU" sz="2000" b="1" dirty="0"/>
          </a:p>
          <a:p>
            <a:r>
              <a:rPr lang="ru-RU" sz="2000" b="1" dirty="0"/>
              <a:t>- сегмента рулевого управления </a:t>
            </a:r>
            <a:r>
              <a:rPr lang="ru-RU" sz="2000" b="1" dirty="0" smtClean="0"/>
              <a:t>- </a:t>
            </a:r>
            <a:r>
              <a:rPr lang="ru-RU" sz="2000" b="1" dirty="0"/>
              <a:t>7,3%</a:t>
            </a:r>
          </a:p>
          <a:p>
            <a:pPr algn="ctr"/>
            <a:endParaRPr lang="ru-RU" sz="1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900" y="3789279"/>
            <a:ext cx="5181600" cy="2611778"/>
          </a:xfrm>
          <a:prstGeom prst="rect">
            <a:avLst/>
          </a:prstGeom>
          <a:ln w="38100"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98870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aunt\Desktop\2020-08-19_17320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412" y="3732848"/>
            <a:ext cx="4336623" cy="293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Распределение оборота по регионам</a:t>
            </a:r>
            <a:endParaRPr lang="ru-RU" dirty="0"/>
          </a:p>
        </p:txBody>
      </p:sp>
      <p:pic>
        <p:nvPicPr>
          <p:cNvPr id="1027" name="Picture 3" descr="C:\Users\haunt\Desktop\2020-08-19_21143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412" y="1073150"/>
            <a:ext cx="11050588" cy="244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984240" y="3732848"/>
            <a:ext cx="5902960" cy="2673415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ru-RU" sz="1600" b="1" dirty="0" smtClean="0"/>
              <a:t>Распределение рынка восстановления по регионам</a:t>
            </a: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600" b="1" dirty="0" smtClean="0"/>
              <a:t>к 2022 году по данным </a:t>
            </a:r>
            <a:r>
              <a:rPr lang="en-US" sz="1600" b="1" dirty="0" smtClean="0"/>
              <a:t>APRA</a:t>
            </a:r>
            <a:r>
              <a:rPr lang="ru-RU" sz="1600" b="1" dirty="0" smtClean="0"/>
              <a:t>:</a:t>
            </a:r>
            <a:br>
              <a:rPr lang="ru-RU" sz="16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>Северная Америка: 41%</a:t>
            </a:r>
            <a:br>
              <a:rPr lang="ru-RU" sz="1400" b="1" dirty="0" smtClean="0"/>
            </a:br>
            <a:r>
              <a:rPr lang="ru-RU" sz="1400" b="1" dirty="0" smtClean="0"/>
              <a:t>Западная Европа: 22%</a:t>
            </a:r>
            <a:br>
              <a:rPr lang="ru-RU" sz="1400" b="1" dirty="0" smtClean="0"/>
            </a:br>
            <a:r>
              <a:rPr lang="ru-RU" sz="1400" b="1" dirty="0" smtClean="0"/>
              <a:t>Китай</a:t>
            </a:r>
            <a:r>
              <a:rPr lang="en-US" sz="1400" b="1" dirty="0" smtClean="0"/>
              <a:t>: 9%</a:t>
            </a: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>Восточная Европа: 7%</a:t>
            </a:r>
            <a:br>
              <a:rPr lang="ru-RU" sz="1400" b="1" dirty="0" smtClean="0"/>
            </a:br>
            <a:r>
              <a:rPr lang="ru-RU" sz="1400" b="1" dirty="0" smtClean="0"/>
              <a:t>Южная Америка: 7%</a:t>
            </a:r>
            <a:r>
              <a:rPr lang="en-US" sz="1400" b="1" dirty="0" smtClean="0"/>
              <a:t/>
            </a:r>
            <a:br>
              <a:rPr lang="en-US" sz="1400" b="1" dirty="0" smtClean="0"/>
            </a:br>
            <a:r>
              <a:rPr lang="ru-RU" sz="1400" b="1" dirty="0" smtClean="0"/>
              <a:t>Остальные регионы мира вместе: 14%</a:t>
            </a:r>
          </a:p>
        </p:txBody>
      </p:sp>
    </p:spTree>
    <p:extLst>
      <p:ext uri="{BB962C8B-B14F-4D97-AF65-F5344CB8AC3E}">
        <p14:creationId xmlns:p14="http://schemas.microsoft.com/office/powerpoint/2010/main" val="1405140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325429" y="1178350"/>
            <a:ext cx="1167437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 smtClean="0"/>
              <a:t>Возможность </a:t>
            </a:r>
            <a:r>
              <a:rPr lang="ru-RU" sz="2000" b="1" dirty="0" err="1" smtClean="0"/>
              <a:t>импортозамещения</a:t>
            </a:r>
            <a:r>
              <a:rPr lang="ru-RU" sz="2000" b="1" dirty="0" smtClean="0"/>
              <a:t> брендов, которые покинули рынок.</a:t>
            </a:r>
            <a:br>
              <a:rPr lang="ru-RU" sz="2000" b="1" dirty="0" smtClean="0"/>
            </a:br>
            <a:r>
              <a:rPr lang="ru-RU" sz="2000" b="1" dirty="0" smtClean="0"/>
              <a:t>Развитие производства комплектующих и оборудования.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325429" y="4500132"/>
            <a:ext cx="113594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 smtClean="0"/>
              <a:t>Обеспечение возможности выкупа агрегатов у утилизаторов для целей восстановления с отслеживанием происхождения. Китайский опыт.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/>
              <a:t>Перспективы развития </a:t>
            </a:r>
            <a:r>
              <a:rPr lang="ru-RU" dirty="0" smtClean="0"/>
              <a:t>восстановления в РФ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25429" y="2841502"/>
            <a:ext cx="1167437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/>
              <a:t>Раскрытие информации </a:t>
            </a:r>
            <a:r>
              <a:rPr lang="ru-RU" sz="2000" b="1" dirty="0" smtClean="0"/>
              <a:t>автопроизводителей </a:t>
            </a:r>
            <a:r>
              <a:rPr lang="ru-RU" sz="2000" b="1" dirty="0"/>
              <a:t>по технологиям ремонта и </a:t>
            </a:r>
            <a:r>
              <a:rPr lang="en-US" sz="2000" b="1" dirty="0"/>
              <a:t/>
            </a:r>
            <a:br>
              <a:rPr lang="en-US" sz="2000" b="1" dirty="0"/>
            </a:br>
            <a:r>
              <a:rPr lang="ru-RU" sz="2000" b="1" dirty="0"/>
              <a:t>адаптации автомобильных агрегатов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663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0" grpId="0"/>
      <p:bldP spid="6" grpId="0"/>
    </p:bldLst>
  </p:timing>
</p:sld>
</file>

<file path=ppt/theme/theme1.xml><?xml version="1.0" encoding="utf-8"?>
<a:theme xmlns:a="http://schemas.openxmlformats.org/drawingml/2006/main" name="Voodoo Powerpoint Template">
  <a:themeElements>
    <a:clrScheme name="Voodoo Color">
      <a:dk1>
        <a:srgbClr val="222222"/>
      </a:dk1>
      <a:lt1>
        <a:srgbClr val="F7F7F7"/>
      </a:lt1>
      <a:dk2>
        <a:srgbClr val="222222"/>
      </a:dk2>
      <a:lt2>
        <a:srgbClr val="FEFFFF"/>
      </a:lt2>
      <a:accent1>
        <a:srgbClr val="1D46F3"/>
      </a:accent1>
      <a:accent2>
        <a:srgbClr val="FE5757"/>
      </a:accent2>
      <a:accent3>
        <a:srgbClr val="FE0061"/>
      </a:accent3>
      <a:accent4>
        <a:srgbClr val="A905B7"/>
      </a:accent4>
      <a:accent5>
        <a:srgbClr val="7030BD"/>
      </a:accent5>
      <a:accent6>
        <a:srgbClr val="3C4EBC"/>
      </a:accent6>
      <a:hlink>
        <a:srgbClr val="5352F5"/>
      </a:hlink>
      <a:folHlink>
        <a:srgbClr val="BFBFBF"/>
      </a:folHlink>
    </a:clrScheme>
    <a:fontScheme name="Montserrat_OpenSans">
      <a:majorFont>
        <a:latin typeface="Montserrat-Bold"/>
        <a:ea typeface=""/>
        <a:cs typeface=""/>
      </a:majorFont>
      <a:minorFont>
        <a:latin typeface="Open San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36000" rIns="216000" bIns="36000" rtlCol="0">
        <a:spAutoFit/>
      </a:bodyPr>
      <a:lstStyle>
        <a:defPPr>
          <a:lnSpc>
            <a:spcPct val="130000"/>
          </a:lnSpc>
          <a:spcBef>
            <a:spcPts val="1000"/>
          </a:spcBef>
          <a:defRPr sz="1400" b="1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B&amp;D-Powerpoint Template_16x9" id="{D6003E70-2833-4847-828A-A182BBF6C8FF}" vid="{85D7DE89-D8E2-D743-952C-ED1FA0F18479}"/>
    </a:ext>
  </a:extLst>
</a:theme>
</file>

<file path=ppt/theme/theme2.xml><?xml version="1.0" encoding="utf-8"?>
<a:theme xmlns:a="http://schemas.openxmlformats.org/drawingml/2006/main" name="1_Voodoo Powerpoint Template">
  <a:themeElements>
    <a:clrScheme name="Voodoo Color">
      <a:dk1>
        <a:srgbClr val="222222"/>
      </a:dk1>
      <a:lt1>
        <a:srgbClr val="F7F7F7"/>
      </a:lt1>
      <a:dk2>
        <a:srgbClr val="222222"/>
      </a:dk2>
      <a:lt2>
        <a:srgbClr val="FEFFFF"/>
      </a:lt2>
      <a:accent1>
        <a:srgbClr val="1D46F3"/>
      </a:accent1>
      <a:accent2>
        <a:srgbClr val="FE5757"/>
      </a:accent2>
      <a:accent3>
        <a:srgbClr val="FE0061"/>
      </a:accent3>
      <a:accent4>
        <a:srgbClr val="A905B7"/>
      </a:accent4>
      <a:accent5>
        <a:srgbClr val="7030BD"/>
      </a:accent5>
      <a:accent6>
        <a:srgbClr val="3C4EBC"/>
      </a:accent6>
      <a:hlink>
        <a:srgbClr val="5352F5"/>
      </a:hlink>
      <a:folHlink>
        <a:srgbClr val="BFBFBF"/>
      </a:folHlink>
    </a:clrScheme>
    <a:fontScheme name="Montserrat_OpenSans">
      <a:majorFont>
        <a:latin typeface="Montserrat-Bold"/>
        <a:ea typeface=""/>
        <a:cs typeface=""/>
      </a:majorFont>
      <a:minorFont>
        <a:latin typeface="Open San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36000" rIns="216000" bIns="36000" rtlCol="0">
        <a:spAutoFit/>
      </a:bodyPr>
      <a:lstStyle>
        <a:defPPr>
          <a:lnSpc>
            <a:spcPct val="130000"/>
          </a:lnSpc>
          <a:spcBef>
            <a:spcPts val="1000"/>
          </a:spcBef>
          <a:defRPr sz="1400" b="1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B&amp;D-Powerpoint Template_16x9" id="{D6003E70-2833-4847-828A-A182BBF6C8FF}" vid="{85D7DE89-D8E2-D743-952C-ED1FA0F18479}"/>
    </a:ext>
  </a:extLst>
</a:theme>
</file>

<file path=ppt/theme/theme3.xml><?xml version="1.0" encoding="utf-8"?>
<a:theme xmlns:a="http://schemas.openxmlformats.org/drawingml/2006/main" name="Тема Office">
  <a:themeElements>
    <a:clrScheme name="RedLineBusiness_16x9">
      <a:dk1>
        <a:srgbClr val="514A40"/>
      </a:dk1>
      <a:lt1>
        <a:sysClr val="window" lastClr="FFFFFF"/>
      </a:lt1>
      <a:dk2>
        <a:srgbClr val="000000"/>
      </a:dk2>
      <a:lt2>
        <a:srgbClr val="F9F7F3"/>
      </a:lt2>
      <a:accent1>
        <a:srgbClr val="A85229"/>
      </a:accent1>
      <a:accent2>
        <a:srgbClr val="98916E"/>
      </a:accent2>
      <a:accent3>
        <a:srgbClr val="C9A645"/>
      </a:accent3>
      <a:accent4>
        <a:srgbClr val="76A7B2"/>
      </a:accent4>
      <a:accent5>
        <a:srgbClr val="82A670"/>
      </a:accent5>
      <a:accent6>
        <a:srgbClr val="896170"/>
      </a:accent6>
      <a:hlink>
        <a:srgbClr val="A85229"/>
      </a:hlink>
      <a:folHlink>
        <a:srgbClr val="98916E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RedLineBusiness_16x9">
      <a:dk1>
        <a:srgbClr val="514A40"/>
      </a:dk1>
      <a:lt1>
        <a:sysClr val="window" lastClr="FFFFFF"/>
      </a:lt1>
      <a:dk2>
        <a:srgbClr val="000000"/>
      </a:dk2>
      <a:lt2>
        <a:srgbClr val="F9F7F3"/>
      </a:lt2>
      <a:accent1>
        <a:srgbClr val="A85229"/>
      </a:accent1>
      <a:accent2>
        <a:srgbClr val="98916E"/>
      </a:accent2>
      <a:accent3>
        <a:srgbClr val="C9A645"/>
      </a:accent3>
      <a:accent4>
        <a:srgbClr val="76A7B2"/>
      </a:accent4>
      <a:accent5>
        <a:srgbClr val="82A670"/>
      </a:accent5>
      <a:accent6>
        <a:srgbClr val="896170"/>
      </a:accent6>
      <a:hlink>
        <a:srgbClr val="A85229"/>
      </a:hlink>
      <a:folHlink>
        <a:srgbClr val="98916E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4864</TotalTime>
  <Words>320</Words>
  <Application>Microsoft Office PowerPoint</Application>
  <PresentationFormat>Произвольный</PresentationFormat>
  <Paragraphs>78</Paragraphs>
  <Slides>13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Voodoo Powerpoint Template</vt:lpstr>
      <vt:lpstr>1_Voodoo Powerpoint Template</vt:lpstr>
      <vt:lpstr>Презентация PowerPoint</vt:lpstr>
      <vt:lpstr>Презентация PowerPoint</vt:lpstr>
      <vt:lpstr>Какие запчасти подлежат восстановлению</vt:lpstr>
      <vt:lpstr>Восстановление VS Производство</vt:lpstr>
      <vt:lpstr>Как это работает рынок восстановления «у них»</vt:lpstr>
      <vt:lpstr>Ассоциации восстановителей</vt:lpstr>
      <vt:lpstr>Рост рынка восстановленных запчастей (APRA)</vt:lpstr>
      <vt:lpstr>Распределение оборота по регионам</vt:lpstr>
      <vt:lpstr>Перспективы развития восстановления в РФ</vt:lpstr>
      <vt:lpstr>Опыт развития рынка восстановления Китая</vt:lpstr>
      <vt:lpstr>Перспективы развития восстановления в РФ</vt:lpstr>
      <vt:lpstr>Предложение восстановленной запчасти с возвратной частью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Reikanen.ru</dc:title>
  <dc:creator>Александр Карпов</dc:creator>
  <cp:lastModifiedBy>Борищенко А.А. (578)</cp:lastModifiedBy>
  <cp:revision>262</cp:revision>
  <dcterms:created xsi:type="dcterms:W3CDTF">2018-05-03T08:55:44Z</dcterms:created>
  <dcterms:modified xsi:type="dcterms:W3CDTF">2022-06-29T06:41:07Z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