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02" r:id="rId1"/>
    <p:sldMasterId id="2147483739" r:id="rId2"/>
    <p:sldMasterId id="2147483698" r:id="rId3"/>
    <p:sldMasterId id="2147483756" r:id="rId4"/>
    <p:sldMasterId id="2147483754" r:id="rId5"/>
    <p:sldMasterId id="2147483747" r:id="rId6"/>
  </p:sldMasterIdLst>
  <p:notesMasterIdLst>
    <p:notesMasterId r:id="rId29"/>
  </p:notesMasterIdLst>
  <p:handoutMasterIdLst>
    <p:handoutMasterId r:id="rId30"/>
  </p:handoutMasterIdLst>
  <p:sldIdLst>
    <p:sldId id="417" r:id="rId7"/>
    <p:sldId id="427" r:id="rId8"/>
    <p:sldId id="429" r:id="rId9"/>
    <p:sldId id="428" r:id="rId10"/>
    <p:sldId id="413" r:id="rId11"/>
    <p:sldId id="426" r:id="rId12"/>
    <p:sldId id="430" r:id="rId13"/>
    <p:sldId id="450" r:id="rId14"/>
    <p:sldId id="431" r:id="rId15"/>
    <p:sldId id="432" r:id="rId16"/>
    <p:sldId id="452" r:id="rId17"/>
    <p:sldId id="449" r:id="rId18"/>
    <p:sldId id="436" r:id="rId19"/>
    <p:sldId id="437" r:id="rId20"/>
    <p:sldId id="438" r:id="rId21"/>
    <p:sldId id="439" r:id="rId22"/>
    <p:sldId id="435" r:id="rId23"/>
    <p:sldId id="434" r:id="rId24"/>
    <p:sldId id="453" r:id="rId25"/>
    <p:sldId id="454" r:id="rId26"/>
    <p:sldId id="440" r:id="rId27"/>
    <p:sldId id="448" r:id="rId28"/>
  </p:sldIdLst>
  <p:sldSz cx="9144000" cy="6858000" type="screen4x3"/>
  <p:notesSz cx="9874250" cy="67976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09575" indent="476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819150" indent="952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230313" indent="141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639888" indent="18891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27">
          <p15:clr>
            <a:srgbClr val="A4A3A4"/>
          </p15:clr>
        </p15:guide>
        <p15:guide id="2" orient="horz" pos="3648">
          <p15:clr>
            <a:srgbClr val="A4A3A4"/>
          </p15:clr>
        </p15:guide>
        <p15:guide id="3" orient="horz" pos="891">
          <p15:clr>
            <a:srgbClr val="A4A3A4"/>
          </p15:clr>
        </p15:guide>
        <p15:guide id="4" orient="horz">
          <p15:clr>
            <a:srgbClr val="A4A3A4"/>
          </p15:clr>
        </p15:guide>
        <p15:guide id="5" orient="horz" pos="951">
          <p15:clr>
            <a:srgbClr val="A4A3A4"/>
          </p15:clr>
        </p15:guide>
        <p15:guide id="6" orient="horz" pos="892">
          <p15:clr>
            <a:srgbClr val="A4A3A4"/>
          </p15:clr>
        </p15:guide>
        <p15:guide id="7" orient="horz" pos="929">
          <p15:clr>
            <a:srgbClr val="A4A3A4"/>
          </p15:clr>
        </p15:guide>
        <p15:guide id="8" orient="horz" pos="169">
          <p15:clr>
            <a:srgbClr val="A4A3A4"/>
          </p15:clr>
        </p15:guide>
        <p15:guide id="9" pos="288">
          <p15:clr>
            <a:srgbClr val="A4A3A4"/>
          </p15:clr>
        </p15:guide>
        <p15:guide id="10" pos="5472">
          <p15:clr>
            <a:srgbClr val="A4A3A4"/>
          </p15:clr>
        </p15:guide>
        <p15:guide id="11" pos="5470">
          <p15:clr>
            <a:srgbClr val="A4A3A4"/>
          </p15:clr>
        </p15:guide>
        <p15:guide id="12" pos="5477">
          <p15:clr>
            <a:srgbClr val="A4A3A4"/>
          </p15:clr>
        </p15:guide>
        <p15:guide id="13">
          <p15:clr>
            <a:srgbClr val="A4A3A4"/>
          </p15:clr>
        </p15:guide>
        <p15:guide id="14" pos="432">
          <p15:clr>
            <a:srgbClr val="A4A3A4"/>
          </p15:clr>
        </p15:guide>
        <p15:guide id="15" pos="480">
          <p15:clr>
            <a:srgbClr val="A4A3A4"/>
          </p15:clr>
        </p15:guide>
        <p15:guide id="16" pos="547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 userDrawn="1">
          <p15:clr>
            <a:srgbClr val="A4A3A4"/>
          </p15:clr>
        </p15:guide>
        <p15:guide id="2" pos="311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5F7"/>
    <a:srgbClr val="A0B9DA"/>
    <a:srgbClr val="003767"/>
    <a:srgbClr val="F1EEE7"/>
    <a:srgbClr val="808080"/>
    <a:srgbClr val="B2B2B2"/>
    <a:srgbClr val="EC16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9383" autoAdjust="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927"/>
        <p:guide orient="horz" pos="3648"/>
        <p:guide orient="horz" pos="891"/>
        <p:guide orient="horz"/>
        <p:guide orient="horz" pos="951"/>
        <p:guide orient="horz" pos="892"/>
        <p:guide orient="horz" pos="929"/>
        <p:guide orient="horz" pos="169"/>
        <p:guide pos="288"/>
        <p:guide pos="5472"/>
        <p:guide pos="5470"/>
        <p:guide pos="5477"/>
        <p:guide/>
        <p:guide pos="432"/>
        <p:guide pos="480"/>
        <p:guide pos="5471"/>
      </p:guideLst>
    </p:cSldViewPr>
  </p:slideViewPr>
  <p:outlineViewPr>
    <p:cViewPr>
      <p:scale>
        <a:sx n="33" d="100"/>
        <a:sy n="33" d="100"/>
      </p:scale>
      <p:origin x="0" y="79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-1722" y="-96"/>
      </p:cViewPr>
      <p:guideLst>
        <p:guide orient="horz" pos="2141"/>
        <p:guide pos="311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F51A32-01DA-43CC-B162-B6B271918409}" type="doc">
      <dgm:prSet loTypeId="urn:microsoft.com/office/officeart/2005/8/layout/vList6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F1EE24A4-03BB-4F94-931F-C4E55C354BF7}">
      <dgm:prSet phldrT="[Text]" custT="1"/>
      <dgm:spPr/>
      <dgm:t>
        <a:bodyPr/>
        <a:lstStyle/>
        <a:p>
          <a:r>
            <a:rPr lang="ru-RU" sz="1600" dirty="0"/>
            <a:t>Влияние на экономику</a:t>
          </a:r>
        </a:p>
      </dgm:t>
    </dgm:pt>
    <dgm:pt modelId="{4E64B9CF-EAF7-42C2-BF94-2865D4C5F63B}" type="parTrans" cxnId="{33F01DED-7F8D-4324-AF93-8A1DBC77E450}">
      <dgm:prSet/>
      <dgm:spPr/>
      <dgm:t>
        <a:bodyPr/>
        <a:lstStyle/>
        <a:p>
          <a:endParaRPr lang="ru-RU"/>
        </a:p>
      </dgm:t>
    </dgm:pt>
    <dgm:pt modelId="{70DA3CE1-40E1-41A2-98AF-1FDDB79E1D40}" type="sibTrans" cxnId="{33F01DED-7F8D-4324-AF93-8A1DBC77E450}">
      <dgm:prSet/>
      <dgm:spPr/>
      <dgm:t>
        <a:bodyPr/>
        <a:lstStyle/>
        <a:p>
          <a:endParaRPr lang="ru-RU"/>
        </a:p>
      </dgm:t>
    </dgm:pt>
    <dgm:pt modelId="{42EC076B-AF2A-4CA8-84DC-E17C4D1CBF94}">
      <dgm:prSet phldrT="[Text]" custT="1"/>
      <dgm:spPr/>
      <dgm:t>
        <a:bodyPr/>
        <a:lstStyle/>
        <a:p>
          <a:r>
            <a:rPr lang="ru-RU" sz="1400" dirty="0"/>
            <a:t>Мультипликативный эффект</a:t>
          </a:r>
        </a:p>
      </dgm:t>
    </dgm:pt>
    <dgm:pt modelId="{90449058-40B3-47E1-8A88-22202A93CB72}" type="parTrans" cxnId="{EC1F3B0F-DDAC-44E4-80F6-700AE8C8F75D}">
      <dgm:prSet/>
      <dgm:spPr/>
      <dgm:t>
        <a:bodyPr/>
        <a:lstStyle/>
        <a:p>
          <a:endParaRPr lang="ru-RU"/>
        </a:p>
      </dgm:t>
    </dgm:pt>
    <dgm:pt modelId="{AEAEE66C-3FB2-4246-A877-74F82405476A}" type="sibTrans" cxnId="{EC1F3B0F-DDAC-44E4-80F6-700AE8C8F75D}">
      <dgm:prSet/>
      <dgm:spPr/>
      <dgm:t>
        <a:bodyPr/>
        <a:lstStyle/>
        <a:p>
          <a:endParaRPr lang="ru-RU"/>
        </a:p>
      </dgm:t>
    </dgm:pt>
    <dgm:pt modelId="{1036993C-C2AC-4143-951A-C7A4FE06A162}">
      <dgm:prSet phldrT="[Text]" custT="1"/>
      <dgm:spPr/>
      <dgm:t>
        <a:bodyPr/>
        <a:lstStyle/>
        <a:p>
          <a:r>
            <a:rPr lang="ru-RU" sz="1400" dirty="0"/>
            <a:t>Ориентация на внешние рынки: привлечение инвестиций</a:t>
          </a:r>
        </a:p>
      </dgm:t>
    </dgm:pt>
    <dgm:pt modelId="{9F879621-6F9F-4472-B4D8-3D09CB436E9C}" type="parTrans" cxnId="{5E35D291-71EE-4845-A1AD-95D1027F3C9E}">
      <dgm:prSet/>
      <dgm:spPr/>
      <dgm:t>
        <a:bodyPr/>
        <a:lstStyle/>
        <a:p>
          <a:endParaRPr lang="ru-RU"/>
        </a:p>
      </dgm:t>
    </dgm:pt>
    <dgm:pt modelId="{FFB18E0E-979B-4025-9A6F-16B6A05C57BB}" type="sibTrans" cxnId="{5E35D291-71EE-4845-A1AD-95D1027F3C9E}">
      <dgm:prSet/>
      <dgm:spPr/>
      <dgm:t>
        <a:bodyPr/>
        <a:lstStyle/>
        <a:p>
          <a:endParaRPr lang="ru-RU"/>
        </a:p>
      </dgm:t>
    </dgm:pt>
    <dgm:pt modelId="{3902E826-6009-43A5-8D35-BCBECB390254}">
      <dgm:prSet phldrT="[Text]" custT="1"/>
      <dgm:spPr/>
      <dgm:t>
        <a:bodyPr/>
        <a:lstStyle/>
        <a:p>
          <a:endParaRPr lang="ru-RU" sz="1400" dirty="0"/>
        </a:p>
      </dgm:t>
    </dgm:pt>
    <dgm:pt modelId="{D2146AB3-63A0-406F-8F58-C157451039A5}" type="parTrans" cxnId="{A3CCC3A5-EB53-46A1-90BB-882B1ADF0F52}">
      <dgm:prSet/>
      <dgm:spPr/>
      <dgm:t>
        <a:bodyPr/>
        <a:lstStyle/>
        <a:p>
          <a:endParaRPr lang="ru-RU"/>
        </a:p>
      </dgm:t>
    </dgm:pt>
    <dgm:pt modelId="{F31E4A1D-6DB2-4948-A940-A52DD0D5CCE2}" type="sibTrans" cxnId="{A3CCC3A5-EB53-46A1-90BB-882B1ADF0F52}">
      <dgm:prSet/>
      <dgm:spPr/>
      <dgm:t>
        <a:bodyPr/>
        <a:lstStyle/>
        <a:p>
          <a:endParaRPr lang="ru-RU"/>
        </a:p>
      </dgm:t>
    </dgm:pt>
    <dgm:pt modelId="{AEA2D9B6-3D6A-4E3A-9217-59ABD864B056}">
      <dgm:prSet phldrT="[Text]" custT="1"/>
      <dgm:spPr/>
      <dgm:t>
        <a:bodyPr/>
        <a:lstStyle/>
        <a:p>
          <a:r>
            <a:rPr lang="ru-RU" sz="1400" dirty="0"/>
            <a:t>Более высокий уровень трат – «отпускная» модель поведения</a:t>
          </a:r>
        </a:p>
      </dgm:t>
    </dgm:pt>
    <dgm:pt modelId="{589563A7-E361-431C-9330-AED8ABFD2AB4}" type="parTrans" cxnId="{DC61A320-6BD0-4A08-BB26-9840DBE515A6}">
      <dgm:prSet/>
      <dgm:spPr/>
      <dgm:t>
        <a:bodyPr/>
        <a:lstStyle/>
        <a:p>
          <a:endParaRPr lang="ru-RU"/>
        </a:p>
      </dgm:t>
    </dgm:pt>
    <dgm:pt modelId="{DC243D71-1959-4A62-B5C1-C030B3BB5F68}" type="sibTrans" cxnId="{DC61A320-6BD0-4A08-BB26-9840DBE515A6}">
      <dgm:prSet/>
      <dgm:spPr/>
      <dgm:t>
        <a:bodyPr/>
        <a:lstStyle/>
        <a:p>
          <a:endParaRPr lang="ru-RU"/>
        </a:p>
      </dgm:t>
    </dgm:pt>
    <dgm:pt modelId="{D5B2B680-D61C-4A42-809D-C290D0DC7128}" type="pres">
      <dgm:prSet presAssocID="{14F51A32-01DA-43CC-B162-B6B271918409}" presName="Name0" presStyleCnt="0">
        <dgm:presLayoutVars>
          <dgm:dir/>
          <dgm:animLvl val="lvl"/>
          <dgm:resizeHandles/>
        </dgm:presLayoutVars>
      </dgm:prSet>
      <dgm:spPr/>
    </dgm:pt>
    <dgm:pt modelId="{E1ABB756-4CA8-415F-8A3B-54D368B42676}" type="pres">
      <dgm:prSet presAssocID="{F1EE24A4-03BB-4F94-931F-C4E55C354BF7}" presName="linNode" presStyleCnt="0"/>
      <dgm:spPr/>
    </dgm:pt>
    <dgm:pt modelId="{1084E4DC-7A3C-4FE6-B08B-697C30FDBA09}" type="pres">
      <dgm:prSet presAssocID="{F1EE24A4-03BB-4F94-931F-C4E55C354BF7}" presName="parentShp" presStyleLbl="node1" presStyleIdx="0" presStyleCnt="1">
        <dgm:presLayoutVars>
          <dgm:bulletEnabled val="1"/>
        </dgm:presLayoutVars>
      </dgm:prSet>
      <dgm:spPr/>
    </dgm:pt>
    <dgm:pt modelId="{9A3AF048-78A2-449C-817D-F5B5ADA3B520}" type="pres">
      <dgm:prSet presAssocID="{F1EE24A4-03BB-4F94-931F-C4E55C354BF7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EC1F3B0F-DDAC-44E4-80F6-700AE8C8F75D}" srcId="{F1EE24A4-03BB-4F94-931F-C4E55C354BF7}" destId="{42EC076B-AF2A-4CA8-84DC-E17C4D1CBF94}" srcOrd="0" destOrd="0" parTransId="{90449058-40B3-47E1-8A88-22202A93CB72}" sibTransId="{AEAEE66C-3FB2-4246-A877-74F82405476A}"/>
    <dgm:cxn modelId="{6B5C8F1F-7B44-417C-9F0E-5234D630D817}" type="presOf" srcId="{AEA2D9B6-3D6A-4E3A-9217-59ABD864B056}" destId="{9A3AF048-78A2-449C-817D-F5B5ADA3B520}" srcOrd="0" destOrd="2" presId="urn:microsoft.com/office/officeart/2005/8/layout/vList6"/>
    <dgm:cxn modelId="{DC61A320-6BD0-4A08-BB26-9840DBE515A6}" srcId="{F1EE24A4-03BB-4F94-931F-C4E55C354BF7}" destId="{AEA2D9B6-3D6A-4E3A-9217-59ABD864B056}" srcOrd="2" destOrd="0" parTransId="{589563A7-E361-431C-9330-AED8ABFD2AB4}" sibTransId="{DC243D71-1959-4A62-B5C1-C030B3BB5F68}"/>
    <dgm:cxn modelId="{5E35D291-71EE-4845-A1AD-95D1027F3C9E}" srcId="{F1EE24A4-03BB-4F94-931F-C4E55C354BF7}" destId="{1036993C-C2AC-4143-951A-C7A4FE06A162}" srcOrd="1" destOrd="0" parTransId="{9F879621-6F9F-4472-B4D8-3D09CB436E9C}" sibTransId="{FFB18E0E-979B-4025-9A6F-16B6A05C57BB}"/>
    <dgm:cxn modelId="{BD9F5899-4241-40DB-BB04-E5D7E6988CC3}" type="presOf" srcId="{14F51A32-01DA-43CC-B162-B6B271918409}" destId="{D5B2B680-D61C-4A42-809D-C290D0DC7128}" srcOrd="0" destOrd="0" presId="urn:microsoft.com/office/officeart/2005/8/layout/vList6"/>
    <dgm:cxn modelId="{A3CCC3A5-EB53-46A1-90BB-882B1ADF0F52}" srcId="{F1EE24A4-03BB-4F94-931F-C4E55C354BF7}" destId="{3902E826-6009-43A5-8D35-BCBECB390254}" srcOrd="3" destOrd="0" parTransId="{D2146AB3-63A0-406F-8F58-C157451039A5}" sibTransId="{F31E4A1D-6DB2-4948-A940-A52DD0D5CCE2}"/>
    <dgm:cxn modelId="{49F855B7-E39F-4EAB-89C4-90A9F18371EE}" type="presOf" srcId="{F1EE24A4-03BB-4F94-931F-C4E55C354BF7}" destId="{1084E4DC-7A3C-4FE6-B08B-697C30FDBA09}" srcOrd="0" destOrd="0" presId="urn:microsoft.com/office/officeart/2005/8/layout/vList6"/>
    <dgm:cxn modelId="{59D80EC8-7491-4FB1-A145-70E366ABDE6D}" type="presOf" srcId="{3902E826-6009-43A5-8D35-BCBECB390254}" destId="{9A3AF048-78A2-449C-817D-F5B5ADA3B520}" srcOrd="0" destOrd="3" presId="urn:microsoft.com/office/officeart/2005/8/layout/vList6"/>
    <dgm:cxn modelId="{53A11CD9-F6E5-46EF-962C-4A832F40C105}" type="presOf" srcId="{1036993C-C2AC-4143-951A-C7A4FE06A162}" destId="{9A3AF048-78A2-449C-817D-F5B5ADA3B520}" srcOrd="0" destOrd="1" presId="urn:microsoft.com/office/officeart/2005/8/layout/vList6"/>
    <dgm:cxn modelId="{D32BB0E2-FEBF-4EF4-9BBA-90E9CF9E5AE7}" type="presOf" srcId="{42EC076B-AF2A-4CA8-84DC-E17C4D1CBF94}" destId="{9A3AF048-78A2-449C-817D-F5B5ADA3B520}" srcOrd="0" destOrd="0" presId="urn:microsoft.com/office/officeart/2005/8/layout/vList6"/>
    <dgm:cxn modelId="{33F01DED-7F8D-4324-AF93-8A1DBC77E450}" srcId="{14F51A32-01DA-43CC-B162-B6B271918409}" destId="{F1EE24A4-03BB-4F94-931F-C4E55C354BF7}" srcOrd="0" destOrd="0" parTransId="{4E64B9CF-EAF7-42C2-BF94-2865D4C5F63B}" sibTransId="{70DA3CE1-40E1-41A2-98AF-1FDDB79E1D40}"/>
    <dgm:cxn modelId="{626B0F10-769B-4919-B2C4-E831105247FF}" type="presParOf" srcId="{D5B2B680-D61C-4A42-809D-C290D0DC7128}" destId="{E1ABB756-4CA8-415F-8A3B-54D368B42676}" srcOrd="0" destOrd="0" presId="urn:microsoft.com/office/officeart/2005/8/layout/vList6"/>
    <dgm:cxn modelId="{A51027DD-AF69-4E9D-BEF3-96D9A7A6EF7C}" type="presParOf" srcId="{E1ABB756-4CA8-415F-8A3B-54D368B42676}" destId="{1084E4DC-7A3C-4FE6-B08B-697C30FDBA09}" srcOrd="0" destOrd="0" presId="urn:microsoft.com/office/officeart/2005/8/layout/vList6"/>
    <dgm:cxn modelId="{5D5D1881-88A4-418A-9925-B3CF30D5989D}" type="presParOf" srcId="{E1ABB756-4CA8-415F-8A3B-54D368B42676}" destId="{9A3AF048-78A2-449C-817D-F5B5ADA3B520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E69F8C-1A37-4265-AF37-23A87032FBCF}" type="doc">
      <dgm:prSet loTypeId="urn:microsoft.com/office/officeart/2005/8/layout/vList6" loCatId="list" qsTypeId="urn:microsoft.com/office/officeart/2005/8/quickstyle/simple1#2" qsCatId="simple" csTypeId="urn:microsoft.com/office/officeart/2005/8/colors/accent1_2#2" csCatId="accent1" phldr="1"/>
      <dgm:spPr/>
      <dgm:t>
        <a:bodyPr/>
        <a:lstStyle/>
        <a:p>
          <a:endParaRPr lang="ru-RU"/>
        </a:p>
      </dgm:t>
    </dgm:pt>
    <dgm:pt modelId="{93FF0F9B-7FE9-4895-97BA-03F66BB547E2}">
      <dgm:prSet phldrT="[Text]" custT="1"/>
      <dgm:spPr/>
      <dgm:t>
        <a:bodyPr/>
        <a:lstStyle/>
        <a:p>
          <a:r>
            <a:rPr lang="ru-RU" sz="1600" dirty="0"/>
            <a:t>Влияние на имидж региона</a:t>
          </a:r>
        </a:p>
      </dgm:t>
    </dgm:pt>
    <dgm:pt modelId="{9DC9021D-A25F-4549-9F5C-CD6B982603D7}" type="parTrans" cxnId="{EA53C1F5-115D-47FC-A0E7-D2D1A6142DFA}">
      <dgm:prSet/>
      <dgm:spPr/>
      <dgm:t>
        <a:bodyPr/>
        <a:lstStyle/>
        <a:p>
          <a:endParaRPr lang="ru-RU" sz="1600"/>
        </a:p>
      </dgm:t>
    </dgm:pt>
    <dgm:pt modelId="{951D95A8-7CAB-4980-A610-5E406EB57135}" type="sibTrans" cxnId="{EA53C1F5-115D-47FC-A0E7-D2D1A6142DFA}">
      <dgm:prSet/>
      <dgm:spPr/>
      <dgm:t>
        <a:bodyPr/>
        <a:lstStyle/>
        <a:p>
          <a:endParaRPr lang="ru-RU" sz="1600"/>
        </a:p>
      </dgm:t>
    </dgm:pt>
    <dgm:pt modelId="{CE80303D-9765-4A19-941C-E06DAC919356}">
      <dgm:prSet phldrT="[Text]" custT="1"/>
      <dgm:spPr/>
      <dgm:t>
        <a:bodyPr/>
        <a:lstStyle/>
        <a:p>
          <a:r>
            <a:rPr lang="ru-RU" sz="1400" dirty="0"/>
            <a:t>Положительное влияние на развитие транспортной и коммунальной инфраструктуры</a:t>
          </a:r>
        </a:p>
      </dgm:t>
    </dgm:pt>
    <dgm:pt modelId="{4C31ED8A-E14B-4D18-9130-76C86EFEB5EC}" type="parTrans" cxnId="{425C1513-1C61-4093-A204-79C5D8B5C6BB}">
      <dgm:prSet/>
      <dgm:spPr/>
      <dgm:t>
        <a:bodyPr/>
        <a:lstStyle/>
        <a:p>
          <a:endParaRPr lang="ru-RU" sz="1600"/>
        </a:p>
      </dgm:t>
    </dgm:pt>
    <dgm:pt modelId="{619CE654-D9FF-4C49-8897-A6F9D61ABC42}" type="sibTrans" cxnId="{425C1513-1C61-4093-A204-79C5D8B5C6BB}">
      <dgm:prSet/>
      <dgm:spPr/>
      <dgm:t>
        <a:bodyPr/>
        <a:lstStyle/>
        <a:p>
          <a:endParaRPr lang="ru-RU" sz="1600"/>
        </a:p>
      </dgm:t>
    </dgm:pt>
    <dgm:pt modelId="{640A8790-4004-4A93-88BD-F0444C3F73EB}">
      <dgm:prSet phldrT="[Text]" custT="1"/>
      <dgm:spPr/>
      <dgm:t>
        <a:bodyPr/>
        <a:lstStyle/>
        <a:p>
          <a:r>
            <a:rPr lang="ru-RU" sz="1400" dirty="0"/>
            <a:t>Улучшение имиджа страны</a:t>
          </a:r>
        </a:p>
      </dgm:t>
    </dgm:pt>
    <dgm:pt modelId="{19F5AD1B-91C7-44B1-9383-E306FE620093}" type="parTrans" cxnId="{CC65A51F-3F0B-40C9-BF7E-B8F47CCF8700}">
      <dgm:prSet/>
      <dgm:spPr/>
      <dgm:t>
        <a:bodyPr/>
        <a:lstStyle/>
        <a:p>
          <a:endParaRPr lang="ru-RU" sz="1600"/>
        </a:p>
      </dgm:t>
    </dgm:pt>
    <dgm:pt modelId="{B08B7F7A-6121-4DD4-93C4-740378D3F955}" type="sibTrans" cxnId="{CC65A51F-3F0B-40C9-BF7E-B8F47CCF8700}">
      <dgm:prSet/>
      <dgm:spPr/>
      <dgm:t>
        <a:bodyPr/>
        <a:lstStyle/>
        <a:p>
          <a:endParaRPr lang="ru-RU" sz="1600"/>
        </a:p>
      </dgm:t>
    </dgm:pt>
    <dgm:pt modelId="{991B00FE-21B9-4D93-BA33-BFC60DE48821}">
      <dgm:prSet phldrT="[Text]" custT="1"/>
      <dgm:spPr/>
      <dgm:t>
        <a:bodyPr/>
        <a:lstStyle/>
        <a:p>
          <a:r>
            <a:rPr lang="ru-RU" sz="1400" dirty="0"/>
            <a:t>Социальная значимость – создание рабочих мест различной квалификации</a:t>
          </a:r>
        </a:p>
      </dgm:t>
    </dgm:pt>
    <dgm:pt modelId="{27650BC5-EC03-49D9-AF5B-3ED2B31B4014}" type="parTrans" cxnId="{679E9584-F004-42C4-8F33-DFA79239E1DE}">
      <dgm:prSet/>
      <dgm:spPr/>
      <dgm:t>
        <a:bodyPr/>
        <a:lstStyle/>
        <a:p>
          <a:endParaRPr lang="ru-RU"/>
        </a:p>
      </dgm:t>
    </dgm:pt>
    <dgm:pt modelId="{ADC55A39-30FB-4A28-8A1C-6D759ED9D36A}" type="sibTrans" cxnId="{679E9584-F004-42C4-8F33-DFA79239E1DE}">
      <dgm:prSet/>
      <dgm:spPr/>
      <dgm:t>
        <a:bodyPr/>
        <a:lstStyle/>
        <a:p>
          <a:endParaRPr lang="ru-RU"/>
        </a:p>
      </dgm:t>
    </dgm:pt>
    <dgm:pt modelId="{09AB0875-6EB7-47F2-B469-CFFB43CD5B15}" type="pres">
      <dgm:prSet presAssocID="{B5E69F8C-1A37-4265-AF37-23A87032FBCF}" presName="Name0" presStyleCnt="0">
        <dgm:presLayoutVars>
          <dgm:dir/>
          <dgm:animLvl val="lvl"/>
          <dgm:resizeHandles/>
        </dgm:presLayoutVars>
      </dgm:prSet>
      <dgm:spPr/>
    </dgm:pt>
    <dgm:pt modelId="{8B3E00DA-2C8C-4B12-B7D9-3668268C7965}" type="pres">
      <dgm:prSet presAssocID="{93FF0F9B-7FE9-4895-97BA-03F66BB547E2}" presName="linNode" presStyleCnt="0"/>
      <dgm:spPr/>
    </dgm:pt>
    <dgm:pt modelId="{B0A19388-88FE-43DE-9ACB-30A87364E392}" type="pres">
      <dgm:prSet presAssocID="{93FF0F9B-7FE9-4895-97BA-03F66BB547E2}" presName="parentShp" presStyleLbl="node1" presStyleIdx="0" presStyleCnt="1" custLinFactNeighborX="-1378">
        <dgm:presLayoutVars>
          <dgm:bulletEnabled val="1"/>
        </dgm:presLayoutVars>
      </dgm:prSet>
      <dgm:spPr/>
    </dgm:pt>
    <dgm:pt modelId="{EBD29259-C285-4F19-A183-7A298308C8C2}" type="pres">
      <dgm:prSet presAssocID="{93FF0F9B-7FE9-4895-97BA-03F66BB547E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425C1513-1C61-4093-A204-79C5D8B5C6BB}" srcId="{93FF0F9B-7FE9-4895-97BA-03F66BB547E2}" destId="{CE80303D-9765-4A19-941C-E06DAC919356}" srcOrd="0" destOrd="0" parTransId="{4C31ED8A-E14B-4D18-9130-76C86EFEB5EC}" sibTransId="{619CE654-D9FF-4C49-8897-A6F9D61ABC42}"/>
    <dgm:cxn modelId="{A6533E1A-3F85-4417-81B7-FA49543CF472}" type="presOf" srcId="{640A8790-4004-4A93-88BD-F0444C3F73EB}" destId="{EBD29259-C285-4F19-A183-7A298308C8C2}" srcOrd="0" destOrd="2" presId="urn:microsoft.com/office/officeart/2005/8/layout/vList6"/>
    <dgm:cxn modelId="{CC65A51F-3F0B-40C9-BF7E-B8F47CCF8700}" srcId="{93FF0F9B-7FE9-4895-97BA-03F66BB547E2}" destId="{640A8790-4004-4A93-88BD-F0444C3F73EB}" srcOrd="2" destOrd="0" parTransId="{19F5AD1B-91C7-44B1-9383-E306FE620093}" sibTransId="{B08B7F7A-6121-4DD4-93C4-740378D3F955}"/>
    <dgm:cxn modelId="{9E77AD3D-51A9-4E4D-9E66-121AD214ACC8}" type="presOf" srcId="{B5E69F8C-1A37-4265-AF37-23A87032FBCF}" destId="{09AB0875-6EB7-47F2-B469-CFFB43CD5B15}" srcOrd="0" destOrd="0" presId="urn:microsoft.com/office/officeart/2005/8/layout/vList6"/>
    <dgm:cxn modelId="{C6F60069-EB4E-4733-BEA6-1319C0925098}" type="presOf" srcId="{93FF0F9B-7FE9-4895-97BA-03F66BB547E2}" destId="{B0A19388-88FE-43DE-9ACB-30A87364E392}" srcOrd="0" destOrd="0" presId="urn:microsoft.com/office/officeart/2005/8/layout/vList6"/>
    <dgm:cxn modelId="{679E9584-F004-42C4-8F33-DFA79239E1DE}" srcId="{93FF0F9B-7FE9-4895-97BA-03F66BB547E2}" destId="{991B00FE-21B9-4D93-BA33-BFC60DE48821}" srcOrd="1" destOrd="0" parTransId="{27650BC5-EC03-49D9-AF5B-3ED2B31B4014}" sibTransId="{ADC55A39-30FB-4A28-8A1C-6D759ED9D36A}"/>
    <dgm:cxn modelId="{DE7AA68A-FBF8-430D-89F4-EC5F109B341C}" type="presOf" srcId="{991B00FE-21B9-4D93-BA33-BFC60DE48821}" destId="{EBD29259-C285-4F19-A183-7A298308C8C2}" srcOrd="0" destOrd="1" presId="urn:microsoft.com/office/officeart/2005/8/layout/vList6"/>
    <dgm:cxn modelId="{E22061AA-5D36-4DA5-98FA-556E0510FA1B}" type="presOf" srcId="{CE80303D-9765-4A19-941C-E06DAC919356}" destId="{EBD29259-C285-4F19-A183-7A298308C8C2}" srcOrd="0" destOrd="0" presId="urn:microsoft.com/office/officeart/2005/8/layout/vList6"/>
    <dgm:cxn modelId="{EA53C1F5-115D-47FC-A0E7-D2D1A6142DFA}" srcId="{B5E69F8C-1A37-4265-AF37-23A87032FBCF}" destId="{93FF0F9B-7FE9-4895-97BA-03F66BB547E2}" srcOrd="0" destOrd="0" parTransId="{9DC9021D-A25F-4549-9F5C-CD6B982603D7}" sibTransId="{951D95A8-7CAB-4980-A610-5E406EB57135}"/>
    <dgm:cxn modelId="{5E2FCFA4-2BB5-4102-8A87-8E2541C78BD3}" type="presParOf" srcId="{09AB0875-6EB7-47F2-B469-CFFB43CD5B15}" destId="{8B3E00DA-2C8C-4B12-B7D9-3668268C7965}" srcOrd="0" destOrd="0" presId="urn:microsoft.com/office/officeart/2005/8/layout/vList6"/>
    <dgm:cxn modelId="{1A1BE703-844B-414B-A139-58E0E2C0BB4F}" type="presParOf" srcId="{8B3E00DA-2C8C-4B12-B7D9-3668268C7965}" destId="{B0A19388-88FE-43DE-9ACB-30A87364E392}" srcOrd="0" destOrd="0" presId="urn:microsoft.com/office/officeart/2005/8/layout/vList6"/>
    <dgm:cxn modelId="{8983880C-ACB1-495A-BC61-5A74D5B362A3}" type="presParOf" srcId="{8B3E00DA-2C8C-4B12-B7D9-3668268C7965}" destId="{EBD29259-C285-4F19-A183-7A298308C8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E69F8C-1A37-4265-AF37-23A87032FBCF}" type="doc">
      <dgm:prSet loTypeId="urn:microsoft.com/office/officeart/2005/8/layout/vList6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93FF0F9B-7FE9-4895-97BA-03F66BB547E2}">
      <dgm:prSet phldrT="[Text]" custT="1"/>
      <dgm:spPr/>
      <dgm:t>
        <a:bodyPr/>
        <a:lstStyle/>
        <a:p>
          <a:r>
            <a:rPr lang="ru-RU" sz="1600" dirty="0"/>
            <a:t>Дополнительные преимущества</a:t>
          </a:r>
        </a:p>
      </dgm:t>
    </dgm:pt>
    <dgm:pt modelId="{9DC9021D-A25F-4549-9F5C-CD6B982603D7}" type="parTrans" cxnId="{EA53C1F5-115D-47FC-A0E7-D2D1A6142DFA}">
      <dgm:prSet/>
      <dgm:spPr/>
      <dgm:t>
        <a:bodyPr/>
        <a:lstStyle/>
        <a:p>
          <a:endParaRPr lang="ru-RU" sz="1600"/>
        </a:p>
      </dgm:t>
    </dgm:pt>
    <dgm:pt modelId="{951D95A8-7CAB-4980-A610-5E406EB57135}" type="sibTrans" cxnId="{EA53C1F5-115D-47FC-A0E7-D2D1A6142DFA}">
      <dgm:prSet/>
      <dgm:spPr/>
      <dgm:t>
        <a:bodyPr/>
        <a:lstStyle/>
        <a:p>
          <a:endParaRPr lang="ru-RU" sz="1600"/>
        </a:p>
      </dgm:t>
    </dgm:pt>
    <dgm:pt modelId="{CE80303D-9765-4A19-941C-E06DAC919356}">
      <dgm:prSet phldrT="[Text]" custT="1"/>
      <dgm:spPr/>
      <dgm:t>
        <a:bodyPr/>
        <a:lstStyle/>
        <a:p>
          <a:r>
            <a:rPr lang="ru-RU" sz="1400" dirty="0"/>
            <a:t>Более быстрое, чем в других отраслях, освоение базовых навыков, позволяющих получить конкурентное преимущество;</a:t>
          </a:r>
        </a:p>
      </dgm:t>
    </dgm:pt>
    <dgm:pt modelId="{4C31ED8A-E14B-4D18-9130-76C86EFEB5EC}" type="parTrans" cxnId="{425C1513-1C61-4093-A204-79C5D8B5C6BB}">
      <dgm:prSet/>
      <dgm:spPr/>
      <dgm:t>
        <a:bodyPr/>
        <a:lstStyle/>
        <a:p>
          <a:endParaRPr lang="ru-RU" sz="1600"/>
        </a:p>
      </dgm:t>
    </dgm:pt>
    <dgm:pt modelId="{619CE654-D9FF-4C49-8897-A6F9D61ABC42}" type="sibTrans" cxnId="{425C1513-1C61-4093-A204-79C5D8B5C6BB}">
      <dgm:prSet/>
      <dgm:spPr/>
      <dgm:t>
        <a:bodyPr/>
        <a:lstStyle/>
        <a:p>
          <a:endParaRPr lang="ru-RU" sz="1600"/>
        </a:p>
      </dgm:t>
    </dgm:pt>
    <dgm:pt modelId="{BB5ABEE8-926A-483D-B346-F0CDC187D4FC}">
      <dgm:prSet phldrT="[Text]" custT="1"/>
      <dgm:spPr/>
      <dgm:t>
        <a:bodyPr/>
        <a:lstStyle/>
        <a:p>
          <a:r>
            <a:rPr lang="ru-RU" sz="1400" dirty="0"/>
            <a:t>Возможность поэтапного развития с низкими начальными инвестициями</a:t>
          </a:r>
        </a:p>
      </dgm:t>
    </dgm:pt>
    <dgm:pt modelId="{D450D496-6C71-446C-B1C7-B1EBAFDB77E6}" type="parTrans" cxnId="{2240E6A4-E312-407D-9286-C28DAE90A20F}">
      <dgm:prSet/>
      <dgm:spPr/>
    </dgm:pt>
    <dgm:pt modelId="{1DE73F62-8C7A-49AB-B784-9C939B8BA211}" type="sibTrans" cxnId="{2240E6A4-E312-407D-9286-C28DAE90A20F}">
      <dgm:prSet/>
      <dgm:spPr/>
    </dgm:pt>
    <dgm:pt modelId="{09AB0875-6EB7-47F2-B469-CFFB43CD5B15}" type="pres">
      <dgm:prSet presAssocID="{B5E69F8C-1A37-4265-AF37-23A87032FBCF}" presName="Name0" presStyleCnt="0">
        <dgm:presLayoutVars>
          <dgm:dir/>
          <dgm:animLvl val="lvl"/>
          <dgm:resizeHandles/>
        </dgm:presLayoutVars>
      </dgm:prSet>
      <dgm:spPr/>
    </dgm:pt>
    <dgm:pt modelId="{8B3E00DA-2C8C-4B12-B7D9-3668268C7965}" type="pres">
      <dgm:prSet presAssocID="{93FF0F9B-7FE9-4895-97BA-03F66BB547E2}" presName="linNode" presStyleCnt="0"/>
      <dgm:spPr/>
    </dgm:pt>
    <dgm:pt modelId="{B0A19388-88FE-43DE-9ACB-30A87364E392}" type="pres">
      <dgm:prSet presAssocID="{93FF0F9B-7FE9-4895-97BA-03F66BB547E2}" presName="parentShp" presStyleLbl="node1" presStyleIdx="0" presStyleCnt="1" custLinFactNeighborX="-1378">
        <dgm:presLayoutVars>
          <dgm:bulletEnabled val="1"/>
        </dgm:presLayoutVars>
      </dgm:prSet>
      <dgm:spPr/>
    </dgm:pt>
    <dgm:pt modelId="{EBD29259-C285-4F19-A183-7A298308C8C2}" type="pres">
      <dgm:prSet presAssocID="{93FF0F9B-7FE9-4895-97BA-03F66BB547E2}" presName="childShp" presStyleLbl="bgAccFollowNode1" presStyleIdx="0" presStyleCnt="1">
        <dgm:presLayoutVars>
          <dgm:bulletEnabled val="1"/>
        </dgm:presLayoutVars>
      </dgm:prSet>
      <dgm:spPr/>
    </dgm:pt>
  </dgm:ptLst>
  <dgm:cxnLst>
    <dgm:cxn modelId="{425C1513-1C61-4093-A204-79C5D8B5C6BB}" srcId="{93FF0F9B-7FE9-4895-97BA-03F66BB547E2}" destId="{CE80303D-9765-4A19-941C-E06DAC919356}" srcOrd="0" destOrd="0" parTransId="{4C31ED8A-E14B-4D18-9130-76C86EFEB5EC}" sibTransId="{619CE654-D9FF-4C49-8897-A6F9D61ABC42}"/>
    <dgm:cxn modelId="{1E4C4A71-4BAB-4775-A14B-19ED548569DE}" type="presOf" srcId="{CE80303D-9765-4A19-941C-E06DAC919356}" destId="{EBD29259-C285-4F19-A183-7A298308C8C2}" srcOrd="0" destOrd="0" presId="urn:microsoft.com/office/officeart/2005/8/layout/vList6"/>
    <dgm:cxn modelId="{C42EDF78-634F-4322-B456-42B2655D7EE2}" type="presOf" srcId="{B5E69F8C-1A37-4265-AF37-23A87032FBCF}" destId="{09AB0875-6EB7-47F2-B469-CFFB43CD5B15}" srcOrd="0" destOrd="0" presId="urn:microsoft.com/office/officeart/2005/8/layout/vList6"/>
    <dgm:cxn modelId="{B296929C-D186-46A1-B1F6-28708B76FC2F}" type="presOf" srcId="{93FF0F9B-7FE9-4895-97BA-03F66BB547E2}" destId="{B0A19388-88FE-43DE-9ACB-30A87364E392}" srcOrd="0" destOrd="0" presId="urn:microsoft.com/office/officeart/2005/8/layout/vList6"/>
    <dgm:cxn modelId="{BD1ABF9D-89F2-4580-87AC-FDE60316AC65}" type="presOf" srcId="{BB5ABEE8-926A-483D-B346-F0CDC187D4FC}" destId="{EBD29259-C285-4F19-A183-7A298308C8C2}" srcOrd="0" destOrd="1" presId="urn:microsoft.com/office/officeart/2005/8/layout/vList6"/>
    <dgm:cxn modelId="{2240E6A4-E312-407D-9286-C28DAE90A20F}" srcId="{93FF0F9B-7FE9-4895-97BA-03F66BB547E2}" destId="{BB5ABEE8-926A-483D-B346-F0CDC187D4FC}" srcOrd="1" destOrd="0" parTransId="{D450D496-6C71-446C-B1C7-B1EBAFDB77E6}" sibTransId="{1DE73F62-8C7A-49AB-B784-9C939B8BA211}"/>
    <dgm:cxn modelId="{EA53C1F5-115D-47FC-A0E7-D2D1A6142DFA}" srcId="{B5E69F8C-1A37-4265-AF37-23A87032FBCF}" destId="{93FF0F9B-7FE9-4895-97BA-03F66BB547E2}" srcOrd="0" destOrd="0" parTransId="{9DC9021D-A25F-4549-9F5C-CD6B982603D7}" sibTransId="{951D95A8-7CAB-4980-A610-5E406EB57135}"/>
    <dgm:cxn modelId="{B52EEA8C-8F66-4A94-AE72-F87A3BDBE86F}" type="presParOf" srcId="{09AB0875-6EB7-47F2-B469-CFFB43CD5B15}" destId="{8B3E00DA-2C8C-4B12-B7D9-3668268C7965}" srcOrd="0" destOrd="0" presId="urn:microsoft.com/office/officeart/2005/8/layout/vList6"/>
    <dgm:cxn modelId="{0C572DA4-9524-42A7-A656-9E5C453097BF}" type="presParOf" srcId="{8B3E00DA-2C8C-4B12-B7D9-3668268C7965}" destId="{B0A19388-88FE-43DE-9ACB-30A87364E392}" srcOrd="0" destOrd="0" presId="urn:microsoft.com/office/officeart/2005/8/layout/vList6"/>
    <dgm:cxn modelId="{EF308006-3C7C-4AD6-82CA-E3DFE7D46EA0}" type="presParOf" srcId="{8B3E00DA-2C8C-4B12-B7D9-3668268C7965}" destId="{EBD29259-C285-4F19-A183-7A298308C8C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AF048-78A2-449C-817D-F5B5ADA3B520}">
      <dsp:nvSpPr>
        <dsp:cNvPr id="0" name=""/>
        <dsp:cNvSpPr/>
      </dsp:nvSpPr>
      <dsp:spPr>
        <a:xfrm>
          <a:off x="2871915" y="668"/>
          <a:ext cx="4307872" cy="136695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Мультипликативный эффект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Ориентация на внешние рынки: привлечение инвестиций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Более высокий уровень трат – «отпускная» модель поведения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ru-RU" sz="1400" kern="1200" dirty="0"/>
        </a:p>
      </dsp:txBody>
      <dsp:txXfrm>
        <a:off x="2871915" y="171537"/>
        <a:ext cx="3795265" cy="1025215"/>
      </dsp:txXfrm>
    </dsp:sp>
    <dsp:sp modelId="{1084E4DC-7A3C-4FE6-B08B-697C30FDBA09}">
      <dsp:nvSpPr>
        <dsp:cNvPr id="0" name=""/>
        <dsp:cNvSpPr/>
      </dsp:nvSpPr>
      <dsp:spPr>
        <a:xfrm>
          <a:off x="0" y="668"/>
          <a:ext cx="2871915" cy="13669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Влияние на экономику</a:t>
          </a:r>
        </a:p>
      </dsp:txBody>
      <dsp:txXfrm>
        <a:off x="66729" y="67397"/>
        <a:ext cx="2738457" cy="12334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29259-C285-4F19-A183-7A298308C8C2}">
      <dsp:nvSpPr>
        <dsp:cNvPr id="0" name=""/>
        <dsp:cNvSpPr/>
      </dsp:nvSpPr>
      <dsp:spPr>
        <a:xfrm>
          <a:off x="2890201" y="716"/>
          <a:ext cx="4335301" cy="146666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Положительное влияние на развитие транспортной и коммунальной инфраструктуры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Социальная значимость – создание рабочих мест различной квалификации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Улучшение имиджа страны</a:t>
          </a:r>
        </a:p>
      </dsp:txBody>
      <dsp:txXfrm>
        <a:off x="2890201" y="184049"/>
        <a:ext cx="3785302" cy="1099998"/>
      </dsp:txXfrm>
    </dsp:sp>
    <dsp:sp modelId="{B0A19388-88FE-43DE-9ACB-30A87364E392}">
      <dsp:nvSpPr>
        <dsp:cNvPr id="0" name=""/>
        <dsp:cNvSpPr/>
      </dsp:nvSpPr>
      <dsp:spPr>
        <a:xfrm>
          <a:off x="0" y="716"/>
          <a:ext cx="2890201" cy="14666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Влияние на имидж региона</a:t>
          </a:r>
        </a:p>
      </dsp:txBody>
      <dsp:txXfrm>
        <a:off x="71597" y="72313"/>
        <a:ext cx="2747007" cy="1323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D29259-C285-4F19-A183-7A298308C8C2}">
      <dsp:nvSpPr>
        <dsp:cNvPr id="0" name=""/>
        <dsp:cNvSpPr/>
      </dsp:nvSpPr>
      <dsp:spPr>
        <a:xfrm>
          <a:off x="2931203" y="664"/>
          <a:ext cx="4396805" cy="13598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Более быстрое, чем в других отраслях, освоение базовых навыков, позволяющих получить конкурентное преимущество;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/>
            <a:t>Возможность поэтапного развития с низкими начальными инвестициями</a:t>
          </a:r>
        </a:p>
      </dsp:txBody>
      <dsp:txXfrm>
        <a:off x="2931203" y="170651"/>
        <a:ext cx="3886845" cy="1019919"/>
      </dsp:txXfrm>
    </dsp:sp>
    <dsp:sp modelId="{B0A19388-88FE-43DE-9ACB-30A87364E392}">
      <dsp:nvSpPr>
        <dsp:cNvPr id="0" name=""/>
        <dsp:cNvSpPr/>
      </dsp:nvSpPr>
      <dsp:spPr>
        <a:xfrm>
          <a:off x="0" y="664"/>
          <a:ext cx="2931203" cy="13598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kern="1200" dirty="0"/>
            <a:t>Дополнительные преимущества</a:t>
          </a:r>
        </a:p>
      </dsp:txBody>
      <dsp:txXfrm>
        <a:off x="66385" y="67049"/>
        <a:ext cx="2798433" cy="1227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80833" cy="34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94" tIns="47446" rIns="94894" bIns="47446" numCol="1" anchor="t" anchorCtr="0" compatLnSpc="1">
            <a:prstTxWarp prst="textNoShape">
              <a:avLst/>
            </a:prstTxWarp>
          </a:bodyPr>
          <a:lstStyle>
            <a:lvl1pPr defTabSz="947772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93417" y="0"/>
            <a:ext cx="4280833" cy="34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94" tIns="47446" rIns="94894" bIns="47446" numCol="1" anchor="t" anchorCtr="0" compatLnSpc="1">
            <a:prstTxWarp prst="textNoShape">
              <a:avLst/>
            </a:prstTxWarp>
          </a:bodyPr>
          <a:lstStyle>
            <a:lvl1pPr algn="r" defTabSz="947772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5664"/>
            <a:ext cx="4280833" cy="3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94" tIns="47446" rIns="94894" bIns="47446" numCol="1" anchor="b" anchorCtr="0" compatLnSpc="1">
            <a:prstTxWarp prst="textNoShape">
              <a:avLst/>
            </a:prstTxWarp>
          </a:bodyPr>
          <a:lstStyle>
            <a:lvl1pPr defTabSz="947772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93417" y="6455664"/>
            <a:ext cx="4280833" cy="342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4894" tIns="47446" rIns="94894" bIns="47446" numCol="1" anchor="b" anchorCtr="0" compatLnSpc="1">
            <a:prstTxWarp prst="textNoShape">
              <a:avLst/>
            </a:prstTxWarp>
          </a:bodyPr>
          <a:lstStyle>
            <a:lvl1pPr algn="r" defTabSz="947772">
              <a:defRPr sz="1300">
                <a:cs typeface="+mn-cs"/>
              </a:defRPr>
            </a:lvl1pPr>
          </a:lstStyle>
          <a:p>
            <a:pPr>
              <a:defRPr/>
            </a:pPr>
            <a:fld id="{6513D1EE-6850-48F8-B6B3-94CE68BBBEF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9301" cy="3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79" tIns="46740" rIns="93479" bIns="46740" numCol="1" anchor="t" anchorCtr="0" compatLnSpc="1">
            <a:prstTxWarp prst="textNoShape">
              <a:avLst/>
            </a:prstTxWarp>
          </a:bodyPr>
          <a:lstStyle>
            <a:lvl1pPr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593417" y="0"/>
            <a:ext cx="4279301" cy="3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79" tIns="46740" rIns="93479" bIns="46740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7E6D0A2B-D051-49EB-B0F2-8BEE5446D8CB}" type="datetimeFigureOut">
              <a:rPr lang="en-US"/>
              <a:pPr>
                <a:defRPr/>
              </a:pPr>
              <a:t>5/27/2019</a:t>
            </a:fld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36913" y="509588"/>
            <a:ext cx="3400425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87885" y="3230112"/>
            <a:ext cx="7898480" cy="3058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79" tIns="46740" rIns="93479" bIns="467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8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55664"/>
            <a:ext cx="4279301" cy="3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79" tIns="46740" rIns="93479" bIns="46740" numCol="1" anchor="b" anchorCtr="0" compatLnSpc="1">
            <a:prstTxWarp prst="textNoShape">
              <a:avLst/>
            </a:prstTxWarp>
          </a:bodyPr>
          <a:lstStyle>
            <a:lvl1pPr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593417" y="6455664"/>
            <a:ext cx="4279301" cy="34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79" tIns="46740" rIns="93479" bIns="46740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A74CED83-C848-4D24-B7D4-8CF675E1452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0957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8191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2303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6398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051216" algn="l" defTabSz="82048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61461" algn="l" defTabSz="82048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71703" algn="l" defTabSz="82048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81946" algn="l" defTabSz="820487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931920" cy="77946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sz="1400" cap="all" baseline="0">
                <a:solidFill>
                  <a:schemeClr val="tx1"/>
                </a:solidFill>
                <a:latin typeface="Gill Sans for CW" pitchFamily="34" charset="0"/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5062653" y="1590261"/>
            <a:ext cx="3733800" cy="380047"/>
          </a:xfrm>
          <a:prstGeom prst="rect">
            <a:avLst/>
          </a:prstGeom>
        </p:spPr>
        <p:txBody>
          <a:bodyPr/>
          <a:lstStyle>
            <a:lvl1pPr algn="r">
              <a:defRPr sz="1400" cap="all" baseline="0">
                <a:solidFill>
                  <a:schemeClr val="bg1"/>
                </a:solidFill>
                <a:latin typeface="Gill Sans for CW" pitchFamily="34" charset="0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3A7CA-07DB-4BE7-8F19-D9801B708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688" y="315913"/>
            <a:ext cx="6858000" cy="40005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4688" y="711200"/>
            <a:ext cx="6869112" cy="29210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2CD4A5-56B0-4888-8CAD-A52D7424FA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/Divid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164069"/>
              </p:ext>
            </p:extLst>
          </p:nvPr>
        </p:nvGraphicFramePr>
        <p:xfrm>
          <a:off x="457200" y="6413500"/>
          <a:ext cx="7961313" cy="355600"/>
        </p:xfrm>
        <a:graphic>
          <a:graphicData uri="http://schemas.openxmlformats.org/drawingml/2006/table">
            <a:tbl>
              <a:tblPr/>
              <a:tblGrid>
                <a:gridCol w="6443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ТЕМАТИЧЕСКИЕ ПАРКИ. МИРОВОЙ ОПЫТ И РОССИЙСКИЕ АНАЛОГИ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for CW"/>
                          <a:cs typeface="Arial" charset="0"/>
                        </a:rPr>
                        <a:t>CUSHMAN &amp; WAKEFIELD</a:t>
                      </a: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8410575" y="6472238"/>
            <a:ext cx="357188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42" tIns="41021" rIns="82042" bIns="41021">
            <a:spAutoFit/>
          </a:bodyPr>
          <a:lstStyle/>
          <a:p>
            <a:pPr algn="r">
              <a:defRPr/>
            </a:pPr>
            <a:fld id="{2A5B0F9C-D8E9-4CA1-A87F-C47E3617D668}" type="slidenum">
              <a:rPr lang="en-US" sz="900">
                <a:latin typeface="Gill Sans for CW" pitchFamily="34" charset="0"/>
                <a:cs typeface="+mn-cs"/>
              </a:rPr>
              <a:pPr algn="r">
                <a:defRPr/>
              </a:pPr>
              <a:t>‹#›</a:t>
            </a:fld>
            <a:endParaRPr lang="en-US" sz="900" dirty="0">
              <a:latin typeface="Gill Sans for CW" pitchFamily="34" charset="0"/>
              <a:cs typeface="+mn-cs"/>
            </a:endParaRPr>
          </a:p>
        </p:txBody>
      </p:sp>
      <p:sp>
        <p:nvSpPr>
          <p:cNvPr id="8" name="Freeform 2"/>
          <p:cNvSpPr>
            <a:spLocks noChangeAspect="1"/>
          </p:cNvSpPr>
          <p:nvPr/>
        </p:nvSpPr>
        <p:spPr bwMode="auto">
          <a:xfrm>
            <a:off x="7546975" y="0"/>
            <a:ext cx="1143000" cy="757238"/>
          </a:xfrm>
          <a:custGeom>
            <a:avLst/>
            <a:gdLst>
              <a:gd name="T0" fmla="*/ 0 w 3816424"/>
              <a:gd name="T1" fmla="*/ 0 h 2039912"/>
              <a:gd name="T2" fmla="*/ 3816350 w 3816424"/>
              <a:gd name="T3" fmla="*/ 0 h 2039912"/>
              <a:gd name="T4" fmla="*/ 3816350 w 3816424"/>
              <a:gd name="T5" fmla="*/ 1926853 h 2039912"/>
              <a:gd name="T6" fmla="*/ 0 w 3816424"/>
              <a:gd name="T7" fmla="*/ 1926853 h 2039912"/>
              <a:gd name="T8" fmla="*/ 0 w 3816424"/>
              <a:gd name="T9" fmla="*/ 0 h 20399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16424" h="2039912">
                <a:moveTo>
                  <a:pt x="0" y="0"/>
                </a:moveTo>
                <a:lnTo>
                  <a:pt x="3816424" y="0"/>
                </a:lnTo>
                <a:lnTo>
                  <a:pt x="3816424" y="1927129"/>
                </a:lnTo>
                <a:cubicBezTo>
                  <a:pt x="2874236" y="2077008"/>
                  <a:pt x="938157" y="2078005"/>
                  <a:pt x="0" y="1927129"/>
                </a:cubicBezTo>
                <a:lnTo>
                  <a:pt x="0" y="0"/>
                </a:lnTo>
                <a:close/>
              </a:path>
            </a:pathLst>
          </a:custGeom>
          <a:solidFill>
            <a:srgbClr val="EC1608"/>
          </a:solidFill>
          <a:ln>
            <a:noFill/>
          </a:ln>
          <a:extLst/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7516813" y="200025"/>
            <a:ext cx="118903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spAutoFit/>
          </a:bodyPr>
          <a:lstStyle/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Gill Sans for CW" pitchFamily="34" charset="0"/>
                <a:cs typeface="+mn-cs"/>
              </a:rPr>
              <a:t>Департамент гостиничного бизнеса и туризма</a:t>
            </a:r>
            <a:endParaRPr lang="en-US" sz="900" dirty="0">
              <a:solidFill>
                <a:schemeClr val="bg1"/>
              </a:solidFill>
              <a:latin typeface="Gill Sans for CW" pitchFamily="34" charset="0"/>
              <a:cs typeface="+mn-cs"/>
            </a:endParaRPr>
          </a:p>
        </p:txBody>
      </p:sp>
      <p:sp>
        <p:nvSpPr>
          <p:cNvPr id="10" name="Rectangle 2"/>
          <p:cNvSpPr>
            <a:spLocks noChangeArrowheads="1"/>
          </p:cNvSpPr>
          <p:nvPr userDrawn="1"/>
        </p:nvSpPr>
        <p:spPr bwMode="auto">
          <a:xfrm>
            <a:off x="0" y="1560513"/>
            <a:ext cx="9144000" cy="365125"/>
          </a:xfrm>
          <a:prstGeom prst="rect">
            <a:avLst/>
          </a:prstGeom>
          <a:solidFill>
            <a:srgbClr val="4E8ABE"/>
          </a:solidFill>
          <a:ln w="9525">
            <a:noFill/>
            <a:miter lim="800000"/>
            <a:headEnd/>
            <a:tailEnd/>
          </a:ln>
        </p:spPr>
        <p:txBody>
          <a:bodyPr lIns="91432" tIns="45716" rIns="91432" bIns="45716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19872" y="1608992"/>
            <a:ext cx="5073651" cy="297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54" rIns="101854" bIns="50927"/>
          <a:lstStyle>
            <a:lvl1pPr>
              <a:defRPr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 noChangeAspect="1"/>
          </p:cNvSpPr>
          <p:nvPr>
            <p:ph sz="quarter" idx="10"/>
          </p:nvPr>
        </p:nvSpPr>
        <p:spPr>
          <a:xfrm>
            <a:off x="919873" y="2000776"/>
            <a:ext cx="4444544" cy="5201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defRPr sz="1400">
                <a:solidFill>
                  <a:schemeClr val="accent1"/>
                </a:solidFill>
                <a:latin typeface="Gill Sans for CW" pitchFamily="34" charset="0"/>
              </a:defRPr>
            </a:lvl1pPr>
            <a:lvl2pPr marL="0" indent="0" algn="l">
              <a:spcAft>
                <a:spcPts val="1200"/>
              </a:spcAft>
              <a:defRPr sz="1400">
                <a:solidFill>
                  <a:schemeClr val="bg1"/>
                </a:solidFill>
                <a:latin typeface="Gill Sans" pitchFamily="34" charset="0"/>
              </a:defRPr>
            </a:lvl2pPr>
            <a:lvl3pPr marL="0" indent="0" algn="l">
              <a:spcAft>
                <a:spcPts val="600"/>
              </a:spcAft>
              <a:defRPr sz="1400">
                <a:solidFill>
                  <a:schemeClr val="bg1"/>
                </a:solidFill>
                <a:latin typeface="Gill Sans" pitchFamily="34" charset="0"/>
              </a:defRPr>
            </a:lvl3pPr>
            <a:lvl4pPr marL="0" indent="0" algn="l">
              <a:spcBef>
                <a:spcPts val="0"/>
              </a:spcBef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  <a:latin typeface="Gill Sans" pitchFamily="34" charset="0"/>
              </a:defRPr>
            </a:lvl4pPr>
            <a:lvl5pPr marL="111125" indent="-111125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lang="en-US" sz="1400" baseline="0" dirty="0" smtClean="0">
                <a:solidFill>
                  <a:schemeClr val="accent1"/>
                </a:solidFill>
                <a:latin typeface="Gill Sans for CW" pitchFamily="34" charset="0"/>
              </a:defRPr>
            </a:lvl5pPr>
            <a:lvl6pPr marL="228600" indent="-114300">
              <a:spcAft>
                <a:spcPts val="600"/>
              </a:spcAft>
              <a:buClr>
                <a:schemeClr val="bg2"/>
              </a:buClr>
              <a:buFont typeface="Arial" pitchFamily="34" charset="0"/>
              <a:buChar char="–"/>
              <a:defRPr sz="1400">
                <a:solidFill>
                  <a:schemeClr val="bg1"/>
                </a:solidFill>
              </a:defRPr>
            </a:lvl6pPr>
            <a:lvl7pPr marL="342900" indent="-114300">
              <a:spcAft>
                <a:spcPts val="6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bg1"/>
                </a:solidFill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11226" y="1468393"/>
            <a:ext cx="7327899" cy="170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3" tIns="45720" rIns="91393" bIns="45697" numCol="1" anchor="b" anchorCtr="0" compatLnSpc="1">
            <a:prstTxWarp prst="textNoShape">
              <a:avLst/>
            </a:prstTxWarp>
            <a:noAutofit/>
          </a:bodyPr>
          <a:lstStyle>
            <a:lvl1pPr>
              <a:lnSpc>
                <a:spcPts val="10000"/>
              </a:lnSpc>
              <a:spcAft>
                <a:spcPts val="0"/>
              </a:spcAft>
              <a:defRPr sz="12000">
                <a:solidFill>
                  <a:schemeClr val="bg1"/>
                </a:solidFill>
                <a:latin typeface="Gill Sans for CW" pitchFamily="34" charset="0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5" name="Content Placeholder 5"/>
          <p:cNvSpPr>
            <a:spLocks noGrp="1" noChangeAspect="1"/>
          </p:cNvSpPr>
          <p:nvPr>
            <p:ph sz="quarter" idx="10"/>
          </p:nvPr>
        </p:nvSpPr>
        <p:spPr>
          <a:xfrm>
            <a:off x="4294909" y="3187937"/>
            <a:ext cx="3944216" cy="1729093"/>
          </a:xfrm>
          <a:prstGeom prst="rect">
            <a:avLst/>
          </a:prstGeom>
        </p:spPr>
        <p:txBody>
          <a:bodyPr lIns="91440" tIns="41025" rIns="91440" bIns="41025"/>
          <a:lstStyle>
            <a:lvl1pPr marL="0" indent="0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defRPr sz="1800">
                <a:solidFill>
                  <a:schemeClr val="bg1"/>
                </a:solidFill>
                <a:latin typeface="Gill Sans for CW" pitchFamily="34" charset="0"/>
              </a:defRPr>
            </a:lvl1pPr>
            <a:lvl2pPr marL="0" indent="0" algn="l">
              <a:spcAft>
                <a:spcPts val="1077"/>
              </a:spcAft>
              <a:defRPr sz="1300">
                <a:solidFill>
                  <a:schemeClr val="bg1"/>
                </a:solidFill>
                <a:latin typeface="Gill Sans" pitchFamily="34" charset="0"/>
              </a:defRPr>
            </a:lvl2pPr>
            <a:lvl3pPr marL="0" indent="0" algn="l">
              <a:spcAft>
                <a:spcPts val="538"/>
              </a:spcAft>
              <a:defRPr sz="1300">
                <a:solidFill>
                  <a:schemeClr val="bg1"/>
                </a:solidFill>
                <a:latin typeface="Gill Sans" pitchFamily="34" charset="0"/>
              </a:defRPr>
            </a:lvl3pPr>
            <a:lvl4pPr marL="0" indent="0" algn="l">
              <a:spcBef>
                <a:spcPts val="0"/>
              </a:spcBef>
              <a:spcAft>
                <a:spcPts val="538"/>
              </a:spcAft>
              <a:buFontTx/>
              <a:buNone/>
              <a:defRPr sz="1300">
                <a:solidFill>
                  <a:schemeClr val="bg1"/>
                </a:solidFill>
                <a:latin typeface="Gill Sans" pitchFamily="34" charset="0"/>
              </a:defRPr>
            </a:lvl4pPr>
            <a:lvl5pPr marL="99712" indent="-99712" algn="l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Arial" pitchFamily="34" charset="0"/>
              <a:buChar char="•"/>
              <a:defRPr lang="en-US" sz="1800" baseline="0" dirty="0" smtClean="0">
                <a:solidFill>
                  <a:schemeClr val="bg1"/>
                </a:solidFill>
                <a:latin typeface="Gill Sans for CW" pitchFamily="34" charset="0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solidFill>
                  <a:schemeClr val="bg1"/>
                </a:solidFill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solidFill>
                  <a:schemeClr val="bg1"/>
                </a:solidFill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911225" y="1624013"/>
            <a:ext cx="4156364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93" tIns="0" rIns="91393" bIns="45697" numCol="1" anchor="t" anchorCtr="0" compatLnSpc="1">
            <a:prstTxWarp prst="textNoShape">
              <a:avLst/>
            </a:prstTxWarp>
            <a:spAutoFit/>
          </a:bodyPr>
          <a:lstStyle>
            <a:lvl1pPr>
              <a:defRPr sz="1600">
                <a:solidFill>
                  <a:schemeClr val="bg1"/>
                </a:solidFill>
                <a:latin typeface="Gill Sans for CW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5"/>
          <p:cNvSpPr>
            <a:spLocks noGrp="1" noChangeAspect="1"/>
          </p:cNvSpPr>
          <p:nvPr>
            <p:ph sz="quarter" idx="10"/>
          </p:nvPr>
        </p:nvSpPr>
        <p:spPr>
          <a:xfrm>
            <a:off x="911225" y="2094659"/>
            <a:ext cx="3017520" cy="1588800"/>
          </a:xfrm>
          <a:prstGeom prst="rect">
            <a:avLst/>
          </a:prstGeom>
        </p:spPr>
        <p:txBody>
          <a:bodyPr lIns="82048" tIns="41025" rIns="82048" bIns="41025"/>
          <a:lstStyle>
            <a:lvl1pPr marL="0" indent="0" algn="l">
              <a:spcBef>
                <a:spcPts val="90"/>
              </a:spcBef>
              <a:spcAft>
                <a:spcPts val="90"/>
              </a:spcAft>
              <a:defRPr lang="en-US" sz="1400" dirty="0" smtClean="0">
                <a:solidFill>
                  <a:schemeClr val="bg1"/>
                </a:solidFill>
                <a:latin typeface="Gill Sans for CW" pitchFamily="34" charset="0"/>
              </a:defRPr>
            </a:lvl1pPr>
            <a:lvl2pPr marL="0" indent="0" algn="l">
              <a:spcBef>
                <a:spcPts val="90"/>
              </a:spcBef>
              <a:spcAft>
                <a:spcPts val="90"/>
              </a:spcAft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2pPr>
            <a:lvl3pPr marL="0" indent="0" algn="l">
              <a:spcBef>
                <a:spcPts val="90"/>
              </a:spcBef>
              <a:spcAft>
                <a:spcPts val="90"/>
              </a:spcAft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3pPr>
            <a:lvl4pPr marL="0" indent="0" algn="l">
              <a:spcBef>
                <a:spcPts val="90"/>
              </a:spcBef>
              <a:spcAft>
                <a:spcPts val="90"/>
              </a:spcAft>
              <a:buFontTx/>
              <a:buNone/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4pPr>
            <a:lvl5pPr marL="99712" indent="-99712" algn="l">
              <a:spcBef>
                <a:spcPts val="90"/>
              </a:spcBef>
              <a:spcAft>
                <a:spcPts val="90"/>
              </a:spcAft>
              <a:buClr>
                <a:schemeClr val="tx2"/>
              </a:buClr>
              <a:buFont typeface="Arial" pitchFamily="34" charset="0"/>
              <a:buChar char="•"/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5pPr>
            <a:lvl6pPr marL="205122" indent="-102561">
              <a:spcBef>
                <a:spcPts val="90"/>
              </a:spcBef>
              <a:spcAft>
                <a:spcPts val="90"/>
              </a:spcAft>
              <a:buClr>
                <a:schemeClr val="bg2"/>
              </a:buClr>
              <a:buFont typeface="Arial" pitchFamily="34" charset="0"/>
              <a:buChar char="–"/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6pPr>
            <a:lvl7pPr marL="307682" indent="-102561">
              <a:spcBef>
                <a:spcPts val="90"/>
              </a:spcBef>
              <a:spcAft>
                <a:spcPts val="90"/>
              </a:spcAft>
              <a:buClr>
                <a:schemeClr val="accent1"/>
              </a:buClr>
              <a:buFont typeface="Gill Sans" pitchFamily="34" charset="0"/>
              <a:buChar char="»"/>
              <a:defRPr lang="en-US" sz="900" dirty="0" smtClean="0">
                <a:solidFill>
                  <a:schemeClr val="bg1"/>
                </a:solidFill>
                <a:latin typeface="Gill Sans for CW" pitchFamily="34" charset="0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  <a:p>
            <a:pPr lvl="4"/>
            <a:r>
              <a:rPr lang="en-US" dirty="0"/>
              <a:t>Пятый уровень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ru-RU" noProof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ag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931920" cy="779463"/>
          </a:xfrm>
          <a:prstGeom prst="rect">
            <a:avLst/>
          </a:prstGeom>
        </p:spPr>
        <p:txBody>
          <a:bodyPr/>
          <a:lstStyle>
            <a:lvl1pPr>
              <a:lnSpc>
                <a:spcPts val="2200"/>
              </a:lnSpc>
              <a:spcAft>
                <a:spcPts val="600"/>
              </a:spcAft>
              <a:defRPr sz="1400" cap="all" baseline="0">
                <a:solidFill>
                  <a:schemeClr val="tx1"/>
                </a:solidFill>
                <a:latin typeface="Gill Sans for CW" pitchFamily="34" charset="0"/>
              </a:defRPr>
            </a:lvl1pPr>
          </a:lstStyle>
          <a:p>
            <a:r>
              <a:rPr lang="en-US" dirty="0"/>
              <a:t>Образец заголовка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1"/>
          </p:nvPr>
        </p:nvSpPr>
        <p:spPr>
          <a:xfrm>
            <a:off x="5062653" y="1590261"/>
            <a:ext cx="3733800" cy="380047"/>
          </a:xfrm>
          <a:prstGeom prst="rect">
            <a:avLst/>
          </a:prstGeom>
        </p:spPr>
        <p:txBody>
          <a:bodyPr/>
          <a:lstStyle>
            <a:lvl1pPr algn="r">
              <a:defRPr sz="1400" cap="all" baseline="0">
                <a:solidFill>
                  <a:schemeClr val="bg1"/>
                </a:solidFill>
                <a:latin typeface="Gill Sans for CW" pitchFamily="34" charset="0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7" name="Content Placeholder 5"/>
          <p:cNvSpPr>
            <a:spLocks noGrp="1" noChangeAspect="1"/>
          </p:cNvSpPr>
          <p:nvPr>
            <p:ph sz="quarter" idx="11"/>
          </p:nvPr>
        </p:nvSpPr>
        <p:spPr>
          <a:xfrm>
            <a:off x="685800" y="1505412"/>
            <a:ext cx="8001000" cy="1287509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sz="1800" b="0" cap="all" baseline="0">
                <a:solidFill>
                  <a:schemeClr val="tx2"/>
                </a:solidFill>
                <a:latin typeface="Gill Sans for CW" pitchFamily="34" charset="0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3FDC02-CFF4-48D6-B4A8-80B3D6A1C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/>
          <p:cNvSpPr>
            <a:spLocks noGrp="1" noChangeAspect="1"/>
          </p:cNvSpPr>
          <p:nvPr>
            <p:ph sz="quarter" idx="10"/>
          </p:nvPr>
        </p:nvSpPr>
        <p:spPr>
          <a:xfrm>
            <a:off x="663865" y="1508760"/>
            <a:ext cx="8022935" cy="1287509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228600" indent="-22860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+mj-lt"/>
              <a:buAutoNum type="arabicPeriod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411480" indent="-182880" algn="l">
              <a:spcBef>
                <a:spcPts val="400"/>
              </a:spcBef>
              <a:spcAft>
                <a:spcPts val="400"/>
              </a:spcAft>
              <a:buFont typeface="+mj-lt"/>
              <a:buAutoNum type="alphaLcPeriod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594360" indent="-18288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romanLcPeriod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102561" indent="-102561" algn="l">
              <a:spcAft>
                <a:spcPts val="538"/>
              </a:spcAft>
              <a:buClr>
                <a:schemeClr val="tx2"/>
              </a:buClr>
              <a:buFont typeface="+mj-lt"/>
              <a:buAutoNum type="arabicPeriod"/>
              <a:defRPr sz="1600" baseline="0">
                <a:latin typeface="Gill Sans" pitchFamily="34" charset="0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+mj-lt"/>
              <a:buAutoNum type="alphaLcPeriod"/>
              <a:defRPr sz="1600">
                <a:latin typeface="Gill Sans" pitchFamily="34" charset="0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+mj-lt"/>
              <a:buAutoNum type="romanLcPeriod"/>
              <a:defRPr sz="1600">
                <a:latin typeface="Gill Sans" pitchFamily="34" charset="0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929DB-7648-40C4-A913-C37BE7A026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 noChangeAspect="1"/>
          </p:cNvSpPr>
          <p:nvPr>
            <p:ph sz="quarter" idx="12"/>
          </p:nvPr>
        </p:nvSpPr>
        <p:spPr>
          <a:xfrm>
            <a:off x="685800" y="1508760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7" name="Content Placeholder 5"/>
          <p:cNvSpPr>
            <a:spLocks noGrp="1" noChangeAspect="1"/>
          </p:cNvSpPr>
          <p:nvPr>
            <p:ph sz="quarter" idx="13"/>
          </p:nvPr>
        </p:nvSpPr>
        <p:spPr>
          <a:xfrm>
            <a:off x="4800600" y="1508760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4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096F55-A0FC-44DA-823C-F45D78CB4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>
            <a:spLocks noGrp="1" noChangeAspect="1"/>
          </p:cNvSpPr>
          <p:nvPr>
            <p:ph sz="quarter" idx="12"/>
          </p:nvPr>
        </p:nvSpPr>
        <p:spPr>
          <a:xfrm>
            <a:off x="685800" y="1508760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4" name="Content Placeholder 5"/>
          <p:cNvSpPr>
            <a:spLocks noGrp="1" noChangeAspect="1"/>
          </p:cNvSpPr>
          <p:nvPr>
            <p:ph sz="quarter" idx="13"/>
          </p:nvPr>
        </p:nvSpPr>
        <p:spPr>
          <a:xfrm>
            <a:off x="4800600" y="1508760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6" name="Content Placeholder 5"/>
          <p:cNvSpPr>
            <a:spLocks noGrp="1" noChangeAspect="1"/>
          </p:cNvSpPr>
          <p:nvPr>
            <p:ph sz="quarter" idx="14"/>
          </p:nvPr>
        </p:nvSpPr>
        <p:spPr>
          <a:xfrm>
            <a:off x="685800" y="3635624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7" name="Content Placeholder 5"/>
          <p:cNvSpPr>
            <a:spLocks noGrp="1" noChangeAspect="1"/>
          </p:cNvSpPr>
          <p:nvPr>
            <p:ph sz="quarter" idx="15"/>
          </p:nvPr>
        </p:nvSpPr>
        <p:spPr>
          <a:xfrm>
            <a:off x="4800600" y="3635624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CDF1F-8337-461B-BE09-B2B0E770F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Pulle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1"/>
          </p:nvPr>
        </p:nvSpPr>
        <p:spPr>
          <a:xfrm>
            <a:off x="6442074" y="1512301"/>
            <a:ext cx="2244725" cy="1533730"/>
          </a:xfrm>
        </p:spPr>
        <p:txBody>
          <a:bodyPr/>
          <a:lstStyle>
            <a:lvl1pPr marL="0" marR="0" indent="0" algn="l" defTabSz="103986" rtl="0" eaLnBrk="0" fontAlgn="base" latinLnBrk="0" hangingPunct="0">
              <a:lnSpc>
                <a:spcPts val="2872"/>
              </a:lnSpc>
              <a:spcBef>
                <a:spcPct val="0"/>
              </a:spcBef>
              <a:spcAft>
                <a:spcPts val="45"/>
              </a:spcAft>
              <a:buClr>
                <a:srgbClr val="EC1608"/>
              </a:buClr>
              <a:buSzTx/>
              <a:buFont typeface="Arial" charset="0"/>
              <a:buNone/>
              <a:tabLst/>
              <a:defRPr lang="en-US" sz="2800" cap="none" baseline="0" dirty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algn="l">
              <a:lnSpc>
                <a:spcPts val="1614"/>
              </a:lnSpc>
              <a:spcAft>
                <a:spcPts val="45"/>
              </a:spcAft>
              <a:defRPr sz="1400">
                <a:solidFill>
                  <a:schemeClr val="tx2"/>
                </a:solidFill>
                <a:latin typeface="Gill Sans for CW" pitchFamily="34" charset="0"/>
              </a:defRPr>
            </a:lvl2pPr>
            <a:lvl3pPr algn="l">
              <a:defRPr lang="en-US" sz="2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</p:txBody>
      </p:sp>
      <p:sp>
        <p:nvSpPr>
          <p:cNvPr id="9" name="Content Placeholder 5"/>
          <p:cNvSpPr>
            <a:spLocks noGrp="1" noChangeAspect="1"/>
          </p:cNvSpPr>
          <p:nvPr>
            <p:ph sz="quarter" idx="12"/>
          </p:nvPr>
        </p:nvSpPr>
        <p:spPr>
          <a:xfrm>
            <a:off x="685800" y="1502024"/>
            <a:ext cx="5410200" cy="1287509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0BB22C-1468-433B-91D0-2E1A7550D1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Picture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6421006" y="1516504"/>
            <a:ext cx="2280227" cy="2089055"/>
          </a:xfrm>
        </p:spPr>
        <p:txBody>
          <a:bodyPr lIns="91393" rIns="91393" bIns="45697"/>
          <a:lstStyle/>
          <a:p>
            <a:pPr lvl="0"/>
            <a:endParaRPr lang="en-US" noProof="0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442074" y="3865538"/>
            <a:ext cx="2244725" cy="1533730"/>
          </a:xfrm>
        </p:spPr>
        <p:txBody>
          <a:bodyPr/>
          <a:lstStyle>
            <a:lvl1pPr marL="0" marR="0" indent="0" algn="l" defTabSz="103986" rtl="0" eaLnBrk="0" fontAlgn="base" latinLnBrk="0" hangingPunct="0">
              <a:lnSpc>
                <a:spcPts val="2872"/>
              </a:lnSpc>
              <a:spcBef>
                <a:spcPct val="0"/>
              </a:spcBef>
              <a:spcAft>
                <a:spcPts val="45"/>
              </a:spcAft>
              <a:buClr>
                <a:srgbClr val="EC1608"/>
              </a:buClr>
              <a:buSzTx/>
              <a:buFont typeface="Arial" charset="0"/>
              <a:buNone/>
              <a:tabLst/>
              <a:defRPr lang="en-US" sz="2800" cap="none" baseline="0" dirty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algn="l">
              <a:lnSpc>
                <a:spcPts val="1614"/>
              </a:lnSpc>
              <a:spcAft>
                <a:spcPts val="45"/>
              </a:spcAft>
              <a:defRPr sz="1400">
                <a:solidFill>
                  <a:schemeClr val="tx2"/>
                </a:solidFill>
                <a:latin typeface="Gill Sans for CW" pitchFamily="34" charset="0"/>
              </a:defRPr>
            </a:lvl2pPr>
            <a:lvl3pPr algn="l">
              <a:defRPr lang="en-US" sz="2200" dirty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</p:txBody>
      </p:sp>
      <p:sp>
        <p:nvSpPr>
          <p:cNvPr id="10" name="Content Placeholder 5"/>
          <p:cNvSpPr>
            <a:spLocks noGrp="1" noChangeAspect="1"/>
          </p:cNvSpPr>
          <p:nvPr>
            <p:ph sz="quarter" idx="14"/>
          </p:nvPr>
        </p:nvSpPr>
        <p:spPr>
          <a:xfrm>
            <a:off x="685800" y="1502024"/>
            <a:ext cx="5410200" cy="1287509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5FA06-54CA-407B-97BF-4D946F6ED1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Three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quarter" idx="11"/>
          </p:nvPr>
        </p:nvSpPr>
        <p:spPr>
          <a:xfrm>
            <a:off x="4838007" y="1747625"/>
            <a:ext cx="3848793" cy="714934"/>
          </a:xfrm>
        </p:spPr>
        <p:txBody>
          <a:bodyPr/>
          <a:lstStyle>
            <a:lvl1pPr>
              <a:spcAft>
                <a:spcPts val="0"/>
              </a:spcAft>
              <a:defRPr baseline="0">
                <a:solidFill>
                  <a:schemeClr val="tx2"/>
                </a:solidFill>
              </a:defRPr>
            </a:lvl1pPr>
            <a:lvl5pPr marL="99712" marR="0" indent="-99712" algn="l" defTabSz="9145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897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en-US" sz="1100" dirty="0" smtClean="0">
                <a:solidFill>
                  <a:schemeClr val="tx1"/>
                </a:solidFill>
                <a:latin typeface="Gill Sans for CW" pitchFamily="34" charset="0"/>
              </a:defRPr>
            </a:lvl5pPr>
          </a:lstStyle>
          <a:p>
            <a:endParaRPr lang="en-US" dirty="0"/>
          </a:p>
          <a:p>
            <a:pPr lvl="4"/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4835239" y="1509500"/>
            <a:ext cx="3848793" cy="292365"/>
          </a:xfrm>
        </p:spPr>
        <p:txBody>
          <a:bodyPr/>
          <a:lstStyle>
            <a:lvl1pPr>
              <a:defRPr sz="1600" baseline="0"/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sz="quarter" idx="14"/>
          </p:nvPr>
        </p:nvSpPr>
        <p:spPr>
          <a:xfrm>
            <a:off x="4838007" y="4089093"/>
            <a:ext cx="3848793" cy="712992"/>
          </a:xfrm>
        </p:spPr>
        <p:txBody>
          <a:bodyPr/>
          <a:lstStyle>
            <a:lvl1pPr>
              <a:spcAft>
                <a:spcPts val="0"/>
              </a:spcAft>
              <a:defRPr baseline="0">
                <a:solidFill>
                  <a:schemeClr val="tx2"/>
                </a:solidFill>
              </a:defRPr>
            </a:lvl1pPr>
            <a:lvl5pPr marL="99712" marR="0" indent="-99712" algn="l" defTabSz="9145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897"/>
              </a:spcAft>
              <a:buClr>
                <a:schemeClr val="tx2"/>
              </a:buClr>
              <a:buSzTx/>
              <a:buFont typeface="Arial" pitchFamily="34" charset="0"/>
              <a:buNone/>
              <a:tabLst/>
              <a:defRPr lang="en-US" sz="1100" dirty="0" smtClean="0">
                <a:solidFill>
                  <a:schemeClr val="tx1"/>
                </a:solidFill>
                <a:latin typeface="Gill Sans for CW" pitchFamily="34" charset="0"/>
              </a:defRPr>
            </a:lvl5pPr>
          </a:lstStyle>
          <a:p>
            <a:endParaRPr lang="en-US" dirty="0"/>
          </a:p>
          <a:p>
            <a:pPr lvl="4"/>
            <a:endParaRPr lang="en-US" dirty="0"/>
          </a:p>
          <a:p>
            <a:r>
              <a:rPr lang="en-US" dirty="0"/>
              <a:t> 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15"/>
          </p:nvPr>
        </p:nvSpPr>
        <p:spPr>
          <a:xfrm>
            <a:off x="4835239" y="3844917"/>
            <a:ext cx="3848793" cy="29236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9" name="Content Placeholder 5"/>
          <p:cNvSpPr>
            <a:spLocks noGrp="1" noChangeAspect="1"/>
          </p:cNvSpPr>
          <p:nvPr>
            <p:ph sz="quarter" idx="12"/>
          </p:nvPr>
        </p:nvSpPr>
        <p:spPr>
          <a:xfrm>
            <a:off x="685800" y="1502024"/>
            <a:ext cx="3886200" cy="1564508"/>
          </a:xfrm>
        </p:spPr>
        <p:txBody>
          <a:bodyPr/>
          <a:lstStyle>
            <a:lvl1pPr marL="0" indent="0" algn="l">
              <a:spcBef>
                <a:spcPts val="600"/>
              </a:spcBef>
              <a:spcAft>
                <a:spcPts val="0"/>
              </a:spcAft>
              <a:defRPr lang="en-US" sz="1800" b="0" cap="all" baseline="0" dirty="0" smtClean="0">
                <a:solidFill>
                  <a:schemeClr val="tx2"/>
                </a:solidFill>
                <a:latin typeface="Gill Sans for CW" pitchFamily="34" charset="0"/>
                <a:ea typeface="+mn-ea"/>
                <a:cs typeface="+mn-cs"/>
              </a:defRPr>
            </a:lvl1pPr>
            <a:lvl2pPr marL="137160" indent="-137160" algn="l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chemeClr val="tx1"/>
                </a:solidFill>
                <a:latin typeface="Gill Sans for CW" pitchFamily="34" charset="0"/>
              </a:defRPr>
            </a:lvl2pPr>
            <a:lvl3pPr marL="274320" indent="-137160" algn="l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 sz="1600">
                <a:solidFill>
                  <a:schemeClr val="tx1"/>
                </a:solidFill>
                <a:latin typeface="Gill Sans for CW" pitchFamily="34" charset="0"/>
              </a:defRPr>
            </a:lvl3pPr>
            <a:lvl4pPr marL="411480" indent="-137160" algn="l"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Font typeface="Gill Sans" pitchFamily="34" charset="0"/>
              <a:buChar char="»"/>
              <a:defRPr sz="1400">
                <a:solidFill>
                  <a:schemeClr val="tx1"/>
                </a:solidFill>
                <a:latin typeface="Gill Sans for CW" pitchFamily="34" charset="0"/>
              </a:defRPr>
            </a:lvl4pPr>
            <a:lvl5pPr marL="99712" indent="-99712" algn="l">
              <a:spcAft>
                <a:spcPts val="538"/>
              </a:spcAft>
              <a:buClr>
                <a:schemeClr val="tx2"/>
              </a:buClr>
              <a:buFont typeface="Arial" pitchFamily="34" charset="0"/>
              <a:buChar char="•"/>
              <a:defRPr sz="1400" baseline="0">
                <a:latin typeface="+mj-lt"/>
              </a:defRPr>
            </a:lvl5pPr>
            <a:lvl6pPr marL="205122" indent="-102561">
              <a:spcAft>
                <a:spcPts val="538"/>
              </a:spcAft>
              <a:buClr>
                <a:schemeClr val="bg2"/>
              </a:buClr>
              <a:buFont typeface="Arial" pitchFamily="34" charset="0"/>
              <a:buChar char="–"/>
              <a:defRPr sz="1300">
                <a:latin typeface="+mj-lt"/>
              </a:defRPr>
            </a:lvl6pPr>
            <a:lvl7pPr marL="307682" indent="-102561">
              <a:spcAft>
                <a:spcPts val="538"/>
              </a:spcAft>
              <a:buClr>
                <a:schemeClr val="accent1"/>
              </a:buClr>
              <a:buFont typeface="Gill Sans" pitchFamily="34" charset="0"/>
              <a:buChar char="»"/>
              <a:defRPr sz="1300">
                <a:latin typeface="+mj-lt"/>
              </a:defRPr>
            </a:lvl7pPr>
          </a:lstStyle>
          <a:p>
            <a:pPr lvl="0"/>
            <a:r>
              <a:rPr lang="en-US" dirty="0"/>
              <a:t>Образец текста</a:t>
            </a:r>
          </a:p>
          <a:p>
            <a:pPr lvl="1"/>
            <a:r>
              <a:rPr lang="en-US" dirty="0"/>
              <a:t>Второй уровень</a:t>
            </a:r>
          </a:p>
          <a:p>
            <a:pPr lvl="2"/>
            <a:r>
              <a:rPr lang="en-US" dirty="0"/>
              <a:t>Третий уровень</a:t>
            </a:r>
          </a:p>
          <a:p>
            <a:pPr lvl="3"/>
            <a:r>
              <a:rPr lang="en-US" dirty="0"/>
              <a:t>Четвертый уровень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1155" y="315118"/>
            <a:ext cx="6849687" cy="4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2000" dirty="0" smtClean="0">
                <a:solidFill>
                  <a:schemeClr val="tx2"/>
                </a:solidFill>
                <a:latin typeface="Gill Sans for CW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678180" y="706251"/>
            <a:ext cx="6858000" cy="292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lang="en-US" sz="1600" dirty="0" smtClean="0">
                <a:solidFill>
                  <a:schemeClr val="accent1"/>
                </a:solidFill>
                <a:latin typeface="Gill Sans for CW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Образец текста</a:t>
            </a:r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sldNum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E1535-F2B3-425C-AE57-4C9F49901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property types office highrise 3349828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28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11"/>
          <p:cNvGrpSpPr>
            <a:grpSpLocks/>
          </p:cNvGrpSpPr>
          <p:nvPr/>
        </p:nvGrpSpPr>
        <p:grpSpPr bwMode="auto">
          <a:xfrm>
            <a:off x="0" y="0"/>
            <a:ext cx="9151938" cy="6307138"/>
            <a:chOff x="0" y="0"/>
            <a:chExt cx="9152626" cy="6307569"/>
          </a:xfrm>
        </p:grpSpPr>
        <p:pic>
          <p:nvPicPr>
            <p:cNvPr id="1029" name="Picture 12" descr="Red Curve_Footer_P Letter.emf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4334"/>
              <a:ext cx="9152626" cy="953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30" name="Group 19"/>
            <p:cNvGrpSpPr>
              <a:grpSpLocks/>
            </p:cNvGrpSpPr>
            <p:nvPr userDrawn="1"/>
          </p:nvGrpSpPr>
          <p:grpSpPr bwMode="auto">
            <a:xfrm>
              <a:off x="0" y="0"/>
              <a:ext cx="9144000" cy="2286000"/>
              <a:chOff x="0" y="0"/>
              <a:chExt cx="9144000" cy="2286000"/>
            </a:xfrm>
          </p:grpSpPr>
          <p:sp>
            <p:nvSpPr>
              <p:cNvPr id="18" name="Rectangle 2"/>
              <p:cNvSpPr>
                <a:spLocks noChangeArrowheads="1"/>
              </p:cNvSpPr>
              <p:nvPr userDrawn="1"/>
            </p:nvSpPr>
            <p:spPr bwMode="auto">
              <a:xfrm>
                <a:off x="0" y="1560619"/>
                <a:ext cx="9144687" cy="365150"/>
              </a:xfrm>
              <a:prstGeom prst="rect">
                <a:avLst/>
              </a:prstGeom>
              <a:solidFill>
                <a:srgbClr val="4E8A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2" tIns="45716" rIns="91432" bIns="45716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9" name="Rectangle 4"/>
              <p:cNvSpPr>
                <a:spLocks/>
              </p:cNvSpPr>
              <p:nvPr/>
            </p:nvSpPr>
            <p:spPr bwMode="auto">
              <a:xfrm>
                <a:off x="341339" y="0"/>
                <a:ext cx="4115109" cy="2286156"/>
              </a:xfrm>
              <a:custGeom>
                <a:avLst/>
                <a:gdLst>
                  <a:gd name="T0" fmla="*/ 0 w 3816424"/>
                  <a:gd name="T1" fmla="*/ 0 h 2039912"/>
                  <a:gd name="T2" fmla="*/ 3816350 w 3816424"/>
                  <a:gd name="T3" fmla="*/ 0 h 2039912"/>
                  <a:gd name="T4" fmla="*/ 3816350 w 3816424"/>
                  <a:gd name="T5" fmla="*/ 1926853 h 2039912"/>
                  <a:gd name="T6" fmla="*/ 0 w 3816424"/>
                  <a:gd name="T7" fmla="*/ 1926853 h 2039912"/>
                  <a:gd name="T8" fmla="*/ 0 w 3816424"/>
                  <a:gd name="T9" fmla="*/ 0 h 20399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16424" h="2039912">
                    <a:moveTo>
                      <a:pt x="0" y="0"/>
                    </a:moveTo>
                    <a:lnTo>
                      <a:pt x="3816424" y="0"/>
                    </a:lnTo>
                    <a:lnTo>
                      <a:pt x="3816424" y="1927129"/>
                    </a:lnTo>
                    <a:cubicBezTo>
                      <a:pt x="2874236" y="2077008"/>
                      <a:pt x="938157" y="2078005"/>
                      <a:pt x="0" y="192712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</p:grpSp>
      </p:grpSp>
      <p:pic>
        <p:nvPicPr>
          <p:cNvPr id="1028" name="Picture 10" descr="C&amp;W_logo color_no tag.e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1813" y="6054725"/>
            <a:ext cx="1838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5pPr>
      <a:lvl6pPr marL="410243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400">
          <a:solidFill>
            <a:schemeClr val="bg2"/>
          </a:solidFill>
          <a:latin typeface="Gill Sans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Office building Skyscraper 26121208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02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5" name="Group 13"/>
          <p:cNvGrpSpPr>
            <a:grpSpLocks/>
          </p:cNvGrpSpPr>
          <p:nvPr/>
        </p:nvGrpSpPr>
        <p:grpSpPr bwMode="auto">
          <a:xfrm>
            <a:off x="0" y="0"/>
            <a:ext cx="9151938" cy="6307138"/>
            <a:chOff x="0" y="0"/>
            <a:chExt cx="9152626" cy="6307569"/>
          </a:xfrm>
        </p:grpSpPr>
        <p:grpSp>
          <p:nvGrpSpPr>
            <p:cNvPr id="3077" name="Group 10"/>
            <p:cNvGrpSpPr>
              <a:grpSpLocks/>
            </p:cNvGrpSpPr>
            <p:nvPr userDrawn="1"/>
          </p:nvGrpSpPr>
          <p:grpSpPr bwMode="auto">
            <a:xfrm>
              <a:off x="0" y="0"/>
              <a:ext cx="9144000" cy="2286000"/>
              <a:chOff x="0" y="0"/>
              <a:chExt cx="9144000" cy="2286000"/>
            </a:xfrm>
          </p:grpSpPr>
          <p:sp>
            <p:nvSpPr>
              <p:cNvPr id="12" name="Rectangle 2"/>
              <p:cNvSpPr>
                <a:spLocks noChangeArrowheads="1"/>
              </p:cNvSpPr>
              <p:nvPr userDrawn="1"/>
            </p:nvSpPr>
            <p:spPr bwMode="auto">
              <a:xfrm>
                <a:off x="0" y="1560619"/>
                <a:ext cx="9144687" cy="365150"/>
              </a:xfrm>
              <a:prstGeom prst="rect">
                <a:avLst/>
              </a:prstGeom>
              <a:solidFill>
                <a:srgbClr val="4E8ABE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lIns="91432" tIns="45716" rIns="91432" bIns="45716"/>
              <a:lstStyle/>
              <a:p>
                <a:pPr>
                  <a:defRPr/>
                </a:pPr>
                <a:endParaRPr lang="en-US">
                  <a:cs typeface="+mn-cs"/>
                </a:endParaRPr>
              </a:p>
            </p:txBody>
          </p:sp>
          <p:sp>
            <p:nvSpPr>
              <p:cNvPr id="13" name="Rectangle 4"/>
              <p:cNvSpPr>
                <a:spLocks/>
              </p:cNvSpPr>
              <p:nvPr/>
            </p:nvSpPr>
            <p:spPr bwMode="auto">
              <a:xfrm>
                <a:off x="341339" y="0"/>
                <a:ext cx="4115109" cy="2286156"/>
              </a:xfrm>
              <a:custGeom>
                <a:avLst/>
                <a:gdLst>
                  <a:gd name="T0" fmla="*/ 0 w 3816424"/>
                  <a:gd name="T1" fmla="*/ 0 h 2039912"/>
                  <a:gd name="T2" fmla="*/ 3816350 w 3816424"/>
                  <a:gd name="T3" fmla="*/ 0 h 2039912"/>
                  <a:gd name="T4" fmla="*/ 3816350 w 3816424"/>
                  <a:gd name="T5" fmla="*/ 1926853 h 2039912"/>
                  <a:gd name="T6" fmla="*/ 0 w 3816424"/>
                  <a:gd name="T7" fmla="*/ 1926853 h 2039912"/>
                  <a:gd name="T8" fmla="*/ 0 w 3816424"/>
                  <a:gd name="T9" fmla="*/ 0 h 20399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16424" h="2039912">
                    <a:moveTo>
                      <a:pt x="0" y="0"/>
                    </a:moveTo>
                    <a:lnTo>
                      <a:pt x="3816424" y="0"/>
                    </a:lnTo>
                    <a:lnTo>
                      <a:pt x="3816424" y="1927129"/>
                    </a:lnTo>
                    <a:cubicBezTo>
                      <a:pt x="2874236" y="2077008"/>
                      <a:pt x="938157" y="2078005"/>
                      <a:pt x="0" y="192712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2540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>
                  <a:defRPr/>
                </a:pPr>
                <a:endParaRPr lang="en-US" dirty="0">
                  <a:cs typeface="+mn-cs"/>
                </a:endParaRPr>
              </a:p>
            </p:txBody>
          </p:sp>
        </p:grpSp>
        <p:pic>
          <p:nvPicPr>
            <p:cNvPr id="3078" name="Picture 9" descr="Red Curve_Footer_P Letter.emf"/>
            <p:cNvPicPr>
              <a:picLocks noChangeAspect="1"/>
            </p:cNvPicPr>
            <p:nvPr userDrawn="1"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4334"/>
              <a:ext cx="9152626" cy="9532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076" name="Picture 15" descr="C&amp;W_logo color_no tag.em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1813" y="6054725"/>
            <a:ext cx="1838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5pPr>
      <a:lvl6pPr marL="410243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eaLnBrk="1" fontAlgn="base" hangingPunct="1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400">
          <a:solidFill>
            <a:schemeClr val="bg2"/>
          </a:solidFill>
          <a:latin typeface="Gill Sans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31" name="Group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6378091"/>
              </p:ext>
            </p:extLst>
          </p:nvPr>
        </p:nvGraphicFramePr>
        <p:xfrm>
          <a:off x="560388" y="6538912"/>
          <a:ext cx="7962900" cy="340981"/>
        </p:xfrm>
        <a:graphic>
          <a:graphicData uri="http://schemas.openxmlformats.org/drawingml/2006/table">
            <a:tbl>
              <a:tblPr/>
              <a:tblGrid>
                <a:gridCol w="6445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0981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ТЕМАТИЧЕСКИЕ ПАРКИ. МИРОВОЙ ОПЫТ И РОССИЙСКИЕ АНАЛОГИ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for CW"/>
                          <a:cs typeface="Arial" charset="0"/>
                        </a:rPr>
                        <a:t>CUSHMAN &amp; WAKEFIELD</a:t>
                      </a: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0" y="1022350"/>
            <a:ext cx="9144000" cy="0"/>
          </a:xfrm>
          <a:prstGeom prst="line">
            <a:avLst/>
          </a:prstGeom>
          <a:ln w="2857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319088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711200"/>
            <a:ext cx="68691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6" tIns="0" rIns="91386" bIns="45693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Freeform 2"/>
          <p:cNvSpPr>
            <a:spLocks noChangeAspect="1"/>
          </p:cNvSpPr>
          <p:nvPr/>
        </p:nvSpPr>
        <p:spPr bwMode="auto">
          <a:xfrm>
            <a:off x="7546975" y="0"/>
            <a:ext cx="1143000" cy="757238"/>
          </a:xfrm>
          <a:custGeom>
            <a:avLst/>
            <a:gdLst>
              <a:gd name="T0" fmla="*/ 0 w 3816424"/>
              <a:gd name="T1" fmla="*/ 0 h 2039912"/>
              <a:gd name="T2" fmla="*/ 3816350 w 3816424"/>
              <a:gd name="T3" fmla="*/ 0 h 2039912"/>
              <a:gd name="T4" fmla="*/ 3816350 w 3816424"/>
              <a:gd name="T5" fmla="*/ 1926853 h 2039912"/>
              <a:gd name="T6" fmla="*/ 0 w 3816424"/>
              <a:gd name="T7" fmla="*/ 1926853 h 2039912"/>
              <a:gd name="T8" fmla="*/ 0 w 3816424"/>
              <a:gd name="T9" fmla="*/ 0 h 20399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16424" h="2039912">
                <a:moveTo>
                  <a:pt x="0" y="0"/>
                </a:moveTo>
                <a:lnTo>
                  <a:pt x="3816424" y="0"/>
                </a:lnTo>
                <a:lnTo>
                  <a:pt x="3816424" y="1927129"/>
                </a:lnTo>
                <a:cubicBezTo>
                  <a:pt x="2874236" y="2077008"/>
                  <a:pt x="938157" y="2078005"/>
                  <a:pt x="0" y="1927129"/>
                </a:cubicBezTo>
                <a:lnTo>
                  <a:pt x="0" y="0"/>
                </a:lnTo>
                <a:close/>
              </a:path>
            </a:pathLst>
          </a:custGeom>
          <a:solidFill>
            <a:srgbClr val="EC1608"/>
          </a:solidFill>
          <a:ln>
            <a:noFill/>
          </a:ln>
          <a:extLst/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516813" y="68263"/>
            <a:ext cx="11890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spAutoFit/>
          </a:bodyPr>
          <a:lstStyle/>
          <a:p>
            <a:pPr algn="ctr">
              <a:defRPr/>
            </a:pPr>
            <a:r>
              <a:rPr lang="ru-RU" sz="900" cap="all" dirty="0">
                <a:solidFill>
                  <a:schemeClr val="bg1"/>
                </a:solidFill>
                <a:latin typeface="Gill Sans for CW" pitchFamily="34" charset="0"/>
                <a:cs typeface="+mn-cs"/>
              </a:rPr>
              <a:t>Департамент гостиничного бизнеса и туризма</a:t>
            </a:r>
            <a:endParaRPr lang="en-US" sz="900" cap="all" dirty="0">
              <a:solidFill>
                <a:schemeClr val="bg1"/>
              </a:solidFill>
              <a:latin typeface="Gill Sans for CW" pitchFamily="34" charset="0"/>
              <a:cs typeface="+mn-cs"/>
            </a:endParaRP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9C4ACE1-1D93-40E6-9B00-4D10718DF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7" r:id="rId2"/>
    <p:sldLayoutId id="2147483766" r:id="rId3"/>
    <p:sldLayoutId id="2147483765" r:id="rId4"/>
    <p:sldLayoutId id="2147483764" r:id="rId5"/>
    <p:sldLayoutId id="2147483763" r:id="rId6"/>
    <p:sldLayoutId id="2147483762" r:id="rId7"/>
    <p:sldLayoutId id="2147483761" r:id="rId8"/>
    <p:sldLayoutId id="2147483760" r:id="rId9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 cap="all">
          <a:solidFill>
            <a:schemeClr val="tx2"/>
          </a:solidFill>
          <a:latin typeface="Gill Sans for C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5pPr>
      <a:lvl6pPr marL="41024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600">
          <a:solidFill>
            <a:schemeClr val="accent1"/>
          </a:solidFill>
          <a:latin typeface="Gill Sans for CW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70" name="Group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0233061"/>
              </p:ext>
            </p:extLst>
          </p:nvPr>
        </p:nvGraphicFramePr>
        <p:xfrm>
          <a:off x="457200" y="6413500"/>
          <a:ext cx="7961313" cy="355600"/>
        </p:xfrm>
        <a:graphic>
          <a:graphicData uri="http://schemas.openxmlformats.org/drawingml/2006/table">
            <a:tbl>
              <a:tblPr/>
              <a:tblGrid>
                <a:gridCol w="64436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7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56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for CW"/>
                          <a:cs typeface="Arial" charset="0"/>
                        </a:rPr>
                        <a:t>ТЕМАТИЧЕСКИЕ ПАРКИ. МИРОВОЙ ОПЫТ И РОССИЙСКИЕ АНАЛОГИ</a:t>
                      </a:r>
                      <a:endParaRPr kumimoji="0" lang="en-US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ill Sans for CW"/>
                        <a:cs typeface="Arial" charset="0"/>
                      </a:endParaRP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for CW"/>
                          <a:cs typeface="Arial" charset="0"/>
                        </a:rPr>
                        <a:t>CUSHMAN &amp; WAKEFIELD</a:t>
                      </a:r>
                    </a:p>
                  </a:txBody>
                  <a:tcPr marL="83120" marR="83120" marT="40338" marB="40338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36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4688" y="319088"/>
            <a:ext cx="685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6" tIns="45693" rIns="91386" bIns="45693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4688" y="711200"/>
            <a:ext cx="6869112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86" tIns="0" rIns="91386" bIns="45693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410575" y="6472238"/>
            <a:ext cx="357188" cy="21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042" tIns="41021" rIns="82042" bIns="41021">
            <a:spAutoFit/>
          </a:bodyPr>
          <a:lstStyle/>
          <a:p>
            <a:pPr algn="r">
              <a:defRPr/>
            </a:pPr>
            <a:fld id="{75752264-83B7-4381-AB13-9ED4BC07C88B}" type="slidenum">
              <a:rPr lang="en-US" sz="900">
                <a:latin typeface="Gill Sans for CW" pitchFamily="34" charset="0"/>
                <a:cs typeface="+mn-cs"/>
              </a:rPr>
              <a:pPr algn="r">
                <a:defRPr/>
              </a:pPr>
              <a:t>‹#›</a:t>
            </a:fld>
            <a:endParaRPr lang="en-US" sz="900" dirty="0">
              <a:latin typeface="Gill Sans for CW" pitchFamily="34" charset="0"/>
              <a:cs typeface="+mn-cs"/>
            </a:endParaRPr>
          </a:p>
        </p:txBody>
      </p:sp>
      <p:sp>
        <p:nvSpPr>
          <p:cNvPr id="10" name="Freeform 2"/>
          <p:cNvSpPr>
            <a:spLocks noChangeAspect="1"/>
          </p:cNvSpPr>
          <p:nvPr/>
        </p:nvSpPr>
        <p:spPr bwMode="auto">
          <a:xfrm>
            <a:off x="7546975" y="0"/>
            <a:ext cx="1143000" cy="757238"/>
          </a:xfrm>
          <a:custGeom>
            <a:avLst/>
            <a:gdLst>
              <a:gd name="T0" fmla="*/ 0 w 3816424"/>
              <a:gd name="T1" fmla="*/ 0 h 2039912"/>
              <a:gd name="T2" fmla="*/ 3816350 w 3816424"/>
              <a:gd name="T3" fmla="*/ 0 h 2039912"/>
              <a:gd name="T4" fmla="*/ 3816350 w 3816424"/>
              <a:gd name="T5" fmla="*/ 1926853 h 2039912"/>
              <a:gd name="T6" fmla="*/ 0 w 3816424"/>
              <a:gd name="T7" fmla="*/ 1926853 h 2039912"/>
              <a:gd name="T8" fmla="*/ 0 w 3816424"/>
              <a:gd name="T9" fmla="*/ 0 h 20399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816424" h="2039912">
                <a:moveTo>
                  <a:pt x="0" y="0"/>
                </a:moveTo>
                <a:lnTo>
                  <a:pt x="3816424" y="0"/>
                </a:lnTo>
                <a:lnTo>
                  <a:pt x="3816424" y="1927129"/>
                </a:lnTo>
                <a:cubicBezTo>
                  <a:pt x="2874236" y="2077008"/>
                  <a:pt x="938157" y="2078005"/>
                  <a:pt x="0" y="1927129"/>
                </a:cubicBezTo>
                <a:lnTo>
                  <a:pt x="0" y="0"/>
                </a:lnTo>
                <a:close/>
              </a:path>
            </a:pathLst>
          </a:custGeom>
          <a:solidFill>
            <a:srgbClr val="EC1608"/>
          </a:solidFill>
          <a:ln>
            <a:noFill/>
          </a:ln>
          <a:extLst/>
        </p:spPr>
        <p:txBody>
          <a:bodyPr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516813" y="200025"/>
            <a:ext cx="1189037" cy="50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 anchor="b">
            <a:spAutoFit/>
          </a:bodyPr>
          <a:lstStyle/>
          <a:p>
            <a:pPr algn="ctr">
              <a:defRPr/>
            </a:pPr>
            <a:r>
              <a:rPr lang="ru-RU" sz="900" dirty="0">
                <a:solidFill>
                  <a:schemeClr val="bg1"/>
                </a:solidFill>
                <a:latin typeface="Gill Sans for CW" pitchFamily="34" charset="0"/>
                <a:cs typeface="+mn-cs"/>
              </a:rPr>
              <a:t>Департамент гостиничного бизнеса и туризма</a:t>
            </a:r>
            <a:endParaRPr lang="en-US" sz="900" dirty="0">
              <a:solidFill>
                <a:schemeClr val="bg1"/>
              </a:solidFill>
              <a:latin typeface="Gill Sans for CW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Gill Sans for CW"/>
        </a:defRPr>
      </a:lvl5pPr>
      <a:lvl6pPr marL="41024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600">
          <a:solidFill>
            <a:schemeClr val="accent1"/>
          </a:solidFill>
          <a:latin typeface="Gill Sans for CW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0"/>
            <a:ext cx="9144000" cy="6102350"/>
          </a:xfrm>
          <a:prstGeom prst="rect">
            <a:avLst/>
          </a:prstGeom>
          <a:solidFill>
            <a:schemeClr val="accent1"/>
          </a:solidFill>
          <a:ln w="25400" algn="ctr">
            <a:noFill/>
            <a:miter lim="800000"/>
            <a:headEnd/>
            <a:tailEnd/>
          </a:ln>
        </p:spPr>
        <p:txBody>
          <a:bodyPr lIns="91432" tIns="45716" rIns="91432" bIns="45716"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pic>
        <p:nvPicPr>
          <p:cNvPr id="17411" name="Picture 4" descr="Red Curve_Footer_P Letter.e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354638"/>
            <a:ext cx="91519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5pPr>
      <a:lvl6pPr marL="41024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400">
          <a:solidFill>
            <a:schemeClr val="accent1"/>
          </a:solidFill>
          <a:latin typeface="Gill Sans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1584325"/>
            <a:ext cx="9144000" cy="43164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lIns="82042" tIns="41021" rIns="82042" bIns="41021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9459" name="Picture 3" descr="Red Curve_Footer_P Letter.emf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5354638"/>
            <a:ext cx="9151938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3" r:id="rId2"/>
    <p:sldLayoutId id="2147483772" r:id="rId3"/>
    <p:sldLayoutId id="2147483771" r:id="rId4"/>
    <p:sldLayoutId id="2147483770" r:id="rId5"/>
  </p:sldLayoutIdLst>
  <p:transition spd="med"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2pPr>
      <a:lvl3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3pPr>
      <a:lvl4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4pPr>
      <a:lvl5pPr algn="l" rtl="0" eaLnBrk="0" fontAlgn="base" hangingPunct="0">
        <a:spcBef>
          <a:spcPct val="0"/>
        </a:spcBef>
        <a:spcAft>
          <a:spcPct val="0"/>
        </a:spcAft>
        <a:defRPr>
          <a:solidFill>
            <a:schemeClr val="tx2"/>
          </a:solidFill>
          <a:latin typeface="Gill Sans"/>
        </a:defRPr>
      </a:lvl5pPr>
      <a:lvl6pPr marL="41024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6pPr>
      <a:lvl7pPr marL="820487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7pPr>
      <a:lvl8pPr marL="1230730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8pPr>
      <a:lvl9pPr marL="1640973" algn="r" defTabSz="914501" rtl="0" fontAlgn="base">
        <a:spcBef>
          <a:spcPct val="0"/>
        </a:spcBef>
        <a:spcAft>
          <a:spcPct val="0"/>
        </a:spcAft>
        <a:defRPr sz="2200">
          <a:solidFill>
            <a:srgbClr val="EC1608"/>
          </a:solidFill>
          <a:latin typeface="Franklin Gothic Medium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ct val="50000"/>
        </a:spcAft>
        <a:buClr>
          <a:srgbClr val="EC1608"/>
        </a:buClr>
        <a:buFont typeface="Arial" charset="0"/>
        <a:defRPr sz="1400">
          <a:solidFill>
            <a:schemeClr val="accent1"/>
          </a:solidFill>
          <a:latin typeface="Gill Sans" pitchFamily="34" charset="0"/>
          <a:ea typeface="+mn-ea"/>
          <a:cs typeface="+mn-cs"/>
        </a:defRPr>
      </a:lvl1pPr>
      <a:lvl2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2pPr>
      <a:lvl3pPr algn="r" rtl="0" eaLnBrk="0" fontAlgn="base" hangingPunct="0">
        <a:spcBef>
          <a:spcPct val="0"/>
        </a:spcBef>
        <a:spcAft>
          <a:spcPct val="50000"/>
        </a:spcAft>
        <a:buClr>
          <a:schemeClr val="accent2"/>
        </a:buClr>
        <a:buFont typeface="Arial" charset="0"/>
        <a:defRPr sz="900">
          <a:solidFill>
            <a:schemeClr val="tx1"/>
          </a:solidFill>
          <a:latin typeface="+mn-lt"/>
        </a:defRPr>
      </a:lvl3pPr>
      <a:lvl4pPr marL="1600200" indent="-2301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46715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877401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287645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697887" indent="-227914" algn="l" defTabSz="914501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024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0487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0730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097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121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61461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71703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81946" algn="l" defTabSz="82048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http://www.divo-ostrov.ru/i/files/childs_zone/childsguard/image001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0.xml"/><Relationship Id="rId5" Type="http://schemas.openxmlformats.org/officeDocument/2006/relationships/image" Target="http://img-fotki.yandex.ru/get/53/nad5381.4/0_f04b_b6f7d7bf_L" TargetMode="Externa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 bwMode="auto">
          <a:xfrm>
            <a:off x="425450" y="0"/>
            <a:ext cx="3932238" cy="1314450"/>
          </a:xfrm>
          <a:ln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defTabSz="914501" eaLnBrk="1" hangingPunct="1">
              <a:defRPr/>
            </a:pPr>
            <a:r>
              <a:rPr lang="ru-RU" dirty="0"/>
              <a:t>Тематические парки</a:t>
            </a:r>
            <a:br>
              <a:rPr lang="en-US" dirty="0"/>
            </a:br>
            <a:r>
              <a:rPr lang="ru-RU" sz="1800" dirty="0">
                <a:solidFill>
                  <a:schemeClr val="tx2"/>
                </a:solidFill>
              </a:rPr>
              <a:t>Мировой опыт и российские аналоги</a:t>
            </a:r>
            <a:br>
              <a:rPr lang="ru-RU" sz="2000" dirty="0">
                <a:solidFill>
                  <a:schemeClr val="tx2"/>
                </a:solidFill>
              </a:rPr>
            </a:br>
            <a:br>
              <a:rPr lang="ru-RU" sz="2000" dirty="0"/>
            </a:br>
            <a:r>
              <a:rPr lang="ru-RU" sz="1200" dirty="0"/>
              <a:t>Смирнова марина,</a:t>
            </a:r>
            <a:br>
              <a:rPr lang="ru-RU" sz="1200" dirty="0"/>
            </a:br>
            <a:r>
              <a:rPr lang="ru-RU" sz="1100" dirty="0"/>
              <a:t>партнер, </a:t>
            </a:r>
            <a:br>
              <a:rPr lang="ru-RU" sz="1100" dirty="0"/>
            </a:br>
            <a:r>
              <a:rPr lang="ru-RU" sz="1000" dirty="0"/>
              <a:t>руководитель отдела гостиничного бизнеса и туризма</a:t>
            </a:r>
            <a:endParaRPr lang="en-US" sz="1000" dirty="0"/>
          </a:p>
        </p:txBody>
      </p:sp>
      <p:sp>
        <p:nvSpPr>
          <p:cNvPr id="65" name="Content Placeholder 64"/>
          <p:cNvSpPr>
            <a:spLocks noGrp="1"/>
          </p:cNvSpPr>
          <p:nvPr>
            <p:ph idx="11"/>
          </p:nvPr>
        </p:nvSpPr>
        <p:spPr bwMode="auto">
          <a:xfrm>
            <a:off x="5062538" y="1590675"/>
            <a:ext cx="3733800" cy="379413"/>
          </a:xfrm>
          <a:ln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defTabSz="914501" eaLnBrk="1" hangingPunct="1">
              <a:defRPr/>
            </a:pPr>
            <a:r>
              <a:rPr lang="ru-RU" dirty="0"/>
              <a:t>27 мая 2019 года</a:t>
            </a:r>
            <a:endParaRPr lang="en-US" dirty="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ru-RU" cap="none">
                <a:latin typeface="Gill Sans for CW"/>
              </a:rPr>
              <a:t>ПРОЧИЕ СЛАГАЕМЫЕ 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4688" y="711200"/>
            <a:ext cx="6869112" cy="290513"/>
          </a:xfrm>
          <a:solidFill>
            <a:srgbClr val="FFFFFF"/>
          </a:solidFill>
        </p:spPr>
        <p:txBody>
          <a:bodyPr/>
          <a:lstStyle/>
          <a:p>
            <a:r>
              <a:rPr lang="ru-RU">
                <a:latin typeface="Gill Sans for CW"/>
              </a:rPr>
              <a:t>Или чем кластер отличается от крупного проекта</a:t>
            </a:r>
          </a:p>
        </p:txBody>
      </p:sp>
      <p:sp>
        <p:nvSpPr>
          <p:cNvPr id="37891" name="AutoShape 5"/>
          <p:cNvSpPr>
            <a:spLocks noChangeArrowheads="1"/>
          </p:cNvSpPr>
          <p:nvPr/>
        </p:nvSpPr>
        <p:spPr bwMode="auto">
          <a:xfrm>
            <a:off x="2806700" y="1612900"/>
            <a:ext cx="1117600" cy="10541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/>
          <a:lstStyle/>
          <a:p>
            <a:pPr algn="ctr"/>
            <a:r>
              <a:rPr lang="ru-RU">
                <a:solidFill>
                  <a:schemeClr val="bg1"/>
                </a:solidFill>
                <a:latin typeface="Gill Sans for CW"/>
              </a:rPr>
              <a:t>ДМО</a:t>
            </a:r>
          </a:p>
        </p:txBody>
      </p:sp>
      <p:sp>
        <p:nvSpPr>
          <p:cNvPr id="37892" name="AutoShape 6"/>
          <p:cNvSpPr>
            <a:spLocks noChangeArrowheads="1"/>
          </p:cNvSpPr>
          <p:nvPr/>
        </p:nvSpPr>
        <p:spPr bwMode="auto">
          <a:xfrm rot="10800000">
            <a:off x="2235200" y="2743200"/>
            <a:ext cx="2273300" cy="13970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91432" tIns="45716" rIns="91432" bIns="45716" anchor="ctr"/>
          <a:lstStyle/>
          <a:p>
            <a:pPr algn="ctr"/>
            <a:r>
              <a:rPr lang="ru-RU">
                <a:solidFill>
                  <a:schemeClr val="bg1"/>
                </a:solidFill>
                <a:latin typeface="Gill Sans for CW"/>
              </a:rPr>
              <a:t>Маркетинг </a:t>
            </a:r>
          </a:p>
          <a:p>
            <a:pPr algn="ctr"/>
            <a:r>
              <a:rPr lang="ru-RU">
                <a:solidFill>
                  <a:schemeClr val="bg1"/>
                </a:solidFill>
                <a:latin typeface="Gill Sans for CW"/>
              </a:rPr>
              <a:t>и продажа</a:t>
            </a:r>
          </a:p>
        </p:txBody>
      </p:sp>
      <p:sp>
        <p:nvSpPr>
          <p:cNvPr id="37893" name="AutoShape 7"/>
          <p:cNvSpPr>
            <a:spLocks noChangeArrowheads="1"/>
          </p:cNvSpPr>
          <p:nvPr/>
        </p:nvSpPr>
        <p:spPr bwMode="auto">
          <a:xfrm rot="10800000">
            <a:off x="1027113" y="4186238"/>
            <a:ext cx="4695825" cy="914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wrap="none" lIns="91432" tIns="45716" rIns="91432" bIns="45716" anchor="ctr"/>
          <a:lstStyle/>
          <a:p>
            <a:pPr algn="ctr"/>
            <a:r>
              <a:rPr lang="ru-RU">
                <a:solidFill>
                  <a:schemeClr val="bg1"/>
                </a:solidFill>
                <a:latin typeface="Gill Sans for CW"/>
              </a:rPr>
              <a:t>Продукт</a:t>
            </a:r>
          </a:p>
        </p:txBody>
      </p:sp>
      <p:sp>
        <p:nvSpPr>
          <p:cNvPr id="37894" name="Text Box 8"/>
          <p:cNvSpPr txBox="1">
            <a:spLocks noChangeArrowheads="1"/>
          </p:cNvSpPr>
          <p:nvPr/>
        </p:nvSpPr>
        <p:spPr bwMode="auto">
          <a:xfrm>
            <a:off x="5080000" y="1574800"/>
            <a:ext cx="33909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>
                <a:latin typeface="Gill Sans for CW"/>
              </a:rPr>
              <a:t>В развитии кластера задействованы различные агенты,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>
                <a:latin typeface="Gill Sans for CW"/>
              </a:rPr>
              <a:t>Их интересы не всегда совпадают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>
                <a:latin typeface="Gill Sans for CW"/>
              </a:rPr>
              <a:t>Необходимо управление кластером – ДМО (</a:t>
            </a:r>
            <a:r>
              <a:rPr lang="en-US">
                <a:latin typeface="Gill Sans for CW"/>
              </a:rPr>
              <a:t>Destination Management Organization</a:t>
            </a:r>
            <a:r>
              <a:rPr lang="ru-RU">
                <a:latin typeface="Gill Sans for CW"/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Content Placeholder 52"/>
          <p:cNvGraphicFramePr>
            <a:graphicFrameLocks/>
          </p:cNvGraphicFramePr>
          <p:nvPr/>
        </p:nvGraphicFramePr>
        <p:xfrm>
          <a:off x="6480175" y="4557713"/>
          <a:ext cx="1742535" cy="18573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737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8" name="Content Placeholder 52"/>
          <p:cNvGraphicFramePr>
            <a:graphicFrameLocks noGrp="1"/>
          </p:cNvGraphicFramePr>
          <p:nvPr>
            <p:ph idx="4294967295"/>
          </p:nvPr>
        </p:nvGraphicFramePr>
        <p:xfrm>
          <a:off x="5334000" y="1601788"/>
          <a:ext cx="1779138" cy="11889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889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77" name="Content Placeholder 52"/>
          <p:cNvGraphicFramePr>
            <a:graphicFrameLocks/>
          </p:cNvGraphicFramePr>
          <p:nvPr/>
        </p:nvGraphicFramePr>
        <p:xfrm>
          <a:off x="4181475" y="4462463"/>
          <a:ext cx="2053087" cy="1714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30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925" name="Rectangle 7"/>
          <p:cNvSpPr>
            <a:spLocks noChangeArrowheads="1"/>
          </p:cNvSpPr>
          <p:nvPr/>
        </p:nvSpPr>
        <p:spPr bwMode="auto">
          <a:xfrm>
            <a:off x="395288" y="3644900"/>
            <a:ext cx="1008062" cy="358775"/>
          </a:xfrm>
          <a:prstGeom prst="rect">
            <a:avLst/>
          </a:prstGeom>
          <a:solidFill>
            <a:schemeClr val="accent1"/>
          </a:solidFill>
          <a:ln w="6350">
            <a:noFill/>
            <a:miter lim="800000"/>
            <a:headEnd/>
            <a:tailEnd/>
          </a:ln>
        </p:spPr>
        <p:txBody>
          <a:bodyPr wrap="none" lIns="80211" tIns="40106" rIns="80211" bIns="40106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26" name="Rectangle 2"/>
          <p:cNvSpPr>
            <a:spLocks noChangeArrowheads="1"/>
          </p:cNvSpPr>
          <p:nvPr/>
        </p:nvSpPr>
        <p:spPr bwMode="auto">
          <a:xfrm>
            <a:off x="6156325" y="3644900"/>
            <a:ext cx="1008063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27" name="Rectangle 3"/>
          <p:cNvSpPr>
            <a:spLocks noChangeArrowheads="1"/>
          </p:cNvSpPr>
          <p:nvPr/>
        </p:nvSpPr>
        <p:spPr bwMode="auto">
          <a:xfrm>
            <a:off x="3851275" y="3644900"/>
            <a:ext cx="1008063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28" name="Rectangle 5"/>
          <p:cNvSpPr>
            <a:spLocks noChangeArrowheads="1"/>
          </p:cNvSpPr>
          <p:nvPr/>
        </p:nvSpPr>
        <p:spPr bwMode="auto">
          <a:xfrm>
            <a:off x="5005388" y="3644900"/>
            <a:ext cx="1008062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29" name="Rectangle 6"/>
          <p:cNvSpPr>
            <a:spLocks noChangeArrowheads="1"/>
          </p:cNvSpPr>
          <p:nvPr/>
        </p:nvSpPr>
        <p:spPr bwMode="auto">
          <a:xfrm>
            <a:off x="4997450" y="3754438"/>
            <a:ext cx="1009650" cy="13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ПРОЕКТЫ</a:t>
            </a:r>
          </a:p>
        </p:txBody>
      </p:sp>
      <p:sp>
        <p:nvSpPr>
          <p:cNvPr id="38930" name="Rectangle 8"/>
          <p:cNvSpPr>
            <a:spLocks noChangeArrowheads="1"/>
          </p:cNvSpPr>
          <p:nvPr/>
        </p:nvSpPr>
        <p:spPr bwMode="auto">
          <a:xfrm>
            <a:off x="430213" y="3754438"/>
            <a:ext cx="936625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ИДЕЯ</a:t>
            </a:r>
            <a:endParaRPr lang="en-US" sz="900">
              <a:latin typeface="Calibri" pitchFamily="34" charset="0"/>
            </a:endParaRPr>
          </a:p>
        </p:txBody>
      </p:sp>
      <p:sp>
        <p:nvSpPr>
          <p:cNvPr id="38931" name="Rectangle 9"/>
          <p:cNvSpPr>
            <a:spLocks noChangeArrowheads="1"/>
          </p:cNvSpPr>
          <p:nvPr/>
        </p:nvSpPr>
        <p:spPr bwMode="auto">
          <a:xfrm>
            <a:off x="1549400" y="3644900"/>
            <a:ext cx="1008063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32" name="Rectangle 10"/>
          <p:cNvSpPr>
            <a:spLocks noChangeArrowheads="1"/>
          </p:cNvSpPr>
          <p:nvPr/>
        </p:nvSpPr>
        <p:spPr bwMode="auto">
          <a:xfrm>
            <a:off x="1584325" y="3692525"/>
            <a:ext cx="93662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ЗЕМЕЛЬНЫЙ </a:t>
            </a:r>
          </a:p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УЧАСТОК</a:t>
            </a:r>
            <a:endParaRPr lang="en-US" sz="900">
              <a:latin typeface="Calibri" pitchFamily="34" charset="0"/>
            </a:endParaRPr>
          </a:p>
        </p:txBody>
      </p:sp>
      <p:sp>
        <p:nvSpPr>
          <p:cNvPr id="38933" name="Rectangle 11"/>
          <p:cNvSpPr>
            <a:spLocks noChangeArrowheads="1"/>
          </p:cNvSpPr>
          <p:nvPr/>
        </p:nvSpPr>
        <p:spPr bwMode="auto">
          <a:xfrm>
            <a:off x="2700338" y="3644900"/>
            <a:ext cx="1008062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34" name="Rectangle 12"/>
          <p:cNvSpPr>
            <a:spLocks noChangeArrowheads="1"/>
          </p:cNvSpPr>
          <p:nvPr/>
        </p:nvSpPr>
        <p:spPr bwMode="auto">
          <a:xfrm>
            <a:off x="2735263" y="3754438"/>
            <a:ext cx="936625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КОНЦЕПЦИЯ</a:t>
            </a:r>
            <a:endParaRPr lang="en-US" sz="900">
              <a:latin typeface="Calibri" pitchFamily="34" charset="0"/>
            </a:endParaRPr>
          </a:p>
        </p:txBody>
      </p:sp>
      <p:sp>
        <p:nvSpPr>
          <p:cNvPr id="38935" name="Rectangle 13"/>
          <p:cNvSpPr>
            <a:spLocks noChangeArrowheads="1"/>
          </p:cNvSpPr>
          <p:nvPr/>
        </p:nvSpPr>
        <p:spPr bwMode="auto">
          <a:xfrm>
            <a:off x="3890963" y="3754438"/>
            <a:ext cx="936625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МАСТЕРПЛАН</a:t>
            </a:r>
            <a:endParaRPr lang="en-US" sz="900">
              <a:latin typeface="Calibri" pitchFamily="34" charset="0"/>
            </a:endParaRPr>
          </a:p>
        </p:txBody>
      </p:sp>
      <p:sp>
        <p:nvSpPr>
          <p:cNvPr id="38936" name="Rectangle 14"/>
          <p:cNvSpPr>
            <a:spLocks noChangeArrowheads="1"/>
          </p:cNvSpPr>
          <p:nvPr/>
        </p:nvSpPr>
        <p:spPr bwMode="auto">
          <a:xfrm>
            <a:off x="6196013" y="3754438"/>
            <a:ext cx="10017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defTabSz="801688"/>
            <a:r>
              <a:rPr lang="ru-RU" sz="800">
                <a:solidFill>
                  <a:srgbClr val="FFFFFF"/>
                </a:solidFill>
                <a:latin typeface="Calibri" pitchFamily="34" charset="0"/>
              </a:rPr>
              <a:t>СТРОИТЕЛЬСТВО</a:t>
            </a:r>
            <a:endParaRPr lang="en-US" sz="800">
              <a:latin typeface="Calibri" pitchFamily="34" charset="0"/>
            </a:endParaRPr>
          </a:p>
        </p:txBody>
      </p:sp>
      <p:sp>
        <p:nvSpPr>
          <p:cNvPr id="38937" name="Rectangle 15"/>
          <p:cNvSpPr>
            <a:spLocks noChangeArrowheads="1"/>
          </p:cNvSpPr>
          <p:nvPr/>
        </p:nvSpPr>
        <p:spPr bwMode="auto">
          <a:xfrm>
            <a:off x="7308850" y="3644900"/>
            <a:ext cx="1079500" cy="358775"/>
          </a:xfrm>
          <a:prstGeom prst="rect">
            <a:avLst/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38" name="Rectangle 16"/>
          <p:cNvSpPr>
            <a:spLocks noChangeArrowheads="1"/>
          </p:cNvSpPr>
          <p:nvPr/>
        </p:nvSpPr>
        <p:spPr bwMode="auto">
          <a:xfrm>
            <a:off x="7380288" y="3754438"/>
            <a:ext cx="1008062" cy="13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defTabSz="801688"/>
            <a:r>
              <a:rPr lang="ru-RU" sz="900">
                <a:solidFill>
                  <a:srgbClr val="FFFFFF"/>
                </a:solidFill>
                <a:latin typeface="Calibri" pitchFamily="34" charset="0"/>
              </a:rPr>
              <a:t>УПРАВЛЕНИЕ</a:t>
            </a:r>
          </a:p>
        </p:txBody>
      </p:sp>
      <p:sp>
        <p:nvSpPr>
          <p:cNvPr id="38939" name="AutoShape 17"/>
          <p:cNvSpPr>
            <a:spLocks noChangeArrowheads="1"/>
          </p:cNvSpPr>
          <p:nvPr/>
        </p:nvSpPr>
        <p:spPr bwMode="auto">
          <a:xfrm>
            <a:off x="8440738" y="3644900"/>
            <a:ext cx="127000" cy="358775"/>
          </a:xfrm>
          <a:prstGeom prst="homePlate">
            <a:avLst>
              <a:gd name="adj" fmla="val 100000"/>
            </a:avLst>
          </a:prstGeom>
          <a:solidFill>
            <a:schemeClr val="accent1"/>
          </a:solidFill>
          <a:ln w="9525" algn="ctr">
            <a:noFill/>
            <a:miter lim="800000"/>
            <a:headEnd/>
            <a:tailEnd/>
          </a:ln>
        </p:spPr>
        <p:txBody>
          <a:bodyPr wrap="none" lIns="89388" tIns="44693" rIns="89388" bIns="44693" anchor="ctr"/>
          <a:lstStyle/>
          <a:p>
            <a:pPr defTabSz="801688"/>
            <a:endParaRPr lang="ru-RU">
              <a:latin typeface="Calibri" pitchFamily="34" charset="0"/>
            </a:endParaRPr>
          </a:p>
        </p:txBody>
      </p:sp>
      <p:sp>
        <p:nvSpPr>
          <p:cNvPr id="38940" name="Title 1"/>
          <p:cNvSpPr>
            <a:spLocks noGrp="1"/>
          </p:cNvSpPr>
          <p:nvPr>
            <p:ph type="title" idx="4294967295"/>
          </p:nvPr>
        </p:nvSpPr>
        <p:spPr>
          <a:xfrm>
            <a:off x="674688" y="317500"/>
            <a:ext cx="6850062" cy="396875"/>
          </a:xfrm>
          <a:noFill/>
        </p:spPr>
        <p:txBody>
          <a:bodyPr lIns="91395" tIns="45697" rIns="91395" bIns="45697"/>
          <a:lstStyle/>
          <a:p>
            <a:r>
              <a:rPr lang="ru-RU" cap="none">
                <a:latin typeface="Gill Sans for CW"/>
              </a:rPr>
              <a:t>ЭВОЛЮЦИЯ ПРОЕКТА</a:t>
            </a:r>
            <a:r>
              <a:rPr lang="en-US" cap="none">
                <a:latin typeface="Gill Sans for CW"/>
              </a:rPr>
              <a:t> </a:t>
            </a:r>
            <a:endParaRPr lang="ru-RU" cap="none">
              <a:latin typeface="Gill Sans for CW"/>
            </a:endParaRPr>
          </a:p>
        </p:txBody>
      </p:sp>
      <p:graphicFrame>
        <p:nvGraphicFramePr>
          <p:cNvPr id="53" name="Content Placeholder 52"/>
          <p:cNvGraphicFramePr>
            <a:graphicFrameLocks noGrp="1"/>
          </p:cNvGraphicFramePr>
          <p:nvPr>
            <p:ph idx="4294967295"/>
          </p:nvPr>
        </p:nvGraphicFramePr>
        <p:xfrm>
          <a:off x="698500" y="1524000"/>
          <a:ext cx="1779138" cy="11508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5086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945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77863" y="1625600"/>
            <a:ext cx="1558925" cy="739775"/>
          </a:xfrm>
        </p:spPr>
        <p:txBody>
          <a:bodyPr lIns="91395" rIns="91395" bIns="45697"/>
          <a:lstStyle/>
          <a:p>
            <a:pPr marL="139700" lvl="4" indent="-139700" defTabSz="1041400">
              <a:spcBef>
                <a:spcPct val="0"/>
              </a:spcBef>
              <a:buClr>
                <a:schemeClr val="tx2"/>
              </a:buClr>
              <a:buFont typeface="Arial" charset="0"/>
              <a:buChar char="•"/>
            </a:pPr>
            <a:r>
              <a:rPr lang="ru-RU" sz="900">
                <a:latin typeface="Calibri" pitchFamily="34" charset="0"/>
              </a:rPr>
              <a:t>Исследования</a:t>
            </a:r>
          </a:p>
          <a:p>
            <a:pPr marL="139700" lvl="4" indent="-139700" defTabSz="1041400">
              <a:spcBef>
                <a:spcPct val="0"/>
              </a:spcBef>
              <a:buClr>
                <a:schemeClr val="tx2"/>
              </a:buClr>
              <a:buFont typeface="Arial" charset="0"/>
              <a:buChar char="•"/>
            </a:pPr>
            <a:r>
              <a:rPr lang="ru-RU" sz="900">
                <a:latin typeface="Calibri" pitchFamily="34" charset="0"/>
              </a:rPr>
              <a:t>Анализ рынка</a:t>
            </a:r>
          </a:p>
          <a:p>
            <a:pPr marL="139700" lvl="4" indent="-139700" defTabSz="1041400">
              <a:spcBef>
                <a:spcPct val="0"/>
              </a:spcBef>
              <a:buClr>
                <a:schemeClr val="tx2"/>
              </a:buClr>
              <a:buFont typeface="Arial" charset="0"/>
              <a:buChar char="•"/>
            </a:pPr>
            <a:r>
              <a:rPr lang="ru-RU" sz="900">
                <a:latin typeface="Calibri" pitchFamily="34" charset="0"/>
              </a:rPr>
              <a:t>Анализ конкуренции</a:t>
            </a:r>
          </a:p>
          <a:p>
            <a:pPr marL="139700" lvl="4" indent="-139700" defTabSz="1041400">
              <a:spcBef>
                <a:spcPct val="0"/>
              </a:spcBef>
              <a:buClr>
                <a:schemeClr val="tx2"/>
              </a:buClr>
              <a:buFont typeface="Arial" charset="0"/>
              <a:buChar char="•"/>
            </a:pPr>
            <a:r>
              <a:rPr lang="ru-RU" sz="900">
                <a:latin typeface="Calibri" pitchFamily="34" charset="0"/>
              </a:rPr>
              <a:t>Поиск деловых партнеров</a:t>
            </a:r>
          </a:p>
          <a:p>
            <a:pPr marL="139700" lvl="4" indent="-139700" defTabSz="1041400">
              <a:spcBef>
                <a:spcPct val="0"/>
              </a:spcBef>
              <a:buClr>
                <a:schemeClr val="tx2"/>
              </a:buClr>
              <a:buFont typeface="Arial" charset="0"/>
              <a:buChar char="•"/>
            </a:pPr>
            <a:r>
              <a:rPr lang="ru-RU" sz="900">
                <a:latin typeface="Calibri" pitchFamily="34" charset="0"/>
              </a:rPr>
              <a:t>Бизнес планирование</a:t>
            </a:r>
          </a:p>
        </p:txBody>
      </p:sp>
      <p:cxnSp>
        <p:nvCxnSpPr>
          <p:cNvPr id="38946" name="Shape 62"/>
          <p:cNvCxnSpPr>
            <a:cxnSpLocks noChangeShapeType="1"/>
            <a:stCxn id="38945" idx="1"/>
          </p:cNvCxnSpPr>
          <p:nvPr/>
        </p:nvCxnSpPr>
        <p:spPr bwMode="auto">
          <a:xfrm rot="10800000" flipV="1">
            <a:off x="574675" y="1995488"/>
            <a:ext cx="103188" cy="1812925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graphicFrame>
        <p:nvGraphicFramePr>
          <p:cNvPr id="65" name="Content Placeholder 52"/>
          <p:cNvGraphicFramePr>
            <a:graphicFrameLocks/>
          </p:cNvGraphicFramePr>
          <p:nvPr/>
        </p:nvGraphicFramePr>
        <p:xfrm>
          <a:off x="1887538" y="4656138"/>
          <a:ext cx="1779138" cy="1301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9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012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951" name="Content Placeholder 3"/>
          <p:cNvSpPr txBox="1">
            <a:spLocks/>
          </p:cNvSpPr>
          <p:nvPr/>
        </p:nvSpPr>
        <p:spPr bwMode="auto">
          <a:xfrm>
            <a:off x="1843088" y="4689475"/>
            <a:ext cx="1558925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Подбор земельного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участка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Продажа  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земельного участка</a:t>
            </a:r>
            <a:r>
              <a:rPr lang="en-US" sz="900">
                <a:solidFill>
                  <a:srgbClr val="565A51"/>
                </a:solidFill>
                <a:latin typeface="Calibri" pitchFamily="34" charset="0"/>
              </a:rPr>
              <a:t> 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Оценка участка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Техническая оценка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Анализ рыночного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потенциала</a:t>
            </a:r>
          </a:p>
        </p:txBody>
      </p:sp>
      <p:sp>
        <p:nvSpPr>
          <p:cNvPr id="38952" name="Content Placeholder 3"/>
          <p:cNvSpPr txBox="1">
            <a:spLocks/>
          </p:cNvSpPr>
          <p:nvPr/>
        </p:nvSpPr>
        <p:spPr bwMode="auto">
          <a:xfrm>
            <a:off x="4183063" y="4470400"/>
            <a:ext cx="1846262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Зонирование</a:t>
            </a:r>
            <a:r>
              <a:rPr lang="en-US" sz="900">
                <a:solidFill>
                  <a:srgbClr val="565A51"/>
                </a:solidFill>
                <a:latin typeface="Calibri" pitchFamily="34" charset="0"/>
              </a:rPr>
              <a:t> /</a:t>
            </a: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разработка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стратегии реализации</a:t>
            </a:r>
            <a:r>
              <a:rPr lang="en-US" sz="900">
                <a:solidFill>
                  <a:srgbClr val="565A51"/>
                </a:solidFill>
                <a:latin typeface="Calibri" pitchFamily="34" charset="0"/>
              </a:rPr>
              <a:t>/</a:t>
            </a: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этапность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Техническая и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юридическая оценка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Консультирование по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проекту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Финальный макет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</p:txBody>
      </p:sp>
      <p:sp>
        <p:nvSpPr>
          <p:cNvPr id="38953" name="Content Placeholder 3"/>
          <p:cNvSpPr txBox="1">
            <a:spLocks/>
          </p:cNvSpPr>
          <p:nvPr/>
        </p:nvSpPr>
        <p:spPr bwMode="auto">
          <a:xfrm>
            <a:off x="5289550" y="1625600"/>
            <a:ext cx="1558925" cy="129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Выделение подпроектов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Управление проектом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Подготовка к строительству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Финансовая оценка – бизнес-план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Получение финансирования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endParaRPr lang="en-US" sz="900">
              <a:solidFill>
                <a:srgbClr val="565A51"/>
              </a:solidFill>
              <a:latin typeface="Calibri" pitchFamily="34" charset="0"/>
            </a:endParaRPr>
          </a:p>
        </p:txBody>
      </p:sp>
      <p:graphicFrame>
        <p:nvGraphicFramePr>
          <p:cNvPr id="91" name="Content Placeholder 52"/>
          <p:cNvGraphicFramePr>
            <a:graphicFrameLocks/>
          </p:cNvGraphicFramePr>
          <p:nvPr/>
        </p:nvGraphicFramePr>
        <p:xfrm>
          <a:off x="7635875" y="2058988"/>
          <a:ext cx="1640394" cy="13507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3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507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958" name="Content Placeholder 3"/>
          <p:cNvSpPr txBox="1">
            <a:spLocks/>
          </p:cNvSpPr>
          <p:nvPr/>
        </p:nvSpPr>
        <p:spPr bwMode="auto">
          <a:xfrm>
            <a:off x="7635875" y="2101850"/>
            <a:ext cx="139065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Поиск Оператора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Формирование структуры УК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Создание УК</a:t>
            </a:r>
          </a:p>
        </p:txBody>
      </p:sp>
      <p:sp>
        <p:nvSpPr>
          <p:cNvPr id="38959" name="Content Placeholder 3"/>
          <p:cNvSpPr txBox="1">
            <a:spLocks/>
          </p:cNvSpPr>
          <p:nvPr/>
        </p:nvSpPr>
        <p:spPr bwMode="auto">
          <a:xfrm>
            <a:off x="6448425" y="4635500"/>
            <a:ext cx="1558925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Техническая оценка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Управление средствами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Маркетинг и сдача в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 аренду/продажа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Управление арендными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договорами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Инвестиционные</a:t>
            </a:r>
          </a:p>
          <a:p>
            <a:pPr indent="74613" defTabSz="801688">
              <a:buClr>
                <a:srgbClr val="EE3224"/>
              </a:buClr>
              <a:buSzPct val="100000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продажи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</p:txBody>
      </p:sp>
      <p:cxnSp>
        <p:nvCxnSpPr>
          <p:cNvPr id="38960" name="Shape 97"/>
          <p:cNvCxnSpPr>
            <a:cxnSpLocks noChangeShapeType="1"/>
          </p:cNvCxnSpPr>
          <p:nvPr/>
        </p:nvCxnSpPr>
        <p:spPr bwMode="auto">
          <a:xfrm rot="16200000" flipH="1">
            <a:off x="6627812" y="5111751"/>
            <a:ext cx="1598613" cy="169862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graphicFrame>
        <p:nvGraphicFramePr>
          <p:cNvPr id="101" name="Content Placeholder 52"/>
          <p:cNvGraphicFramePr>
            <a:graphicFrameLocks/>
          </p:cNvGraphicFramePr>
          <p:nvPr/>
        </p:nvGraphicFramePr>
        <p:xfrm>
          <a:off x="3009900" y="2058988"/>
          <a:ext cx="1640910" cy="1322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09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32217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5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8965" name="Content Placeholder 3"/>
          <p:cNvSpPr txBox="1">
            <a:spLocks/>
          </p:cNvSpPr>
          <p:nvPr/>
        </p:nvSpPr>
        <p:spPr bwMode="auto">
          <a:xfrm>
            <a:off x="2987675" y="2101850"/>
            <a:ext cx="1387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95" tIns="0" rIns="91395" bIns="45697">
            <a:spAutoFit/>
          </a:bodyPr>
          <a:lstStyle/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Изучение рынка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Разработка </a:t>
            </a:r>
            <a:br>
              <a:rPr lang="en-US" sz="900">
                <a:solidFill>
                  <a:srgbClr val="565A51"/>
                </a:solidFill>
                <a:latin typeface="Calibri" pitchFamily="34" charset="0"/>
              </a:rPr>
            </a:br>
            <a:r>
              <a:rPr lang="en-US" sz="900">
                <a:solidFill>
                  <a:srgbClr val="565A51"/>
                </a:solidFill>
                <a:latin typeface="Calibri" pitchFamily="34" charset="0"/>
              </a:rPr>
              <a:t>  </a:t>
            </a: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концепций	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Разработка ТЭО</a:t>
            </a: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Оценка концепции</a:t>
            </a:r>
            <a:endParaRPr lang="en-US" sz="900">
              <a:solidFill>
                <a:srgbClr val="565A51"/>
              </a:solidFill>
              <a:latin typeface="Calibri" pitchFamily="34" charset="0"/>
            </a:endParaRPr>
          </a:p>
          <a:p>
            <a:pPr indent="74613" defTabSz="801688">
              <a:buClr>
                <a:srgbClr val="EE3224"/>
              </a:buClr>
              <a:buSzPct val="100000"/>
              <a:buFont typeface="Arial" charset="0"/>
              <a:buChar char="•"/>
            </a:pP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Исследования </a:t>
            </a:r>
            <a:br>
              <a:rPr lang="en-US" sz="900">
                <a:solidFill>
                  <a:srgbClr val="565A51"/>
                </a:solidFill>
                <a:latin typeface="Calibri" pitchFamily="34" charset="0"/>
              </a:rPr>
            </a:br>
            <a:r>
              <a:rPr lang="en-US" sz="900">
                <a:solidFill>
                  <a:srgbClr val="565A51"/>
                </a:solidFill>
                <a:latin typeface="Calibri" pitchFamily="34" charset="0"/>
              </a:rPr>
              <a:t>  </a:t>
            </a:r>
            <a:r>
              <a:rPr lang="ru-RU" sz="900">
                <a:solidFill>
                  <a:srgbClr val="565A51"/>
                </a:solidFill>
                <a:latin typeface="Calibri" pitchFamily="34" charset="0"/>
              </a:rPr>
              <a:t> потребителей</a:t>
            </a:r>
          </a:p>
        </p:txBody>
      </p:sp>
      <p:cxnSp>
        <p:nvCxnSpPr>
          <p:cNvPr id="38966" name="Shape 105"/>
          <p:cNvCxnSpPr>
            <a:cxnSpLocks noChangeShapeType="1"/>
            <a:stCxn id="38965" idx="1"/>
          </p:cNvCxnSpPr>
          <p:nvPr/>
        </p:nvCxnSpPr>
        <p:spPr bwMode="auto">
          <a:xfrm rot="10800000" flipV="1">
            <a:off x="2852738" y="2614613"/>
            <a:ext cx="134937" cy="1135062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38967" name="Shape 109"/>
          <p:cNvCxnSpPr>
            <a:cxnSpLocks noChangeShapeType="1"/>
          </p:cNvCxnSpPr>
          <p:nvPr/>
        </p:nvCxnSpPr>
        <p:spPr bwMode="auto">
          <a:xfrm rot="10800000" flipV="1">
            <a:off x="6056313" y="2363788"/>
            <a:ext cx="114300" cy="1658937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38968" name="Shape 116"/>
          <p:cNvCxnSpPr>
            <a:cxnSpLocks noChangeShapeType="1"/>
          </p:cNvCxnSpPr>
          <p:nvPr/>
        </p:nvCxnSpPr>
        <p:spPr bwMode="auto">
          <a:xfrm rot="10800000">
            <a:off x="4695825" y="4402138"/>
            <a:ext cx="142875" cy="1920875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38969" name="Shape 127"/>
          <p:cNvCxnSpPr>
            <a:cxnSpLocks noChangeShapeType="1"/>
            <a:stCxn id="38951" idx="1"/>
          </p:cNvCxnSpPr>
          <p:nvPr/>
        </p:nvCxnSpPr>
        <p:spPr bwMode="auto">
          <a:xfrm rot="10800000">
            <a:off x="1717675" y="3876675"/>
            <a:ext cx="125413" cy="1395413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  <p:cxnSp>
        <p:nvCxnSpPr>
          <p:cNvPr id="38970" name="Shape 128"/>
          <p:cNvCxnSpPr>
            <a:cxnSpLocks noChangeShapeType="1"/>
          </p:cNvCxnSpPr>
          <p:nvPr/>
        </p:nvCxnSpPr>
        <p:spPr bwMode="auto">
          <a:xfrm rot="10800000" flipV="1">
            <a:off x="8758238" y="2905125"/>
            <a:ext cx="133350" cy="1109663"/>
          </a:xfrm>
          <a:prstGeom prst="bentConnector2">
            <a:avLst/>
          </a:prstGeom>
          <a:noFill/>
          <a:ln w="3175" algn="ctr">
            <a:solidFill>
              <a:schemeClr val="bg2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534988" y="1538288"/>
            <a:ext cx="6858000" cy="396875"/>
          </a:xfrm>
          <a:solidFill>
            <a:schemeClr val="bg2"/>
          </a:solidFill>
        </p:spPr>
        <p:txBody>
          <a:bodyPr/>
          <a:lstStyle/>
          <a:p>
            <a:r>
              <a:rPr lang="ru-RU" cap="none">
                <a:solidFill>
                  <a:schemeClr val="bg1"/>
                </a:solidFill>
                <a:latin typeface="Gill Sans for CW"/>
              </a:rPr>
              <a:t>ПРИМЕРЫ УСПЕШНЫХ ПРОЕКТОВ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" y="9525"/>
            <a:ext cx="7070725" cy="701675"/>
          </a:xfrm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ТЕМАТИЧЕСКИЕ ПАРКИ. ИНВЕСТИЦИОННАЯ ПРИВЛЕКАТЕЛЬНОСТЬ</a:t>
            </a:r>
            <a:r>
              <a:rPr lang="ru-RU" sz="1800" cap="none">
                <a:solidFill>
                  <a:srgbClr val="BC141A"/>
                </a:solidFill>
                <a:latin typeface="Gill Sans for CW"/>
              </a:rPr>
              <a:t> </a:t>
            </a:r>
          </a:p>
        </p:txBody>
      </p:sp>
      <p:graphicFrame>
        <p:nvGraphicFramePr>
          <p:cNvPr id="42061" name="Group 77"/>
          <p:cNvGraphicFramePr>
            <a:graphicFrameLocks noGrp="1"/>
          </p:cNvGraphicFramePr>
          <p:nvPr>
            <p:ph idx="4294967295"/>
          </p:nvPr>
        </p:nvGraphicFramePr>
        <p:xfrm>
          <a:off x="0" y="1143000"/>
          <a:ext cx="8839200" cy="3477839"/>
        </p:xfrm>
        <a:graphic>
          <a:graphicData uri="http://schemas.openxmlformats.org/drawingml/2006/table">
            <a:tbl>
              <a:tblPr/>
              <a:tblGrid>
                <a:gridCol w="1295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3983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0806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03822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Название развлекательного объекта 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Дата открытия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Площадь, га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Количество аттракционов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Средняя стоимость входного б</a:t>
                      </a: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илета</a:t>
                      </a: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$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Среднее количество посетителей за сезон работы, чел.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Общий доход</a:t>
                      </a: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*</a:t>
                      </a: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$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</a:t>
                      </a: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на 1 га, $</a:t>
                      </a: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</a:t>
                      </a: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на </a:t>
                      </a: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1 аттракцион</a:t>
                      </a:r>
                      <a:r>
                        <a:rPr kumimoji="0" lang="en-GB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$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432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Legoland, Калифорния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1999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44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51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2,500,000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255,000,000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10,200,000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5,795,455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8288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Lotte World, Сеул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1989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6,000,000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336,000,000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8,400,000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6,339,623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8950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Port Aventura, Испания</a:t>
                      </a:r>
                      <a:endParaRPr kumimoji="0" lang="en-GB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1994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117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3,500,000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280,000,000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2,393,162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7,000,000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813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Mirabilandia, Италия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1998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75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1,800,000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122,400,000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1,632,000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3,308,108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225"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Terra Mitica, Испания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31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47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1,300,000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122,200,000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1,222,000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3,941,935</a:t>
                      </a:r>
                    </a:p>
                  </a:txBody>
                  <a:tcPr marL="91424" marR="91424"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3082" name="Rectangle 75"/>
          <p:cNvSpPr>
            <a:spLocks noChangeArrowheads="1"/>
          </p:cNvSpPr>
          <p:nvPr/>
        </p:nvSpPr>
        <p:spPr bwMode="auto">
          <a:xfrm>
            <a:off x="246063" y="4826000"/>
            <a:ext cx="864076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defTabSz="912813" eaLnBrk="0" hangingPunct="0"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200">
                <a:solidFill>
                  <a:schemeClr val="accent1"/>
                </a:solidFill>
                <a:latin typeface="Gill Sans for CW"/>
              </a:rPr>
              <a:t>Существующие проекты рассмотрены с точки зрения доходов</a:t>
            </a:r>
          </a:p>
          <a:p>
            <a:pPr algn="just" defTabSz="912813" eaLnBrk="0" hangingPunct="0"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200">
                <a:solidFill>
                  <a:schemeClr val="accent1"/>
                </a:solidFill>
                <a:latin typeface="Gill Sans for CW"/>
              </a:rPr>
              <a:t>Доход на аттракцион в Европе выше у парков, обладающих большей площадью</a:t>
            </a:r>
          </a:p>
          <a:p>
            <a:pPr algn="just" defTabSz="912813" eaLnBrk="0" hangingPunct="0"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200">
                <a:solidFill>
                  <a:schemeClr val="accent1"/>
                </a:solidFill>
                <a:latin typeface="Gill Sans for CW"/>
              </a:rPr>
              <a:t>Число представленных аттракционов также является важным параметром. Показатель дохода на гектар, как правило, выше в тех парках, где больше аттракционов.</a:t>
            </a:r>
          </a:p>
          <a:p>
            <a:pPr algn="just" defTabSz="912813" eaLnBrk="0" hangingPunct="0">
              <a:spcAft>
                <a:spcPct val="50000"/>
              </a:spcAft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200">
                <a:solidFill>
                  <a:schemeClr val="accent1"/>
                </a:solidFill>
                <a:latin typeface="Gill Sans for CW"/>
              </a:rPr>
              <a:t>То есть более высокий доход генерируют парки, в которых выполняется одно из двух условий</a:t>
            </a:r>
            <a:r>
              <a:rPr lang="en-US" sz="1200">
                <a:solidFill>
                  <a:schemeClr val="accent1"/>
                </a:solidFill>
                <a:latin typeface="Gill Sans for CW"/>
              </a:rPr>
              <a:t>: </a:t>
            </a:r>
            <a:r>
              <a:rPr lang="ru-RU" sz="1200">
                <a:solidFill>
                  <a:schemeClr val="accent1"/>
                </a:solidFill>
                <a:latin typeface="Gill Sans for CW"/>
              </a:rPr>
              <a:t>большая площадь или наличие большего числа аттракционов.</a:t>
            </a:r>
          </a:p>
        </p:txBody>
      </p:sp>
      <p:sp>
        <p:nvSpPr>
          <p:cNvPr id="43083" name="Rectangle 76"/>
          <p:cNvSpPr>
            <a:spLocks noChangeArrowheads="1"/>
          </p:cNvSpPr>
          <p:nvPr/>
        </p:nvSpPr>
        <p:spPr bwMode="auto">
          <a:xfrm>
            <a:off x="1557338" y="6591300"/>
            <a:ext cx="60960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2813" eaLnBrk="0" hangingPunct="0"/>
            <a:r>
              <a:rPr lang="ru-RU" sz="800">
                <a:solidFill>
                  <a:schemeClr val="tx2"/>
                </a:solidFill>
                <a:latin typeface="Arial Narrow" pitchFamily="34" charset="0"/>
              </a:rPr>
              <a:t>* Данные приведены на 2007 год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39763" y="177800"/>
            <a:ext cx="6375400" cy="396875"/>
          </a:xfrm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ТЕМАТИЧЕСКИЕ ПАРКИ. СТОИМОСТЬ ПРОЕКТА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4688" y="696913"/>
            <a:ext cx="6869112" cy="290512"/>
          </a:xfrm>
          <a:solidFill>
            <a:srgbClr val="FFFFFF"/>
          </a:solidFill>
        </p:spPr>
        <p:txBody>
          <a:bodyPr lIns="91388" rIns="91388"/>
          <a:lstStyle/>
          <a:p>
            <a:pPr defTabSz="1041400"/>
            <a:r>
              <a:rPr lang="ru-RU">
                <a:latin typeface="Gill Sans for CW"/>
              </a:rPr>
              <a:t>Инвестиционная привлекательность парков</a:t>
            </a: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4660900" y="1463675"/>
            <a:ext cx="4227513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2813" eaLnBrk="0" hangingPunct="0">
              <a:buFontTx/>
              <a:buChar char="•"/>
            </a:pPr>
            <a:r>
              <a:rPr lang="ru-RU" sz="1100" b="1">
                <a:solidFill>
                  <a:schemeClr val="accent1"/>
                </a:solidFill>
                <a:latin typeface="Gill Sans for CW"/>
              </a:rPr>
              <a:t>Пример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тематический парк с Библейской тематикой, США, Теннеси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Площадь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60.7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га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Планируемое число посетителей в год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1,5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млн. чел.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Инвестиции к открытию парка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175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, из них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: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Стоимость строительства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120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Срок строительства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весна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2008-2010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Сезон работы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210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дней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Обслуживающий персонал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: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250 полная ставка, 1200 сезонных наемных рабочих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Расходы по заработной плате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/</a:t>
            </a:r>
            <a:r>
              <a:rPr lang="ru-RU" sz="1100" b="1">
                <a:solidFill>
                  <a:schemeClr val="accent1"/>
                </a:solidFill>
                <a:latin typeface="Gill Sans for CW"/>
              </a:rPr>
              <a:t> год в течение первых 5 лет функционирования парка + административные расходы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26 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Операционные расходы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br>
              <a:rPr lang="ru-RU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Маркетинг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до 9 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Поддержание и ремонт и оборудования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6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Оплата ком. услуг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4 млн.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br>
              <a:rPr lang="en-US" sz="1100">
                <a:solidFill>
                  <a:schemeClr val="accent1"/>
                </a:solidFill>
                <a:latin typeface="Gill Sans for CW"/>
              </a:rPr>
            </a:br>
            <a:r>
              <a:rPr lang="ru-RU" sz="1100" b="1">
                <a:solidFill>
                  <a:schemeClr val="accent1"/>
                </a:solidFill>
                <a:latin typeface="Gill Sans for CW"/>
              </a:rPr>
              <a:t>Прочие расходы, в т.ч. расходы на общепит и продукцию для торговых объектов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18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млн.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</a:p>
        </p:txBody>
      </p:sp>
      <p:pic>
        <p:nvPicPr>
          <p:cNvPr id="44036" name="Picture 5" descr="Bible Park USA Hea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5500" y="1384300"/>
            <a:ext cx="3573463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Rectangle 6"/>
          <p:cNvSpPr>
            <a:spLocks noChangeArrowheads="1"/>
          </p:cNvSpPr>
          <p:nvPr/>
        </p:nvSpPr>
        <p:spPr bwMode="auto">
          <a:xfrm>
            <a:off x="1054100" y="5062538"/>
            <a:ext cx="671353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just" defTabSz="912813" eaLnBrk="0" hangingPunct="0"/>
            <a:r>
              <a:rPr lang="ru-RU" sz="1100">
                <a:solidFill>
                  <a:schemeClr val="accent1"/>
                </a:solidFill>
                <a:latin typeface="Gill Sans for CW"/>
              </a:rPr>
              <a:t>В соответствии с рассмотренными примерами западных тематических парков, стоимость строительства типового тематического парка составляет 1-5 млн.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 на 1 гектар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ChangeArrowheads="1"/>
          </p:cNvSpPr>
          <p:nvPr/>
        </p:nvSpPr>
        <p:spPr bwMode="auto">
          <a:xfrm>
            <a:off x="152400" y="1143000"/>
            <a:ext cx="3506788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tx2"/>
              </a:buClr>
              <a:buFont typeface="Times New Roman" pitchFamily="18" charset="0"/>
              <a:buNone/>
              <a:tabLst>
                <a:tab pos="796925" algn="l"/>
              </a:tabLst>
            </a:pPr>
            <a:endParaRPr lang="ru-RU" sz="1400" b="1">
              <a:latin typeface="Arial Narrow" pitchFamily="34" charset="0"/>
            </a:endParaRP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292100"/>
            <a:ext cx="6448425" cy="304800"/>
          </a:xfrm>
          <a:solidFill>
            <a:srgbClr val="FFFFFF"/>
          </a:solidFill>
        </p:spPr>
        <p:txBody>
          <a:bodyPr lIns="0" tIns="0" rIns="0" bIns="0"/>
          <a:lstStyle/>
          <a:p>
            <a:r>
              <a:rPr lang="ru-RU" cap="none">
                <a:latin typeface="Gill Sans for CW"/>
              </a:rPr>
              <a:t>ПРИМЕРЫ РАЗВЛЕКАТЕЛЬНЫХ ПАРКОВ</a:t>
            </a:r>
          </a:p>
        </p:txBody>
      </p:sp>
      <p:sp>
        <p:nvSpPr>
          <p:cNvPr id="45059" name="Text Box 4"/>
          <p:cNvSpPr txBox="1">
            <a:spLocks noChangeArrowheads="1"/>
          </p:cNvSpPr>
          <p:nvPr/>
        </p:nvSpPr>
        <p:spPr bwMode="auto">
          <a:xfrm>
            <a:off x="4757738" y="1363663"/>
            <a:ext cx="4041775" cy="27114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60" tIns="46031" rIns="92060" bIns="46031">
            <a:spAutoFit/>
          </a:bodyPr>
          <a:lstStyle/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None/>
              <a:tabLst>
                <a:tab pos="303213" algn="l"/>
              </a:tabLst>
            </a:pPr>
            <a:r>
              <a:rPr lang="en-US" sz="1100" b="1">
                <a:solidFill>
                  <a:schemeClr val="accent1"/>
                </a:solidFill>
                <a:latin typeface="Gill Sans for CW"/>
              </a:rPr>
              <a:t>Lotte World,</a:t>
            </a:r>
            <a:r>
              <a:rPr lang="ru-RU" sz="1100" b="1">
                <a:solidFill>
                  <a:schemeClr val="accent1"/>
                </a:solidFill>
                <a:latin typeface="Gill Sans for CW"/>
              </a:rPr>
              <a:t> 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Seoul, </a:t>
            </a:r>
            <a:r>
              <a:rPr lang="ru-RU" sz="1100" b="1">
                <a:solidFill>
                  <a:schemeClr val="accent1"/>
                </a:solidFill>
                <a:latin typeface="Gill Sans for CW"/>
              </a:rPr>
              <a:t>Южная Корея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endParaRPr lang="ru-RU" sz="1100" b="1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Дата открытия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: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 12 Июля, 1989 г.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Ежегодно парк посещают 8 миллионов жителей (занимает седьмое место в мире по посещаемости)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Большой закрытый развлекательный парк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Открытый развлекательный парк на острове, соединенный легкой монорельсовой дорогой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Торговый центры, гостиницы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Спортивные сооружения, кинозалы</a:t>
            </a:r>
          </a:p>
        </p:txBody>
      </p:sp>
      <p:sp>
        <p:nvSpPr>
          <p:cNvPr id="45060" name="Text Box 5"/>
          <p:cNvSpPr txBox="1">
            <a:spLocks noChangeArrowheads="1"/>
          </p:cNvSpPr>
          <p:nvPr/>
        </p:nvSpPr>
        <p:spPr bwMode="auto">
          <a:xfrm>
            <a:off x="204788" y="1306513"/>
            <a:ext cx="4449762" cy="26273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60" tIns="46031" rIns="92060" bIns="46031">
            <a:spAutoFit/>
          </a:bodyPr>
          <a:lstStyle/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None/>
              <a:tabLst>
                <a:tab pos="303213" algn="l"/>
              </a:tabLst>
            </a:pPr>
            <a:r>
              <a:rPr lang="en-US" sz="1100" b="1">
                <a:solidFill>
                  <a:schemeClr val="accent1"/>
                </a:solidFill>
                <a:latin typeface="Gill Sans for CW"/>
              </a:rPr>
              <a:t>Ocean Dome</a:t>
            </a:r>
            <a:r>
              <a:rPr lang="ru-RU" sz="1100" b="1">
                <a:solidFill>
                  <a:schemeClr val="accent1"/>
                </a:solidFill>
                <a:latin typeface="Gill Sans for CW"/>
              </a:rPr>
              <a:t>, Япония, 1993 г</a:t>
            </a:r>
            <a:r>
              <a:rPr lang="en-US" sz="1100" b="1">
                <a:solidFill>
                  <a:schemeClr val="accent1"/>
                </a:solidFill>
                <a:latin typeface="Gill Sans for CW"/>
              </a:rPr>
              <a:t>:</a:t>
            </a:r>
            <a:endParaRPr lang="ru-RU" sz="1100" b="1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Площадь 30, 000 кв.м.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Самый крупный крытый аквапарк в мире с выдвигающейся крышей длиной в 300 метров и шириной в 100 метров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Температура воздуха все время поддерживается на уровне 30 градусов по Цельсию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;</a:t>
            </a:r>
            <a:endParaRPr lang="ru-RU" sz="1100">
              <a:solidFill>
                <a:schemeClr val="accent1"/>
              </a:solidFill>
              <a:latin typeface="Gill Sans for CW"/>
            </a:endParaRP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Искусственный  вулкан, белый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“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мраморный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”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песок</a:t>
            </a:r>
          </a:p>
          <a:p>
            <a:pPr marL="203200" indent="-203200" algn="just" defTabSz="801688" eaLnBrk="0" hangingPunct="0">
              <a:lnSpc>
                <a:spcPct val="140000"/>
              </a:lnSpc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  <a:tabLst>
                <a:tab pos="303213" algn="l"/>
              </a:tabLst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750 га, 2 млрд.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, 1,25 млн макс. спрос в 1995 г, 50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$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входной билет</a:t>
            </a:r>
          </a:p>
        </p:txBody>
      </p:sp>
      <p:pic>
        <p:nvPicPr>
          <p:cNvPr id="45061" name="Picture 6" descr="indoor_beach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4043363"/>
            <a:ext cx="3124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Picture 7" descr="indoor_beach0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950" y="5310188"/>
            <a:ext cx="3124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8"/>
          <p:cNvPicPr>
            <a:picLocks noChangeAspect="1" noChangeArrowheads="1"/>
          </p:cNvPicPr>
          <p:nvPr/>
        </p:nvPicPr>
        <p:blipFill>
          <a:blip r:embed="rId4"/>
          <a:srcRect l="48149" t="57715" r="22961" b="20642"/>
          <a:stretch>
            <a:fillRect/>
          </a:stretch>
        </p:blipFill>
        <p:spPr bwMode="auto">
          <a:xfrm>
            <a:off x="5132388" y="4378325"/>
            <a:ext cx="2971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71500" y="1577975"/>
            <a:ext cx="7772400" cy="396875"/>
          </a:xfrm>
          <a:solidFill>
            <a:schemeClr val="bg2"/>
          </a:solidFill>
        </p:spPr>
        <p:txBody>
          <a:bodyPr lIns="91388" rIns="91388"/>
          <a:lstStyle/>
          <a:p>
            <a:r>
              <a:rPr lang="ru-RU" cap="none">
                <a:solidFill>
                  <a:schemeClr val="bg1"/>
                </a:solidFill>
                <a:latin typeface="Gill Sans for CW"/>
              </a:rPr>
              <a:t>АНАЛИЗ РОССИЙСКИХ ПРОЕКТОВ</a:t>
            </a:r>
          </a:p>
        </p:txBody>
      </p:sp>
      <p:sp>
        <p:nvSpPr>
          <p:cNvPr id="4608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4000" y="2044700"/>
            <a:ext cx="6400800" cy="290513"/>
          </a:xfrm>
          <a:solidFill>
            <a:srgbClr val="FFFFFF"/>
          </a:solidFill>
        </p:spPr>
        <p:txBody>
          <a:bodyPr lIns="91388" rIns="91388"/>
          <a:lstStyle/>
          <a:p>
            <a:pPr algn="ctr" defTabSz="1041400"/>
            <a:r>
              <a:rPr lang="ru-RU">
                <a:latin typeface="Gill Sans for CW"/>
              </a:rPr>
              <a:t>В сфере туризма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74700" y="49213"/>
            <a:ext cx="6599238" cy="396875"/>
          </a:xfrm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ДОХОДЫ ТЕМАТИЧЕСКИХ ПАРКОВ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190625" y="1573213"/>
            <a:ext cx="5734050" cy="595312"/>
          </a:xfrm>
          <a:solidFill>
            <a:srgbClr val="FFFFFF"/>
          </a:solidFill>
        </p:spPr>
        <p:txBody>
          <a:bodyPr lIns="91388" rIns="91388"/>
          <a:lstStyle/>
          <a:p>
            <a:pPr defTabSz="1041400"/>
            <a:r>
              <a:rPr lang="ru-RU" sz="1800">
                <a:latin typeface="Gill Sans for CW"/>
              </a:rPr>
              <a:t>Структура доходов тематического парка представлена следующим образом*</a:t>
            </a:r>
            <a:r>
              <a:rPr lang="en-US" sz="1800">
                <a:latin typeface="Gill Sans for CW"/>
              </a:rPr>
              <a:t>:</a:t>
            </a:r>
            <a:endParaRPr lang="ru-RU" sz="1800">
              <a:latin typeface="Gill Sans for CW"/>
            </a:endParaRPr>
          </a:p>
        </p:txBody>
      </p:sp>
      <p:graphicFrame>
        <p:nvGraphicFramePr>
          <p:cNvPr id="52246" name="Group 22"/>
          <p:cNvGraphicFramePr>
            <a:graphicFrameLocks noGrp="1"/>
          </p:cNvGraphicFramePr>
          <p:nvPr/>
        </p:nvGraphicFramePr>
        <p:xfrm>
          <a:off x="1524000" y="2387600"/>
          <a:ext cx="4876800" cy="3108904"/>
        </p:xfrm>
        <a:graphic>
          <a:graphicData uri="http://schemas.openxmlformats.org/drawingml/2006/table">
            <a:tbl>
              <a:tblPr/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 от продажи билетов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 от торговли на территории парка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24,5%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 от пунктов общественного питания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24,5%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Доход от предприятий у входа**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1%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3268" name="Rectangle 21"/>
          <p:cNvSpPr>
            <a:spLocks noChangeArrowheads="1"/>
          </p:cNvSpPr>
          <p:nvPr/>
        </p:nvSpPr>
        <p:spPr bwMode="auto">
          <a:xfrm>
            <a:off x="2482850" y="5664200"/>
            <a:ext cx="57880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2813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None/>
            </a:pPr>
            <a:r>
              <a:rPr lang="en-US" sz="1100">
                <a:solidFill>
                  <a:schemeClr val="accent1"/>
                </a:solidFill>
                <a:latin typeface="Gill Sans for CW"/>
              </a:rPr>
              <a:t>  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* Согласно исследованиям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The Walt Disney Group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и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Economic Research Association</a:t>
            </a:r>
          </a:p>
          <a:p>
            <a:pPr defTabSz="912813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None/>
            </a:pPr>
            <a:r>
              <a:rPr lang="ru-RU" sz="1100">
                <a:solidFill>
                  <a:schemeClr val="accent1"/>
                </a:solidFill>
                <a:latin typeface="Gill Sans for CW"/>
              </a:rPr>
              <a:t>   </a:t>
            </a:r>
            <a:r>
              <a:rPr lang="en-US" sz="1100">
                <a:solidFill>
                  <a:schemeClr val="accent1"/>
                </a:solidFill>
                <a:latin typeface="Gill Sans for CW"/>
              </a:rPr>
              <a:t>** </a:t>
            </a:r>
            <a:r>
              <a:rPr lang="ru-RU" sz="1100">
                <a:solidFill>
                  <a:schemeClr val="accent1"/>
                </a:solidFill>
                <a:latin typeface="Gill Sans for CW"/>
              </a:rPr>
              <a:t>Под данными доходами подразумеваются доходы от моментальных фотографий и т.д.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9525"/>
            <a:ext cx="5883275" cy="701675"/>
          </a:xfrm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ОПЕРАЦИОННЫЕ РАСХОДЫ ПО ТЕМАТИЧЕСКИМ ПАРКАМ</a:t>
            </a:r>
          </a:p>
        </p:txBody>
      </p:sp>
      <p:sp>
        <p:nvSpPr>
          <p:cNvPr id="54274" name="Rectangle 3"/>
          <p:cNvSpPr>
            <a:spLocks noChangeArrowheads="1"/>
          </p:cNvSpPr>
          <p:nvPr/>
        </p:nvSpPr>
        <p:spPr bwMode="auto">
          <a:xfrm>
            <a:off x="463550" y="5902325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912813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ru-RU" sz="110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ru-RU" sz="1100">
                <a:solidFill>
                  <a:schemeClr val="tx2"/>
                </a:solidFill>
                <a:latin typeface="Gill Sans for CW"/>
              </a:rPr>
              <a:t>Для анализа расходов тематического парка, мы использовали реализованные проекты</a:t>
            </a:r>
            <a:br>
              <a:rPr lang="ru-RU" sz="1100">
                <a:solidFill>
                  <a:schemeClr val="tx2"/>
                </a:solidFill>
                <a:latin typeface="Gill Sans for CW"/>
              </a:rPr>
            </a:br>
            <a:br>
              <a:rPr lang="ru-RU" sz="1100">
                <a:solidFill>
                  <a:schemeClr val="tx2"/>
                </a:solidFill>
                <a:latin typeface="Arial Narrow" pitchFamily="34" charset="0"/>
              </a:rPr>
            </a:br>
            <a:endParaRPr lang="ru-RU" sz="1100">
              <a:solidFill>
                <a:schemeClr val="tx2"/>
              </a:solidFill>
              <a:latin typeface="Arial Narrow" pitchFamily="34" charset="0"/>
            </a:endParaRPr>
          </a:p>
        </p:txBody>
      </p:sp>
      <p:graphicFrame>
        <p:nvGraphicFramePr>
          <p:cNvPr id="53279" name="Group 31"/>
          <p:cNvGraphicFramePr>
            <a:graphicFrameLocks noGrp="1"/>
          </p:cNvGraphicFramePr>
          <p:nvPr>
            <p:ph idx="4294967295"/>
          </p:nvPr>
        </p:nvGraphicFramePr>
        <p:xfrm>
          <a:off x="1717675" y="1282700"/>
          <a:ext cx="5149850" cy="4563084"/>
        </p:xfrm>
        <a:graphic>
          <a:graphicData uri="http://schemas.openxmlformats.org/drawingml/2006/table">
            <a:tbl>
              <a:tblPr/>
              <a:tblGrid>
                <a:gridCol w="2574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74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Расходы на покупку питания и продукции для торговых объектов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26%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Расходы на заработную плату персоналу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32%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Расходы на маркетинг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14%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Расходы на поддержание и ремонт оборудования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9%</a:t>
                      </a:r>
                    </a:p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ill Sans for CW"/>
                        <a:cs typeface="Arial" charset="0"/>
                      </a:endParaRP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Расходы на оплату коммунальных услуг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: </a:t>
                      </a: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энергия и др.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5%</a:t>
                      </a: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Административные расходы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9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%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ill Sans for CW"/>
                        <a:cs typeface="Arial" charset="0"/>
                      </a:endParaRP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Прочие расходы</a:t>
                      </a:r>
                    </a:p>
                  </a:txBody>
                  <a:tcPr marL="91424" marR="91424"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50000"/>
                        </a:spcAft>
                        <a:buClr>
                          <a:srgbClr val="EC1608"/>
                        </a:buClr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5</a:t>
                      </a: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Gill Sans for CW"/>
                          <a:cs typeface="Arial" charset="0"/>
                        </a:rPr>
                        <a:t>%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latin typeface="Gill Sans for CW"/>
                        <a:cs typeface="Arial" charset="0"/>
                      </a:endParaRPr>
                    </a:p>
                  </a:txBody>
                  <a:tcPr marL="91424" marR="91424"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4301" name="Rectangle 33"/>
          <p:cNvSpPr>
            <a:spLocks noChangeArrowheads="1"/>
          </p:cNvSpPr>
          <p:nvPr/>
        </p:nvSpPr>
        <p:spPr bwMode="auto">
          <a:xfrm>
            <a:off x="779463" y="701675"/>
            <a:ext cx="7412037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0205" tIns="40103" rIns="80205" bIns="40103">
            <a:spAutoFit/>
          </a:bodyPr>
          <a:lstStyle/>
          <a:p>
            <a:pPr defTabSz="801688"/>
            <a:r>
              <a:rPr lang="ru-RU" sz="1400">
                <a:solidFill>
                  <a:schemeClr val="bg2"/>
                </a:solidFill>
                <a:latin typeface="Gill Sans for CW"/>
              </a:rPr>
              <a:t>Структура расходов типового тематического парка представлена следующим образом</a:t>
            </a:r>
            <a:r>
              <a:rPr lang="en-US" sz="1400">
                <a:solidFill>
                  <a:schemeClr val="bg2"/>
                </a:solidFill>
                <a:latin typeface="Gill Sans for CW"/>
              </a:rPr>
              <a:t>:</a:t>
            </a:r>
            <a:br>
              <a:rPr lang="en-US" sz="1400">
                <a:solidFill>
                  <a:schemeClr val="bg2"/>
                </a:solidFill>
                <a:latin typeface="Gill Sans for CW"/>
              </a:rPr>
            </a:br>
            <a:endParaRPr lang="ru-RU" sz="1400">
              <a:solidFill>
                <a:schemeClr val="bg2"/>
              </a:solidFill>
              <a:latin typeface="Gill Sans for CW"/>
            </a:endParaRP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0301A02-9BEE-4ECD-A6B2-1BCFD5D5D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Отличительные особенности</a:t>
            </a:r>
            <a:endParaRPr lang="fr-FR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B11FEF0-D79B-4827-B151-21F5BA015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Тематических парков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9E46EE-9064-4C2E-9125-4CC5166E0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C3A7CA-07DB-4BE7-8F19-D9801B708360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182D8C-06B4-4489-8730-B3C19183A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234" y="1348894"/>
            <a:ext cx="5507585" cy="31265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59C705-9F88-40A4-BCB2-B87CF824BFA0}"/>
              </a:ext>
            </a:extLst>
          </p:cNvPr>
          <p:cNvSpPr txBox="1"/>
          <p:nvPr/>
        </p:nvSpPr>
        <p:spPr>
          <a:xfrm>
            <a:off x="6056244" y="1497496"/>
            <a:ext cx="2743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ru-RU" sz="1200" dirty="0">
                <a:latin typeface="Gill Sans for CW" pitchFamily="34" charset="0"/>
              </a:rPr>
              <a:t>Ключевое отличие – </a:t>
            </a:r>
            <a:r>
              <a:rPr lang="ru-RU" sz="1200" dirty="0" err="1">
                <a:latin typeface="Gill Sans for CW" pitchFamily="34" charset="0"/>
              </a:rPr>
              <a:t>тематизация</a:t>
            </a:r>
            <a:endParaRPr lang="ru-RU" sz="1200" dirty="0">
              <a:latin typeface="Gill Sans for CW" pitchFamily="34" charset="0"/>
            </a:endParaRPr>
          </a:p>
          <a:p>
            <a:pPr marL="228600" indent="-228600">
              <a:buAutoNum type="arabicPeriod"/>
            </a:pPr>
            <a:r>
              <a:rPr lang="ru-RU" sz="1200" dirty="0">
                <a:latin typeface="Gill Sans for CW" pitchFamily="34" charset="0"/>
              </a:rPr>
              <a:t>Полная ориентация на потребителя и его клиентский опыт. </a:t>
            </a:r>
          </a:p>
          <a:p>
            <a:pPr marL="228600" indent="-228600">
              <a:buAutoNum type="arabicPeriod"/>
            </a:pPr>
            <a:r>
              <a:rPr lang="ru-RU" sz="1200" dirty="0">
                <a:latin typeface="Gill Sans for CW" pitchFamily="34" charset="0"/>
              </a:rPr>
              <a:t>Структура парка. Тематические парки имеют четкую пространственную структуру, в которой выделены тематические зоны, центральное ядро парка, пешеходные маршруты. Грамотное зонирование парка позволяет управлять потоками посетителей, прокладывая потребительский маршрут через максимальное количество зон парка, вынуждая посетителей продлить свое пребывания в парке, тем самым увеличив их траты.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0BDF67-A455-4F2B-BFBF-3B3086263DBA}"/>
              </a:ext>
            </a:extLst>
          </p:cNvPr>
          <p:cNvSpPr txBox="1"/>
          <p:nvPr/>
        </p:nvSpPr>
        <p:spPr>
          <a:xfrm>
            <a:off x="453233" y="4416653"/>
            <a:ext cx="55075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Gill Sans for CW" pitchFamily="34" charset="0"/>
              </a:rPr>
              <a:t>4. Дополнительная инфраструктура. Тематические парки, кроме непосредственно развлечений, предоставляют также услуги питания, размещения, проката, парковки, торговли и пр., в то время как парки развлечений обычно имеют более узкий набор услуг. Со временем дополнительная инфраструктура начинает развиваться и в парках развлечений, но тем не менее, по объему и разнообразию они уступает тематическим паркам</a:t>
            </a:r>
            <a:endParaRPr lang="fr-FR" sz="1200" dirty="0">
              <a:latin typeface="Gill Sans for CW" pitchFamily="34" charset="0"/>
            </a:endParaRPr>
          </a:p>
          <a:p>
            <a:endParaRPr lang="fr-FR" sz="1200" dirty="0">
              <a:latin typeface="Gill Sans for C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985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sz="quarter" idx="4294967295"/>
          </p:nvPr>
        </p:nvGraphicFramePr>
        <p:xfrm>
          <a:off x="1038185" y="1215658"/>
          <a:ext cx="7179788" cy="13682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Content Placeholder 8"/>
          <p:cNvGraphicFramePr>
            <a:graphicFrameLocks noGrp="1"/>
          </p:cNvGraphicFramePr>
          <p:nvPr>
            <p:ph sz="quarter" idx="4294967295"/>
          </p:nvPr>
        </p:nvGraphicFramePr>
        <p:xfrm>
          <a:off x="1040549" y="2780775"/>
          <a:ext cx="7225503" cy="1468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8675" name="Title 5"/>
          <p:cNvSpPr>
            <a:spLocks noGrp="1"/>
          </p:cNvSpPr>
          <p:nvPr>
            <p:ph type="title" idx="4294967295"/>
          </p:nvPr>
        </p:nvSpPr>
        <p:spPr>
          <a:xfrm>
            <a:off x="608013" y="0"/>
            <a:ext cx="5707062" cy="701675"/>
          </a:xfrm>
          <a:noFill/>
        </p:spPr>
        <p:txBody>
          <a:bodyPr/>
          <a:lstStyle/>
          <a:p>
            <a:r>
              <a:rPr lang="ru-RU" cap="none">
                <a:latin typeface="Gill Sans for CW"/>
              </a:rPr>
              <a:t>ФАКТОРЫ, ОПРЕДЕЛЯЮЩИЕ ПРЕИМУЩЕСТВА ТУРИЗМА</a:t>
            </a:r>
          </a:p>
        </p:txBody>
      </p:sp>
      <p:graphicFrame>
        <p:nvGraphicFramePr>
          <p:cNvPr id="16" name="Content Placeholder 8"/>
          <p:cNvGraphicFramePr>
            <a:graphicFrameLocks noGrp="1"/>
          </p:cNvGraphicFramePr>
          <p:nvPr>
            <p:ph sz="quarter" idx="4294967295"/>
          </p:nvPr>
        </p:nvGraphicFramePr>
        <p:xfrm>
          <a:off x="1018476" y="4544357"/>
          <a:ext cx="7328009" cy="1361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EE8CB31-A74E-4F94-87B4-9AC3598D3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Крупнейшие операторы</a:t>
            </a:r>
            <a:endParaRPr lang="fr-FR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7F1AF56-ABA7-43BB-9835-C8BAB0005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Тематических парков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A5D0FB-40C9-4C15-B766-0915B3E7F10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AC3A7CA-07DB-4BE7-8F19-D9801B708360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8D5B3E-90D9-455B-A71C-D2B0DED22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4887" y="1139687"/>
            <a:ext cx="7275443" cy="4996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425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ДИВО-ОСТРОВ</a:t>
            </a:r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020763" y="1895475"/>
            <a:ext cx="2260600" cy="3662363"/>
          </a:xfrm>
          <a:solidFill>
            <a:srgbClr val="FFFFFF"/>
          </a:solidFill>
        </p:spPr>
        <p:txBody>
          <a:bodyPr lIns="91388" rIns="91388"/>
          <a:lstStyle/>
          <a:p>
            <a:pPr defTabSz="1041400"/>
            <a:r>
              <a:rPr lang="ru-RU" sz="1400">
                <a:latin typeface="Gill Sans for CW"/>
              </a:rPr>
              <a:t>Расположен на Крестовом острове Санкт-Петербурга</a:t>
            </a:r>
          </a:p>
          <a:p>
            <a:pPr defTabSz="1041400"/>
            <a:r>
              <a:rPr lang="ru-RU" sz="1400">
                <a:latin typeface="Gill Sans for CW"/>
              </a:rPr>
              <a:t>Парк был открыт в мае 2003 и начал работу с 17 аттракционами. </a:t>
            </a:r>
          </a:p>
          <a:p>
            <a:pPr defTabSz="1041400"/>
            <a:r>
              <a:rPr lang="ru-RU" sz="1400">
                <a:latin typeface="Gill Sans for CW"/>
              </a:rPr>
              <a:t>Уже в первые месяцы после открытия парк зарегистрировал более миллиона посещений. </a:t>
            </a:r>
          </a:p>
          <a:p>
            <a:pPr defTabSz="1041400"/>
            <a:r>
              <a:rPr lang="ru-RU" sz="1400">
                <a:latin typeface="Gill Sans for CW"/>
              </a:rPr>
              <a:t>К 2008 году линейка аттракционов была расширена до 50. </a:t>
            </a:r>
          </a:p>
          <a:p>
            <a:pPr defTabSz="1041400"/>
            <a:r>
              <a:rPr lang="ru-RU" sz="1400">
                <a:latin typeface="Gill Sans for CW"/>
              </a:rPr>
              <a:t>Парк работает круглый год. </a:t>
            </a:r>
          </a:p>
        </p:txBody>
      </p:sp>
      <p:pic>
        <p:nvPicPr>
          <p:cNvPr id="47107" name="Picture 4" descr="http://www.divo-ostrov.ru/i/files/childs_zone/childsguard/image0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r:link="rId3"/>
          <a:srcRect/>
          <a:stretch>
            <a:fillRect/>
          </a:stretch>
        </p:blipFill>
        <p:spPr>
          <a:xfrm>
            <a:off x="4764088" y="1277938"/>
            <a:ext cx="3379787" cy="2346325"/>
          </a:xfrm>
        </p:spPr>
      </p:pic>
      <p:pic>
        <p:nvPicPr>
          <p:cNvPr id="47108" name="Picture 5" descr="http://img-fotki.yandex.ru/get/53/nad5381.4/0_f04b_b6f7d7bf_L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302250" y="3851275"/>
            <a:ext cx="3417888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1176338" y="4595813"/>
            <a:ext cx="2417762" cy="228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1388" tIns="0" rIns="91388" bIns="45693">
            <a:spAutoFit/>
          </a:bodyPr>
          <a:lstStyle/>
          <a:p>
            <a:pPr defTabSz="1041400"/>
            <a:r>
              <a:rPr lang="en-GB" sz="1200">
                <a:solidFill>
                  <a:schemeClr val="bg1"/>
                </a:solidFill>
                <a:latin typeface="Gill Sans for CW"/>
              </a:rPr>
              <a:t>www.cushmanwakefield.com </a:t>
            </a:r>
          </a:p>
        </p:txBody>
      </p:sp>
      <p:sp>
        <p:nvSpPr>
          <p:cNvPr id="55298" name="Content Placeholder 3"/>
          <p:cNvSpPr>
            <a:spLocks noGrp="1"/>
          </p:cNvSpPr>
          <p:nvPr>
            <p:ph sz="quarter" idx="4294967295"/>
          </p:nvPr>
        </p:nvSpPr>
        <p:spPr bwMode="auto">
          <a:xfrm>
            <a:off x="1517650" y="2895600"/>
            <a:ext cx="1009650" cy="1971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2044" tIns="41021" rIns="82044" bIns="41021">
            <a:spAutoFit/>
          </a:bodyPr>
          <a:lstStyle/>
          <a:p>
            <a:pPr defTabSz="1041400">
              <a:spcBef>
                <a:spcPts val="100"/>
              </a:spcBef>
              <a:spcAft>
                <a:spcPts val="100"/>
              </a:spcAft>
            </a:pPr>
            <a:r>
              <a:rPr lang="ru-RU" sz="1000">
                <a:solidFill>
                  <a:schemeClr val="bg1"/>
                </a:solidFill>
                <a:latin typeface="Gill Sans for CW"/>
              </a:rPr>
              <a:t>СМИРНОВА МАРИНА</a:t>
            </a:r>
            <a:endParaRPr lang="en-GB" sz="1000">
              <a:solidFill>
                <a:schemeClr val="bg1"/>
              </a:solidFill>
              <a:latin typeface="Gill Sans for CW"/>
            </a:endParaRP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r>
              <a:rPr lang="en-GB">
                <a:solidFill>
                  <a:schemeClr val="bg1"/>
                </a:solidFill>
              </a:rPr>
              <a:t>(</a:t>
            </a:r>
            <a:r>
              <a:rPr lang="ru-RU">
                <a:solidFill>
                  <a:schemeClr val="bg1"/>
                </a:solidFill>
              </a:rPr>
              <a:t>495</a:t>
            </a:r>
            <a:r>
              <a:rPr lang="en-GB">
                <a:solidFill>
                  <a:schemeClr val="bg1"/>
                </a:solidFill>
              </a:rPr>
              <a:t>) </a:t>
            </a:r>
            <a:r>
              <a:rPr lang="ru-RU">
                <a:solidFill>
                  <a:schemeClr val="bg1"/>
                </a:solidFill>
              </a:rPr>
              <a:t>799</a:t>
            </a:r>
            <a:r>
              <a:rPr lang="en-GB">
                <a:solidFill>
                  <a:schemeClr val="bg1"/>
                </a:solidFill>
              </a:rPr>
              <a:t> </a:t>
            </a:r>
            <a:r>
              <a:rPr lang="ru-RU">
                <a:solidFill>
                  <a:schemeClr val="bg1"/>
                </a:solidFill>
              </a:rPr>
              <a:t>9888</a:t>
            </a:r>
            <a:endParaRPr lang="en-GB">
              <a:solidFill>
                <a:schemeClr val="bg1"/>
              </a:solidFill>
            </a:endParaRP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r>
              <a:rPr lang="en-GB">
                <a:solidFill>
                  <a:schemeClr val="bg1"/>
                </a:solidFill>
              </a:rPr>
              <a:t>Dukat Place III</a:t>
            </a: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r>
              <a:rPr lang="en-GB">
                <a:solidFill>
                  <a:schemeClr val="bg1"/>
                </a:solidFill>
              </a:rPr>
              <a:t>6, Gasheka St.,</a:t>
            </a: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r>
              <a:rPr lang="en-GB">
                <a:solidFill>
                  <a:schemeClr val="bg1"/>
                </a:solidFill>
              </a:rPr>
              <a:t>Moscow, Russia</a:t>
            </a: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r>
              <a:rPr lang="en-US">
                <a:solidFill>
                  <a:schemeClr val="bg1"/>
                </a:solidFill>
              </a:rPr>
              <a:t>marina.smirnova</a:t>
            </a:r>
            <a:r>
              <a:rPr lang="en-GB">
                <a:solidFill>
                  <a:schemeClr val="bg1"/>
                </a:solidFill>
              </a:rPr>
              <a:t>@eur.cushwake.com</a:t>
            </a:r>
          </a:p>
          <a:p>
            <a:pPr lvl="1" algn="l" defTabSz="1041400">
              <a:spcBef>
                <a:spcPts val="100"/>
              </a:spcBef>
              <a:spcAft>
                <a:spcPts val="100"/>
              </a:spcAft>
            </a:pPr>
            <a:endParaRPr lang="en-GB" sz="1000">
              <a:solidFill>
                <a:schemeClr val="bg1"/>
              </a:solidFill>
            </a:endParaRPr>
          </a:p>
          <a:p>
            <a:pPr defTabSz="1041400">
              <a:spcBef>
                <a:spcPts val="100"/>
              </a:spcBef>
              <a:spcAft>
                <a:spcPts val="100"/>
              </a:spcAft>
            </a:pPr>
            <a:endParaRPr lang="en-GB" sz="900">
              <a:solidFill>
                <a:schemeClr val="bg1"/>
              </a:solidFill>
              <a:latin typeface="Gill Sans for CW"/>
            </a:endParaRPr>
          </a:p>
          <a:p>
            <a:pPr defTabSz="1041400">
              <a:spcBef>
                <a:spcPts val="100"/>
              </a:spcBef>
              <a:spcAft>
                <a:spcPts val="100"/>
              </a:spcAft>
            </a:pPr>
            <a:endParaRPr lang="en-GB" sz="900">
              <a:solidFill>
                <a:schemeClr val="bg1"/>
              </a:solidFill>
              <a:latin typeface="Gill Sans for CW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ru-RU" cap="none">
                <a:latin typeface="Gill Sans for CW"/>
              </a:rPr>
              <a:t>КЛАСТЕРНЫЙ ПРИНЦИП РАЗВИТИЯ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4688" y="723900"/>
            <a:ext cx="6869112" cy="258763"/>
          </a:xfrm>
          <a:solidFill>
            <a:srgbClr val="FFFFFF"/>
          </a:solidFill>
        </p:spPr>
        <p:txBody>
          <a:bodyPr/>
          <a:lstStyle/>
          <a:p>
            <a:r>
              <a:rPr lang="ru-RU" sz="1400">
                <a:latin typeface="Gill Sans for CW"/>
              </a:rPr>
              <a:t>Как элемент стратегического управления</a:t>
            </a:r>
          </a:p>
        </p:txBody>
      </p:sp>
      <p:sp>
        <p:nvSpPr>
          <p:cNvPr id="30723" name="Content Placeholder 5"/>
          <p:cNvSpPr>
            <a:spLocks/>
          </p:cNvSpPr>
          <p:nvPr/>
        </p:nvSpPr>
        <p:spPr bwMode="auto">
          <a:xfrm>
            <a:off x="482600" y="1533525"/>
            <a:ext cx="5591175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81" tIns="0" rIns="104181" bIns="52090">
            <a:spAutoFit/>
          </a:bodyPr>
          <a:lstStyle/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Char char="»"/>
            </a:pPr>
            <a:r>
              <a:rPr lang="ru-RU" sz="1600">
                <a:latin typeface="Gill Sans for CW"/>
              </a:rPr>
              <a:t>Кластер – группа взаимосвязанных компаний, действующих в единой географической зоне, характеризующихся общностью деятельности и взаимодополняющих друг друга.</a:t>
            </a:r>
            <a:endParaRPr lang="ru-RU" sz="1600">
              <a:solidFill>
                <a:schemeClr val="tx2"/>
              </a:solidFill>
              <a:latin typeface="Gill Sans for CW"/>
            </a:endParaRPr>
          </a:p>
        </p:txBody>
      </p:sp>
      <p:sp>
        <p:nvSpPr>
          <p:cNvPr id="30724" name="Text Box 10"/>
          <p:cNvSpPr txBox="1">
            <a:spLocks noChangeArrowheads="1"/>
          </p:cNvSpPr>
          <p:nvPr/>
        </p:nvSpPr>
        <p:spPr bwMode="auto">
          <a:xfrm>
            <a:off x="3581400" y="4665663"/>
            <a:ext cx="16319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>
                <a:latin typeface="Gill Sans for CW"/>
              </a:rPr>
              <a:t>Добавочная стоимость</a:t>
            </a:r>
          </a:p>
        </p:txBody>
      </p:sp>
      <p:sp>
        <p:nvSpPr>
          <p:cNvPr id="30725" name="Content Placeholder 5"/>
          <p:cNvSpPr>
            <a:spLocks/>
          </p:cNvSpPr>
          <p:nvPr/>
        </p:nvSpPr>
        <p:spPr bwMode="auto">
          <a:xfrm>
            <a:off x="5224463" y="2535238"/>
            <a:ext cx="3724275" cy="343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4181" tIns="0" rIns="104181" bIns="52090">
            <a:spAutoFit/>
          </a:bodyPr>
          <a:lstStyle/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AutoNum type="arabicPeriod"/>
            </a:pPr>
            <a:r>
              <a:rPr lang="ru-RU" sz="1600">
                <a:latin typeface="Gill Sans for CW"/>
              </a:rPr>
              <a:t>Формируются вокруг доминанты, определяющей специализацию</a:t>
            </a:r>
          </a:p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AutoNum type="arabicPeriod"/>
            </a:pPr>
            <a:r>
              <a:rPr lang="ru-RU" sz="1600">
                <a:latin typeface="Gill Sans for CW"/>
              </a:rPr>
              <a:t>Объединяют компании, обеспечивающие весь цикл производства продукта – от производственных до сервисных</a:t>
            </a:r>
          </a:p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AutoNum type="arabicPeriod"/>
            </a:pPr>
            <a:r>
              <a:rPr lang="ru-RU" sz="1600">
                <a:latin typeface="Gill Sans for CW"/>
              </a:rPr>
              <a:t>Объединяют конкурентов, повышая общую конкурентоспособность</a:t>
            </a:r>
          </a:p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AutoNum type="arabicPeriod"/>
            </a:pPr>
            <a:r>
              <a:rPr lang="ru-RU" sz="1600">
                <a:latin typeface="Gill Sans for CW"/>
              </a:rPr>
              <a:t>Создают синергетический эффект</a:t>
            </a:r>
          </a:p>
          <a:p>
            <a:pPr marL="233363" lvl="4" indent="-233363" defTabSz="1041400" eaLnBrk="0" hangingPunct="0"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Font typeface="Gill Sans for CW"/>
              <a:buAutoNum type="arabicPeriod"/>
            </a:pPr>
            <a:r>
              <a:rPr lang="ru-RU" sz="1600">
                <a:latin typeface="Gill Sans for CW"/>
              </a:rPr>
              <a:t>Включают материальные и нематериальные составляющие, имеющие равнозначную ценность</a:t>
            </a:r>
          </a:p>
        </p:txBody>
      </p:sp>
      <p:grpSp>
        <p:nvGrpSpPr>
          <p:cNvPr id="30726" name="Group 11"/>
          <p:cNvGrpSpPr>
            <a:grpSpLocks/>
          </p:cNvGrpSpPr>
          <p:nvPr/>
        </p:nvGrpSpPr>
        <p:grpSpPr bwMode="auto">
          <a:xfrm>
            <a:off x="392113" y="3619500"/>
            <a:ext cx="3165475" cy="2462213"/>
            <a:chOff x="239" y="2640"/>
            <a:chExt cx="1994" cy="1551"/>
          </a:xfrm>
        </p:grpSpPr>
        <p:sp>
          <p:nvSpPr>
            <p:cNvPr id="30727" name="Oval 7"/>
            <p:cNvSpPr>
              <a:spLocks noChangeArrowheads="1"/>
            </p:cNvSpPr>
            <p:nvPr/>
          </p:nvSpPr>
          <p:spPr bwMode="auto">
            <a:xfrm>
              <a:off x="541" y="2977"/>
              <a:ext cx="895" cy="842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1432" tIns="45716" rIns="91432" bIns="45716" anchor="ctr"/>
            <a:lstStyle/>
            <a:p>
              <a:pPr algn="ctr"/>
              <a:r>
                <a:rPr lang="ru-RU" sz="2100">
                  <a:solidFill>
                    <a:schemeClr val="bg1"/>
                  </a:solidFill>
                  <a:latin typeface="Gill Sans for CW"/>
                </a:rPr>
                <a:t>Кооперация</a:t>
              </a:r>
            </a:p>
          </p:txBody>
        </p:sp>
        <p:sp>
          <p:nvSpPr>
            <p:cNvPr id="30728" name="Oval 8"/>
            <p:cNvSpPr>
              <a:spLocks noChangeArrowheads="1"/>
            </p:cNvSpPr>
            <p:nvPr/>
          </p:nvSpPr>
          <p:spPr bwMode="auto">
            <a:xfrm>
              <a:off x="239" y="2640"/>
              <a:ext cx="1498" cy="1479"/>
            </a:xfrm>
            <a:prstGeom prst="ellips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lIns="91432" tIns="45716" rIns="91432" bIns="45716" anchor="ctr"/>
            <a:lstStyle/>
            <a:p>
              <a:pPr algn="ctr"/>
              <a:endParaRPr lang="ru-RU" sz="2100">
                <a:solidFill>
                  <a:srgbClr val="003767"/>
                </a:solidFill>
              </a:endParaRPr>
            </a:p>
            <a:p>
              <a:pPr algn="ctr"/>
              <a:endParaRPr lang="ru-RU" sz="2100">
                <a:solidFill>
                  <a:srgbClr val="003767"/>
                </a:solidFill>
              </a:endParaRPr>
            </a:p>
            <a:p>
              <a:pPr algn="ctr"/>
              <a:endParaRPr lang="ru-RU" sz="2100">
                <a:solidFill>
                  <a:srgbClr val="003767"/>
                </a:solidFill>
              </a:endParaRPr>
            </a:p>
            <a:p>
              <a:pPr algn="ctr"/>
              <a:endParaRPr lang="ru-RU" sz="2100">
                <a:solidFill>
                  <a:srgbClr val="003767"/>
                </a:solidFill>
              </a:endParaRPr>
            </a:p>
            <a:p>
              <a:pPr algn="ctr"/>
              <a:endParaRPr lang="ru-RU" sz="2100">
                <a:solidFill>
                  <a:srgbClr val="003767"/>
                </a:solidFill>
              </a:endParaRPr>
            </a:p>
            <a:p>
              <a:pPr algn="ctr"/>
              <a:r>
                <a:rPr lang="ru-RU" sz="2100">
                  <a:solidFill>
                    <a:srgbClr val="003767"/>
                  </a:solidFill>
                </a:rPr>
                <a:t>Конкуренция</a:t>
              </a:r>
            </a:p>
          </p:txBody>
        </p:sp>
        <p:sp>
          <p:nvSpPr>
            <p:cNvPr id="30729" name="AutoShape 9"/>
            <p:cNvSpPr>
              <a:spLocks/>
            </p:cNvSpPr>
            <p:nvPr/>
          </p:nvSpPr>
          <p:spPr bwMode="auto">
            <a:xfrm>
              <a:off x="1950" y="2711"/>
              <a:ext cx="283" cy="1480"/>
            </a:xfrm>
            <a:prstGeom prst="rightBrace">
              <a:avLst>
                <a:gd name="adj1" fmla="val 43581"/>
                <a:gd name="adj2" fmla="val 50000"/>
              </a:avLst>
            </a:prstGeom>
            <a:noFill/>
            <a:ln w="5715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lIns="91432" tIns="45716" rIns="91432" bIns="45716" anchor="ctr"/>
            <a:lstStyle/>
            <a:p>
              <a:endParaRPr lang="ru-RU" sz="2100"/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5"/>
          <p:cNvSpPr>
            <a:spLocks noGrp="1"/>
          </p:cNvSpPr>
          <p:nvPr>
            <p:ph type="title" idx="4294967295"/>
          </p:nvPr>
        </p:nvSpPr>
        <p:spPr>
          <a:xfrm>
            <a:off x="681038" y="319088"/>
            <a:ext cx="6850062" cy="396875"/>
          </a:xfrm>
          <a:noFill/>
        </p:spPr>
        <p:txBody>
          <a:bodyPr/>
          <a:lstStyle/>
          <a:p>
            <a:r>
              <a:rPr lang="ru-RU" cap="none">
                <a:latin typeface="Gill Sans for CW"/>
              </a:rPr>
              <a:t>АЛГОРИТМ ФОРМИРОВАНИЯ КЛАСТЕРА</a:t>
            </a:r>
          </a:p>
        </p:txBody>
      </p:sp>
      <p:sp>
        <p:nvSpPr>
          <p:cNvPr id="31746" name="Content Placeholder 8"/>
          <p:cNvSpPr>
            <a:spLocks noGrp="1"/>
          </p:cNvSpPr>
          <p:nvPr>
            <p:ph sz="quarter" idx="4294967295"/>
          </p:nvPr>
        </p:nvSpPr>
        <p:spPr>
          <a:xfrm>
            <a:off x="4075113" y="2378075"/>
            <a:ext cx="914400" cy="25876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ct val="0"/>
              </a:spcAft>
            </a:pPr>
            <a:r>
              <a:rPr lang="ru-RU" sz="1400">
                <a:solidFill>
                  <a:schemeClr val="tx2"/>
                </a:solidFill>
                <a:latin typeface="Gill Sans for CW"/>
              </a:rPr>
              <a:t>СВЯЗИ</a:t>
            </a:r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3698875" y="2838450"/>
            <a:ext cx="1692275" cy="1617663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endParaRPr lang="ru-RU" sz="1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defTabSz="1019175">
              <a:defRPr/>
            </a:pPr>
            <a:endParaRPr lang="ru-RU" sz="1400" b="1" dirty="0">
              <a:solidFill>
                <a:schemeClr val="bg1"/>
              </a:solidFill>
              <a:latin typeface="+mn-lt"/>
              <a:cs typeface="+mn-cs"/>
            </a:endParaRPr>
          </a:p>
          <a:p>
            <a:pPr defTabSz="1019175">
              <a:defRPr/>
            </a:pPr>
            <a:r>
              <a:rPr lang="ru-RU" sz="1400" b="1" dirty="0">
                <a:solidFill>
                  <a:schemeClr val="bg1"/>
                </a:solidFill>
                <a:latin typeface="+mn-lt"/>
                <a:cs typeface="+mn-cs"/>
              </a:rPr>
              <a:t>Доминанта</a:t>
            </a:r>
          </a:p>
        </p:txBody>
      </p:sp>
      <p:sp>
        <p:nvSpPr>
          <p:cNvPr id="31748" name="Oval 30"/>
          <p:cNvSpPr>
            <a:spLocks noChangeArrowheads="1"/>
          </p:cNvSpPr>
          <p:nvPr/>
        </p:nvSpPr>
        <p:spPr bwMode="auto">
          <a:xfrm>
            <a:off x="2522538" y="1881188"/>
            <a:ext cx="3910012" cy="3489325"/>
          </a:xfrm>
          <a:prstGeom prst="ellipse">
            <a:avLst/>
          </a:prstGeom>
          <a:noFill/>
          <a:ln w="19050" algn="ctr">
            <a:solidFill>
              <a:schemeClr val="tx2"/>
            </a:solidFill>
            <a:prstDash val="dash"/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/>
            <a:endParaRPr lang="ru-RU" sz="2000"/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1839913" y="4267200"/>
            <a:ext cx="1449387" cy="5984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1671638" y="3111500"/>
            <a:ext cx="1449387" cy="5984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1965325" y="2092325"/>
            <a:ext cx="1450975" cy="5984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5" name="Oval 24"/>
          <p:cNvSpPr>
            <a:spLocks noChangeArrowheads="1"/>
          </p:cNvSpPr>
          <p:nvPr/>
        </p:nvSpPr>
        <p:spPr bwMode="auto">
          <a:xfrm>
            <a:off x="3814763" y="1639888"/>
            <a:ext cx="1450975" cy="59848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5638800" y="2254250"/>
            <a:ext cx="1450975" cy="6000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6184900" y="3084513"/>
            <a:ext cx="1450975" cy="6000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7" name="Oval 26"/>
          <p:cNvSpPr>
            <a:spLocks noChangeArrowheads="1"/>
          </p:cNvSpPr>
          <p:nvPr/>
        </p:nvSpPr>
        <p:spPr bwMode="auto">
          <a:xfrm>
            <a:off x="6069013" y="4062413"/>
            <a:ext cx="1450975" cy="598487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8" name="Oval 27"/>
          <p:cNvSpPr>
            <a:spLocks noChangeArrowheads="1"/>
          </p:cNvSpPr>
          <p:nvPr/>
        </p:nvSpPr>
        <p:spPr bwMode="auto">
          <a:xfrm>
            <a:off x="5233988" y="4897438"/>
            <a:ext cx="1450975" cy="6000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29" name="Oval 28"/>
          <p:cNvSpPr>
            <a:spLocks noChangeArrowheads="1"/>
          </p:cNvSpPr>
          <p:nvPr/>
        </p:nvSpPr>
        <p:spPr bwMode="auto">
          <a:xfrm>
            <a:off x="3273425" y="5029200"/>
            <a:ext cx="1450975" cy="598488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>
              <a:defRPr/>
            </a:pPr>
            <a:r>
              <a:rPr lang="ru-RU" sz="1200" b="1" dirty="0">
                <a:solidFill>
                  <a:schemeClr val="bg1"/>
                </a:solidFill>
                <a:latin typeface="+mn-lt"/>
                <a:cs typeface="+mn-cs"/>
              </a:rPr>
              <a:t>продукты</a:t>
            </a:r>
          </a:p>
        </p:txBody>
      </p:sp>
      <p:sp>
        <p:nvSpPr>
          <p:cNvPr id="31758" name="Oval 31"/>
          <p:cNvSpPr>
            <a:spLocks noChangeArrowheads="1"/>
          </p:cNvSpPr>
          <p:nvPr/>
        </p:nvSpPr>
        <p:spPr bwMode="auto">
          <a:xfrm>
            <a:off x="1239838" y="1166813"/>
            <a:ext cx="6537325" cy="5349875"/>
          </a:xfrm>
          <a:prstGeom prst="ellipse">
            <a:avLst/>
          </a:prstGeom>
          <a:noFill/>
          <a:ln w="25400" algn="ctr">
            <a:solidFill>
              <a:srgbClr val="00B0F0"/>
            </a:solidFill>
            <a:round/>
            <a:headEnd/>
            <a:tailEnd/>
          </a:ln>
        </p:spPr>
        <p:txBody>
          <a:bodyPr lIns="91432" tIns="45716" rIns="91432" bIns="45716"/>
          <a:lstStyle/>
          <a:p>
            <a:pPr defTabSz="1019175"/>
            <a:endParaRPr lang="ru-RU" sz="2000"/>
          </a:p>
        </p:txBody>
      </p:sp>
      <p:sp>
        <p:nvSpPr>
          <p:cNvPr id="31759" name="TextBox 32"/>
          <p:cNvSpPr txBox="1">
            <a:spLocks noChangeArrowheads="1"/>
          </p:cNvSpPr>
          <p:nvPr/>
        </p:nvSpPr>
        <p:spPr bwMode="auto">
          <a:xfrm>
            <a:off x="5749925" y="1828800"/>
            <a:ext cx="2195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Gill Sans for CW"/>
              </a:rPr>
              <a:t>ЕДИНЫЕ ТЕХНОЛОГИИ</a:t>
            </a:r>
          </a:p>
        </p:txBody>
      </p:sp>
      <p:sp>
        <p:nvSpPr>
          <p:cNvPr id="31760" name="TextBox 33"/>
          <p:cNvSpPr txBox="1">
            <a:spLocks noChangeArrowheads="1"/>
          </p:cNvSpPr>
          <p:nvPr/>
        </p:nvSpPr>
        <p:spPr bwMode="auto">
          <a:xfrm>
            <a:off x="3600450" y="1308100"/>
            <a:ext cx="21955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Gill Sans for CW"/>
              </a:rPr>
              <a:t>ЕДИНОЕ УПРАВЛЕНИЕ</a:t>
            </a:r>
          </a:p>
        </p:txBody>
      </p:sp>
      <p:sp>
        <p:nvSpPr>
          <p:cNvPr id="31761" name="TextBox 34"/>
          <p:cNvSpPr txBox="1">
            <a:spLocks noChangeArrowheads="1"/>
          </p:cNvSpPr>
          <p:nvPr/>
        </p:nvSpPr>
        <p:spPr bwMode="auto">
          <a:xfrm>
            <a:off x="157163" y="1739900"/>
            <a:ext cx="33115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2" tIns="45716" rIns="91432" bIns="45716">
            <a:spAutoFit/>
          </a:bodyPr>
          <a:lstStyle/>
          <a:p>
            <a:r>
              <a:rPr lang="ru-RU" sz="1200" b="1">
                <a:solidFill>
                  <a:schemeClr val="accent2"/>
                </a:solidFill>
                <a:latin typeface="Gill Sans for CW"/>
              </a:rPr>
              <a:t>КОНКУРЕНТНЫЕ ПРЕИМУЩЕСТВА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3"/>
          <p:cNvSpPr>
            <a:spLocks noGrp="1"/>
          </p:cNvSpPr>
          <p:nvPr>
            <p:ph type="title" idx="4294967295"/>
          </p:nvPr>
        </p:nvSpPr>
        <p:spPr>
          <a:xfrm>
            <a:off x="862013" y="82550"/>
            <a:ext cx="5718175" cy="396875"/>
          </a:xfrm>
          <a:noFill/>
        </p:spPr>
        <p:txBody>
          <a:bodyPr/>
          <a:lstStyle/>
          <a:p>
            <a:r>
              <a:rPr lang="ru-RU" cap="none">
                <a:latin typeface="Gill Sans for CW"/>
              </a:rPr>
              <a:t>АЛГОРИТМ ФОРМИРОВАНИЯ КЛАСТЕРОВ</a:t>
            </a:r>
            <a:endParaRPr lang="en-US" cap="none">
              <a:latin typeface="Gill Sans for CW"/>
            </a:endParaRPr>
          </a:p>
        </p:txBody>
      </p:sp>
      <p:sp>
        <p:nvSpPr>
          <p:cNvPr id="32770" name="Content Placeholder 4"/>
          <p:cNvSpPr>
            <a:spLocks noGrp="1"/>
          </p:cNvSpPr>
          <p:nvPr>
            <p:ph idx="4294967295"/>
          </p:nvPr>
        </p:nvSpPr>
        <p:spPr>
          <a:xfrm>
            <a:off x="669925" y="579438"/>
            <a:ext cx="6838950" cy="290512"/>
          </a:xfrm>
          <a:solidFill>
            <a:srgbClr val="FFFFFF"/>
          </a:solidFill>
        </p:spPr>
        <p:txBody>
          <a:bodyPr/>
          <a:lstStyle/>
          <a:p>
            <a:r>
              <a:rPr lang="ru-RU">
                <a:solidFill>
                  <a:srgbClr val="003767"/>
                </a:solidFill>
                <a:latin typeface="Gill Sans for CW"/>
              </a:rPr>
              <a:t>Определение ресурсного потенциала</a:t>
            </a:r>
            <a:endParaRPr lang="en-US">
              <a:latin typeface="Gill Sans for CW"/>
            </a:endParaRPr>
          </a:p>
        </p:txBody>
      </p:sp>
      <p:sp>
        <p:nvSpPr>
          <p:cNvPr id="11" name="Text Box 170"/>
          <p:cNvSpPr txBox="1">
            <a:spLocks noChangeArrowheads="1"/>
          </p:cNvSpPr>
          <p:nvPr/>
        </p:nvSpPr>
        <p:spPr bwMode="auto">
          <a:xfrm>
            <a:off x="634070" y="1425903"/>
            <a:ext cx="4532312" cy="467820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lvl="4" indent="-137160" defTabSz="914501" eaLnBrk="0" hangingPunct="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Природные </a:t>
            </a:r>
            <a:r>
              <a:rPr lang="ru-RU" sz="1600" dirty="0" err="1">
                <a:latin typeface="Gill Sans for CW" pitchFamily="34" charset="0"/>
                <a:cs typeface="+mn-cs"/>
              </a:rPr>
              <a:t>аттракты</a:t>
            </a:r>
            <a:r>
              <a:rPr lang="ru-RU" sz="1600" dirty="0">
                <a:latin typeface="Gill Sans for CW" pitchFamily="34" charset="0"/>
                <a:cs typeface="+mn-cs"/>
              </a:rPr>
              <a:t> – море, горы, элементы ландшафта, источники.</a:t>
            </a:r>
          </a:p>
          <a:p>
            <a:pPr marL="0" lvl="4" indent="-137160" defTabSz="914501" eaLnBrk="0" hangingPunct="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Плюсы</a:t>
            </a:r>
          </a:p>
          <a:p>
            <a:pPr marL="274320" lvl="5" indent="-137160" defTabSz="914501" fontAlgn="base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Уже существуют</a:t>
            </a:r>
          </a:p>
          <a:p>
            <a:pPr marL="274320" lvl="5" indent="-137160" defTabSz="914501" fontAlgn="base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Возможно поэтапное освоение, сокращающее начальные инвестиции в проекты</a:t>
            </a:r>
          </a:p>
          <a:p>
            <a:pPr marL="274320" lvl="5" indent="-137160" defTabSz="914501" fontAlgn="base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Могут быть привлекательными для массового или эксклюзивного туризма, позволяя быстро окупать вложения.</a:t>
            </a:r>
          </a:p>
          <a:p>
            <a:pPr marL="0" lvl="4" indent="-137160" defTabSz="914501" eaLnBrk="0" hangingPunct="0"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pitchFamily="34" charset="0"/>
              <a:buChar char="•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 Минусы</a:t>
            </a:r>
          </a:p>
          <a:p>
            <a:pPr marL="274320" lvl="5" indent="-137160" defTabSz="914501" fontAlgn="base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Удалены от основных источников спроса</a:t>
            </a:r>
          </a:p>
          <a:p>
            <a:pPr marL="274320" lvl="5" indent="-137160" defTabSz="914501" fontAlgn="base">
              <a:spcBef>
                <a:spcPts val="400"/>
              </a:spcBef>
              <a:spcAft>
                <a:spcPts val="400"/>
              </a:spcAft>
              <a:buClr>
                <a:schemeClr val="bg2"/>
              </a:buClr>
              <a:buFont typeface="Arial" pitchFamily="34" charset="0"/>
              <a:buChar char="–"/>
              <a:defRPr/>
            </a:pPr>
            <a:r>
              <a:rPr lang="ru-RU" sz="1600" dirty="0">
                <a:latin typeface="Gill Sans for CW" pitchFamily="34" charset="0"/>
                <a:cs typeface="+mn-cs"/>
              </a:rPr>
              <a:t>Для использования туристами требуются затраты на формирование инфраструктуры, включая транспор</a:t>
            </a:r>
            <a:r>
              <a:rPr lang="ru-RU" sz="1600" dirty="0">
                <a:cs typeface="+mn-cs"/>
              </a:rPr>
              <a:t>тную.</a:t>
            </a:r>
          </a:p>
          <a:p>
            <a:pPr marL="410243" lvl="1" indent="0">
              <a:spcBef>
                <a:spcPct val="50000"/>
              </a:spcBef>
              <a:defRPr/>
            </a:pPr>
            <a:endParaRPr lang="ru-RU" sz="1600" dirty="0">
              <a:cs typeface="+mn-cs"/>
            </a:endParaRPr>
          </a:p>
        </p:txBody>
      </p:sp>
      <p:grpSp>
        <p:nvGrpSpPr>
          <p:cNvPr id="32772" name="Group 165"/>
          <p:cNvGrpSpPr>
            <a:grpSpLocks noGrp="1"/>
          </p:cNvGrpSpPr>
          <p:nvPr/>
        </p:nvGrpSpPr>
        <p:grpSpPr bwMode="auto">
          <a:xfrm>
            <a:off x="4968875" y="1182688"/>
            <a:ext cx="3886200" cy="3484562"/>
            <a:chOff x="3461" y="1142"/>
            <a:chExt cx="1900" cy="2155"/>
          </a:xfrm>
        </p:grpSpPr>
        <p:sp>
          <p:nvSpPr>
            <p:cNvPr id="32773" name="Freeform 114"/>
            <p:cNvSpPr>
              <a:spLocks/>
            </p:cNvSpPr>
            <p:nvPr/>
          </p:nvSpPr>
          <p:spPr bwMode="auto">
            <a:xfrm>
              <a:off x="3461" y="1365"/>
              <a:ext cx="1107" cy="1932"/>
            </a:xfrm>
            <a:custGeom>
              <a:avLst/>
              <a:gdLst>
                <a:gd name="T0" fmla="*/ 126 w 1991"/>
                <a:gd name="T1" fmla="*/ 49 h 2715"/>
                <a:gd name="T2" fmla="*/ 94 w 1991"/>
                <a:gd name="T3" fmla="*/ 2 h 2715"/>
                <a:gd name="T4" fmla="*/ 89 w 1991"/>
                <a:gd name="T5" fmla="*/ 27 h 2715"/>
                <a:gd name="T6" fmla="*/ 106 w 1991"/>
                <a:gd name="T7" fmla="*/ 63 h 2715"/>
                <a:gd name="T8" fmla="*/ 116 w 1991"/>
                <a:gd name="T9" fmla="*/ 86 h 2715"/>
                <a:gd name="T10" fmla="*/ 128 w 1991"/>
                <a:gd name="T11" fmla="*/ 143 h 2715"/>
                <a:gd name="T12" fmla="*/ 132 w 1991"/>
                <a:gd name="T13" fmla="*/ 164 h 2715"/>
                <a:gd name="T14" fmla="*/ 128 w 1991"/>
                <a:gd name="T15" fmla="*/ 193 h 2715"/>
                <a:gd name="T16" fmla="*/ 111 w 1991"/>
                <a:gd name="T17" fmla="*/ 242 h 2715"/>
                <a:gd name="T18" fmla="*/ 108 w 1991"/>
                <a:gd name="T19" fmla="*/ 248 h 2715"/>
                <a:gd name="T20" fmla="*/ 115 w 1991"/>
                <a:gd name="T21" fmla="*/ 255 h 2715"/>
                <a:gd name="T22" fmla="*/ 110 w 1991"/>
                <a:gd name="T23" fmla="*/ 313 h 2715"/>
                <a:gd name="T24" fmla="*/ 108 w 1991"/>
                <a:gd name="T25" fmla="*/ 363 h 2715"/>
                <a:gd name="T26" fmla="*/ 104 w 1991"/>
                <a:gd name="T27" fmla="*/ 486 h 2715"/>
                <a:gd name="T28" fmla="*/ 74 w 1991"/>
                <a:gd name="T29" fmla="*/ 538 h 2715"/>
                <a:gd name="T30" fmla="*/ 15 w 1991"/>
                <a:gd name="T31" fmla="*/ 560 h 2715"/>
                <a:gd name="T32" fmla="*/ 8 w 1991"/>
                <a:gd name="T33" fmla="*/ 556 h 2715"/>
                <a:gd name="T34" fmla="*/ 9 w 1991"/>
                <a:gd name="T35" fmla="*/ 573 h 2715"/>
                <a:gd name="T36" fmla="*/ 6 w 1991"/>
                <a:gd name="T37" fmla="*/ 593 h 2715"/>
                <a:gd name="T38" fmla="*/ 4 w 1991"/>
                <a:gd name="T39" fmla="*/ 591 h 2715"/>
                <a:gd name="T40" fmla="*/ 4 w 1991"/>
                <a:gd name="T41" fmla="*/ 586 h 2715"/>
                <a:gd name="T42" fmla="*/ 12 w 1991"/>
                <a:gd name="T43" fmla="*/ 566 h 2715"/>
                <a:gd name="T44" fmla="*/ 5 w 1991"/>
                <a:gd name="T45" fmla="*/ 558 h 2715"/>
                <a:gd name="T46" fmla="*/ 6 w 1991"/>
                <a:gd name="T47" fmla="*/ 568 h 2715"/>
                <a:gd name="T48" fmla="*/ 2 w 1991"/>
                <a:gd name="T49" fmla="*/ 575 h 2715"/>
                <a:gd name="T50" fmla="*/ 7 w 1991"/>
                <a:gd name="T51" fmla="*/ 591 h 2715"/>
                <a:gd name="T52" fmla="*/ 26 w 1991"/>
                <a:gd name="T53" fmla="*/ 583 h 2715"/>
                <a:gd name="T54" fmla="*/ 34 w 1991"/>
                <a:gd name="T55" fmla="*/ 589 h 2715"/>
                <a:gd name="T56" fmla="*/ 39 w 1991"/>
                <a:gd name="T57" fmla="*/ 624 h 2715"/>
                <a:gd name="T58" fmla="*/ 57 w 1991"/>
                <a:gd name="T59" fmla="*/ 618 h 2715"/>
                <a:gd name="T60" fmla="*/ 54 w 1991"/>
                <a:gd name="T61" fmla="*/ 660 h 2715"/>
                <a:gd name="T62" fmla="*/ 49 w 1991"/>
                <a:gd name="T63" fmla="*/ 695 h 2715"/>
                <a:gd name="T64" fmla="*/ 74 w 1991"/>
                <a:gd name="T65" fmla="*/ 658 h 2715"/>
                <a:gd name="T66" fmla="*/ 95 w 1991"/>
                <a:gd name="T67" fmla="*/ 610 h 2715"/>
                <a:gd name="T68" fmla="*/ 136 w 1991"/>
                <a:gd name="T69" fmla="*/ 581 h 2715"/>
                <a:gd name="T70" fmla="*/ 179 w 1991"/>
                <a:gd name="T71" fmla="*/ 564 h 2715"/>
                <a:gd name="T72" fmla="*/ 187 w 1991"/>
                <a:gd name="T73" fmla="*/ 533 h 2715"/>
                <a:gd name="T74" fmla="*/ 187 w 1991"/>
                <a:gd name="T75" fmla="*/ 472 h 2715"/>
                <a:gd name="T76" fmla="*/ 186 w 1991"/>
                <a:gd name="T77" fmla="*/ 453 h 2715"/>
                <a:gd name="T78" fmla="*/ 160 w 1991"/>
                <a:gd name="T79" fmla="*/ 396 h 2715"/>
                <a:gd name="T80" fmla="*/ 147 w 1991"/>
                <a:gd name="T81" fmla="*/ 316 h 2715"/>
                <a:gd name="T82" fmla="*/ 142 w 1991"/>
                <a:gd name="T83" fmla="*/ 283 h 2715"/>
                <a:gd name="T84" fmla="*/ 152 w 1991"/>
                <a:gd name="T85" fmla="*/ 257 h 2715"/>
                <a:gd name="T86" fmla="*/ 171 w 1991"/>
                <a:gd name="T87" fmla="*/ 171 h 2715"/>
                <a:gd name="T88" fmla="*/ 151 w 1991"/>
                <a:gd name="T89" fmla="*/ 107 h 2715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991"/>
                <a:gd name="T136" fmla="*/ 0 h 2715"/>
                <a:gd name="T137" fmla="*/ 1991 w 1991"/>
                <a:gd name="T138" fmla="*/ 2715 h 2715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991" h="2715">
                  <a:moveTo>
                    <a:pt x="1464" y="320"/>
                  </a:moveTo>
                  <a:cubicBezTo>
                    <a:pt x="1421" y="283"/>
                    <a:pt x="1376" y="233"/>
                    <a:pt x="1320" y="192"/>
                  </a:cubicBezTo>
                  <a:cubicBezTo>
                    <a:pt x="1264" y="151"/>
                    <a:pt x="1184" y="103"/>
                    <a:pt x="1128" y="72"/>
                  </a:cubicBezTo>
                  <a:cubicBezTo>
                    <a:pt x="1072" y="41"/>
                    <a:pt x="1012" y="16"/>
                    <a:pt x="984" y="8"/>
                  </a:cubicBezTo>
                  <a:cubicBezTo>
                    <a:pt x="956" y="0"/>
                    <a:pt x="969" y="8"/>
                    <a:pt x="960" y="24"/>
                  </a:cubicBezTo>
                  <a:cubicBezTo>
                    <a:pt x="951" y="40"/>
                    <a:pt x="924" y="77"/>
                    <a:pt x="928" y="104"/>
                  </a:cubicBezTo>
                  <a:cubicBezTo>
                    <a:pt x="932" y="131"/>
                    <a:pt x="955" y="162"/>
                    <a:pt x="986" y="186"/>
                  </a:cubicBezTo>
                  <a:cubicBezTo>
                    <a:pt x="1017" y="210"/>
                    <a:pt x="1086" y="234"/>
                    <a:pt x="1112" y="248"/>
                  </a:cubicBezTo>
                  <a:cubicBezTo>
                    <a:pt x="1138" y="262"/>
                    <a:pt x="1127" y="257"/>
                    <a:pt x="1144" y="272"/>
                  </a:cubicBezTo>
                  <a:cubicBezTo>
                    <a:pt x="1161" y="287"/>
                    <a:pt x="1208" y="319"/>
                    <a:pt x="1216" y="336"/>
                  </a:cubicBezTo>
                  <a:cubicBezTo>
                    <a:pt x="1224" y="353"/>
                    <a:pt x="1171" y="340"/>
                    <a:pt x="1192" y="377"/>
                  </a:cubicBezTo>
                  <a:cubicBezTo>
                    <a:pt x="1213" y="414"/>
                    <a:pt x="1316" y="523"/>
                    <a:pt x="1344" y="560"/>
                  </a:cubicBezTo>
                  <a:cubicBezTo>
                    <a:pt x="1372" y="597"/>
                    <a:pt x="1353" y="587"/>
                    <a:pt x="1360" y="600"/>
                  </a:cubicBezTo>
                  <a:cubicBezTo>
                    <a:pt x="1367" y="613"/>
                    <a:pt x="1383" y="620"/>
                    <a:pt x="1384" y="640"/>
                  </a:cubicBezTo>
                  <a:cubicBezTo>
                    <a:pt x="1385" y="660"/>
                    <a:pt x="1375" y="702"/>
                    <a:pt x="1368" y="720"/>
                  </a:cubicBezTo>
                  <a:cubicBezTo>
                    <a:pt x="1361" y="738"/>
                    <a:pt x="1368" y="725"/>
                    <a:pt x="1344" y="752"/>
                  </a:cubicBezTo>
                  <a:cubicBezTo>
                    <a:pt x="1320" y="779"/>
                    <a:pt x="1255" y="848"/>
                    <a:pt x="1224" y="880"/>
                  </a:cubicBezTo>
                  <a:cubicBezTo>
                    <a:pt x="1193" y="912"/>
                    <a:pt x="1159" y="928"/>
                    <a:pt x="1160" y="944"/>
                  </a:cubicBezTo>
                  <a:cubicBezTo>
                    <a:pt x="1161" y="960"/>
                    <a:pt x="1236" y="972"/>
                    <a:pt x="1232" y="976"/>
                  </a:cubicBezTo>
                  <a:cubicBezTo>
                    <a:pt x="1228" y="980"/>
                    <a:pt x="1145" y="969"/>
                    <a:pt x="1136" y="968"/>
                  </a:cubicBezTo>
                  <a:cubicBezTo>
                    <a:pt x="1127" y="967"/>
                    <a:pt x="1165" y="963"/>
                    <a:pt x="1176" y="968"/>
                  </a:cubicBezTo>
                  <a:cubicBezTo>
                    <a:pt x="1187" y="973"/>
                    <a:pt x="1206" y="964"/>
                    <a:pt x="1205" y="997"/>
                  </a:cubicBezTo>
                  <a:cubicBezTo>
                    <a:pt x="1204" y="1030"/>
                    <a:pt x="1177" y="1130"/>
                    <a:pt x="1168" y="1168"/>
                  </a:cubicBezTo>
                  <a:cubicBezTo>
                    <a:pt x="1159" y="1206"/>
                    <a:pt x="1154" y="1196"/>
                    <a:pt x="1148" y="1223"/>
                  </a:cubicBezTo>
                  <a:cubicBezTo>
                    <a:pt x="1142" y="1250"/>
                    <a:pt x="1136" y="1298"/>
                    <a:pt x="1130" y="1330"/>
                  </a:cubicBezTo>
                  <a:cubicBezTo>
                    <a:pt x="1124" y="1362"/>
                    <a:pt x="1133" y="1351"/>
                    <a:pt x="1130" y="1415"/>
                  </a:cubicBezTo>
                  <a:cubicBezTo>
                    <a:pt x="1127" y="1479"/>
                    <a:pt x="1119" y="1632"/>
                    <a:pt x="1112" y="1712"/>
                  </a:cubicBezTo>
                  <a:cubicBezTo>
                    <a:pt x="1105" y="1792"/>
                    <a:pt x="1120" y="1836"/>
                    <a:pt x="1088" y="1896"/>
                  </a:cubicBezTo>
                  <a:cubicBezTo>
                    <a:pt x="1056" y="1956"/>
                    <a:pt x="972" y="2039"/>
                    <a:pt x="920" y="2072"/>
                  </a:cubicBezTo>
                  <a:cubicBezTo>
                    <a:pt x="868" y="2105"/>
                    <a:pt x="820" y="2091"/>
                    <a:pt x="776" y="2096"/>
                  </a:cubicBezTo>
                  <a:cubicBezTo>
                    <a:pt x="732" y="2101"/>
                    <a:pt x="759" y="2089"/>
                    <a:pt x="656" y="2104"/>
                  </a:cubicBezTo>
                  <a:cubicBezTo>
                    <a:pt x="553" y="2119"/>
                    <a:pt x="259" y="2164"/>
                    <a:pt x="160" y="2184"/>
                  </a:cubicBezTo>
                  <a:cubicBezTo>
                    <a:pt x="61" y="2204"/>
                    <a:pt x="76" y="2227"/>
                    <a:pt x="64" y="2224"/>
                  </a:cubicBezTo>
                  <a:cubicBezTo>
                    <a:pt x="52" y="2221"/>
                    <a:pt x="85" y="2172"/>
                    <a:pt x="88" y="2168"/>
                  </a:cubicBezTo>
                  <a:cubicBezTo>
                    <a:pt x="91" y="2164"/>
                    <a:pt x="78" y="2189"/>
                    <a:pt x="80" y="2200"/>
                  </a:cubicBezTo>
                  <a:cubicBezTo>
                    <a:pt x="82" y="2211"/>
                    <a:pt x="100" y="2222"/>
                    <a:pt x="100" y="2233"/>
                  </a:cubicBezTo>
                  <a:cubicBezTo>
                    <a:pt x="100" y="2244"/>
                    <a:pt x="87" y="2252"/>
                    <a:pt x="81" y="2265"/>
                  </a:cubicBezTo>
                  <a:cubicBezTo>
                    <a:pt x="75" y="2278"/>
                    <a:pt x="68" y="2308"/>
                    <a:pt x="64" y="2312"/>
                  </a:cubicBezTo>
                  <a:cubicBezTo>
                    <a:pt x="60" y="2316"/>
                    <a:pt x="59" y="2289"/>
                    <a:pt x="56" y="2288"/>
                  </a:cubicBezTo>
                  <a:cubicBezTo>
                    <a:pt x="53" y="2287"/>
                    <a:pt x="44" y="2303"/>
                    <a:pt x="48" y="2304"/>
                  </a:cubicBezTo>
                  <a:cubicBezTo>
                    <a:pt x="52" y="2305"/>
                    <a:pt x="80" y="2299"/>
                    <a:pt x="80" y="2296"/>
                  </a:cubicBezTo>
                  <a:cubicBezTo>
                    <a:pt x="80" y="2293"/>
                    <a:pt x="51" y="2285"/>
                    <a:pt x="48" y="2288"/>
                  </a:cubicBezTo>
                  <a:cubicBezTo>
                    <a:pt x="45" y="2291"/>
                    <a:pt x="52" y="2325"/>
                    <a:pt x="64" y="2312"/>
                  </a:cubicBezTo>
                  <a:cubicBezTo>
                    <a:pt x="76" y="2299"/>
                    <a:pt x="106" y="2226"/>
                    <a:pt x="120" y="2208"/>
                  </a:cubicBezTo>
                  <a:cubicBezTo>
                    <a:pt x="134" y="2190"/>
                    <a:pt x="161" y="2206"/>
                    <a:pt x="150" y="2201"/>
                  </a:cubicBezTo>
                  <a:cubicBezTo>
                    <a:pt x="139" y="2196"/>
                    <a:pt x="76" y="2175"/>
                    <a:pt x="56" y="2176"/>
                  </a:cubicBezTo>
                  <a:cubicBezTo>
                    <a:pt x="36" y="2177"/>
                    <a:pt x="31" y="2201"/>
                    <a:pt x="32" y="2208"/>
                  </a:cubicBezTo>
                  <a:cubicBezTo>
                    <a:pt x="33" y="2215"/>
                    <a:pt x="68" y="2214"/>
                    <a:pt x="64" y="2216"/>
                  </a:cubicBezTo>
                  <a:cubicBezTo>
                    <a:pt x="60" y="2218"/>
                    <a:pt x="14" y="2218"/>
                    <a:pt x="7" y="2222"/>
                  </a:cubicBezTo>
                  <a:cubicBezTo>
                    <a:pt x="0" y="2226"/>
                    <a:pt x="18" y="2236"/>
                    <a:pt x="25" y="2243"/>
                  </a:cubicBezTo>
                  <a:cubicBezTo>
                    <a:pt x="32" y="2250"/>
                    <a:pt x="40" y="2254"/>
                    <a:pt x="48" y="2264"/>
                  </a:cubicBezTo>
                  <a:cubicBezTo>
                    <a:pt x="56" y="2274"/>
                    <a:pt x="43" y="2295"/>
                    <a:pt x="72" y="2304"/>
                  </a:cubicBezTo>
                  <a:cubicBezTo>
                    <a:pt x="101" y="2313"/>
                    <a:pt x="192" y="2325"/>
                    <a:pt x="224" y="2320"/>
                  </a:cubicBezTo>
                  <a:cubicBezTo>
                    <a:pt x="256" y="2315"/>
                    <a:pt x="256" y="2287"/>
                    <a:pt x="264" y="2272"/>
                  </a:cubicBezTo>
                  <a:cubicBezTo>
                    <a:pt x="272" y="2257"/>
                    <a:pt x="256" y="2228"/>
                    <a:pt x="272" y="2232"/>
                  </a:cubicBezTo>
                  <a:cubicBezTo>
                    <a:pt x="288" y="2236"/>
                    <a:pt x="347" y="2275"/>
                    <a:pt x="360" y="2296"/>
                  </a:cubicBezTo>
                  <a:cubicBezTo>
                    <a:pt x="373" y="2317"/>
                    <a:pt x="344" y="2337"/>
                    <a:pt x="352" y="2360"/>
                  </a:cubicBezTo>
                  <a:cubicBezTo>
                    <a:pt x="360" y="2383"/>
                    <a:pt x="384" y="2415"/>
                    <a:pt x="408" y="2432"/>
                  </a:cubicBezTo>
                  <a:cubicBezTo>
                    <a:pt x="432" y="2449"/>
                    <a:pt x="464" y="2468"/>
                    <a:pt x="496" y="2464"/>
                  </a:cubicBezTo>
                  <a:cubicBezTo>
                    <a:pt x="528" y="2460"/>
                    <a:pt x="584" y="2396"/>
                    <a:pt x="600" y="2408"/>
                  </a:cubicBezTo>
                  <a:cubicBezTo>
                    <a:pt x="616" y="2420"/>
                    <a:pt x="597" y="2508"/>
                    <a:pt x="592" y="2536"/>
                  </a:cubicBezTo>
                  <a:cubicBezTo>
                    <a:pt x="587" y="2564"/>
                    <a:pt x="583" y="2560"/>
                    <a:pt x="568" y="2576"/>
                  </a:cubicBezTo>
                  <a:cubicBezTo>
                    <a:pt x="553" y="2592"/>
                    <a:pt x="513" y="2609"/>
                    <a:pt x="504" y="2632"/>
                  </a:cubicBezTo>
                  <a:cubicBezTo>
                    <a:pt x="495" y="2655"/>
                    <a:pt x="485" y="2715"/>
                    <a:pt x="512" y="2712"/>
                  </a:cubicBezTo>
                  <a:cubicBezTo>
                    <a:pt x="539" y="2709"/>
                    <a:pt x="620" y="2640"/>
                    <a:pt x="664" y="2616"/>
                  </a:cubicBezTo>
                  <a:cubicBezTo>
                    <a:pt x="708" y="2592"/>
                    <a:pt x="749" y="2600"/>
                    <a:pt x="776" y="2568"/>
                  </a:cubicBezTo>
                  <a:cubicBezTo>
                    <a:pt x="803" y="2536"/>
                    <a:pt x="788" y="2455"/>
                    <a:pt x="824" y="2424"/>
                  </a:cubicBezTo>
                  <a:cubicBezTo>
                    <a:pt x="860" y="2393"/>
                    <a:pt x="924" y="2399"/>
                    <a:pt x="992" y="2381"/>
                  </a:cubicBezTo>
                  <a:cubicBezTo>
                    <a:pt x="1061" y="2364"/>
                    <a:pt x="1173" y="2332"/>
                    <a:pt x="1242" y="2314"/>
                  </a:cubicBezTo>
                  <a:cubicBezTo>
                    <a:pt x="1311" y="2296"/>
                    <a:pt x="1348" y="2275"/>
                    <a:pt x="1423" y="2265"/>
                  </a:cubicBezTo>
                  <a:cubicBezTo>
                    <a:pt x="1498" y="2254"/>
                    <a:pt x="1629" y="2254"/>
                    <a:pt x="1704" y="2243"/>
                  </a:cubicBezTo>
                  <a:cubicBezTo>
                    <a:pt x="1779" y="2232"/>
                    <a:pt x="1827" y="2220"/>
                    <a:pt x="1872" y="2200"/>
                  </a:cubicBezTo>
                  <a:cubicBezTo>
                    <a:pt x="1917" y="2180"/>
                    <a:pt x="1961" y="2140"/>
                    <a:pt x="1976" y="2120"/>
                  </a:cubicBezTo>
                  <a:cubicBezTo>
                    <a:pt x="1991" y="2100"/>
                    <a:pt x="1968" y="2128"/>
                    <a:pt x="1960" y="2080"/>
                  </a:cubicBezTo>
                  <a:cubicBezTo>
                    <a:pt x="1949" y="2055"/>
                    <a:pt x="1912" y="2008"/>
                    <a:pt x="1912" y="1968"/>
                  </a:cubicBezTo>
                  <a:cubicBezTo>
                    <a:pt x="1912" y="1928"/>
                    <a:pt x="1951" y="1864"/>
                    <a:pt x="1960" y="1840"/>
                  </a:cubicBezTo>
                  <a:cubicBezTo>
                    <a:pt x="1969" y="1816"/>
                    <a:pt x="1969" y="1836"/>
                    <a:pt x="1968" y="1824"/>
                  </a:cubicBezTo>
                  <a:cubicBezTo>
                    <a:pt x="1967" y="1812"/>
                    <a:pt x="1980" y="1789"/>
                    <a:pt x="1952" y="1768"/>
                  </a:cubicBezTo>
                  <a:cubicBezTo>
                    <a:pt x="1924" y="1747"/>
                    <a:pt x="1847" y="1733"/>
                    <a:pt x="1800" y="1696"/>
                  </a:cubicBezTo>
                  <a:cubicBezTo>
                    <a:pt x="1753" y="1659"/>
                    <a:pt x="1708" y="1608"/>
                    <a:pt x="1672" y="1544"/>
                  </a:cubicBezTo>
                  <a:cubicBezTo>
                    <a:pt x="1636" y="1480"/>
                    <a:pt x="1607" y="1364"/>
                    <a:pt x="1584" y="1312"/>
                  </a:cubicBezTo>
                  <a:cubicBezTo>
                    <a:pt x="1561" y="1260"/>
                    <a:pt x="1545" y="1253"/>
                    <a:pt x="1536" y="1232"/>
                  </a:cubicBezTo>
                  <a:cubicBezTo>
                    <a:pt x="1527" y="1211"/>
                    <a:pt x="1536" y="1205"/>
                    <a:pt x="1528" y="1184"/>
                  </a:cubicBezTo>
                  <a:cubicBezTo>
                    <a:pt x="1520" y="1163"/>
                    <a:pt x="1487" y="1136"/>
                    <a:pt x="1488" y="1104"/>
                  </a:cubicBezTo>
                  <a:cubicBezTo>
                    <a:pt x="1489" y="1072"/>
                    <a:pt x="1519" y="1009"/>
                    <a:pt x="1536" y="992"/>
                  </a:cubicBezTo>
                  <a:cubicBezTo>
                    <a:pt x="1553" y="975"/>
                    <a:pt x="1580" y="1019"/>
                    <a:pt x="1592" y="1000"/>
                  </a:cubicBezTo>
                  <a:cubicBezTo>
                    <a:pt x="1604" y="981"/>
                    <a:pt x="1576" y="936"/>
                    <a:pt x="1608" y="880"/>
                  </a:cubicBezTo>
                  <a:cubicBezTo>
                    <a:pt x="1640" y="824"/>
                    <a:pt x="1757" y="712"/>
                    <a:pt x="1784" y="664"/>
                  </a:cubicBezTo>
                  <a:cubicBezTo>
                    <a:pt x="1811" y="616"/>
                    <a:pt x="1802" y="633"/>
                    <a:pt x="1768" y="592"/>
                  </a:cubicBezTo>
                  <a:cubicBezTo>
                    <a:pt x="1734" y="551"/>
                    <a:pt x="1630" y="461"/>
                    <a:pt x="1579" y="416"/>
                  </a:cubicBezTo>
                  <a:cubicBezTo>
                    <a:pt x="1528" y="371"/>
                    <a:pt x="1507" y="357"/>
                    <a:pt x="1464" y="320"/>
                  </a:cubicBezTo>
                  <a:close/>
                </a:path>
              </a:pathLst>
            </a:custGeom>
            <a:solidFill>
              <a:srgbClr val="339966">
                <a:alpha val="54901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4" name="Freeform 115"/>
            <p:cNvSpPr>
              <a:spLocks/>
            </p:cNvSpPr>
            <p:nvPr/>
          </p:nvSpPr>
          <p:spPr bwMode="auto">
            <a:xfrm>
              <a:off x="4125" y="1339"/>
              <a:ext cx="1129" cy="509"/>
            </a:xfrm>
            <a:custGeom>
              <a:avLst/>
              <a:gdLst>
                <a:gd name="T0" fmla="*/ 6 w 2448"/>
                <a:gd name="T1" fmla="*/ 0 h 912"/>
                <a:gd name="T2" fmla="*/ 1 w 2448"/>
                <a:gd name="T3" fmla="*/ 4 h 912"/>
                <a:gd name="T4" fmla="*/ 0 w 2448"/>
                <a:gd name="T5" fmla="*/ 6 h 912"/>
                <a:gd name="T6" fmla="*/ 17 w 2448"/>
                <a:gd name="T7" fmla="*/ 14 h 912"/>
                <a:gd name="T8" fmla="*/ 19 w 2448"/>
                <a:gd name="T9" fmla="*/ 18 h 912"/>
                <a:gd name="T10" fmla="*/ 27 w 2448"/>
                <a:gd name="T11" fmla="*/ 22 h 912"/>
                <a:gd name="T12" fmla="*/ 34 w 2448"/>
                <a:gd name="T13" fmla="*/ 32 h 912"/>
                <a:gd name="T14" fmla="*/ 42 w 2448"/>
                <a:gd name="T15" fmla="*/ 37 h 912"/>
                <a:gd name="T16" fmla="*/ 52 w 2448"/>
                <a:gd name="T17" fmla="*/ 41 h 912"/>
                <a:gd name="T18" fmla="*/ 65 w 2448"/>
                <a:gd name="T19" fmla="*/ 40 h 912"/>
                <a:gd name="T20" fmla="*/ 82 w 2448"/>
                <a:gd name="T21" fmla="*/ 49 h 912"/>
                <a:gd name="T22" fmla="*/ 106 w 2448"/>
                <a:gd name="T23" fmla="*/ 89 h 912"/>
                <a:gd name="T24" fmla="*/ 111 w 2448"/>
                <a:gd name="T25" fmla="*/ 56 h 912"/>
                <a:gd name="T26" fmla="*/ 111 w 2448"/>
                <a:gd name="T27" fmla="*/ 51 h 912"/>
                <a:gd name="T28" fmla="*/ 106 w 2448"/>
                <a:gd name="T29" fmla="*/ 47 h 912"/>
                <a:gd name="T30" fmla="*/ 69 w 2448"/>
                <a:gd name="T31" fmla="*/ 27 h 912"/>
                <a:gd name="T32" fmla="*/ 63 w 2448"/>
                <a:gd name="T33" fmla="*/ 22 h 912"/>
                <a:gd name="T34" fmla="*/ 59 w 2448"/>
                <a:gd name="T35" fmla="*/ 23 h 912"/>
                <a:gd name="T36" fmla="*/ 59 w 2448"/>
                <a:gd name="T37" fmla="*/ 25 h 912"/>
                <a:gd name="T38" fmla="*/ 54 w 2448"/>
                <a:gd name="T39" fmla="*/ 34 h 912"/>
                <a:gd name="T40" fmla="*/ 44 w 2448"/>
                <a:gd name="T41" fmla="*/ 29 h 912"/>
                <a:gd name="T42" fmla="*/ 19 w 2448"/>
                <a:gd name="T43" fmla="*/ 8 h 912"/>
                <a:gd name="T44" fmla="*/ 6 w 2448"/>
                <a:gd name="T45" fmla="*/ 0 h 91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448"/>
                <a:gd name="T70" fmla="*/ 0 h 912"/>
                <a:gd name="T71" fmla="*/ 2448 w 2448"/>
                <a:gd name="T72" fmla="*/ 912 h 91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448" h="912">
                  <a:moveTo>
                    <a:pt x="121" y="0"/>
                  </a:moveTo>
                  <a:lnTo>
                    <a:pt x="34" y="38"/>
                  </a:lnTo>
                  <a:lnTo>
                    <a:pt x="0" y="58"/>
                  </a:lnTo>
                  <a:lnTo>
                    <a:pt x="362" y="144"/>
                  </a:lnTo>
                  <a:lnTo>
                    <a:pt x="414" y="192"/>
                  </a:lnTo>
                  <a:lnTo>
                    <a:pt x="586" y="230"/>
                  </a:lnTo>
                  <a:lnTo>
                    <a:pt x="759" y="326"/>
                  </a:lnTo>
                  <a:lnTo>
                    <a:pt x="931" y="384"/>
                  </a:lnTo>
                  <a:lnTo>
                    <a:pt x="1155" y="422"/>
                  </a:lnTo>
                  <a:lnTo>
                    <a:pt x="1448" y="413"/>
                  </a:lnTo>
                  <a:lnTo>
                    <a:pt x="1810" y="499"/>
                  </a:lnTo>
                  <a:lnTo>
                    <a:pt x="2345" y="912"/>
                  </a:lnTo>
                  <a:lnTo>
                    <a:pt x="2448" y="576"/>
                  </a:lnTo>
                  <a:lnTo>
                    <a:pt x="2448" y="528"/>
                  </a:lnTo>
                  <a:lnTo>
                    <a:pt x="2345" y="480"/>
                  </a:lnTo>
                  <a:lnTo>
                    <a:pt x="1534" y="278"/>
                  </a:lnTo>
                  <a:lnTo>
                    <a:pt x="1396" y="230"/>
                  </a:lnTo>
                  <a:lnTo>
                    <a:pt x="1317" y="243"/>
                  </a:lnTo>
                  <a:lnTo>
                    <a:pt x="1317" y="258"/>
                  </a:lnTo>
                  <a:lnTo>
                    <a:pt x="1195" y="349"/>
                  </a:lnTo>
                  <a:lnTo>
                    <a:pt x="965" y="301"/>
                  </a:lnTo>
                  <a:lnTo>
                    <a:pt x="414" y="86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339966">
                <a:alpha val="56862"/>
              </a:srgbClr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5" name="Freeform 116"/>
            <p:cNvSpPr>
              <a:spLocks/>
            </p:cNvSpPr>
            <p:nvPr/>
          </p:nvSpPr>
          <p:spPr bwMode="auto">
            <a:xfrm>
              <a:off x="3461" y="1289"/>
              <a:ext cx="1900" cy="1690"/>
            </a:xfrm>
            <a:custGeom>
              <a:avLst/>
              <a:gdLst>
                <a:gd name="T0" fmla="*/ 182 w 4120"/>
                <a:gd name="T1" fmla="*/ 53 h 3024"/>
                <a:gd name="T2" fmla="*/ 177 w 4120"/>
                <a:gd name="T3" fmla="*/ 60 h 3024"/>
                <a:gd name="T4" fmla="*/ 176 w 4120"/>
                <a:gd name="T5" fmla="*/ 61 h 3024"/>
                <a:gd name="T6" fmla="*/ 177 w 4120"/>
                <a:gd name="T7" fmla="*/ 63 h 3024"/>
                <a:gd name="T8" fmla="*/ 175 w 4120"/>
                <a:gd name="T9" fmla="*/ 61 h 3024"/>
                <a:gd name="T10" fmla="*/ 176 w 4120"/>
                <a:gd name="T11" fmla="*/ 61 h 3024"/>
                <a:gd name="T12" fmla="*/ 128 w 4120"/>
                <a:gd name="T13" fmla="*/ 33 h 3024"/>
                <a:gd name="T14" fmla="*/ 127 w 4120"/>
                <a:gd name="T15" fmla="*/ 31 h 3024"/>
                <a:gd name="T16" fmla="*/ 127 w 4120"/>
                <a:gd name="T17" fmla="*/ 31 h 3024"/>
                <a:gd name="T18" fmla="*/ 126 w 4120"/>
                <a:gd name="T19" fmla="*/ 32 h 3024"/>
                <a:gd name="T20" fmla="*/ 126 w 4120"/>
                <a:gd name="T21" fmla="*/ 32 h 3024"/>
                <a:gd name="T22" fmla="*/ 126 w 4120"/>
                <a:gd name="T23" fmla="*/ 32 h 3024"/>
                <a:gd name="T24" fmla="*/ 127 w 4120"/>
                <a:gd name="T25" fmla="*/ 33 h 3024"/>
                <a:gd name="T26" fmla="*/ 127 w 4120"/>
                <a:gd name="T27" fmla="*/ 31 h 3024"/>
                <a:gd name="T28" fmla="*/ 126 w 4120"/>
                <a:gd name="T29" fmla="*/ 32 h 3024"/>
                <a:gd name="T30" fmla="*/ 123 w 4120"/>
                <a:gd name="T31" fmla="*/ 38 h 3024"/>
                <a:gd name="T32" fmla="*/ 106 w 4120"/>
                <a:gd name="T33" fmla="*/ 36 h 3024"/>
                <a:gd name="T34" fmla="*/ 52 w 4120"/>
                <a:gd name="T35" fmla="*/ 18 h 3024"/>
                <a:gd name="T36" fmla="*/ 59 w 4120"/>
                <a:gd name="T37" fmla="*/ 43 h 3024"/>
                <a:gd name="T38" fmla="*/ 67 w 4120"/>
                <a:gd name="T39" fmla="*/ 57 h 3024"/>
                <a:gd name="T40" fmla="*/ 69 w 4120"/>
                <a:gd name="T41" fmla="*/ 61 h 3024"/>
                <a:gd name="T42" fmla="*/ 77 w 4120"/>
                <a:gd name="T43" fmla="*/ 91 h 3024"/>
                <a:gd name="T44" fmla="*/ 78 w 4120"/>
                <a:gd name="T45" fmla="*/ 97 h 3024"/>
                <a:gd name="T46" fmla="*/ 83 w 4120"/>
                <a:gd name="T47" fmla="*/ 137 h 3024"/>
                <a:gd name="T48" fmla="*/ 86 w 4120"/>
                <a:gd name="T49" fmla="*/ 138 h 3024"/>
                <a:gd name="T50" fmla="*/ 80 w 4120"/>
                <a:gd name="T51" fmla="*/ 119 h 3024"/>
                <a:gd name="T52" fmla="*/ 79 w 4120"/>
                <a:gd name="T53" fmla="*/ 107 h 3024"/>
                <a:gd name="T54" fmla="*/ 79 w 4120"/>
                <a:gd name="T55" fmla="*/ 106 h 3024"/>
                <a:gd name="T56" fmla="*/ 79 w 4120"/>
                <a:gd name="T57" fmla="*/ 106 h 3024"/>
                <a:gd name="T58" fmla="*/ 79 w 4120"/>
                <a:gd name="T59" fmla="*/ 104 h 3024"/>
                <a:gd name="T60" fmla="*/ 79 w 4120"/>
                <a:gd name="T61" fmla="*/ 106 h 3024"/>
                <a:gd name="T62" fmla="*/ 68 w 4120"/>
                <a:gd name="T63" fmla="*/ 138 h 3024"/>
                <a:gd name="T64" fmla="*/ 60 w 4120"/>
                <a:gd name="T65" fmla="*/ 248 h 3024"/>
                <a:gd name="T66" fmla="*/ 13 w 4120"/>
                <a:gd name="T67" fmla="*/ 281 h 3024"/>
                <a:gd name="T68" fmla="*/ 0 w 4120"/>
                <a:gd name="T69" fmla="*/ 295 h 302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4120"/>
                <a:gd name="T106" fmla="*/ 0 h 3024"/>
                <a:gd name="T107" fmla="*/ 4120 w 4120"/>
                <a:gd name="T108" fmla="*/ 3024 h 302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4120" h="3024">
                  <a:moveTo>
                    <a:pt x="4120" y="0"/>
                  </a:moveTo>
                  <a:cubicBezTo>
                    <a:pt x="4103" y="89"/>
                    <a:pt x="4044" y="428"/>
                    <a:pt x="4016" y="536"/>
                  </a:cubicBezTo>
                  <a:cubicBezTo>
                    <a:pt x="3988" y="644"/>
                    <a:pt x="3968" y="624"/>
                    <a:pt x="3952" y="648"/>
                  </a:cubicBezTo>
                  <a:cubicBezTo>
                    <a:pt x="3936" y="672"/>
                    <a:pt x="3912" y="620"/>
                    <a:pt x="3904" y="616"/>
                  </a:cubicBezTo>
                  <a:cubicBezTo>
                    <a:pt x="3896" y="612"/>
                    <a:pt x="3907" y="621"/>
                    <a:pt x="3904" y="624"/>
                  </a:cubicBezTo>
                  <a:cubicBezTo>
                    <a:pt x="3901" y="627"/>
                    <a:pt x="3888" y="629"/>
                    <a:pt x="3888" y="632"/>
                  </a:cubicBezTo>
                  <a:cubicBezTo>
                    <a:pt x="3888" y="635"/>
                    <a:pt x="3901" y="637"/>
                    <a:pt x="3904" y="640"/>
                  </a:cubicBezTo>
                  <a:cubicBezTo>
                    <a:pt x="3907" y="643"/>
                    <a:pt x="3909" y="648"/>
                    <a:pt x="3904" y="648"/>
                  </a:cubicBezTo>
                  <a:cubicBezTo>
                    <a:pt x="3899" y="648"/>
                    <a:pt x="3876" y="643"/>
                    <a:pt x="3872" y="640"/>
                  </a:cubicBezTo>
                  <a:cubicBezTo>
                    <a:pt x="3868" y="637"/>
                    <a:pt x="3881" y="635"/>
                    <a:pt x="3880" y="632"/>
                  </a:cubicBezTo>
                  <a:cubicBezTo>
                    <a:pt x="3879" y="629"/>
                    <a:pt x="3861" y="624"/>
                    <a:pt x="3864" y="624"/>
                  </a:cubicBezTo>
                  <a:cubicBezTo>
                    <a:pt x="3867" y="624"/>
                    <a:pt x="3892" y="632"/>
                    <a:pt x="3896" y="632"/>
                  </a:cubicBezTo>
                  <a:cubicBezTo>
                    <a:pt x="3900" y="632"/>
                    <a:pt x="4065" y="673"/>
                    <a:pt x="3888" y="624"/>
                  </a:cubicBezTo>
                  <a:cubicBezTo>
                    <a:pt x="3711" y="575"/>
                    <a:pt x="3022" y="385"/>
                    <a:pt x="2832" y="336"/>
                  </a:cubicBezTo>
                  <a:cubicBezTo>
                    <a:pt x="2642" y="287"/>
                    <a:pt x="2752" y="332"/>
                    <a:pt x="2748" y="330"/>
                  </a:cubicBezTo>
                  <a:cubicBezTo>
                    <a:pt x="2744" y="328"/>
                    <a:pt x="2795" y="325"/>
                    <a:pt x="2805" y="324"/>
                  </a:cubicBezTo>
                  <a:cubicBezTo>
                    <a:pt x="2815" y="323"/>
                    <a:pt x="2810" y="324"/>
                    <a:pt x="2811" y="324"/>
                  </a:cubicBezTo>
                  <a:cubicBezTo>
                    <a:pt x="2812" y="324"/>
                    <a:pt x="2815" y="324"/>
                    <a:pt x="2811" y="324"/>
                  </a:cubicBezTo>
                  <a:cubicBezTo>
                    <a:pt x="2807" y="324"/>
                    <a:pt x="2786" y="326"/>
                    <a:pt x="2784" y="327"/>
                  </a:cubicBezTo>
                  <a:cubicBezTo>
                    <a:pt x="2782" y="328"/>
                    <a:pt x="2795" y="333"/>
                    <a:pt x="2799" y="333"/>
                  </a:cubicBezTo>
                  <a:cubicBezTo>
                    <a:pt x="2803" y="333"/>
                    <a:pt x="2811" y="330"/>
                    <a:pt x="2811" y="330"/>
                  </a:cubicBezTo>
                  <a:cubicBezTo>
                    <a:pt x="2811" y="330"/>
                    <a:pt x="2800" y="332"/>
                    <a:pt x="2799" y="330"/>
                  </a:cubicBezTo>
                  <a:cubicBezTo>
                    <a:pt x="2798" y="328"/>
                    <a:pt x="2805" y="315"/>
                    <a:pt x="2805" y="315"/>
                  </a:cubicBezTo>
                  <a:cubicBezTo>
                    <a:pt x="2805" y="315"/>
                    <a:pt x="2797" y="325"/>
                    <a:pt x="2796" y="327"/>
                  </a:cubicBezTo>
                  <a:cubicBezTo>
                    <a:pt x="2795" y="329"/>
                    <a:pt x="2798" y="328"/>
                    <a:pt x="2799" y="330"/>
                  </a:cubicBezTo>
                  <a:cubicBezTo>
                    <a:pt x="2800" y="332"/>
                    <a:pt x="2805" y="339"/>
                    <a:pt x="2805" y="339"/>
                  </a:cubicBezTo>
                  <a:cubicBezTo>
                    <a:pt x="2805" y="339"/>
                    <a:pt x="2800" y="337"/>
                    <a:pt x="2799" y="333"/>
                  </a:cubicBezTo>
                  <a:cubicBezTo>
                    <a:pt x="2798" y="329"/>
                    <a:pt x="2802" y="317"/>
                    <a:pt x="2802" y="315"/>
                  </a:cubicBezTo>
                  <a:cubicBezTo>
                    <a:pt x="2802" y="313"/>
                    <a:pt x="2803" y="318"/>
                    <a:pt x="2800" y="320"/>
                  </a:cubicBezTo>
                  <a:cubicBezTo>
                    <a:pt x="2797" y="322"/>
                    <a:pt x="2792" y="326"/>
                    <a:pt x="2784" y="328"/>
                  </a:cubicBezTo>
                  <a:cubicBezTo>
                    <a:pt x="2776" y="330"/>
                    <a:pt x="2764" y="323"/>
                    <a:pt x="2754" y="333"/>
                  </a:cubicBezTo>
                  <a:cubicBezTo>
                    <a:pt x="2744" y="343"/>
                    <a:pt x="2748" y="371"/>
                    <a:pt x="2721" y="387"/>
                  </a:cubicBezTo>
                  <a:cubicBezTo>
                    <a:pt x="2694" y="403"/>
                    <a:pt x="2655" y="435"/>
                    <a:pt x="2592" y="432"/>
                  </a:cubicBezTo>
                  <a:cubicBezTo>
                    <a:pt x="2529" y="429"/>
                    <a:pt x="2520" y="424"/>
                    <a:pt x="2344" y="368"/>
                  </a:cubicBezTo>
                  <a:cubicBezTo>
                    <a:pt x="2168" y="312"/>
                    <a:pt x="1735" y="127"/>
                    <a:pt x="1536" y="96"/>
                  </a:cubicBezTo>
                  <a:cubicBezTo>
                    <a:pt x="1337" y="65"/>
                    <a:pt x="1213" y="143"/>
                    <a:pt x="1152" y="184"/>
                  </a:cubicBezTo>
                  <a:cubicBezTo>
                    <a:pt x="1091" y="225"/>
                    <a:pt x="1141" y="301"/>
                    <a:pt x="1168" y="344"/>
                  </a:cubicBezTo>
                  <a:cubicBezTo>
                    <a:pt x="1195" y="387"/>
                    <a:pt x="1268" y="408"/>
                    <a:pt x="1312" y="440"/>
                  </a:cubicBezTo>
                  <a:cubicBezTo>
                    <a:pt x="1356" y="472"/>
                    <a:pt x="1404" y="510"/>
                    <a:pt x="1431" y="534"/>
                  </a:cubicBezTo>
                  <a:cubicBezTo>
                    <a:pt x="1458" y="558"/>
                    <a:pt x="1469" y="574"/>
                    <a:pt x="1476" y="582"/>
                  </a:cubicBezTo>
                  <a:cubicBezTo>
                    <a:pt x="1483" y="590"/>
                    <a:pt x="1466" y="575"/>
                    <a:pt x="1473" y="582"/>
                  </a:cubicBezTo>
                  <a:cubicBezTo>
                    <a:pt x="1480" y="589"/>
                    <a:pt x="1485" y="580"/>
                    <a:pt x="1520" y="624"/>
                  </a:cubicBezTo>
                  <a:cubicBezTo>
                    <a:pt x="1555" y="668"/>
                    <a:pt x="1648" y="797"/>
                    <a:pt x="1680" y="848"/>
                  </a:cubicBezTo>
                  <a:cubicBezTo>
                    <a:pt x="1712" y="899"/>
                    <a:pt x="1701" y="893"/>
                    <a:pt x="1712" y="928"/>
                  </a:cubicBezTo>
                  <a:cubicBezTo>
                    <a:pt x="1723" y="963"/>
                    <a:pt x="1741" y="1045"/>
                    <a:pt x="1744" y="1056"/>
                  </a:cubicBezTo>
                  <a:cubicBezTo>
                    <a:pt x="1747" y="1067"/>
                    <a:pt x="1729" y="988"/>
                    <a:pt x="1728" y="992"/>
                  </a:cubicBezTo>
                  <a:cubicBezTo>
                    <a:pt x="1727" y="996"/>
                    <a:pt x="1722" y="1014"/>
                    <a:pt x="1740" y="1083"/>
                  </a:cubicBezTo>
                  <a:cubicBezTo>
                    <a:pt x="1758" y="1152"/>
                    <a:pt x="1818" y="1352"/>
                    <a:pt x="1839" y="1407"/>
                  </a:cubicBezTo>
                  <a:cubicBezTo>
                    <a:pt x="1860" y="1462"/>
                    <a:pt x="1855" y="1415"/>
                    <a:pt x="1864" y="1416"/>
                  </a:cubicBezTo>
                  <a:cubicBezTo>
                    <a:pt x="1873" y="1417"/>
                    <a:pt x="1900" y="1419"/>
                    <a:pt x="1896" y="1416"/>
                  </a:cubicBezTo>
                  <a:cubicBezTo>
                    <a:pt x="1892" y="1413"/>
                    <a:pt x="1860" y="1432"/>
                    <a:pt x="1840" y="1400"/>
                  </a:cubicBezTo>
                  <a:cubicBezTo>
                    <a:pt x="1820" y="1368"/>
                    <a:pt x="1791" y="1272"/>
                    <a:pt x="1776" y="1224"/>
                  </a:cubicBezTo>
                  <a:cubicBezTo>
                    <a:pt x="1761" y="1176"/>
                    <a:pt x="1757" y="1134"/>
                    <a:pt x="1752" y="1113"/>
                  </a:cubicBezTo>
                  <a:cubicBezTo>
                    <a:pt x="1747" y="1092"/>
                    <a:pt x="1747" y="1102"/>
                    <a:pt x="1746" y="1098"/>
                  </a:cubicBezTo>
                  <a:cubicBezTo>
                    <a:pt x="1745" y="1094"/>
                    <a:pt x="1743" y="1088"/>
                    <a:pt x="1743" y="1086"/>
                  </a:cubicBezTo>
                  <a:cubicBezTo>
                    <a:pt x="1743" y="1084"/>
                    <a:pt x="1746" y="1083"/>
                    <a:pt x="1746" y="1083"/>
                  </a:cubicBezTo>
                  <a:cubicBezTo>
                    <a:pt x="1746" y="1083"/>
                    <a:pt x="1745" y="1082"/>
                    <a:pt x="1746" y="1083"/>
                  </a:cubicBezTo>
                  <a:cubicBezTo>
                    <a:pt x="1747" y="1084"/>
                    <a:pt x="1752" y="1088"/>
                    <a:pt x="1752" y="1089"/>
                  </a:cubicBezTo>
                  <a:cubicBezTo>
                    <a:pt x="1752" y="1090"/>
                    <a:pt x="1750" y="1093"/>
                    <a:pt x="1749" y="1089"/>
                  </a:cubicBezTo>
                  <a:cubicBezTo>
                    <a:pt x="1748" y="1085"/>
                    <a:pt x="1747" y="1066"/>
                    <a:pt x="1749" y="1065"/>
                  </a:cubicBezTo>
                  <a:cubicBezTo>
                    <a:pt x="1751" y="1064"/>
                    <a:pt x="1760" y="1080"/>
                    <a:pt x="1761" y="1083"/>
                  </a:cubicBezTo>
                  <a:cubicBezTo>
                    <a:pt x="1762" y="1086"/>
                    <a:pt x="1755" y="1080"/>
                    <a:pt x="1752" y="1083"/>
                  </a:cubicBezTo>
                  <a:cubicBezTo>
                    <a:pt x="1749" y="1086"/>
                    <a:pt x="1787" y="1049"/>
                    <a:pt x="1744" y="1104"/>
                  </a:cubicBezTo>
                  <a:cubicBezTo>
                    <a:pt x="1701" y="1159"/>
                    <a:pt x="1558" y="1290"/>
                    <a:pt x="1494" y="1413"/>
                  </a:cubicBezTo>
                  <a:cubicBezTo>
                    <a:pt x="1430" y="1536"/>
                    <a:pt x="1389" y="1652"/>
                    <a:pt x="1360" y="1840"/>
                  </a:cubicBezTo>
                  <a:cubicBezTo>
                    <a:pt x="1331" y="2028"/>
                    <a:pt x="1371" y="2387"/>
                    <a:pt x="1320" y="2544"/>
                  </a:cubicBezTo>
                  <a:cubicBezTo>
                    <a:pt x="1269" y="2701"/>
                    <a:pt x="1228" y="2728"/>
                    <a:pt x="1056" y="2784"/>
                  </a:cubicBezTo>
                  <a:cubicBezTo>
                    <a:pt x="884" y="2840"/>
                    <a:pt x="456" y="2859"/>
                    <a:pt x="288" y="2880"/>
                  </a:cubicBezTo>
                  <a:cubicBezTo>
                    <a:pt x="120" y="2901"/>
                    <a:pt x="96" y="2888"/>
                    <a:pt x="48" y="2912"/>
                  </a:cubicBezTo>
                  <a:cubicBezTo>
                    <a:pt x="0" y="2936"/>
                    <a:pt x="10" y="3001"/>
                    <a:pt x="0" y="3024"/>
                  </a:cubicBezTo>
                </a:path>
              </a:pathLst>
            </a:custGeom>
            <a:noFill/>
            <a:ln w="3175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6" name="Freeform 117"/>
            <p:cNvSpPr>
              <a:spLocks/>
            </p:cNvSpPr>
            <p:nvPr/>
          </p:nvSpPr>
          <p:spPr bwMode="auto">
            <a:xfrm>
              <a:off x="3859" y="2050"/>
              <a:ext cx="599" cy="1033"/>
            </a:xfrm>
            <a:custGeom>
              <a:avLst/>
              <a:gdLst>
                <a:gd name="T0" fmla="*/ 30 w 1298"/>
                <a:gd name="T1" fmla="*/ 0 h 1848"/>
                <a:gd name="T2" fmla="*/ 35 w 1298"/>
                <a:gd name="T3" fmla="*/ 55 h 1848"/>
                <a:gd name="T4" fmla="*/ 51 w 1298"/>
                <a:gd name="T5" fmla="*/ 99 h 1848"/>
                <a:gd name="T6" fmla="*/ 55 w 1298"/>
                <a:gd name="T7" fmla="*/ 155 h 1848"/>
                <a:gd name="T8" fmla="*/ 57 w 1298"/>
                <a:gd name="T9" fmla="*/ 155 h 1848"/>
                <a:gd name="T10" fmla="*/ 42 w 1298"/>
                <a:gd name="T11" fmla="*/ 177 h 1848"/>
                <a:gd name="T12" fmla="*/ 28 w 1298"/>
                <a:gd name="T13" fmla="*/ 176 h 1848"/>
                <a:gd name="T14" fmla="*/ 18 w 1298"/>
                <a:gd name="T15" fmla="*/ 170 h 1848"/>
                <a:gd name="T16" fmla="*/ 12 w 1298"/>
                <a:gd name="T17" fmla="*/ 159 h 1848"/>
                <a:gd name="T18" fmla="*/ 11 w 1298"/>
                <a:gd name="T19" fmla="*/ 156 h 1848"/>
                <a:gd name="T20" fmla="*/ 6 w 1298"/>
                <a:gd name="T21" fmla="*/ 146 h 1848"/>
                <a:gd name="T22" fmla="*/ 0 w 1298"/>
                <a:gd name="T23" fmla="*/ 139 h 184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8"/>
                <a:gd name="T37" fmla="*/ 0 h 1848"/>
                <a:gd name="T38" fmla="*/ 1298 w 1298"/>
                <a:gd name="T39" fmla="*/ 1848 h 184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8" h="1848">
                  <a:moveTo>
                    <a:pt x="660" y="0"/>
                  </a:moveTo>
                  <a:cubicBezTo>
                    <a:pt x="678" y="92"/>
                    <a:pt x="692" y="394"/>
                    <a:pt x="768" y="564"/>
                  </a:cubicBezTo>
                  <a:cubicBezTo>
                    <a:pt x="844" y="734"/>
                    <a:pt x="1042" y="850"/>
                    <a:pt x="1116" y="1020"/>
                  </a:cubicBezTo>
                  <a:cubicBezTo>
                    <a:pt x="1190" y="1190"/>
                    <a:pt x="1190" y="1490"/>
                    <a:pt x="1212" y="1584"/>
                  </a:cubicBezTo>
                  <a:cubicBezTo>
                    <a:pt x="1234" y="1678"/>
                    <a:pt x="1298" y="1546"/>
                    <a:pt x="1248" y="1584"/>
                  </a:cubicBezTo>
                  <a:cubicBezTo>
                    <a:pt x="1198" y="1622"/>
                    <a:pt x="1016" y="1776"/>
                    <a:pt x="912" y="1812"/>
                  </a:cubicBezTo>
                  <a:cubicBezTo>
                    <a:pt x="808" y="1848"/>
                    <a:pt x="710" y="1812"/>
                    <a:pt x="624" y="1800"/>
                  </a:cubicBezTo>
                  <a:cubicBezTo>
                    <a:pt x="538" y="1788"/>
                    <a:pt x="458" y="1768"/>
                    <a:pt x="396" y="1740"/>
                  </a:cubicBezTo>
                  <a:cubicBezTo>
                    <a:pt x="334" y="1712"/>
                    <a:pt x="278" y="1656"/>
                    <a:pt x="252" y="1632"/>
                  </a:cubicBezTo>
                  <a:cubicBezTo>
                    <a:pt x="226" y="1608"/>
                    <a:pt x="262" y="1618"/>
                    <a:pt x="240" y="1596"/>
                  </a:cubicBezTo>
                  <a:cubicBezTo>
                    <a:pt x="218" y="1574"/>
                    <a:pt x="160" y="1530"/>
                    <a:pt x="120" y="1500"/>
                  </a:cubicBezTo>
                  <a:cubicBezTo>
                    <a:pt x="80" y="1470"/>
                    <a:pt x="25" y="1433"/>
                    <a:pt x="0" y="1416"/>
                  </a:cubicBezTo>
                </a:path>
              </a:pathLst>
            </a:custGeom>
            <a:noFill/>
            <a:ln w="31750" cap="flat" cmpd="sng">
              <a:solidFill>
                <a:srgbClr val="FFFF00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7" name="Freeform 118"/>
            <p:cNvSpPr>
              <a:spLocks/>
            </p:cNvSpPr>
            <p:nvPr/>
          </p:nvSpPr>
          <p:spPr bwMode="auto">
            <a:xfrm>
              <a:off x="4081" y="2331"/>
              <a:ext cx="204" cy="732"/>
            </a:xfrm>
            <a:custGeom>
              <a:avLst/>
              <a:gdLst>
                <a:gd name="T0" fmla="*/ 0 w 444"/>
                <a:gd name="T1" fmla="*/ 0 h 1308"/>
                <a:gd name="T2" fmla="*/ 14 w 444"/>
                <a:gd name="T3" fmla="*/ 80 h 1308"/>
                <a:gd name="T4" fmla="*/ 20 w 444"/>
                <a:gd name="T5" fmla="*/ 128 h 1308"/>
                <a:gd name="T6" fmla="*/ 0 60000 65536"/>
                <a:gd name="T7" fmla="*/ 0 60000 65536"/>
                <a:gd name="T8" fmla="*/ 0 60000 65536"/>
                <a:gd name="T9" fmla="*/ 0 w 444"/>
                <a:gd name="T10" fmla="*/ 0 h 1308"/>
                <a:gd name="T11" fmla="*/ 444 w 444"/>
                <a:gd name="T12" fmla="*/ 1308 h 130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44" h="1308">
                  <a:moveTo>
                    <a:pt x="0" y="0"/>
                  </a:moveTo>
                  <a:cubicBezTo>
                    <a:pt x="54" y="136"/>
                    <a:pt x="250" y="598"/>
                    <a:pt x="324" y="816"/>
                  </a:cubicBezTo>
                  <a:cubicBezTo>
                    <a:pt x="398" y="1034"/>
                    <a:pt x="419" y="1205"/>
                    <a:pt x="444" y="1308"/>
                  </a:cubicBezTo>
                </a:path>
              </a:pathLst>
            </a:custGeom>
            <a:noFill/>
            <a:ln w="31750" cap="flat" cmpd="sng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8" name="Freeform 119"/>
            <p:cNvSpPr>
              <a:spLocks/>
            </p:cNvSpPr>
            <p:nvPr/>
          </p:nvSpPr>
          <p:spPr bwMode="auto">
            <a:xfrm>
              <a:off x="3970" y="1339"/>
              <a:ext cx="271" cy="136"/>
            </a:xfrm>
            <a:custGeom>
              <a:avLst/>
              <a:gdLst>
                <a:gd name="T0" fmla="*/ 3 w 588"/>
                <a:gd name="T1" fmla="*/ 3 h 244"/>
                <a:gd name="T2" fmla="*/ 11 w 588"/>
                <a:gd name="T3" fmla="*/ 15 h 244"/>
                <a:gd name="T4" fmla="*/ 18 w 588"/>
                <a:gd name="T5" fmla="*/ 22 h 244"/>
                <a:gd name="T6" fmla="*/ 27 w 588"/>
                <a:gd name="T7" fmla="*/ 6 h 244"/>
                <a:gd name="T8" fmla="*/ 19 w 588"/>
                <a:gd name="T9" fmla="*/ 2 h 244"/>
                <a:gd name="T10" fmla="*/ 15 w 588"/>
                <a:gd name="T11" fmla="*/ 0 h 244"/>
                <a:gd name="T12" fmla="*/ 9 w 588"/>
                <a:gd name="T13" fmla="*/ 4 h 244"/>
                <a:gd name="T14" fmla="*/ 5 w 588"/>
                <a:gd name="T15" fmla="*/ 6 h 244"/>
                <a:gd name="T16" fmla="*/ 3 w 588"/>
                <a:gd name="T17" fmla="*/ 3 h 2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588"/>
                <a:gd name="T28" fmla="*/ 0 h 244"/>
                <a:gd name="T29" fmla="*/ 588 w 588"/>
                <a:gd name="T30" fmla="*/ 244 h 24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588" h="244">
                  <a:moveTo>
                    <a:pt x="72" y="36"/>
                  </a:moveTo>
                  <a:cubicBezTo>
                    <a:pt x="0" y="0"/>
                    <a:pt x="196" y="124"/>
                    <a:pt x="252" y="156"/>
                  </a:cubicBezTo>
                  <a:cubicBezTo>
                    <a:pt x="308" y="188"/>
                    <a:pt x="352" y="244"/>
                    <a:pt x="408" y="228"/>
                  </a:cubicBezTo>
                  <a:lnTo>
                    <a:pt x="588" y="60"/>
                  </a:lnTo>
                  <a:lnTo>
                    <a:pt x="432" y="24"/>
                  </a:lnTo>
                  <a:lnTo>
                    <a:pt x="324" y="0"/>
                  </a:lnTo>
                  <a:lnTo>
                    <a:pt x="204" y="48"/>
                  </a:lnTo>
                  <a:lnTo>
                    <a:pt x="108" y="60"/>
                  </a:lnTo>
                  <a:lnTo>
                    <a:pt x="72" y="36"/>
                  </a:lnTo>
                  <a:close/>
                </a:path>
              </a:pathLst>
            </a:custGeom>
            <a:solidFill>
              <a:srgbClr val="00FFFF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79" name="Freeform 120"/>
            <p:cNvSpPr>
              <a:spLocks/>
            </p:cNvSpPr>
            <p:nvPr/>
          </p:nvSpPr>
          <p:spPr bwMode="auto">
            <a:xfrm>
              <a:off x="4125" y="2868"/>
              <a:ext cx="448" cy="200"/>
            </a:xfrm>
            <a:custGeom>
              <a:avLst/>
              <a:gdLst>
                <a:gd name="T0" fmla="*/ 3 w 972"/>
                <a:gd name="T1" fmla="*/ 17 h 358"/>
                <a:gd name="T2" fmla="*/ 11 w 972"/>
                <a:gd name="T3" fmla="*/ 30 h 358"/>
                <a:gd name="T4" fmla="*/ 18 w 972"/>
                <a:gd name="T5" fmla="*/ 33 h 358"/>
                <a:gd name="T6" fmla="*/ 40 w 972"/>
                <a:gd name="T7" fmla="*/ 17 h 358"/>
                <a:gd name="T8" fmla="*/ 44 w 972"/>
                <a:gd name="T9" fmla="*/ 0 h 358"/>
                <a:gd name="T10" fmla="*/ 35 w 972"/>
                <a:gd name="T11" fmla="*/ 12 h 358"/>
                <a:gd name="T12" fmla="*/ 27 w 972"/>
                <a:gd name="T13" fmla="*/ 20 h 358"/>
                <a:gd name="T14" fmla="*/ 19 w 972"/>
                <a:gd name="T15" fmla="*/ 17 h 358"/>
                <a:gd name="T16" fmla="*/ 15 w 972"/>
                <a:gd name="T17" fmla="*/ 14 h 358"/>
                <a:gd name="T18" fmla="*/ 9 w 972"/>
                <a:gd name="T19" fmla="*/ 19 h 358"/>
                <a:gd name="T20" fmla="*/ 5 w 972"/>
                <a:gd name="T21" fmla="*/ 20 h 358"/>
                <a:gd name="T22" fmla="*/ 3 w 972"/>
                <a:gd name="T23" fmla="*/ 17 h 35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2"/>
                <a:gd name="T37" fmla="*/ 0 h 358"/>
                <a:gd name="T38" fmla="*/ 972 w 972"/>
                <a:gd name="T39" fmla="*/ 358 h 358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2" h="358">
                  <a:moveTo>
                    <a:pt x="72" y="180"/>
                  </a:moveTo>
                  <a:cubicBezTo>
                    <a:pt x="0" y="144"/>
                    <a:pt x="196" y="256"/>
                    <a:pt x="252" y="300"/>
                  </a:cubicBezTo>
                  <a:cubicBezTo>
                    <a:pt x="308" y="326"/>
                    <a:pt x="304" y="358"/>
                    <a:pt x="408" y="336"/>
                  </a:cubicBezTo>
                  <a:lnTo>
                    <a:pt x="876" y="168"/>
                  </a:lnTo>
                  <a:lnTo>
                    <a:pt x="972" y="0"/>
                  </a:lnTo>
                  <a:lnTo>
                    <a:pt x="792" y="120"/>
                  </a:lnTo>
                  <a:lnTo>
                    <a:pt x="588" y="204"/>
                  </a:lnTo>
                  <a:lnTo>
                    <a:pt x="432" y="168"/>
                  </a:lnTo>
                  <a:lnTo>
                    <a:pt x="324" y="144"/>
                  </a:lnTo>
                  <a:lnTo>
                    <a:pt x="204" y="192"/>
                  </a:lnTo>
                  <a:lnTo>
                    <a:pt x="108" y="204"/>
                  </a:lnTo>
                  <a:lnTo>
                    <a:pt x="72" y="180"/>
                  </a:lnTo>
                  <a:close/>
                </a:path>
              </a:pathLst>
            </a:custGeom>
            <a:solidFill>
              <a:srgbClr val="00FFFF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80" name="Freeform 121"/>
            <p:cNvSpPr>
              <a:spLocks/>
            </p:cNvSpPr>
            <p:nvPr/>
          </p:nvSpPr>
          <p:spPr bwMode="auto">
            <a:xfrm>
              <a:off x="4524" y="2600"/>
              <a:ext cx="73" cy="328"/>
            </a:xfrm>
            <a:custGeom>
              <a:avLst/>
              <a:gdLst>
                <a:gd name="T0" fmla="*/ 1 w 159"/>
                <a:gd name="T1" fmla="*/ 50 h 588"/>
                <a:gd name="T2" fmla="*/ 6 w 159"/>
                <a:gd name="T3" fmla="*/ 36 h 588"/>
                <a:gd name="T4" fmla="*/ 5 w 159"/>
                <a:gd name="T5" fmla="*/ 18 h 588"/>
                <a:gd name="T6" fmla="*/ 1 w 159"/>
                <a:gd name="T7" fmla="*/ 0 h 588"/>
                <a:gd name="T8" fmla="*/ 0 w 159"/>
                <a:gd name="T9" fmla="*/ 15 h 588"/>
                <a:gd name="T10" fmla="*/ 0 w 159"/>
                <a:gd name="T11" fmla="*/ 30 h 588"/>
                <a:gd name="T12" fmla="*/ 1 w 159"/>
                <a:gd name="T13" fmla="*/ 38 h 588"/>
                <a:gd name="T14" fmla="*/ 2 w 159"/>
                <a:gd name="T15" fmla="*/ 46 h 588"/>
                <a:gd name="T16" fmla="*/ 1 w 159"/>
                <a:gd name="T17" fmla="*/ 50 h 58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59"/>
                <a:gd name="T28" fmla="*/ 0 h 588"/>
                <a:gd name="T29" fmla="*/ 159 w 159"/>
                <a:gd name="T30" fmla="*/ 588 h 58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59" h="588">
                  <a:moveTo>
                    <a:pt x="32" y="516"/>
                  </a:moveTo>
                  <a:cubicBezTo>
                    <a:pt x="25" y="588"/>
                    <a:pt x="129" y="425"/>
                    <a:pt x="144" y="371"/>
                  </a:cubicBezTo>
                  <a:cubicBezTo>
                    <a:pt x="159" y="317"/>
                    <a:pt x="141" y="253"/>
                    <a:pt x="120" y="191"/>
                  </a:cubicBezTo>
                  <a:lnTo>
                    <a:pt x="17" y="0"/>
                  </a:lnTo>
                  <a:lnTo>
                    <a:pt x="12" y="156"/>
                  </a:lnTo>
                  <a:lnTo>
                    <a:pt x="0" y="312"/>
                  </a:lnTo>
                  <a:lnTo>
                    <a:pt x="34" y="396"/>
                  </a:lnTo>
                  <a:lnTo>
                    <a:pt x="38" y="480"/>
                  </a:lnTo>
                  <a:lnTo>
                    <a:pt x="32" y="516"/>
                  </a:lnTo>
                  <a:close/>
                </a:path>
              </a:pathLst>
            </a:custGeom>
            <a:solidFill>
              <a:srgbClr val="00FFFF"/>
            </a:solidFill>
            <a:ln w="9525" cap="flat" cmpd="sng">
              <a:noFill/>
              <a:prstDash val="solid"/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ru-RU"/>
            </a:p>
          </p:txBody>
        </p:sp>
        <p:sp>
          <p:nvSpPr>
            <p:cNvPr id="32781" name="Rectangle 122"/>
            <p:cNvSpPr>
              <a:spLocks noChangeArrowheads="1"/>
            </p:cNvSpPr>
            <p:nvPr/>
          </p:nvSpPr>
          <p:spPr bwMode="auto">
            <a:xfrm>
              <a:off x="4326" y="2606"/>
              <a:ext cx="94" cy="233"/>
            </a:xfrm>
            <a:prstGeom prst="rect">
              <a:avLst/>
            </a:prstGeom>
            <a:solidFill>
              <a:srgbClr val="FF99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2" name="Rectangle 123"/>
            <p:cNvSpPr>
              <a:spLocks noChangeArrowheads="1"/>
            </p:cNvSpPr>
            <p:nvPr/>
          </p:nvSpPr>
          <p:spPr bwMode="auto">
            <a:xfrm>
              <a:off x="4411" y="2592"/>
              <a:ext cx="95" cy="235"/>
            </a:xfrm>
            <a:prstGeom prst="rect">
              <a:avLst/>
            </a:prstGeom>
            <a:solidFill>
              <a:srgbClr val="00FF00">
                <a:alpha val="61176"/>
              </a:srgb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3" name="Oval 124"/>
            <p:cNvSpPr>
              <a:spLocks noChangeArrowheads="1"/>
            </p:cNvSpPr>
            <p:nvPr/>
          </p:nvSpPr>
          <p:spPr bwMode="auto">
            <a:xfrm>
              <a:off x="4413" y="2548"/>
              <a:ext cx="90" cy="297"/>
            </a:xfrm>
            <a:prstGeom prst="ellipse">
              <a:avLst/>
            </a:prstGeom>
            <a:solidFill>
              <a:srgbClr val="00FFFF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4" name="Oval 125"/>
            <p:cNvSpPr>
              <a:spLocks noChangeArrowheads="1"/>
            </p:cNvSpPr>
            <p:nvPr/>
          </p:nvSpPr>
          <p:spPr bwMode="auto">
            <a:xfrm>
              <a:off x="4290" y="2756"/>
              <a:ext cx="90" cy="298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5" name="Oval 126"/>
            <p:cNvSpPr>
              <a:spLocks noChangeArrowheads="1"/>
            </p:cNvSpPr>
            <p:nvPr/>
          </p:nvSpPr>
          <p:spPr bwMode="auto">
            <a:xfrm>
              <a:off x="4176" y="2704"/>
              <a:ext cx="90" cy="298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6" name="Oval 127"/>
            <p:cNvSpPr>
              <a:spLocks noChangeArrowheads="1"/>
            </p:cNvSpPr>
            <p:nvPr/>
          </p:nvSpPr>
          <p:spPr bwMode="auto">
            <a:xfrm>
              <a:off x="4232" y="2575"/>
              <a:ext cx="91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7" name="Oval 128"/>
            <p:cNvSpPr>
              <a:spLocks noChangeArrowheads="1"/>
            </p:cNvSpPr>
            <p:nvPr/>
          </p:nvSpPr>
          <p:spPr bwMode="auto">
            <a:xfrm>
              <a:off x="4232" y="2470"/>
              <a:ext cx="91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8" name="Oval 129"/>
            <p:cNvSpPr>
              <a:spLocks noChangeArrowheads="1"/>
            </p:cNvSpPr>
            <p:nvPr/>
          </p:nvSpPr>
          <p:spPr bwMode="auto">
            <a:xfrm>
              <a:off x="4271" y="2391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89" name="Oval 130"/>
            <p:cNvSpPr>
              <a:spLocks noChangeArrowheads="1"/>
            </p:cNvSpPr>
            <p:nvPr/>
          </p:nvSpPr>
          <p:spPr bwMode="auto">
            <a:xfrm>
              <a:off x="4328" y="2809"/>
              <a:ext cx="90" cy="298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0" name="Oval 131"/>
            <p:cNvSpPr>
              <a:spLocks noChangeArrowheads="1"/>
            </p:cNvSpPr>
            <p:nvPr/>
          </p:nvSpPr>
          <p:spPr bwMode="auto">
            <a:xfrm>
              <a:off x="4214" y="2391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1" name="Oval 132"/>
            <p:cNvSpPr>
              <a:spLocks noChangeArrowheads="1"/>
            </p:cNvSpPr>
            <p:nvPr/>
          </p:nvSpPr>
          <p:spPr bwMode="auto">
            <a:xfrm>
              <a:off x="4176" y="2495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2" name="Oval 133"/>
            <p:cNvSpPr>
              <a:spLocks noChangeArrowheads="1"/>
            </p:cNvSpPr>
            <p:nvPr/>
          </p:nvSpPr>
          <p:spPr bwMode="auto">
            <a:xfrm>
              <a:off x="4156" y="2627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3" name="Oval 134"/>
            <p:cNvSpPr>
              <a:spLocks noChangeArrowheads="1"/>
            </p:cNvSpPr>
            <p:nvPr/>
          </p:nvSpPr>
          <p:spPr bwMode="auto">
            <a:xfrm>
              <a:off x="4100" y="2809"/>
              <a:ext cx="90" cy="298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4" name="Oval 135"/>
            <p:cNvSpPr>
              <a:spLocks noChangeArrowheads="1"/>
            </p:cNvSpPr>
            <p:nvPr/>
          </p:nvSpPr>
          <p:spPr bwMode="auto">
            <a:xfrm>
              <a:off x="4232" y="2809"/>
              <a:ext cx="91" cy="298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5" name="Oval 136"/>
            <p:cNvSpPr>
              <a:spLocks noChangeArrowheads="1"/>
            </p:cNvSpPr>
            <p:nvPr/>
          </p:nvSpPr>
          <p:spPr bwMode="auto">
            <a:xfrm>
              <a:off x="4252" y="2679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6" name="Oval 137"/>
            <p:cNvSpPr>
              <a:spLocks noChangeArrowheads="1"/>
            </p:cNvSpPr>
            <p:nvPr/>
          </p:nvSpPr>
          <p:spPr bwMode="auto">
            <a:xfrm>
              <a:off x="4347" y="2391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7" name="Oval 138"/>
            <p:cNvSpPr>
              <a:spLocks noChangeArrowheads="1"/>
            </p:cNvSpPr>
            <p:nvPr/>
          </p:nvSpPr>
          <p:spPr bwMode="auto">
            <a:xfrm>
              <a:off x="4271" y="2522"/>
              <a:ext cx="90" cy="297"/>
            </a:xfrm>
            <a:prstGeom prst="ellipse">
              <a:avLst/>
            </a:prstGeom>
            <a:solidFill>
              <a:schemeClr val="accent1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8" name="Oval 139"/>
            <p:cNvSpPr>
              <a:spLocks noChangeArrowheads="1"/>
            </p:cNvSpPr>
            <p:nvPr/>
          </p:nvSpPr>
          <p:spPr bwMode="auto">
            <a:xfrm>
              <a:off x="4290" y="2286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799" name="Oval 140"/>
            <p:cNvSpPr>
              <a:spLocks noChangeArrowheads="1"/>
            </p:cNvSpPr>
            <p:nvPr/>
          </p:nvSpPr>
          <p:spPr bwMode="auto">
            <a:xfrm>
              <a:off x="4232" y="2208"/>
              <a:ext cx="91" cy="298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0" name="Oval 141"/>
            <p:cNvSpPr>
              <a:spLocks noChangeArrowheads="1"/>
            </p:cNvSpPr>
            <p:nvPr/>
          </p:nvSpPr>
          <p:spPr bwMode="auto">
            <a:xfrm>
              <a:off x="4214" y="2103"/>
              <a:ext cx="90" cy="298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1" name="Oval 142"/>
            <p:cNvSpPr>
              <a:spLocks noChangeArrowheads="1"/>
            </p:cNvSpPr>
            <p:nvPr/>
          </p:nvSpPr>
          <p:spPr bwMode="auto">
            <a:xfrm>
              <a:off x="4194" y="1998"/>
              <a:ext cx="90" cy="298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2" name="Oval 143"/>
            <p:cNvSpPr>
              <a:spLocks noChangeArrowheads="1"/>
            </p:cNvSpPr>
            <p:nvPr/>
          </p:nvSpPr>
          <p:spPr bwMode="auto">
            <a:xfrm>
              <a:off x="4194" y="1868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3" name="Oval 144"/>
            <p:cNvSpPr>
              <a:spLocks noChangeArrowheads="1"/>
            </p:cNvSpPr>
            <p:nvPr/>
          </p:nvSpPr>
          <p:spPr bwMode="auto">
            <a:xfrm>
              <a:off x="4290" y="1789"/>
              <a:ext cx="90" cy="298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4" name="Oval 145"/>
            <p:cNvSpPr>
              <a:spLocks noChangeArrowheads="1"/>
            </p:cNvSpPr>
            <p:nvPr/>
          </p:nvSpPr>
          <p:spPr bwMode="auto">
            <a:xfrm>
              <a:off x="4328" y="1712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5" name="Oval 146"/>
            <p:cNvSpPr>
              <a:spLocks noChangeArrowheads="1"/>
            </p:cNvSpPr>
            <p:nvPr/>
          </p:nvSpPr>
          <p:spPr bwMode="auto">
            <a:xfrm>
              <a:off x="4328" y="1607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6" name="Oval 147"/>
            <p:cNvSpPr>
              <a:spLocks noChangeArrowheads="1"/>
            </p:cNvSpPr>
            <p:nvPr/>
          </p:nvSpPr>
          <p:spPr bwMode="auto">
            <a:xfrm>
              <a:off x="4328" y="2338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7" name="Oval 148"/>
            <p:cNvSpPr>
              <a:spLocks noChangeArrowheads="1"/>
            </p:cNvSpPr>
            <p:nvPr/>
          </p:nvSpPr>
          <p:spPr bwMode="auto">
            <a:xfrm>
              <a:off x="4271" y="1660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8" name="Oval 149"/>
            <p:cNvSpPr>
              <a:spLocks noChangeArrowheads="1"/>
            </p:cNvSpPr>
            <p:nvPr/>
          </p:nvSpPr>
          <p:spPr bwMode="auto">
            <a:xfrm>
              <a:off x="4271" y="1555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09" name="Oval 150"/>
            <p:cNvSpPr>
              <a:spLocks noChangeArrowheads="1"/>
            </p:cNvSpPr>
            <p:nvPr/>
          </p:nvSpPr>
          <p:spPr bwMode="auto">
            <a:xfrm>
              <a:off x="4194" y="1503"/>
              <a:ext cx="90" cy="297"/>
            </a:xfrm>
            <a:prstGeom prst="ellipse">
              <a:avLst/>
            </a:prstGeom>
            <a:solidFill>
              <a:srgbClr val="003366"/>
            </a:solidFill>
            <a:ln w="9525" algn="ctr">
              <a:noFill/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0" name="Rectangle 151"/>
            <p:cNvSpPr>
              <a:spLocks noChangeArrowheads="1"/>
            </p:cNvSpPr>
            <p:nvPr/>
          </p:nvSpPr>
          <p:spPr bwMode="auto">
            <a:xfrm rot="-3046304">
              <a:off x="3927" y="1358"/>
              <a:ext cx="290" cy="190"/>
            </a:xfrm>
            <a:prstGeom prst="rect">
              <a:avLst/>
            </a:prstGeom>
            <a:solidFill>
              <a:srgbClr val="3366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1" name="AutoShape 152"/>
            <p:cNvSpPr>
              <a:spLocks noChangeArrowheads="1"/>
            </p:cNvSpPr>
            <p:nvPr/>
          </p:nvSpPr>
          <p:spPr bwMode="auto">
            <a:xfrm>
              <a:off x="4708" y="1142"/>
              <a:ext cx="90" cy="567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2" name="AutoShape 153"/>
            <p:cNvSpPr>
              <a:spLocks noChangeArrowheads="1"/>
            </p:cNvSpPr>
            <p:nvPr/>
          </p:nvSpPr>
          <p:spPr bwMode="auto">
            <a:xfrm>
              <a:off x="4784" y="1169"/>
              <a:ext cx="90" cy="567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3" name="AutoShape 154"/>
            <p:cNvSpPr>
              <a:spLocks noChangeArrowheads="1"/>
            </p:cNvSpPr>
            <p:nvPr/>
          </p:nvSpPr>
          <p:spPr bwMode="auto">
            <a:xfrm>
              <a:off x="4860" y="1195"/>
              <a:ext cx="90" cy="567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4" name="AutoShape 155"/>
            <p:cNvSpPr>
              <a:spLocks noChangeArrowheads="1"/>
            </p:cNvSpPr>
            <p:nvPr/>
          </p:nvSpPr>
          <p:spPr bwMode="auto">
            <a:xfrm>
              <a:off x="4917" y="1222"/>
              <a:ext cx="90" cy="566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5" name="AutoShape 156"/>
            <p:cNvSpPr>
              <a:spLocks noChangeArrowheads="1"/>
            </p:cNvSpPr>
            <p:nvPr/>
          </p:nvSpPr>
          <p:spPr bwMode="auto">
            <a:xfrm>
              <a:off x="4974" y="1247"/>
              <a:ext cx="90" cy="567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6" name="AutoShape 157"/>
            <p:cNvSpPr>
              <a:spLocks noChangeArrowheads="1"/>
            </p:cNvSpPr>
            <p:nvPr/>
          </p:nvSpPr>
          <p:spPr bwMode="auto">
            <a:xfrm>
              <a:off x="5050" y="1274"/>
              <a:ext cx="90" cy="566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7" name="AutoShape 158"/>
            <p:cNvSpPr>
              <a:spLocks noChangeArrowheads="1"/>
            </p:cNvSpPr>
            <p:nvPr/>
          </p:nvSpPr>
          <p:spPr bwMode="auto">
            <a:xfrm>
              <a:off x="5126" y="1299"/>
              <a:ext cx="90" cy="567"/>
            </a:xfrm>
            <a:prstGeom prst="triangle">
              <a:avLst>
                <a:gd name="adj" fmla="val 50000"/>
              </a:avLst>
            </a:prstGeom>
            <a:solidFill>
              <a:srgbClr val="008000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8" name="Oval 159"/>
            <p:cNvSpPr>
              <a:spLocks noChangeArrowheads="1"/>
            </p:cNvSpPr>
            <p:nvPr/>
          </p:nvSpPr>
          <p:spPr bwMode="auto">
            <a:xfrm>
              <a:off x="4019" y="2617"/>
              <a:ext cx="683" cy="303"/>
            </a:xfrm>
            <a:prstGeom prst="ellipse">
              <a:avLst/>
            </a:prstGeom>
            <a:solidFill>
              <a:schemeClr val="hlink">
                <a:alpha val="41960"/>
              </a:scheme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19" name="Oval 160"/>
            <p:cNvSpPr>
              <a:spLocks noChangeArrowheads="1"/>
            </p:cNvSpPr>
            <p:nvPr/>
          </p:nvSpPr>
          <p:spPr bwMode="auto">
            <a:xfrm rot="5217521">
              <a:off x="4068" y="1874"/>
              <a:ext cx="360" cy="454"/>
            </a:xfrm>
            <a:prstGeom prst="ellipse">
              <a:avLst/>
            </a:prstGeom>
            <a:solidFill>
              <a:srgbClr val="99CCFF">
                <a:alpha val="34901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rot="10800000" vert="eaVert"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20" name="Oval 161"/>
            <p:cNvSpPr>
              <a:spLocks noChangeArrowheads="1"/>
            </p:cNvSpPr>
            <p:nvPr/>
          </p:nvSpPr>
          <p:spPr bwMode="auto">
            <a:xfrm rot="499536">
              <a:off x="3934" y="1308"/>
              <a:ext cx="1366" cy="303"/>
            </a:xfrm>
            <a:prstGeom prst="ellipse">
              <a:avLst/>
            </a:prstGeom>
            <a:solidFill>
              <a:srgbClr val="FF9900">
                <a:alpha val="30196"/>
              </a:srgbClr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1432" tIns="45716" rIns="91432" bIns="45716" anchor="ctr">
              <a:spAutoFit/>
            </a:bodyPr>
            <a:lstStyle/>
            <a:p>
              <a:endParaRPr lang="ru-RU"/>
            </a:p>
          </p:txBody>
        </p:sp>
        <p:sp>
          <p:nvSpPr>
            <p:cNvPr id="32821" name="AutoShape 162"/>
            <p:cNvSpPr>
              <a:spLocks noChangeArrowheads="1"/>
            </p:cNvSpPr>
            <p:nvPr/>
          </p:nvSpPr>
          <p:spPr bwMode="auto">
            <a:xfrm>
              <a:off x="4848" y="2566"/>
              <a:ext cx="427" cy="175"/>
            </a:xfrm>
            <a:prstGeom prst="wedgeRectCallout">
              <a:avLst>
                <a:gd name="adj1" fmla="val -102227"/>
                <a:gd name="adj2" fmla="val 148287"/>
              </a:avLst>
            </a:prstGeom>
            <a:solidFill>
              <a:schemeClr val="bg1">
                <a:alpha val="3803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32" tIns="45716" rIns="91432" bIns="45716"/>
            <a:lstStyle/>
            <a:p>
              <a:pPr algn="ctr">
                <a:spcBef>
                  <a:spcPct val="50000"/>
                </a:spcBef>
              </a:pPr>
              <a:r>
                <a:rPr lang="ru-RU" sz="900" b="1">
                  <a:solidFill>
                    <a:schemeClr val="accent1"/>
                  </a:solidFill>
                </a:rPr>
                <a:t>Фаза</a:t>
              </a:r>
              <a:r>
                <a:rPr lang="en-GB" sz="900" b="1">
                  <a:solidFill>
                    <a:schemeClr val="accent1"/>
                  </a:solidFill>
                </a:rPr>
                <a:t> 1</a:t>
              </a:r>
              <a:endParaRPr lang="fr-FR" sz="900" b="1">
                <a:solidFill>
                  <a:schemeClr val="accent1"/>
                </a:solidFill>
              </a:endParaRPr>
            </a:p>
          </p:txBody>
        </p:sp>
        <p:sp>
          <p:nvSpPr>
            <p:cNvPr id="32822" name="AutoShape 163"/>
            <p:cNvSpPr>
              <a:spLocks noChangeArrowheads="1"/>
            </p:cNvSpPr>
            <p:nvPr/>
          </p:nvSpPr>
          <p:spPr bwMode="auto">
            <a:xfrm>
              <a:off x="4582" y="2043"/>
              <a:ext cx="354" cy="165"/>
            </a:xfrm>
            <a:prstGeom prst="wedgeRectCallout">
              <a:avLst>
                <a:gd name="adj1" fmla="val -115819"/>
                <a:gd name="adj2" fmla="val -131213"/>
              </a:avLst>
            </a:prstGeom>
            <a:solidFill>
              <a:schemeClr val="bg1">
                <a:alpha val="3803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32" tIns="45716" rIns="91432" bIns="45716"/>
            <a:lstStyle/>
            <a:p>
              <a:pPr algn="ctr">
                <a:spcBef>
                  <a:spcPct val="50000"/>
                </a:spcBef>
              </a:pPr>
              <a:r>
                <a:rPr lang="ru-RU" sz="900" b="1">
                  <a:solidFill>
                    <a:schemeClr val="accent1"/>
                  </a:solidFill>
                </a:rPr>
                <a:t>Фаза</a:t>
              </a:r>
              <a:r>
                <a:rPr lang="en-GB" sz="900" b="1">
                  <a:solidFill>
                    <a:schemeClr val="accent1"/>
                  </a:solidFill>
                </a:rPr>
                <a:t> 3</a:t>
              </a:r>
              <a:endParaRPr lang="fr-FR" sz="900" b="1">
                <a:solidFill>
                  <a:schemeClr val="accent1"/>
                </a:solidFill>
              </a:endParaRPr>
            </a:p>
          </p:txBody>
        </p:sp>
        <p:sp>
          <p:nvSpPr>
            <p:cNvPr id="32823" name="AutoShape 164"/>
            <p:cNvSpPr>
              <a:spLocks noChangeArrowheads="1"/>
            </p:cNvSpPr>
            <p:nvPr/>
          </p:nvSpPr>
          <p:spPr bwMode="auto">
            <a:xfrm>
              <a:off x="5000" y="2017"/>
              <a:ext cx="348" cy="191"/>
            </a:xfrm>
            <a:prstGeom prst="wedgeRectCallout">
              <a:avLst>
                <a:gd name="adj1" fmla="val -70403"/>
                <a:gd name="adj2" fmla="val -183509"/>
              </a:avLst>
            </a:prstGeom>
            <a:solidFill>
              <a:schemeClr val="bg1">
                <a:alpha val="38039"/>
              </a:schemeClr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1432" tIns="45716" rIns="91432" bIns="45716"/>
            <a:lstStyle/>
            <a:p>
              <a:pPr algn="ctr">
                <a:spcBef>
                  <a:spcPct val="50000"/>
                </a:spcBef>
              </a:pPr>
              <a:r>
                <a:rPr lang="ru-RU" sz="900" b="1">
                  <a:solidFill>
                    <a:schemeClr val="accent1"/>
                  </a:solidFill>
                </a:rPr>
                <a:t>Фаза</a:t>
              </a:r>
              <a:r>
                <a:rPr lang="en-GB" sz="900" b="1">
                  <a:solidFill>
                    <a:schemeClr val="accent1"/>
                  </a:solidFill>
                </a:rPr>
                <a:t> 2</a:t>
              </a:r>
              <a:endParaRPr lang="fr-FR" sz="900" b="1">
                <a:solidFill>
                  <a:schemeClr val="accent1"/>
                </a:solidFill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5"/>
          <p:cNvSpPr>
            <a:spLocks noGrp="1"/>
          </p:cNvSpPr>
          <p:nvPr>
            <p:ph type="title" idx="4294967295"/>
          </p:nvPr>
        </p:nvSpPr>
        <p:spPr>
          <a:xfrm>
            <a:off x="681038" y="319088"/>
            <a:ext cx="6850062" cy="396875"/>
          </a:xfrm>
          <a:noFill/>
        </p:spPr>
        <p:txBody>
          <a:bodyPr/>
          <a:lstStyle/>
          <a:p>
            <a:r>
              <a:rPr lang="ru-RU" cap="none">
                <a:latin typeface="Gill Sans for CW"/>
              </a:rPr>
              <a:t>АЛГОРИТМ ФОРМИРОВАНИЕ КЛАСТЕРОВ</a:t>
            </a:r>
          </a:p>
        </p:txBody>
      </p:sp>
      <p:sp>
        <p:nvSpPr>
          <p:cNvPr id="33794" name="Content Placeholder 6"/>
          <p:cNvSpPr>
            <a:spLocks noGrp="1"/>
          </p:cNvSpPr>
          <p:nvPr>
            <p:ph idx="4294967295"/>
          </p:nvPr>
        </p:nvSpPr>
        <p:spPr>
          <a:xfrm>
            <a:off x="422275" y="676275"/>
            <a:ext cx="8216900" cy="290513"/>
          </a:xfrm>
          <a:solidFill>
            <a:srgbClr val="FFFFFF"/>
          </a:solidFill>
        </p:spPr>
        <p:txBody>
          <a:bodyPr/>
          <a:lstStyle/>
          <a:p>
            <a:r>
              <a:rPr lang="ru-RU">
                <a:latin typeface="Gill Sans for CW"/>
              </a:rPr>
              <a:t>Использование потенциала</a:t>
            </a:r>
          </a:p>
        </p:txBody>
      </p:sp>
      <p:sp>
        <p:nvSpPr>
          <p:cNvPr id="33795" name="Rectangle 6"/>
          <p:cNvSpPr>
            <a:spLocks noGrp="1" noChangeArrowheads="1"/>
          </p:cNvSpPr>
          <p:nvPr>
            <p:ph sz="quarter" idx="4294967295"/>
          </p:nvPr>
        </p:nvSpPr>
        <p:spPr>
          <a:xfrm>
            <a:off x="4537075" y="1260475"/>
            <a:ext cx="3886200" cy="4238625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ts val="600"/>
              </a:spcBef>
              <a:spcAft>
                <a:spcPct val="0"/>
              </a:spcAft>
            </a:pPr>
            <a:r>
              <a:rPr lang="ru-RU" sz="1400">
                <a:solidFill>
                  <a:schemeClr val="tx2"/>
                </a:solidFill>
                <a:latin typeface="Gill Sans for CW"/>
              </a:rPr>
              <a:t>ИСТОРИЧЕСКОЕ НАСЛЕДИЕ: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Городская среда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Исторические ландшафты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</a:pPr>
            <a:endParaRPr lang="ru-RU" sz="1400"/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</a:pPr>
            <a:r>
              <a:rPr lang="ru-RU" sz="1400">
                <a:solidFill>
                  <a:schemeClr val="tx2"/>
                </a:solidFill>
              </a:rPr>
              <a:t>ТЕХНОГЕННЫЕ ОБЪЕКТЫ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Парки различной специализации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Загородные ризорты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Для парков отдыха критично размещение вблизи крупных источников спроса. 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Плотность населения 3000 чел</a:t>
            </a:r>
            <a:r>
              <a:rPr lang="en-US" sz="1400"/>
              <a:t>/</a:t>
            </a:r>
            <a:r>
              <a:rPr lang="ru-RU" sz="1400"/>
              <a:t>га и выше.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Расстояние до источника спроса или крупного транспортного узла (с населением свыше 1 млн. чел): до 20км. (это расстояние может увеличиваться при высокой плотности дорожной сети) или порядка 20 мин. на машине</a:t>
            </a:r>
          </a:p>
          <a:p>
            <a:pPr marL="136525" lvl="1" indent="-136525" algn="l">
              <a:lnSpc>
                <a:spcPct val="80000"/>
              </a:lnSpc>
              <a:spcBef>
                <a:spcPts val="400"/>
              </a:spcBef>
              <a:spcAft>
                <a:spcPts val="400"/>
              </a:spcAft>
              <a:buClr>
                <a:schemeClr val="tx2"/>
              </a:buClr>
              <a:buFont typeface="Arial" charset="0"/>
              <a:buChar char="•"/>
            </a:pPr>
            <a:r>
              <a:rPr lang="ru-RU" sz="1400"/>
              <a:t>При увеличении дистанции сокращается общий поток и увеличиваются сроки пребывания в парке.</a:t>
            </a:r>
            <a:endParaRPr lang="ru-RU" sz="1400">
              <a:solidFill>
                <a:schemeClr val="tx2"/>
              </a:solidFill>
            </a:endParaRPr>
          </a:p>
        </p:txBody>
      </p:sp>
      <p:pic>
        <p:nvPicPr>
          <p:cNvPr id="33796" name="Picture 34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69863" y="1762125"/>
            <a:ext cx="3973512" cy="32321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74688" y="9525"/>
            <a:ext cx="6858000" cy="701675"/>
          </a:xfrm>
          <a:solidFill>
            <a:srgbClr val="FFFFFF"/>
          </a:solidFill>
        </p:spPr>
        <p:txBody>
          <a:bodyPr/>
          <a:lstStyle/>
          <a:p>
            <a:r>
              <a:rPr lang="ru-RU" cap="none">
                <a:latin typeface="Gill Sans for CW"/>
              </a:rPr>
              <a:t>ИНВЕСТИЦИОННАЯ ПРИВЛЕКАТЕЛЬНОСТЬ КЛАСТЕРА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74688" y="711200"/>
            <a:ext cx="6869112" cy="290513"/>
          </a:xfrm>
          <a:solidFill>
            <a:srgbClr val="FFFFFF"/>
          </a:solidFill>
        </p:spPr>
        <p:txBody>
          <a:bodyPr/>
          <a:lstStyle/>
          <a:p>
            <a:r>
              <a:rPr lang="ru-RU">
                <a:latin typeface="Gill Sans for CW"/>
              </a:rPr>
              <a:t>Продукт и инфраструктура</a:t>
            </a:r>
          </a:p>
        </p:txBody>
      </p:sp>
      <p:grpSp>
        <p:nvGrpSpPr>
          <p:cNvPr id="34819" name="Group 12"/>
          <p:cNvGrpSpPr>
            <a:grpSpLocks/>
          </p:cNvGrpSpPr>
          <p:nvPr/>
        </p:nvGrpSpPr>
        <p:grpSpPr bwMode="auto">
          <a:xfrm>
            <a:off x="504825" y="1509713"/>
            <a:ext cx="8058150" cy="1719262"/>
            <a:chOff x="718" y="967"/>
            <a:chExt cx="5076" cy="1083"/>
          </a:xfrm>
        </p:grpSpPr>
        <p:sp>
          <p:nvSpPr>
            <p:cNvPr id="34821" name="Oval 5"/>
            <p:cNvSpPr>
              <a:spLocks noChangeArrowheads="1"/>
            </p:cNvSpPr>
            <p:nvPr/>
          </p:nvSpPr>
          <p:spPr bwMode="auto">
            <a:xfrm>
              <a:off x="1295" y="1136"/>
              <a:ext cx="576" cy="576"/>
            </a:xfrm>
            <a:prstGeom prst="ellipse">
              <a:avLst/>
            </a:prstGeom>
            <a:solidFill>
              <a:srgbClr val="E8998C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1432" tIns="45716" rIns="91432" bIns="45716" anchor="ctr"/>
            <a:lstStyle/>
            <a:p>
              <a:endParaRPr lang="ru-RU" sz="2100"/>
            </a:p>
          </p:txBody>
        </p:sp>
        <p:sp>
          <p:nvSpPr>
            <p:cNvPr id="34822" name="Text Box 6"/>
            <p:cNvSpPr txBox="1">
              <a:spLocks noChangeArrowheads="1"/>
            </p:cNvSpPr>
            <p:nvPr/>
          </p:nvSpPr>
          <p:spPr bwMode="auto">
            <a:xfrm>
              <a:off x="1295" y="1330"/>
              <a:ext cx="629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400" b="1">
                  <a:latin typeface="Arial Narrow" pitchFamily="34" charset="0"/>
                </a:rPr>
                <a:t>Аттракта</a:t>
              </a:r>
            </a:p>
          </p:txBody>
        </p:sp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4005" y="1064"/>
              <a:ext cx="1789" cy="978"/>
            </a:xfrm>
            <a:prstGeom prst="rect">
              <a:avLst/>
            </a:prstGeom>
            <a:solidFill>
              <a:srgbClr val="D74C35"/>
            </a:solidFill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 sz="2400">
                <a:latin typeface="Arial Narrow" pitchFamily="34" charset="0"/>
              </a:endParaRPr>
            </a:p>
            <a:p>
              <a:pPr>
                <a:spcBef>
                  <a:spcPct val="50000"/>
                </a:spcBef>
              </a:pPr>
              <a:r>
                <a:rPr lang="ru-RU" sz="2400" b="1">
                  <a:solidFill>
                    <a:schemeClr val="bg1"/>
                  </a:solidFill>
                  <a:latin typeface="Gill Sans for CW"/>
                </a:rPr>
                <a:t>Источник спроса</a:t>
              </a:r>
            </a:p>
            <a:p>
              <a:pPr>
                <a:spcBef>
                  <a:spcPct val="50000"/>
                </a:spcBef>
              </a:pPr>
              <a:endParaRPr lang="ru-RU" sz="2400">
                <a:latin typeface="Arial Narrow" pitchFamily="34" charset="0"/>
              </a:endParaRPr>
            </a:p>
          </p:txBody>
        </p:sp>
        <p:sp>
          <p:nvSpPr>
            <p:cNvPr id="34824" name="Oval 8"/>
            <p:cNvSpPr>
              <a:spLocks noChangeArrowheads="1"/>
            </p:cNvSpPr>
            <p:nvPr/>
          </p:nvSpPr>
          <p:spPr bwMode="auto">
            <a:xfrm>
              <a:off x="1134" y="967"/>
              <a:ext cx="871" cy="919"/>
            </a:xfrm>
            <a:prstGeom prst="ellipse">
              <a:avLst/>
            </a:prstGeom>
            <a:solidFill>
              <a:srgbClr val="C0C0C0">
                <a:alpha val="54901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1432" tIns="45716" rIns="91432" bIns="45716" anchor="ctr"/>
            <a:lstStyle/>
            <a:p>
              <a:endParaRPr lang="ru-RU" sz="2100"/>
            </a:p>
          </p:txBody>
        </p:sp>
        <p:sp>
          <p:nvSpPr>
            <p:cNvPr id="34825" name="Line 9"/>
            <p:cNvSpPr>
              <a:spLocks noChangeShapeType="1"/>
            </p:cNvSpPr>
            <p:nvPr/>
          </p:nvSpPr>
          <p:spPr bwMode="auto">
            <a:xfrm>
              <a:off x="2045" y="1475"/>
              <a:ext cx="1960" cy="0"/>
            </a:xfrm>
            <a:prstGeom prst="line">
              <a:avLst/>
            </a:prstGeom>
            <a:noFill/>
            <a:ln w="76200">
              <a:solidFill>
                <a:srgbClr val="BC141A"/>
              </a:solidFill>
              <a:round/>
              <a:headEnd type="triangle" w="med" len="med"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4826" name="Text Box 10"/>
            <p:cNvSpPr txBox="1">
              <a:spLocks noChangeArrowheads="1"/>
            </p:cNvSpPr>
            <p:nvPr/>
          </p:nvSpPr>
          <p:spPr bwMode="auto">
            <a:xfrm>
              <a:off x="2312" y="1257"/>
              <a:ext cx="165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200">
                  <a:latin typeface="Gill Sans for CW"/>
                </a:rPr>
                <a:t>Транспортная инфраструктура</a:t>
              </a:r>
            </a:p>
          </p:txBody>
        </p:sp>
        <p:sp>
          <p:nvSpPr>
            <p:cNvPr id="34827" name="Text Box 11"/>
            <p:cNvSpPr txBox="1">
              <a:spLocks noChangeArrowheads="1"/>
            </p:cNvSpPr>
            <p:nvPr/>
          </p:nvSpPr>
          <p:spPr bwMode="auto">
            <a:xfrm>
              <a:off x="718" y="1838"/>
              <a:ext cx="1881" cy="21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1432" tIns="45716" rIns="91432" bIns="45716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1600">
                  <a:solidFill>
                    <a:schemeClr val="accent2"/>
                  </a:solidFill>
                  <a:latin typeface="Gill Sans for CW"/>
                </a:rPr>
                <a:t>Антропогенные улучшения</a:t>
              </a:r>
            </a:p>
          </p:txBody>
        </p:sp>
      </p:grpSp>
      <p:sp>
        <p:nvSpPr>
          <p:cNvPr id="34820" name="Rectangle 14"/>
          <p:cNvSpPr>
            <a:spLocks noChangeArrowheads="1"/>
          </p:cNvSpPr>
          <p:nvPr/>
        </p:nvSpPr>
        <p:spPr bwMode="auto">
          <a:xfrm>
            <a:off x="446088" y="3683000"/>
            <a:ext cx="79216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defTabSz="1041400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</a:pPr>
            <a:r>
              <a:rPr lang="ru-RU" sz="1600">
                <a:solidFill>
                  <a:schemeClr val="accent1"/>
                </a:solidFill>
                <a:latin typeface="Gill Sans for CW"/>
              </a:rPr>
              <a:t>Аттракты (точки роста, доминанты) – то, что привлекает спрос, цель поездки по направлению</a:t>
            </a:r>
          </a:p>
          <a:p>
            <a:pPr defTabSz="1041400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</a:pPr>
            <a:r>
              <a:rPr lang="ru-RU" sz="1600">
                <a:solidFill>
                  <a:schemeClr val="accent1"/>
                </a:solidFill>
                <a:latin typeface="Gill Sans for CW"/>
              </a:rPr>
              <a:t>Источник спроса: критичны факторы плотности населения и временной дистанции до</a:t>
            </a:r>
            <a:r>
              <a:rPr lang="en-US" sz="1600">
                <a:solidFill>
                  <a:schemeClr val="accent1"/>
                </a:solidFill>
                <a:latin typeface="Gill Sans for CW"/>
              </a:rPr>
              <a:t>/</a:t>
            </a:r>
            <a:r>
              <a:rPr lang="ru-RU" sz="1600">
                <a:solidFill>
                  <a:schemeClr val="accent1"/>
                </a:solidFill>
                <a:latin typeface="Gill Sans for CW"/>
              </a:rPr>
              <a:t>от аттракты</a:t>
            </a:r>
          </a:p>
          <a:p>
            <a:pPr defTabSz="1041400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</a:pPr>
            <a:r>
              <a:rPr lang="ru-RU" sz="1600">
                <a:solidFill>
                  <a:schemeClr val="accent1"/>
                </a:solidFill>
                <a:latin typeface="Gill Sans for CW"/>
              </a:rPr>
              <a:t>Транспортная инфраструктура </a:t>
            </a:r>
            <a:r>
              <a:rPr lang="ru-RU" sz="1600">
                <a:solidFill>
                  <a:schemeClr val="accent1"/>
                </a:solidFill>
              </a:rPr>
              <a:t>–</a:t>
            </a:r>
            <a:r>
              <a:rPr lang="ru-RU" sz="1600">
                <a:solidFill>
                  <a:schemeClr val="accent1"/>
                </a:solidFill>
                <a:latin typeface="Gill Sans for CW"/>
              </a:rPr>
              <a:t> должна обеспечивать разнообразные способы доставки с приемлемыми временными затратами</a:t>
            </a:r>
          </a:p>
          <a:p>
            <a:pPr defTabSz="1041400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</a:pPr>
            <a:r>
              <a:rPr lang="ru-RU" sz="1600">
                <a:solidFill>
                  <a:schemeClr val="accent1"/>
                </a:solidFill>
                <a:latin typeface="Gill Sans for CW"/>
              </a:rPr>
              <a:t>Улучшения – то, что позволяет использовать аттракту в туристских целях</a:t>
            </a:r>
          </a:p>
          <a:p>
            <a:pPr defTabSz="1041400" eaLnBrk="0" hangingPunct="0">
              <a:spcAft>
                <a:spcPct val="50000"/>
              </a:spcAft>
              <a:buClr>
                <a:srgbClr val="EC1608"/>
              </a:buClr>
              <a:buFont typeface="Arial" charset="0"/>
              <a:buChar char="•"/>
            </a:pPr>
            <a:r>
              <a:rPr lang="ru-RU" sz="1600">
                <a:solidFill>
                  <a:schemeClr val="accent1"/>
                </a:solidFill>
                <a:latin typeface="Gill Sans for CW"/>
              </a:rPr>
              <a:t>Инвестиционная привлекательность – удовлетворяющее инвестора соотношение поступлений от проекта и первоначальных инвестиций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85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</p:spPr>
        <p:txBody>
          <a:bodyPr lIns="91388" rIns="91388"/>
          <a:lstStyle/>
          <a:p>
            <a:r>
              <a:rPr lang="ru-RU" cap="none">
                <a:latin typeface="Gill Sans for CW"/>
              </a:rPr>
              <a:t>ОСНОВНЫЕ ОСОБЕННОСТИ ЭКОНОМИКИ ТУРИЗМА</a:t>
            </a:r>
          </a:p>
        </p:txBody>
      </p:sp>
      <p:grpSp>
        <p:nvGrpSpPr>
          <p:cNvPr id="35842" name="Group 48"/>
          <p:cNvGrpSpPr>
            <a:grpSpLocks noRot="1"/>
          </p:cNvGrpSpPr>
          <p:nvPr/>
        </p:nvGrpSpPr>
        <p:grpSpPr bwMode="auto">
          <a:xfrm>
            <a:off x="1103313" y="1223963"/>
            <a:ext cx="7192962" cy="5207000"/>
            <a:chOff x="695" y="771"/>
            <a:chExt cx="4531" cy="3280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695" y="771"/>
              <a:ext cx="2180" cy="184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algn="ctr" defTabSz="1041400" fontAlgn="b"/>
              <a:r>
                <a:rPr lang="ru-RU" sz="1400">
                  <a:solidFill>
                    <a:srgbClr val="FFFFFF"/>
                  </a:solidFill>
                  <a:latin typeface="Gill Sans for CW"/>
                </a:rPr>
                <a:t>Основные особенности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4" name="Rectangle 4"/>
            <p:cNvSpPr>
              <a:spLocks noChangeArrowheads="1"/>
            </p:cNvSpPr>
            <p:nvPr/>
          </p:nvSpPr>
          <p:spPr bwMode="auto">
            <a:xfrm>
              <a:off x="2875" y="771"/>
              <a:ext cx="2351" cy="184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algn="ctr" defTabSz="1041400" fontAlgn="b"/>
              <a:r>
                <a:rPr lang="ru-RU" sz="1400">
                  <a:solidFill>
                    <a:srgbClr val="FFFFFF"/>
                  </a:solidFill>
                  <a:latin typeface="Gill Sans for CW"/>
                </a:rPr>
                <a:t>Комментарий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5" name="Rectangle 5"/>
            <p:cNvSpPr>
              <a:spLocks noChangeArrowheads="1"/>
            </p:cNvSpPr>
            <p:nvPr/>
          </p:nvSpPr>
          <p:spPr bwMode="auto">
            <a:xfrm>
              <a:off x="695" y="955"/>
              <a:ext cx="4531" cy="184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algn="ctr" defTabSz="1041400" fontAlgn="b"/>
              <a:r>
                <a:rPr lang="ru-RU" sz="1400">
                  <a:latin typeface="Gill Sans for CW"/>
                </a:rPr>
                <a:t>Инвестиции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6" name="Rectangle 6"/>
            <p:cNvSpPr>
              <a:spLocks noChangeArrowheads="1"/>
            </p:cNvSpPr>
            <p:nvPr/>
          </p:nvSpPr>
          <p:spPr bwMode="auto">
            <a:xfrm>
              <a:off x="695" y="1139"/>
              <a:ext cx="218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Высокая доля основных средств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7" name="Rectangle 7"/>
            <p:cNvSpPr>
              <a:spLocks noChangeArrowheads="1"/>
            </p:cNvSpPr>
            <p:nvPr/>
          </p:nvSpPr>
          <p:spPr bwMode="auto">
            <a:xfrm>
              <a:off x="2875" y="1139"/>
              <a:ext cx="2351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До 90% всего объема инвестиций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8" name="Rectangle 8"/>
            <p:cNvSpPr>
              <a:spLocks noChangeArrowheads="1"/>
            </p:cNvSpPr>
            <p:nvPr/>
          </p:nvSpPr>
          <p:spPr bwMode="auto">
            <a:xfrm>
              <a:off x="695" y="1323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Высокие операционные расходы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49" name="Rectangle 9"/>
            <p:cNvSpPr>
              <a:spLocks noChangeArrowheads="1"/>
            </p:cNvSpPr>
            <p:nvPr/>
          </p:nvSpPr>
          <p:spPr bwMode="auto">
            <a:xfrm>
              <a:off x="2875" y="1323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60-80% от выручки, ограниченная возможность сокращения расходов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0" name="Rectangle 10"/>
            <p:cNvSpPr>
              <a:spLocks noChangeArrowheads="1"/>
            </p:cNvSpPr>
            <p:nvPr/>
          </p:nvSpPr>
          <p:spPr bwMode="auto">
            <a:xfrm>
              <a:off x="695" y="1641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Долгий период окупаемости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1" name="Rectangle 11"/>
            <p:cNvSpPr>
              <a:spLocks noChangeArrowheads="1"/>
            </p:cNvSpPr>
            <p:nvPr/>
          </p:nvSpPr>
          <p:spPr bwMode="auto">
            <a:xfrm>
              <a:off x="2875" y="1641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Привлекается долгосрочное финансирование на 10-20 лет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2" name="Rectangle 12"/>
            <p:cNvSpPr>
              <a:spLocks noChangeArrowheads="1"/>
            </p:cNvSpPr>
            <p:nvPr/>
          </p:nvSpPr>
          <p:spPr bwMode="auto">
            <a:xfrm>
              <a:off x="695" y="1959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Фиксированное местоположение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3" name="Rectangle 13"/>
            <p:cNvSpPr>
              <a:spLocks noChangeArrowheads="1"/>
            </p:cNvSpPr>
            <p:nvPr/>
          </p:nvSpPr>
          <p:spPr bwMode="auto">
            <a:xfrm>
              <a:off x="2875" y="1959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Высокая зависимость от внешних факторов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4" name="Rectangle 14"/>
            <p:cNvSpPr>
              <a:spLocks noChangeArrowheads="1"/>
            </p:cNvSpPr>
            <p:nvPr/>
          </p:nvSpPr>
          <p:spPr bwMode="auto">
            <a:xfrm>
              <a:off x="695" y="2277"/>
              <a:ext cx="4531" cy="184"/>
            </a:xfrm>
            <a:prstGeom prst="rect">
              <a:avLst/>
            </a:prstGeom>
            <a:solidFill>
              <a:srgbClr val="00CCFF"/>
            </a:solidFill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algn="ctr" defTabSz="1041400" fontAlgn="b"/>
              <a:r>
                <a:rPr lang="ru-RU" sz="1400">
                  <a:latin typeface="Gill Sans for CW"/>
                </a:rPr>
                <a:t>Маркетинг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5" name="Rectangle 15"/>
            <p:cNvSpPr>
              <a:spLocks noChangeArrowheads="1"/>
            </p:cNvSpPr>
            <p:nvPr/>
          </p:nvSpPr>
          <p:spPr bwMode="auto">
            <a:xfrm>
              <a:off x="695" y="2461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Изменчивый спрос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6" name="Rectangle 16"/>
            <p:cNvSpPr>
              <a:spLocks noChangeArrowheads="1"/>
            </p:cNvSpPr>
            <p:nvPr/>
          </p:nvSpPr>
          <p:spPr bwMode="auto">
            <a:xfrm>
              <a:off x="2875" y="2461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Сезонность спроса, долгосрочные тенденции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7" name="Rectangle 17"/>
            <p:cNvSpPr>
              <a:spLocks noChangeArrowheads="1"/>
            </p:cNvSpPr>
            <p:nvPr/>
          </p:nvSpPr>
          <p:spPr bwMode="auto">
            <a:xfrm>
              <a:off x="695" y="2779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Несохраняемый продукт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8" name="Rectangle 18"/>
            <p:cNvSpPr>
              <a:spLocks noChangeArrowheads="1"/>
            </p:cNvSpPr>
            <p:nvPr/>
          </p:nvSpPr>
          <p:spPr bwMode="auto">
            <a:xfrm>
              <a:off x="2875" y="2779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Относится к ночевкам, местам в ресторанах, самолетах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59" name="Rectangle 19"/>
            <p:cNvSpPr>
              <a:spLocks noChangeArrowheads="1"/>
            </p:cNvSpPr>
            <p:nvPr/>
          </p:nvSpPr>
          <p:spPr bwMode="auto">
            <a:xfrm>
              <a:off x="695" y="3097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Высокая ценовая и страновая конкуренция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0" name="Rectangle 20"/>
            <p:cNvSpPr>
              <a:spLocks noChangeArrowheads="1"/>
            </p:cNvSpPr>
            <p:nvPr/>
          </p:nvSpPr>
          <p:spPr bwMode="auto">
            <a:xfrm>
              <a:off x="2875" y="3097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Дискреционное потребление, выбор направлений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1" name="Rectangle 21"/>
            <p:cNvSpPr>
              <a:spLocks noChangeArrowheads="1"/>
            </p:cNvSpPr>
            <p:nvPr/>
          </p:nvSpPr>
          <p:spPr bwMode="auto">
            <a:xfrm>
              <a:off x="695" y="3415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Высокая чувствительность к рискам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2" name="Rectangle 22"/>
            <p:cNvSpPr>
              <a:spLocks noChangeArrowheads="1"/>
            </p:cNvSpPr>
            <p:nvPr/>
          </p:nvSpPr>
          <p:spPr bwMode="auto">
            <a:xfrm>
              <a:off x="2875" y="3415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Зависимость от политических структур, беспорядков, терроризма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3" name="Rectangle 23"/>
            <p:cNvSpPr>
              <a:spLocks noChangeArrowheads="1"/>
            </p:cNvSpPr>
            <p:nvPr/>
          </p:nvSpPr>
          <p:spPr bwMode="auto">
            <a:xfrm>
              <a:off x="695" y="3733"/>
              <a:ext cx="2180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Зависимость от экономических циклов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4" name="Rectangle 24"/>
            <p:cNvSpPr>
              <a:spLocks noChangeArrowheads="1"/>
            </p:cNvSpPr>
            <p:nvPr/>
          </p:nvSpPr>
          <p:spPr bwMode="auto">
            <a:xfrm>
              <a:off x="2875" y="3733"/>
              <a:ext cx="2351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80205" tIns="40103" rIns="80205" bIns="40103" anchor="b"/>
            <a:lstStyle/>
            <a:p>
              <a:pPr defTabSz="1041400" fontAlgn="b"/>
              <a:r>
                <a:rPr lang="ru-RU" sz="1400">
                  <a:latin typeface="Gill Sans for CW"/>
                </a:rPr>
                <a:t>Как на направляющих, так и принимающих рынках</a:t>
              </a:r>
              <a:endParaRPr lang="ru-RU" sz="2100">
                <a:latin typeface="Gill Sans for CW"/>
              </a:endParaRPr>
            </a:p>
          </p:txBody>
        </p:sp>
        <p:sp>
          <p:nvSpPr>
            <p:cNvPr id="35865" name="Line 25"/>
            <p:cNvSpPr>
              <a:spLocks noChangeShapeType="1"/>
            </p:cNvSpPr>
            <p:nvPr/>
          </p:nvSpPr>
          <p:spPr bwMode="auto">
            <a:xfrm>
              <a:off x="2875" y="771"/>
              <a:ext cx="0" cy="184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6" name="Line 26"/>
            <p:cNvSpPr>
              <a:spLocks noChangeShapeType="1"/>
            </p:cNvSpPr>
            <p:nvPr/>
          </p:nvSpPr>
          <p:spPr bwMode="auto">
            <a:xfrm>
              <a:off x="2875" y="1139"/>
              <a:ext cx="0" cy="1138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7" name="Line 27"/>
            <p:cNvSpPr>
              <a:spLocks noChangeShapeType="1"/>
            </p:cNvSpPr>
            <p:nvPr/>
          </p:nvSpPr>
          <p:spPr bwMode="auto">
            <a:xfrm>
              <a:off x="2875" y="2461"/>
              <a:ext cx="0" cy="159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8" name="Line 28"/>
            <p:cNvSpPr>
              <a:spLocks noChangeShapeType="1"/>
            </p:cNvSpPr>
            <p:nvPr/>
          </p:nvSpPr>
          <p:spPr bwMode="auto">
            <a:xfrm>
              <a:off x="695" y="955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69" name="Line 29"/>
            <p:cNvSpPr>
              <a:spLocks noChangeShapeType="1"/>
            </p:cNvSpPr>
            <p:nvPr/>
          </p:nvSpPr>
          <p:spPr bwMode="auto">
            <a:xfrm>
              <a:off x="695" y="1139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0" name="Line 30"/>
            <p:cNvSpPr>
              <a:spLocks noChangeShapeType="1"/>
            </p:cNvSpPr>
            <p:nvPr/>
          </p:nvSpPr>
          <p:spPr bwMode="auto">
            <a:xfrm>
              <a:off x="695" y="1323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1" name="Line 31"/>
            <p:cNvSpPr>
              <a:spLocks noChangeShapeType="1"/>
            </p:cNvSpPr>
            <p:nvPr/>
          </p:nvSpPr>
          <p:spPr bwMode="auto">
            <a:xfrm>
              <a:off x="695" y="1641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2" name="Line 32"/>
            <p:cNvSpPr>
              <a:spLocks noChangeShapeType="1"/>
            </p:cNvSpPr>
            <p:nvPr/>
          </p:nvSpPr>
          <p:spPr bwMode="auto">
            <a:xfrm>
              <a:off x="695" y="1959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3" name="Line 33"/>
            <p:cNvSpPr>
              <a:spLocks noChangeShapeType="1"/>
            </p:cNvSpPr>
            <p:nvPr/>
          </p:nvSpPr>
          <p:spPr bwMode="auto">
            <a:xfrm>
              <a:off x="695" y="2277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4" name="Line 34"/>
            <p:cNvSpPr>
              <a:spLocks noChangeShapeType="1"/>
            </p:cNvSpPr>
            <p:nvPr/>
          </p:nvSpPr>
          <p:spPr bwMode="auto">
            <a:xfrm>
              <a:off x="695" y="2461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5" name="Line 35"/>
            <p:cNvSpPr>
              <a:spLocks noChangeShapeType="1"/>
            </p:cNvSpPr>
            <p:nvPr/>
          </p:nvSpPr>
          <p:spPr bwMode="auto">
            <a:xfrm>
              <a:off x="695" y="2779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6" name="Line 36"/>
            <p:cNvSpPr>
              <a:spLocks noChangeShapeType="1"/>
            </p:cNvSpPr>
            <p:nvPr/>
          </p:nvSpPr>
          <p:spPr bwMode="auto">
            <a:xfrm>
              <a:off x="695" y="3097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7" name="Line 37"/>
            <p:cNvSpPr>
              <a:spLocks noChangeShapeType="1"/>
            </p:cNvSpPr>
            <p:nvPr/>
          </p:nvSpPr>
          <p:spPr bwMode="auto">
            <a:xfrm>
              <a:off x="695" y="3415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8" name="Line 38"/>
            <p:cNvSpPr>
              <a:spLocks noChangeShapeType="1"/>
            </p:cNvSpPr>
            <p:nvPr/>
          </p:nvSpPr>
          <p:spPr bwMode="auto">
            <a:xfrm>
              <a:off x="695" y="3733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79" name="Line 39"/>
            <p:cNvSpPr>
              <a:spLocks noChangeShapeType="1"/>
            </p:cNvSpPr>
            <p:nvPr/>
          </p:nvSpPr>
          <p:spPr bwMode="auto">
            <a:xfrm>
              <a:off x="695" y="771"/>
              <a:ext cx="0" cy="328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0" name="Line 40"/>
            <p:cNvSpPr>
              <a:spLocks noChangeShapeType="1"/>
            </p:cNvSpPr>
            <p:nvPr/>
          </p:nvSpPr>
          <p:spPr bwMode="auto">
            <a:xfrm>
              <a:off x="5226" y="771"/>
              <a:ext cx="0" cy="328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1" name="Line 41"/>
            <p:cNvSpPr>
              <a:spLocks noChangeShapeType="1"/>
            </p:cNvSpPr>
            <p:nvPr/>
          </p:nvSpPr>
          <p:spPr bwMode="auto">
            <a:xfrm>
              <a:off x="695" y="771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882" name="Line 42"/>
            <p:cNvSpPr>
              <a:spLocks noChangeShapeType="1"/>
            </p:cNvSpPr>
            <p:nvPr/>
          </p:nvSpPr>
          <p:spPr bwMode="auto">
            <a:xfrm>
              <a:off x="695" y="4051"/>
              <a:ext cx="4531" cy="0"/>
            </a:xfrm>
            <a:prstGeom prst="line">
              <a:avLst/>
            </a:prstGeom>
            <a:noFill/>
            <a:ln w="12700" algn="ctr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33"/>
          <p:cNvSpPr>
            <a:spLocks noGrp="1" noChangeArrowheads="1"/>
          </p:cNvSpPr>
          <p:nvPr>
            <p:ph type="title" idx="4294967295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ru-RU" cap="none">
                <a:latin typeface="Gill Sans for CW"/>
              </a:rPr>
              <a:t>КТО ИНВЕСТИРУЕТ В ТУРИЗМ</a:t>
            </a:r>
          </a:p>
        </p:txBody>
      </p:sp>
      <p:graphicFrame>
        <p:nvGraphicFramePr>
          <p:cNvPr id="36896" name="Group 32"/>
          <p:cNvGraphicFramePr>
            <a:graphicFrameLocks noGrp="1"/>
          </p:cNvGraphicFramePr>
          <p:nvPr>
            <p:ph idx="4294967295"/>
          </p:nvPr>
        </p:nvGraphicFramePr>
        <p:xfrm>
          <a:off x="293688" y="1104900"/>
          <a:ext cx="8672512" cy="5305093"/>
        </p:xfrm>
        <a:graphic>
          <a:graphicData uri="http://schemas.openxmlformats.org/drawingml/2006/table">
            <a:tbl>
              <a:tblPr/>
              <a:tblGrid>
                <a:gridCol w="3898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736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Основные группы инвесторов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Цели и задачи финансирования туристских проектов 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8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048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Правительственные организации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Привлекают финансирование - банковское, от иностранных/международных организаций с целью развития региональной или локальной экономики, создания рабочих мест, а также для финансирования проектов, предлагающих доступный по цене отдых для внутренних туристов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Туроператоры/операторы гостиниц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Берут в управление курорты и отели, соответственно, требуют соблюдения своих стандартов при строительстве. Значительно реже приобретают участки для самостоятельного развития курортов (с помощью заемного финансирования). В основном, консультационная и управленческая функция.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Профессиональные Девелоперы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Включаются в проекты с целью получения прибыли от перепродажи объектов. Заинтересованы в перепродаже участков с улучшениями или готовых объектов.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Акционерные общества и партнерства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Наиболее часто используемая схема. Включает как государственные структуры, так и частные.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 </a:t>
                      </a:r>
                      <a:r>
                        <a:rPr kumimoji="0" lang="ru-RU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Местные власти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 отвечают за выделение участка, транспортную инфраструктуру, коммуникации и ТУ.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Компании с господдержкой/госбанки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. Привлекают финансирование. Оказывают техническую поддержку местным властям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Частные девелоперы/инвесторы. 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ill Sans MT" pitchFamily="34" charset="0"/>
                          <a:cs typeface="Arial" charset="0"/>
                        </a:rPr>
                        <a:t>Инвестируют в проекты коммерческой и жилой недвижимости, имеющие коммерческую ценность/привлекательность. Берут на себя продвижение курорта</a:t>
                      </a:r>
                      <a:endParaRPr kumimoji="0" lang="ru-RU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32" marR="91432" marT="45716" marB="4571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Refresh_Presentation_Landscape_ONSCREEN_Jan2013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Title Page - Option 2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3.xml><?xml version="1.0" encoding="utf-8"?>
<a:theme xmlns:a="http://schemas.openxmlformats.org/drawingml/2006/main" name="Standard Layout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smtClean="0">
            <a:latin typeface="Gill Sans for CW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_Standard Layout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sz="1200" dirty="0" smtClean="0">
            <a:latin typeface="Gill Sans for CW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Callout Page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6.xml><?xml version="1.0" encoding="utf-8"?>
<a:theme xmlns:a="http://schemas.openxmlformats.org/drawingml/2006/main" name="Back Page">
  <a:themeElements>
    <a:clrScheme name="CWColors_Feb2013">
      <a:dk1>
        <a:sysClr val="windowText" lastClr="000000"/>
      </a:dk1>
      <a:lt1>
        <a:sysClr val="window" lastClr="FFFFFF"/>
      </a:lt1>
      <a:dk2>
        <a:srgbClr val="EE3124"/>
      </a:dk2>
      <a:lt2>
        <a:srgbClr val="4F8ABE"/>
      </a:lt2>
      <a:accent1>
        <a:srgbClr val="003767"/>
      </a:accent1>
      <a:accent2>
        <a:srgbClr val="88CBDF"/>
      </a:accent2>
      <a:accent3>
        <a:srgbClr val="ABAFA6"/>
      </a:accent3>
      <a:accent4>
        <a:srgbClr val="000B2A"/>
      </a:accent4>
      <a:accent5>
        <a:srgbClr val="E7E1D5"/>
      </a:accent5>
      <a:accent6>
        <a:srgbClr val="696A6D"/>
      </a:accent6>
      <a:hlink>
        <a:srgbClr val="EE3124"/>
      </a:hlink>
      <a:folHlink>
        <a:srgbClr val="B8D0E5"/>
      </a:folHlink>
    </a:clrScheme>
    <a:fontScheme name="CWfonts">
      <a:majorFont>
        <a:latin typeface="Gill Sans for CW"/>
        <a:ea typeface=""/>
        <a:cs typeface=""/>
      </a:majorFont>
      <a:minorFont>
        <a:latin typeface="Gill Sans for C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9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Refresh_Presentation_Landscape_ONSCREEN_Jan2013</Template>
  <TotalTime>765</TotalTime>
  <Words>1557</Words>
  <Application>Microsoft Office PowerPoint</Application>
  <PresentationFormat>On-screen Show (4:3)</PresentationFormat>
  <Paragraphs>318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22</vt:i4>
      </vt:variant>
    </vt:vector>
  </HeadingPairs>
  <TitlesOfParts>
    <vt:vector size="37" baseType="lpstr">
      <vt:lpstr>Arial</vt:lpstr>
      <vt:lpstr>Arial Narrow</vt:lpstr>
      <vt:lpstr>Calibri</vt:lpstr>
      <vt:lpstr>Franklin Gothic Medium</vt:lpstr>
      <vt:lpstr>Gill Sans</vt:lpstr>
      <vt:lpstr>Gill Sans for CW</vt:lpstr>
      <vt:lpstr>Gill Sans MT</vt:lpstr>
      <vt:lpstr>Times New Roman</vt:lpstr>
      <vt:lpstr>Wingdings</vt:lpstr>
      <vt:lpstr>Refresh_Presentation_Landscape_ONSCREEN_Jan2013</vt:lpstr>
      <vt:lpstr>Title Page - Option 2</vt:lpstr>
      <vt:lpstr>Standard Layout</vt:lpstr>
      <vt:lpstr>1_Standard Layout</vt:lpstr>
      <vt:lpstr>Callout Page</vt:lpstr>
      <vt:lpstr>Back Page</vt:lpstr>
      <vt:lpstr>Тематические парки Мировой опыт и российские аналоги  Смирнова марина, партнер,  руководитель отдела гостиничного бизнеса и туризма</vt:lpstr>
      <vt:lpstr>ФАКТОРЫ, ОПРЕДЕЛЯЮЩИЕ ПРЕИМУЩЕСТВА ТУРИЗМА</vt:lpstr>
      <vt:lpstr>КЛАСТЕРНЫЙ ПРИНЦИП РАЗВИТИЯ</vt:lpstr>
      <vt:lpstr>АЛГОРИТМ ФОРМИРОВАНИЯ КЛАСТЕРА</vt:lpstr>
      <vt:lpstr>АЛГОРИТМ ФОРМИРОВАНИЯ КЛАСТЕРОВ</vt:lpstr>
      <vt:lpstr>АЛГОРИТМ ФОРМИРОВАНИЕ КЛАСТЕРОВ</vt:lpstr>
      <vt:lpstr>ИНВЕСТИЦИОННАЯ ПРИВЛЕКАТЕЛЬНОСТЬ КЛАСТЕРА</vt:lpstr>
      <vt:lpstr>ОСНОВНЫЕ ОСОБЕННОСТИ ЭКОНОМИКИ ТУРИЗМА</vt:lpstr>
      <vt:lpstr>КТО ИНВЕСТИРУЕТ В ТУРИЗМ</vt:lpstr>
      <vt:lpstr>ПРОЧИЕ СЛАГАЕМЫЕ </vt:lpstr>
      <vt:lpstr>ЭВОЛЮЦИЯ ПРОЕКТА </vt:lpstr>
      <vt:lpstr>ПРИМЕРЫ УСПЕШНЫХ ПРОЕКТОВ</vt:lpstr>
      <vt:lpstr>ТЕМАТИЧЕСКИЕ ПАРКИ. ИНВЕСТИЦИОННАЯ ПРИВЛЕКАТЕЛЬНОСТЬ </vt:lpstr>
      <vt:lpstr>ТЕМАТИЧЕСКИЕ ПАРКИ. СТОИМОСТЬ ПРОЕКТА</vt:lpstr>
      <vt:lpstr>ПРИМЕРЫ РАЗВЛЕКАТЕЛЬНЫХ ПАРКОВ</vt:lpstr>
      <vt:lpstr>АНАЛИЗ РОССИЙСКИХ ПРОЕКТОВ</vt:lpstr>
      <vt:lpstr>ДОХОДЫ ТЕМАТИЧЕСКИХ ПАРКОВ</vt:lpstr>
      <vt:lpstr>ОПЕРАЦИОННЫЕ РАСХОДЫ ПО ТЕМАТИЧЕСКИМ ПАРКАМ</vt:lpstr>
      <vt:lpstr>Отличительные особенности</vt:lpstr>
      <vt:lpstr>Крупнейшие операторы</vt:lpstr>
      <vt:lpstr>ДИВО-ОСТРОВ</vt:lpstr>
      <vt:lpstr>PowerPoint Presentation</vt:lpstr>
    </vt:vector>
  </TitlesOfParts>
  <Company>Cushman and Wakefield,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Тверской международный форум водного туризма &lt;XXXX&gt; SERVICES PREPARED FOR</dc:title>
  <dc:creator>smirnovam</dc:creator>
  <cp:lastModifiedBy>Marina Smirnova/RUS</cp:lastModifiedBy>
  <cp:revision>47</cp:revision>
  <cp:lastPrinted>2019-05-27T06:09:07Z</cp:lastPrinted>
  <dcterms:created xsi:type="dcterms:W3CDTF">2013-09-10T05:14:10Z</dcterms:created>
  <dcterms:modified xsi:type="dcterms:W3CDTF">2019-05-27T06:11:30Z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SalesToolkit</vt:lpwstr>
  </property>
  <property fmtid="{D5CDD505-2E9C-101B-9397-08002B2CF9AE}" pid="3" name="CW_MktPortal_PublishDate">
    <vt:lpwstr>2011-06-09T00:00:00Z</vt:lpwstr>
  </property>
  <property fmtid="{D5CDD505-2E9C-101B-9397-08002B2CF9AE}" pid="4" name="Order">
    <vt:lpwstr>157000.000000000</vt:lpwstr>
  </property>
  <property fmtid="{D5CDD505-2E9C-101B-9397-08002B2CF9AE}" pid="5" name="PublishDate">
    <vt:lpwstr>2011-06-09T05:00:00+00:00</vt:lpwstr>
  </property>
  <property fmtid="{D5CDD505-2E9C-101B-9397-08002B2CF9AE}" pid="6" name="CW_MktPortal_ExpirationDate">
    <vt:lpwstr>2012-01-01T05:00:00+00:00</vt:lpwstr>
  </property>
  <property fmtid="{D5CDD505-2E9C-101B-9397-08002B2CF9AE}" pid="7" name="ContentTypeId">
    <vt:lpwstr>0x010100E3BCD84EE7D663448CAD65349292BFCB</vt:lpwstr>
  </property>
</Properties>
</file>