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handoutMasterIdLst>
    <p:handoutMasterId r:id="rId20"/>
  </p:handoutMasterIdLst>
  <p:sldIdLst>
    <p:sldId id="394" r:id="rId2"/>
    <p:sldId id="426" r:id="rId3"/>
    <p:sldId id="445" r:id="rId4"/>
    <p:sldId id="446" r:id="rId5"/>
    <p:sldId id="447" r:id="rId6"/>
    <p:sldId id="432" r:id="rId7"/>
    <p:sldId id="438" r:id="rId8"/>
    <p:sldId id="439" r:id="rId9"/>
    <p:sldId id="440" r:id="rId10"/>
    <p:sldId id="400" r:id="rId11"/>
    <p:sldId id="399" r:id="rId12"/>
    <p:sldId id="414" r:id="rId13"/>
    <p:sldId id="427" r:id="rId14"/>
    <p:sldId id="409" r:id="rId15"/>
    <p:sldId id="441" r:id="rId16"/>
    <p:sldId id="444" r:id="rId17"/>
    <p:sldId id="375" r:id="rId18"/>
  </p:sldIdLst>
  <p:sldSz cx="9144000" cy="5143500" type="screen16x9"/>
  <p:notesSz cx="6669088" cy="97758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6900"/>
    <a:srgbClr val="658446"/>
    <a:srgbClr val="EBEAD4"/>
    <a:srgbClr val="A9AA79"/>
    <a:srgbClr val="DDDCB4"/>
    <a:srgbClr val="AC6B2F"/>
    <a:srgbClr val="394A58"/>
    <a:srgbClr val="455D70"/>
    <a:srgbClr val="003356"/>
    <a:srgbClr val="78D64B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4911" autoAdjust="0"/>
    <p:restoredTop sz="94610" autoAdjust="0"/>
  </p:normalViewPr>
  <p:slideViewPr>
    <p:cSldViewPr>
      <p:cViewPr>
        <p:scale>
          <a:sx n="100" d="100"/>
          <a:sy n="100" d="100"/>
        </p:scale>
        <p:origin x="-1363" y="-18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101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50" y="-90"/>
      </p:cViewPr>
      <p:guideLst>
        <p:guide orient="horz" pos="3080"/>
        <p:guide pos="210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ckz-serv\ALL\&#1069;&#1055;\&#1054;&#1073;&#1097;&#1072;&#1103;\&#1057;&#1090;&#1072;&#1090;&#1080;&#1089;&#1090;&#1080;&#1082;&#1072;\&#1044;&#1080;&#1085;&#1072;&#1084;&#1080;&#1082;&#1072;%20&#1069;&#1058;&#1047;&#1055;%202010-2015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kz-serv\All\&#1057;\&#1063;&#1080;&#1089;&#1090;&#1103;&#1082;&#1086;&#1074;&#1072;\&#1044;&#1051;&#1071;%20&#1043;&#1056;&#1040;&#1060;&#1048;&#1050;&#1054;&#1042;\&#1054;&#1090;&#1095;&#1077;&#1090;%20(&#1075;&#1086;&#1076;%20)%202012%204%20&#1082;&#1074;%20&#1076;&#1083;&#1103;%20&#1089;&#1086;&#1074;&#1077;&#1090;&#1072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&#1051;&#1080;&#1089;&#1090;%20&#1074;%20&#1055;&#1088;&#1077;&#1079;&#1077;&#1085;&#1090;&#1072;&#1094;&#1080;&#1103;%20&#1052;&#1057;&#1055;%20&#1052;&#1080;&#1090;&#1080;&#1095;&#1082;&#1080;&#1085;&#1072;%20&#1052;&#1080;&#1085;&#1090;&#1088;&#1072;&#1085;&#1089;%2015%2012%202016%20(&#1090;&#1086;&#1083;&#1100;&#1082;&#1086;%20&#1095;&#1090;&#1077;&#1085;&#1080;&#1077;)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\\Ckz-serv\all\&#1055;&#1040;\02-&#1051;&#1080;&#1095;&#1085;&#1099;&#1077;%20&#1087;&#1072;&#1087;&#1082;&#1080;\&#1055;&#1088;&#1080;&#1083;&#1077;&#1087;&#1089;&#1082;&#1080;&#1081;_&#1050;.&#1054;\!!!%20&#1040;&#1085;&#1072;&#1083;&#1080;&#1079;%20&#1074;&#1077;&#1088;&#1089;&#1080;&#1081;\2016%20&#1075;&#1086;&#1076;\&#1072;&#1085;&#1072;&#1083;&#1080;&#1079;%20&#1074;&#1077;&#1088;&#1089;&#1080;&#1080;%201%2002%20&#1055;&#1047;%20&#1089;%203%20&#1074;&#1085;&#1077;&#1086;&#1095;&#1077;&#1088;&#1077;&#1076;&#1085;&#1086;&#1081;%20&#1082;&#1086;&#1088;&#1088;&#1077;&#1082;&#1090;&#1080;&#1088;&#1086;&#1074;&#1082;&#1086;&#1081;%202-4%20&#1082;&#1074;&#1072;&#1088;&#1090;&#1072;&#1083;&#1086;&#1074;%20(08.06.2016)\&#1088;&#1072;&#1073;&#1086;&#1095;&#1080;&#1077;%20&#1092;&#1072;&#1081;&#1083;&#1099;\!!%20&#1076;&#1083;&#1103;%20&#1087;&#1088;&#1077;&#1079;&#1077;&#1085;&#1090;&#1072;&#1094;&#1080;&#1080;%20&#1075;&#1088;&#1072;&#1092;&#1080;&#1082;&#1080;%20(&#1079;&#1091;&#1073;&#1095;&#1080;&#1082;&#1080;).xlsx" TargetMode="External"/><Relationship Id="rId1" Type="http://schemas.openxmlformats.org/officeDocument/2006/relationships/themeOverride" Target="../theme/themeOverride2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Лист1!$A$5</c:f>
              <c:strCache>
                <c:ptCount val="1"/>
                <c:pt idx="0">
                  <c:v>Кол-во организаций -  участников, шт.</c:v>
                </c:pt>
              </c:strCache>
            </c:strRef>
          </c:tx>
          <c:spPr>
            <a:solidFill>
              <a:srgbClr val="828282"/>
            </a:solidFill>
            <a:scene3d>
              <a:camera prst="orthographicFront"/>
              <a:lightRig rig="threePt" dir="t"/>
            </a:scene3d>
            <a:sp3d/>
          </c:spPr>
          <c:dLbls>
            <c:dLbl>
              <c:idx val="0"/>
              <c:layout>
                <c:manualLayout>
                  <c:x val="2.4945169776027761E-3"/>
                  <c:y val="1.3813689050239783E-2"/>
                </c:manualLayout>
              </c:layout>
              <c:spPr/>
              <c:txPr>
                <a:bodyPr/>
                <a:lstStyle/>
                <a:p>
                  <a:pPr algn="ctr" rtl="0">
                    <a:defRPr lang="en-US" sz="900" b="1" i="0" u="none" strike="noStrike" kern="1200" baseline="0">
                      <a:solidFill>
                        <a:sysClr val="windowText" lastClr="000000"/>
                      </a:solidFill>
                      <a:latin typeface="Verdana" pitchFamily="34" charset="0"/>
                      <a:ea typeface="Verdana" pitchFamily="34" charset="0"/>
                      <a:cs typeface="Verdana" pitchFamily="34" charset="0"/>
                    </a:defRPr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4.4680963720282706E-3"/>
                  <c:y val="-3.9558111730937068E-2"/>
                </c:manualLayout>
              </c:layout>
              <c:spPr/>
              <c:txPr>
                <a:bodyPr/>
                <a:lstStyle/>
                <a:p>
                  <a:pPr algn="ctr" rtl="0">
                    <a:defRPr lang="en-US" sz="900" b="1" i="0" u="none" strike="noStrike" kern="1200" baseline="0">
                      <a:solidFill>
                        <a:sysClr val="windowText" lastClr="000000"/>
                      </a:solidFill>
                      <a:latin typeface="Verdana" pitchFamily="34" charset="0"/>
                      <a:ea typeface="Verdana" pitchFamily="34" charset="0"/>
                      <a:cs typeface="Verdana" pitchFamily="34" charset="0"/>
                    </a:defRPr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-1.0418751663545571E-3"/>
                  <c:y val="-4.6770758201599254E-2"/>
                </c:manualLayout>
              </c:layout>
              <c:spPr/>
              <c:txPr>
                <a:bodyPr/>
                <a:lstStyle/>
                <a:p>
                  <a:pPr algn="ctr" rtl="0">
                    <a:defRPr lang="en-US" sz="900" b="1" i="0" u="none" strike="noStrike" kern="1200" baseline="0">
                      <a:solidFill>
                        <a:sysClr val="windowText" lastClr="000000"/>
                      </a:solidFill>
                      <a:latin typeface="Verdana" pitchFamily="34" charset="0"/>
                      <a:ea typeface="Verdana" pitchFamily="34" charset="0"/>
                      <a:cs typeface="Verdana" pitchFamily="34" charset="0"/>
                    </a:defRPr>
                  </a:pPr>
                  <a:endParaRPr lang="ru-RU"/>
                </a:p>
              </c:txPr>
              <c:showVal val="1"/>
            </c:dLbl>
            <c:dLbl>
              <c:idx val="3"/>
              <c:layout>
                <c:manualLayout>
                  <c:x val="1.4526418112482729E-3"/>
                  <c:y val="-2.808830989594711E-2"/>
                </c:manualLayout>
              </c:layout>
              <c:spPr/>
              <c:txPr>
                <a:bodyPr/>
                <a:lstStyle/>
                <a:p>
                  <a:pPr algn="ctr" rtl="0">
                    <a:defRPr lang="en-US" sz="900" b="1" i="0" u="none" strike="noStrike" kern="1200" baseline="0">
                      <a:solidFill>
                        <a:sysClr val="windowText" lastClr="000000"/>
                      </a:solidFill>
                      <a:latin typeface="Verdana" pitchFamily="34" charset="0"/>
                      <a:ea typeface="Verdana" pitchFamily="34" charset="0"/>
                      <a:cs typeface="Verdana" pitchFamily="34" charset="0"/>
                    </a:defRPr>
                  </a:pPr>
                  <a:endParaRPr lang="ru-RU"/>
                </a:p>
              </c:txPr>
              <c:showVal val="1"/>
            </c:dLbl>
            <c:dLbl>
              <c:idx val="4"/>
              <c:layout>
                <c:manualLayout>
                  <c:x val="4.4683338093952554E-3"/>
                  <c:y val="-2.4004115398777372E-2"/>
                </c:manualLayout>
              </c:layout>
              <c:spPr/>
              <c:txPr>
                <a:bodyPr/>
                <a:lstStyle/>
                <a:p>
                  <a:pPr algn="ctr" rtl="0">
                    <a:defRPr lang="en-US" sz="900" b="1" i="0" u="none" strike="noStrike" kern="1200" baseline="0">
                      <a:solidFill>
                        <a:sysClr val="windowText" lastClr="000000"/>
                      </a:solidFill>
                      <a:latin typeface="Verdana" pitchFamily="34" charset="0"/>
                      <a:ea typeface="Verdana" pitchFamily="34" charset="0"/>
                      <a:cs typeface="Verdana" pitchFamily="34" charset="0"/>
                    </a:defRPr>
                  </a:pPr>
                  <a:endParaRPr lang="ru-RU"/>
                </a:p>
              </c:txPr>
              <c:showVal val="1"/>
            </c:dLbl>
            <c:dLbl>
              <c:idx val="5"/>
              <c:layout>
                <c:manualLayout>
                  <c:x val="-3.0152171234130581E-3"/>
                  <c:y val="-2.8951331130014E-2"/>
                </c:manualLayout>
              </c:layout>
              <c:tx>
                <c:rich>
                  <a:bodyPr/>
                  <a:lstStyle/>
                  <a:p>
                    <a:r>
                      <a:rPr lang="en-US" sz="900" b="1" i="0" u="none" strike="noStrike" kern="1200" baseline="0" dirty="0">
                        <a:solidFill>
                          <a:sysClr val="windowText" lastClr="0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rPr>
                      <a:t>12967</a:t>
                    </a:r>
                  </a:p>
                </c:rich>
              </c:tx>
              <c:showVal val="1"/>
            </c:dLbl>
            <c:dLbl>
              <c:idx val="6"/>
              <c:layout>
                <c:manualLayout>
                  <c:x val="-2.2081675130121691E-4"/>
                  <c:y val="-2.6209812230473108E-2"/>
                </c:manualLayout>
              </c:layout>
              <c:tx>
                <c:rich>
                  <a:bodyPr/>
                  <a:lstStyle/>
                  <a:p>
                    <a:pPr>
                      <a:defRPr sz="900" b="1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defRPr>
                    </a:pPr>
                    <a:r>
                      <a:rPr lang="en-US" sz="900" b="1" dirty="0" smtClean="0">
                        <a:solidFill>
                          <a:schemeClr val="tx1"/>
                        </a:solidFill>
                      </a:rPr>
                      <a:t>1</a:t>
                    </a:r>
                    <a:r>
                      <a:rPr lang="ru-RU" sz="900" b="1" dirty="0" smtClean="0">
                        <a:solidFill>
                          <a:schemeClr val="tx1"/>
                        </a:solidFill>
                      </a:rPr>
                      <a:t>9315</a:t>
                    </a:r>
                    <a:endParaRPr lang="en-US" sz="900" b="1" dirty="0">
                      <a:solidFill>
                        <a:schemeClr val="tx1"/>
                      </a:solidFill>
                    </a:endParaRPr>
                  </a:p>
                </c:rich>
              </c:tx>
              <c:spPr/>
              <c:showVal val="1"/>
            </c:dLbl>
            <c:txPr>
              <a:bodyPr/>
              <a:lstStyle/>
              <a:p>
                <a:pPr>
                  <a:defRPr sz="900" b="1"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Лист1!$B$2:$H$2</c:f>
              <c:strCache>
                <c:ptCount val="7"/>
                <c:pt idx="0">
                  <c:v>2010 г. </c:v>
                </c:pt>
                <c:pt idx="1">
                  <c:v>2011 г. </c:v>
                </c:pt>
                <c:pt idx="2">
                  <c:v>2012 г. </c:v>
                </c:pt>
                <c:pt idx="3">
                  <c:v>2013 г.</c:v>
                </c:pt>
                <c:pt idx="4">
                  <c:v>2014 г.</c:v>
                </c:pt>
                <c:pt idx="5">
                  <c:v>2015 г.
</c:v>
                </c:pt>
                <c:pt idx="6">
                  <c:v>2016 г.</c:v>
                </c:pt>
              </c:strCache>
            </c:strRef>
          </c:cat>
          <c:val>
            <c:numRef>
              <c:f>Лист1!$B$5:$H$5</c:f>
              <c:numCache>
                <c:formatCode>General</c:formatCode>
                <c:ptCount val="7"/>
                <c:pt idx="0">
                  <c:v>549</c:v>
                </c:pt>
                <c:pt idx="1">
                  <c:v>850</c:v>
                </c:pt>
                <c:pt idx="2">
                  <c:v>3096</c:v>
                </c:pt>
                <c:pt idx="3">
                  <c:v>6123</c:v>
                </c:pt>
                <c:pt idx="4">
                  <c:v>8491</c:v>
                </c:pt>
                <c:pt idx="5">
                  <c:v>12967</c:v>
                </c:pt>
                <c:pt idx="6">
                  <c:v>15809</c:v>
                </c:pt>
              </c:numCache>
            </c:numRef>
          </c:val>
        </c:ser>
        <c:axId val="99634560"/>
        <c:axId val="99900800"/>
      </c:barChart>
      <c:catAx>
        <c:axId val="99634560"/>
        <c:scaling>
          <c:orientation val="minMax"/>
        </c:scaling>
        <c:axPos val="b"/>
        <c:tickLblPos val="nextTo"/>
        <c:txPr>
          <a:bodyPr/>
          <a:lstStyle/>
          <a:p>
            <a:pPr>
              <a:defRPr sz="8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ru-RU"/>
          </a:p>
        </c:txPr>
        <c:crossAx val="99900800"/>
        <c:crosses val="autoZero"/>
        <c:auto val="1"/>
        <c:lblAlgn val="ctr"/>
        <c:lblOffset val="100"/>
      </c:catAx>
      <c:valAx>
        <c:axId val="99900800"/>
        <c:scaling>
          <c:orientation val="minMax"/>
        </c:scaling>
        <c:delete val="1"/>
        <c:axPos val="l"/>
        <c:numFmt formatCode="General" sourceLinked="1"/>
        <c:tickLblPos val="none"/>
        <c:crossAx val="99634560"/>
        <c:crosses val="autoZero"/>
        <c:crossBetween val="between"/>
      </c:valAx>
    </c:plotArea>
    <c:plotVisOnly val="1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4.2402826855123858E-2"/>
          <c:y val="0"/>
          <c:w val="0.89399293286219084"/>
          <c:h val="0.77160493827160603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BFC5CE"/>
            </a:solidFill>
          </c:spPr>
          <c:dPt>
            <c:idx val="0"/>
            <c:spPr>
              <a:solidFill>
                <a:srgbClr val="BFC5CE"/>
              </a:solidFill>
            </c:spPr>
          </c:dPt>
          <c:dPt>
            <c:idx val="1"/>
            <c:spPr>
              <a:solidFill>
                <a:srgbClr val="455D70"/>
              </a:solidFill>
            </c:spPr>
          </c:dPt>
          <c:cat>
            <c:numRef>
              <c:f>Лист1!$A$2:$A$3</c:f>
              <c:numCache>
                <c:formatCode>General</c:formatCode>
                <c:ptCount val="2"/>
                <c:pt idx="0">
                  <c:v>2015</c:v>
                </c:pt>
                <c:pt idx="1">
                  <c:v>2016</c:v>
                </c:pt>
              </c:numCache>
            </c:numRef>
          </c:cat>
          <c:val>
            <c:numRef>
              <c:f>Лист1!$B$2:$B$3</c:f>
              <c:numCache>
                <c:formatCode>0.00</c:formatCode>
                <c:ptCount val="2"/>
                <c:pt idx="0">
                  <c:v>5</c:v>
                </c:pt>
                <c:pt idx="1">
                  <c:v>5.04</c:v>
                </c:pt>
              </c:numCache>
            </c:numRef>
          </c:val>
        </c:ser>
        <c:gapWidth val="100"/>
        <c:axId val="123447936"/>
        <c:axId val="124777216"/>
      </c:barChart>
      <c:catAx>
        <c:axId val="12344793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ru-RU"/>
          </a:p>
        </c:txPr>
        <c:crossAx val="124777216"/>
        <c:crosses val="autoZero"/>
        <c:auto val="1"/>
        <c:lblAlgn val="ctr"/>
        <c:lblOffset val="100"/>
      </c:catAx>
      <c:valAx>
        <c:axId val="124777216"/>
        <c:scaling>
          <c:orientation val="minMax"/>
          <c:min val="4.8"/>
        </c:scaling>
        <c:delete val="1"/>
        <c:axPos val="l"/>
        <c:numFmt formatCode="0.00" sourceLinked="1"/>
        <c:tickLblPos val="nextTo"/>
        <c:crossAx val="123447936"/>
        <c:crosses val="autoZero"/>
        <c:crossBetween val="between"/>
      </c:valAx>
      <c:spPr>
        <a:noFill/>
        <a:ln w="33764">
          <a:noFill/>
        </a:ln>
      </c:spPr>
    </c:plotArea>
    <c:plotVisOnly val="1"/>
    <c:dispBlanksAs val="gap"/>
  </c:chart>
  <c:spPr>
    <a:ln>
      <a:noFill/>
    </a:ln>
  </c:spPr>
  <c:txPr>
    <a:bodyPr/>
    <a:lstStyle/>
    <a:p>
      <a:pPr>
        <a:defRPr sz="2393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Лист1!$C$102</c:f>
              <c:strCache>
                <c:ptCount val="1"/>
                <c:pt idx="0">
                  <c:v>Общая стоимость договоров, заключённых по результатам закупок в электронной форме, млрд. рублей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Pt>
            <c:idx val="0"/>
            <c:spPr>
              <a:solidFill>
                <a:srgbClr val="0066A1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66A1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Лист1!$B$103:$B$104</c:f>
              <c:strCache>
                <c:ptCount val="2"/>
                <c:pt idx="0">
                  <c:v> 2015 год</c:v>
                </c:pt>
                <c:pt idx="1">
                  <c:v> 2016 год</c:v>
                </c:pt>
              </c:strCache>
            </c:strRef>
          </c:cat>
          <c:val>
            <c:numRef>
              <c:f>Лист1!$C$103:$C$104</c:f>
              <c:numCache>
                <c:formatCode>General</c:formatCode>
                <c:ptCount val="2"/>
                <c:pt idx="0">
                  <c:v>382.3</c:v>
                </c:pt>
                <c:pt idx="1">
                  <c:v>457.3</c:v>
                </c:pt>
              </c:numCache>
            </c:numRef>
          </c:val>
        </c:ser>
        <c:ser>
          <c:idx val="1"/>
          <c:order val="1"/>
          <c:tx>
            <c:strRef>
              <c:f>Лист1!$D$102</c:f>
              <c:strCache>
                <c:ptCount val="1"/>
                <c:pt idx="0">
                  <c:v>Общая стоимость договоров, заключённых по результатам проведения открытых аукционов в электронной форме, млрд. рублей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dPt>
            <c:idx val="0"/>
            <c:spPr>
              <a:solidFill>
                <a:srgbClr val="8AB0D2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8AB0D2"/>
              </a:solidFill>
              <a:scene3d>
                <a:camera prst="orthographicFront"/>
                <a:lightRig rig="threePt" dir="t"/>
              </a:scene3d>
              <a:sp3d/>
            </c:spPr>
          </c:dPt>
          <c:cat>
            <c:strRef>
              <c:f>Лист1!$B$103:$B$104</c:f>
              <c:strCache>
                <c:ptCount val="2"/>
                <c:pt idx="0">
                  <c:v> 2015 год</c:v>
                </c:pt>
                <c:pt idx="1">
                  <c:v> 2016 год</c:v>
                </c:pt>
              </c:strCache>
            </c:strRef>
          </c:cat>
          <c:val>
            <c:numRef>
              <c:f>Лист1!$D$103:$D$104</c:f>
              <c:numCache>
                <c:formatCode>General</c:formatCode>
                <c:ptCount val="2"/>
                <c:pt idx="0" formatCode="#,##0.00">
                  <c:v>253.2</c:v>
                </c:pt>
                <c:pt idx="1">
                  <c:v>274.60000000000002</c:v>
                </c:pt>
              </c:numCache>
            </c:numRef>
          </c:val>
        </c:ser>
        <c:axId val="125530112"/>
        <c:axId val="125532032"/>
      </c:barChart>
      <c:catAx>
        <c:axId val="125530112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ru-RU"/>
          </a:p>
        </c:txPr>
        <c:crossAx val="125532032"/>
        <c:crosses val="autoZero"/>
        <c:auto val="1"/>
        <c:lblAlgn val="ctr"/>
        <c:lblOffset val="100"/>
      </c:catAx>
      <c:valAx>
        <c:axId val="125532032"/>
        <c:scaling>
          <c:orientation val="minMax"/>
        </c:scaling>
        <c:delete val="1"/>
        <c:axPos val="l"/>
        <c:numFmt formatCode="General" sourceLinked="1"/>
        <c:tickLblPos val="nextTo"/>
        <c:crossAx val="125530112"/>
        <c:crosses val="autoZero"/>
        <c:crossBetween val="between"/>
        <c:dispUnits>
          <c:builtInUnit val="billions"/>
          <c:dispUnitsLbl>
            <c:layout/>
          </c:dispUnitsLbl>
        </c:dispUnits>
      </c:valAx>
      <c:spPr>
        <a:noFill/>
        <a:ln w="25400">
          <a:noFill/>
        </a:ln>
      </c:spPr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4.2402826855123907E-2"/>
          <c:y val="0"/>
          <c:w val="0.89399293286219084"/>
          <c:h val="0.77160493827160626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BFC5CE"/>
            </a:solidFill>
          </c:spPr>
          <c:dPt>
            <c:idx val="0"/>
            <c:spPr>
              <a:solidFill>
                <a:srgbClr val="BFC5CE"/>
              </a:solidFill>
            </c:spPr>
          </c:dPt>
          <c:dPt>
            <c:idx val="1"/>
            <c:spPr>
              <a:solidFill>
                <a:srgbClr val="455D70"/>
              </a:solidFill>
            </c:spPr>
          </c:dPt>
          <c:cat>
            <c:numRef>
              <c:f>Лист1!$A$2:$A$3</c:f>
              <c:numCache>
                <c:formatCode>General</c:formatCode>
                <c:ptCount val="2"/>
                <c:pt idx="0">
                  <c:v>2015</c:v>
                </c:pt>
                <c:pt idx="1">
                  <c:v>2016</c:v>
                </c:pt>
              </c:numCache>
            </c:numRef>
          </c:cat>
          <c:val>
            <c:numRef>
              <c:f>Лист1!$B$2:$B$3</c:f>
              <c:numCache>
                <c:formatCode>0.00</c:formatCode>
                <c:ptCount val="2"/>
                <c:pt idx="0">
                  <c:v>5</c:v>
                </c:pt>
                <c:pt idx="1">
                  <c:v>5.04</c:v>
                </c:pt>
              </c:numCache>
            </c:numRef>
          </c:val>
        </c:ser>
        <c:gapWidth val="100"/>
        <c:axId val="126326656"/>
        <c:axId val="126784256"/>
      </c:barChart>
      <c:catAx>
        <c:axId val="12632665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ru-RU"/>
          </a:p>
        </c:txPr>
        <c:crossAx val="126784256"/>
        <c:crosses val="autoZero"/>
        <c:auto val="1"/>
        <c:lblAlgn val="ctr"/>
        <c:lblOffset val="100"/>
      </c:catAx>
      <c:valAx>
        <c:axId val="126784256"/>
        <c:scaling>
          <c:orientation val="minMax"/>
          <c:min val="4.8"/>
        </c:scaling>
        <c:delete val="1"/>
        <c:axPos val="l"/>
        <c:numFmt formatCode="0.00" sourceLinked="1"/>
        <c:tickLblPos val="nextTo"/>
        <c:crossAx val="126326656"/>
        <c:crosses val="autoZero"/>
        <c:crossBetween val="between"/>
      </c:valAx>
      <c:spPr>
        <a:noFill/>
        <a:ln w="33764">
          <a:noFill/>
        </a:ln>
      </c:spPr>
    </c:plotArea>
    <c:plotVisOnly val="1"/>
    <c:dispBlanksAs val="gap"/>
  </c:chart>
  <c:spPr>
    <a:ln>
      <a:noFill/>
    </a:ln>
  </c:spPr>
  <c:txPr>
    <a:bodyPr/>
    <a:lstStyle/>
    <a:p>
      <a:pPr>
        <a:defRPr sz="2393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2.9847111004760212E-2"/>
          <c:y val="7.2384795207032768E-2"/>
          <c:w val="0.94030577799047965"/>
          <c:h val="0.90222290657633197"/>
        </c:manualLayout>
      </c:layout>
      <c:barChart>
        <c:barDir val="col"/>
        <c:grouping val="clustered"/>
        <c:ser>
          <c:idx val="0"/>
          <c:order val="0"/>
          <c:tx>
            <c:strRef>
              <c:f>'[Лист в Презентация МСП Митичкина Минтранс 15 12 2016 (только чтение)]Лист1'!$B$1</c:f>
              <c:strCache>
                <c:ptCount val="1"/>
                <c:pt idx="0">
                  <c:v>ОАО "РЖД"</c:v>
                </c:pt>
              </c:strCache>
            </c:strRef>
          </c:tx>
          <c:spPr>
            <a:solidFill>
              <a:srgbClr val="0066A1"/>
            </a:solidFill>
          </c:spPr>
          <c:dLbls>
            <c:delete val="1"/>
          </c:dLbls>
          <c:cat>
            <c:strRef>
              <c:f>'[Лист в Презентация МСП Митичкина Минтранс 15 12 2016 (только чтение)]Лист1'!$A$2:$A$3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'[Лист в Презентация МСП Митичкина Минтранс 15 12 2016 (только чтение)]Лист1'!$B$2:$B$3</c:f>
              <c:numCache>
                <c:formatCode>General</c:formatCode>
                <c:ptCount val="2"/>
                <c:pt idx="0">
                  <c:v>43.1</c:v>
                </c:pt>
                <c:pt idx="1">
                  <c:v>18</c:v>
                </c:pt>
              </c:numCache>
            </c:numRef>
          </c:val>
        </c:ser>
        <c:ser>
          <c:idx val="1"/>
          <c:order val="1"/>
          <c:tx>
            <c:strRef>
              <c:f>'[Лист в Презентация МСП Митичкина Минтранс 15 12 2016 (только чтение)]Лист1'!$C$1</c:f>
              <c:strCache>
                <c:ptCount val="1"/>
                <c:pt idx="0">
                  <c:v>Нормативный показатель </c:v>
                </c:pt>
              </c:strCache>
            </c:strRef>
          </c:tx>
          <c:spPr>
            <a:solidFill>
              <a:srgbClr val="8AB0D2"/>
            </a:solidFill>
          </c:spPr>
          <c:dLbls>
            <c:delete val="1"/>
          </c:dLbls>
          <c:cat>
            <c:strRef>
              <c:f>'[Лист в Презентация МСП Митичкина Минтранс 15 12 2016 (только чтение)]Лист1'!$A$2:$A$3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'[Лист в Презентация МСП Митичкина Минтранс 15 12 2016 (только чтение)]Лист1'!$C$2:$C$3</c:f>
              <c:numCache>
                <c:formatCode>General</c:formatCode>
                <c:ptCount val="2"/>
                <c:pt idx="0">
                  <c:v>19.7</c:v>
                </c:pt>
                <c:pt idx="1">
                  <c:v>10</c:v>
                </c:pt>
              </c:numCache>
            </c:numRef>
          </c:val>
        </c:ser>
        <c:dLbls>
          <c:showVal val="1"/>
        </c:dLbls>
        <c:gapWidth val="75"/>
        <c:axId val="125741696"/>
        <c:axId val="87032576"/>
      </c:barChart>
      <c:catAx>
        <c:axId val="125741696"/>
        <c:scaling>
          <c:orientation val="minMax"/>
        </c:scaling>
        <c:delete val="1"/>
        <c:axPos val="b"/>
        <c:majorTickMark val="none"/>
        <c:tickLblPos val="none"/>
        <c:crossAx val="87032576"/>
        <c:crosses val="autoZero"/>
        <c:auto val="1"/>
        <c:lblAlgn val="ctr"/>
        <c:lblOffset val="100"/>
      </c:catAx>
      <c:valAx>
        <c:axId val="87032576"/>
        <c:scaling>
          <c:orientation val="minMax"/>
          <c:max val="50"/>
          <c:min val="0"/>
        </c:scaling>
        <c:delete val="1"/>
        <c:axPos val="l"/>
        <c:numFmt formatCode="General" sourceLinked="1"/>
        <c:majorTickMark val="none"/>
        <c:tickLblPos val="none"/>
        <c:crossAx val="125741696"/>
        <c:crosses val="autoZero"/>
        <c:crossBetween val="between"/>
      </c:valAx>
      <c:spPr>
        <a:ln>
          <a:noFill/>
        </a:ln>
      </c:spPr>
    </c:plotArea>
    <c:plotVisOnly val="1"/>
    <c:dispBlanksAs val="gap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ser>
          <c:idx val="0"/>
          <c:order val="0"/>
          <c:tx>
            <c:strRef>
              <c:f>'Таблица по изменениям (2)'!$R$3</c:f>
              <c:strCache>
                <c:ptCount val="1"/>
                <c:pt idx="0">
                  <c:v>Удалено (от первоначальной версии)</c:v>
                </c:pt>
              </c:strCache>
            </c:strRef>
          </c:tx>
          <c:spPr>
            <a:solidFill>
              <a:srgbClr val="2F87B6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/>
          </c:spPr>
          <c:dLbls>
            <c:delete val="1"/>
          </c:dLbls>
          <c:cat>
            <c:strRef>
              <c:f>'Таблица по изменениям (2)'!$Q$4</c:f>
              <c:strCache>
                <c:ptCount val="1"/>
                <c:pt idx="0">
                  <c:v>ОАО "РЖД"</c:v>
                </c:pt>
              </c:strCache>
            </c:strRef>
          </c:cat>
          <c:val>
            <c:numRef>
              <c:f>'Таблица по изменениям (2)'!$R$4</c:f>
              <c:numCache>
                <c:formatCode>_-* #,##0.00_р_._-;\-* #,##0.00_р_._-;_-* "-"??_р_._-;_-@_-</c:formatCode>
                <c:ptCount val="1"/>
                <c:pt idx="0">
                  <c:v>751.09999999999991</c:v>
                </c:pt>
              </c:numCache>
            </c:numRef>
          </c:val>
        </c:ser>
        <c:ser>
          <c:idx val="1"/>
          <c:order val="1"/>
          <c:tx>
            <c:strRef>
              <c:f>'Таблица по изменениям (2)'!$S$3</c:f>
              <c:strCache>
                <c:ptCount val="1"/>
                <c:pt idx="0">
                  <c:v>Без изменений</c:v>
                </c:pt>
              </c:strCache>
            </c:strRef>
          </c:tx>
          <c:spPr>
            <a:solidFill>
              <a:srgbClr val="AED086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c:spPr>
          <c:dLbls>
            <c:delete val="1"/>
          </c:dLbls>
          <c:cat>
            <c:strRef>
              <c:f>'Таблица по изменениям (2)'!$Q$4</c:f>
              <c:strCache>
                <c:ptCount val="1"/>
                <c:pt idx="0">
                  <c:v>ОАО "РЖД"</c:v>
                </c:pt>
              </c:strCache>
            </c:strRef>
          </c:cat>
          <c:val>
            <c:numRef>
              <c:f>'Таблица по изменениям (2)'!$S$4</c:f>
              <c:numCache>
                <c:formatCode>_-* #,##0.00_р_._-;\-* #,##0.00_р_._-;_-* "-"??_р_._-;_-@_-</c:formatCode>
                <c:ptCount val="1"/>
                <c:pt idx="0">
                  <c:v>287.2</c:v>
                </c:pt>
              </c:numCache>
            </c:numRef>
          </c:val>
        </c:ser>
        <c:dLbls>
          <c:showVal val="1"/>
        </c:dLbls>
        <c:gapWidth val="75"/>
        <c:overlap val="100"/>
        <c:axId val="87113088"/>
        <c:axId val="87114880"/>
      </c:barChart>
      <c:catAx>
        <c:axId val="8711308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000" b="1">
                <a:latin typeface="Verdana" pitchFamily="34" charset="0"/>
                <a:ea typeface="Verdana" pitchFamily="34" charset="0"/>
                <a:cs typeface="Verdana" pitchFamily="34" charset="0"/>
              </a:defRPr>
            </a:pPr>
            <a:endParaRPr lang="ru-RU"/>
          </a:p>
        </c:txPr>
        <c:crossAx val="87114880"/>
        <c:crosses val="autoZero"/>
        <c:auto val="1"/>
        <c:lblAlgn val="ctr"/>
        <c:lblOffset val="100"/>
      </c:catAx>
      <c:valAx>
        <c:axId val="87114880"/>
        <c:scaling>
          <c:orientation val="minMax"/>
        </c:scaling>
        <c:delete val="1"/>
        <c:axPos val="l"/>
        <c:numFmt formatCode="_-* #,##0.00_р_._-;\-* #,##0.00_р_._-;_-* &quot;-&quot;??_р_._-;_-@_-" sourceLinked="1"/>
        <c:majorTickMark val="none"/>
        <c:tickLblPos val="none"/>
        <c:crossAx val="87113088"/>
        <c:crosses val="autoZero"/>
        <c:crossBetween val="between"/>
      </c:valAx>
    </c:plotArea>
    <c:plotVisOnly val="1"/>
  </c:chart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150"/>
      <c:perspective val="30"/>
    </c:view3D>
    <c:plotArea>
      <c:layout>
        <c:manualLayout>
          <c:layoutTarget val="inner"/>
          <c:xMode val="edge"/>
          <c:yMode val="edge"/>
          <c:x val="0"/>
          <c:y val="0.19912810493321167"/>
          <c:w val="1"/>
          <c:h val="0.7988259465359929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762000" h="762000"/>
              <a:bevelB w="762000" h="254000"/>
            </a:sp3d>
          </c:spPr>
          <c:dPt>
            <c:idx val="0"/>
            <c:explosion val="27"/>
            <c:spPr>
              <a:solidFill>
                <a:srgbClr val="8AB0D2"/>
              </a:solidFill>
              <a:scene3d>
                <a:camera prst="orthographicFront"/>
                <a:lightRig rig="threePt" dir="t"/>
              </a:scene3d>
              <a:sp3d>
                <a:bevelB w="762000" h="254000"/>
              </a:sp3d>
            </c:spPr>
          </c:dPt>
          <c:dPt>
            <c:idx val="1"/>
            <c:spPr>
              <a:solidFill>
                <a:srgbClr val="DDDCB4"/>
              </a:solidFill>
              <a:scene3d>
                <a:camera prst="orthographicFront"/>
                <a:lightRig rig="threePt" dir="t"/>
              </a:scene3d>
              <a:sp3d>
                <a:bevelB w="762000" h="254000"/>
              </a:sp3d>
            </c:spPr>
          </c:dPt>
          <c:dPt>
            <c:idx val="2"/>
            <c:spPr>
              <a:solidFill>
                <a:schemeClr val="bg1">
                  <a:lumMod val="65000"/>
                </a:schemeClr>
              </a:solidFill>
              <a:scene3d>
                <a:camera prst="orthographicFront"/>
                <a:lightRig rig="threePt" dir="t"/>
              </a:scene3d>
              <a:sp3d>
                <a:bevelT w="762000" h="762000"/>
                <a:bevelB w="762000" h="254000"/>
              </a:sp3d>
            </c:spPr>
          </c:dPt>
          <c:cat>
            <c:strRef>
              <c:f>Лист1!$A$2:$A$5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90.7</c:v>
                </c:pt>
                <c:pt idx="1">
                  <c:v>9.3000000000000007</c:v>
                </c:pt>
              </c:numCache>
            </c:numRef>
          </c:val>
        </c:ser>
      </c:pie3DChart>
    </c:plotArea>
    <c:plotVisOnly val="1"/>
  </c:chart>
  <c:spPr>
    <a:scene3d>
      <a:camera prst="orthographicFront"/>
      <a:lightRig rig="threePt" dir="t"/>
    </a:scene3d>
    <a:sp3d>
      <a:bevelB/>
    </a:sp3d>
  </c:spPr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BCAD22-ECEC-4BD6-ACA2-BF4208F29987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BDD6FB2-3B01-4C18-8CFA-C32D9990E83C}" type="pres">
      <dgm:prSet presAssocID="{D0BCAD22-ECEC-4BD6-ACA2-BF4208F29987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E3C4E745-73DC-4B27-84C1-D168D17347DB}" type="presOf" srcId="{D0BCAD22-ECEC-4BD6-ACA2-BF4208F29987}" destId="{9BDD6FB2-3B01-4C18-8CFA-C32D9990E83C}" srcOrd="0" destOrd="0" presId="urn:microsoft.com/office/officeart/2005/8/layout/hierarchy4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0AFCFB7-BFFE-4DEB-9396-2225B9A10AB2}">
      <dsp:nvSpPr>
        <dsp:cNvPr id="0" name=""/>
        <dsp:cNvSpPr/>
      </dsp:nvSpPr>
      <dsp:spPr>
        <a:xfrm>
          <a:off x="2414625" y="0"/>
          <a:ext cx="5854185" cy="1905631"/>
        </a:xfrm>
        <a:prstGeom prst="rightArrow">
          <a:avLst>
            <a:gd name="adj1" fmla="val 75000"/>
            <a:gd name="adj2" fmla="val 50000"/>
          </a:avLst>
        </a:prstGeom>
        <a:gradFill flip="none" rotWithShape="1">
          <a:gsLst>
            <a:gs pos="17000">
              <a:schemeClr val="bg1">
                <a:lumMod val="75000"/>
              </a:schemeClr>
            </a:gs>
            <a:gs pos="8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0" scaled="1"/>
          <a:tileRect/>
        </a:gradFill>
        <a:ln w="25400" cap="flat" cmpd="sng" algn="ctr">
          <a:noFill/>
          <a:prstDash val="solid"/>
        </a:ln>
        <a:effectLst/>
        <a:scene3d>
          <a:camera prst="orthographicFront"/>
          <a:lightRig rig="threePt" dir="t"/>
        </a:scene3d>
        <a:sp3d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cs typeface="Arial" charset="0"/>
            </a:rPr>
            <a:t>Федерального закона от 18 июля 2011 года № 223-ФЗ </a:t>
          </a:r>
          <a:br>
            <a:rPr lang="ru-RU" sz="1400" kern="1200" dirty="0" smtClean="0">
              <a:cs typeface="Arial" charset="0"/>
            </a:rPr>
          </a:br>
          <a:r>
            <a:rPr lang="ru-RU" sz="1400" kern="1200" dirty="0" smtClean="0">
              <a:cs typeface="Arial" charset="0"/>
            </a:rPr>
            <a:t>«О закупках товаров, работ, услуг отдельными видами юридических лиц»</a:t>
          </a:r>
          <a:endParaRPr lang="ru-RU" sz="12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cs typeface="Arial" charset="0"/>
            </a:rPr>
            <a:t>Постановления Правительства РФ от 11.12.2014 № 1352 «Об особенностях участия субъектов малого и среднего предпринимательства в закупках товаров, работ, услуг отдельными видами юридических лиц»</a:t>
          </a:r>
        </a:p>
      </dsp:txBody>
      <dsp:txXfrm>
        <a:off x="2414625" y="0"/>
        <a:ext cx="5854185" cy="1905631"/>
      </dsp:txXfrm>
    </dsp:sp>
    <dsp:sp modelId="{7F215943-2C44-4C94-8AD3-78FE53AF4168}">
      <dsp:nvSpPr>
        <dsp:cNvPr id="0" name=""/>
        <dsp:cNvSpPr/>
      </dsp:nvSpPr>
      <dsp:spPr>
        <a:xfrm>
          <a:off x="0" y="136001"/>
          <a:ext cx="2247471" cy="1592194"/>
        </a:xfrm>
        <a:prstGeom prst="roundRect">
          <a:avLst/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tx1"/>
              </a:solidFill>
            </a:rPr>
            <a:t>Законодательства Российской Федерации</a:t>
          </a:r>
          <a:endParaRPr lang="ru-RU" sz="1700" b="1" kern="1200" dirty="0">
            <a:solidFill>
              <a:schemeClr val="tx1"/>
            </a:solidFill>
          </a:endParaRPr>
        </a:p>
      </dsp:txBody>
      <dsp:txXfrm>
        <a:off x="0" y="136001"/>
        <a:ext cx="2247471" cy="1592194"/>
      </dsp:txXfrm>
    </dsp:sp>
    <dsp:sp modelId="{DAB9596C-DADD-45A2-B1B6-3613F62C5A78}">
      <dsp:nvSpPr>
        <dsp:cNvPr id="0" name=""/>
        <dsp:cNvSpPr/>
      </dsp:nvSpPr>
      <dsp:spPr>
        <a:xfrm>
          <a:off x="2357443" y="2133389"/>
          <a:ext cx="5974189" cy="1147108"/>
        </a:xfrm>
        <a:prstGeom prst="rightArrow">
          <a:avLst>
            <a:gd name="adj1" fmla="val 75000"/>
            <a:gd name="adj2" fmla="val 50000"/>
          </a:avLst>
        </a:prstGeom>
        <a:gradFill flip="none" rotWithShape="1">
          <a:gsLst>
            <a:gs pos="17000">
              <a:schemeClr val="bg1">
                <a:lumMod val="75000"/>
              </a:schemeClr>
            </a:gs>
            <a:gs pos="8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0" scaled="1"/>
          <a:tileRect/>
        </a:gradFill>
        <a:ln w="25400" cap="flat" cmpd="sng" algn="ctr">
          <a:noFill/>
          <a:prstDash val="solid"/>
        </a:ln>
        <a:effectLst/>
        <a:scene3d>
          <a:camera prst="orthographicFront"/>
          <a:lightRig rig="threePt" dir="t"/>
        </a:scene3d>
        <a:sp3d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cs typeface="Arial" charset="0"/>
            </a:rPr>
            <a:t>Положения о закупке  товаров, работ, услуг для нужд </a:t>
          </a:r>
          <a:br>
            <a:rPr lang="ru-RU" sz="1400" kern="1200" dirty="0" smtClean="0">
              <a:cs typeface="Arial" charset="0"/>
            </a:rPr>
          </a:br>
          <a:r>
            <a:rPr lang="ru-RU" sz="1400" kern="1200" dirty="0" smtClean="0">
              <a:cs typeface="Arial" charset="0"/>
            </a:rPr>
            <a:t>ОАО «РЖД» (далее - Положение о закупке) (принятого к исполнению распоряжением ОАО «РЖД» от 17 июля 2014 года № 1663р)</a:t>
          </a:r>
          <a:endParaRPr lang="ru-RU" sz="1400" kern="1200" dirty="0"/>
        </a:p>
      </dsp:txBody>
      <dsp:txXfrm>
        <a:off x="2357443" y="2133389"/>
        <a:ext cx="5974189" cy="1147108"/>
      </dsp:txXfrm>
    </dsp:sp>
    <dsp:sp modelId="{45B4FB8E-9D7A-45BC-9EAE-9883EEB5BCCD}">
      <dsp:nvSpPr>
        <dsp:cNvPr id="0" name=""/>
        <dsp:cNvSpPr/>
      </dsp:nvSpPr>
      <dsp:spPr>
        <a:xfrm>
          <a:off x="0" y="2030057"/>
          <a:ext cx="2187954" cy="1353771"/>
        </a:xfrm>
        <a:prstGeom prst="roundRect">
          <a:avLst/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tx1"/>
              </a:solidFill>
            </a:rPr>
            <a:t>Нормативных документов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tx1"/>
              </a:solidFill>
            </a:rPr>
            <a:t>ОАО «РЖД»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tx1"/>
              </a:solidFill>
            </a:rPr>
            <a:t>в том числе</a:t>
          </a:r>
          <a:endParaRPr lang="ru-RU" sz="1700" kern="1200" dirty="0">
            <a:solidFill>
              <a:schemeClr val="tx1"/>
            </a:solidFill>
          </a:endParaRPr>
        </a:p>
      </dsp:txBody>
      <dsp:txXfrm>
        <a:off x="0" y="2030057"/>
        <a:ext cx="2187954" cy="135377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C6E5E9-91D0-4992-8F62-8A2F643C570C}">
      <dsp:nvSpPr>
        <dsp:cNvPr id="0" name=""/>
        <dsp:cNvSpPr/>
      </dsp:nvSpPr>
      <dsp:spPr>
        <a:xfrm>
          <a:off x="0" y="16108"/>
          <a:ext cx="8712968" cy="52111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Требования к участникам программы партнерства ОАО «РЖД»</a:t>
          </a:r>
          <a:r>
            <a:rPr lang="ru-RU" sz="1800" kern="1200" dirty="0" smtClean="0">
              <a:solidFill>
                <a:schemeClr val="tx1"/>
              </a:solidFill>
            </a:rPr>
            <a:t>.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0" y="16108"/>
        <a:ext cx="8712968" cy="52111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C6E5E9-91D0-4992-8F62-8A2F643C570C}">
      <dsp:nvSpPr>
        <dsp:cNvPr id="0" name=""/>
        <dsp:cNvSpPr/>
      </dsp:nvSpPr>
      <dsp:spPr>
        <a:xfrm>
          <a:off x="0" y="593330"/>
          <a:ext cx="8712968" cy="49435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Основные мероприятия программы партнерства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0" y="593330"/>
        <a:ext cx="8712968" cy="4943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88950"/>
          </a:xfrm>
          <a:prstGeom prst="rect">
            <a:avLst/>
          </a:prstGeom>
        </p:spPr>
        <p:txBody>
          <a:bodyPr vert="horz" lIns="93909" tIns="46957" rIns="93909" bIns="46957" rtlCol="0"/>
          <a:lstStyle>
            <a:lvl1pPr algn="l">
              <a:defRPr sz="1300">
                <a:latin typeface="Calibri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6664" y="0"/>
            <a:ext cx="2890837" cy="488950"/>
          </a:xfrm>
          <a:prstGeom prst="rect">
            <a:avLst/>
          </a:prstGeom>
        </p:spPr>
        <p:txBody>
          <a:bodyPr vert="horz" lIns="93909" tIns="46957" rIns="93909" bIns="46957" rtlCol="0"/>
          <a:lstStyle>
            <a:lvl1pPr algn="r">
              <a:defRPr sz="1300">
                <a:latin typeface="Calibri" charset="0"/>
              </a:defRPr>
            </a:lvl1pPr>
          </a:lstStyle>
          <a:p>
            <a:pPr>
              <a:defRPr/>
            </a:pPr>
            <a:fld id="{0563D30B-2E82-4194-88AF-EA9169859BDA}" type="datetimeFigureOut">
              <a:rPr lang="ru-RU"/>
              <a:pPr>
                <a:defRPr/>
              </a:pPr>
              <a:t>28.03.2017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285288"/>
            <a:ext cx="2890838" cy="488950"/>
          </a:xfrm>
          <a:prstGeom prst="rect">
            <a:avLst/>
          </a:prstGeom>
        </p:spPr>
        <p:txBody>
          <a:bodyPr vert="horz" lIns="93909" tIns="46957" rIns="93909" bIns="46957" rtlCol="0" anchor="b"/>
          <a:lstStyle>
            <a:lvl1pPr algn="l">
              <a:defRPr sz="1300">
                <a:latin typeface="Calibri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6664" y="9285288"/>
            <a:ext cx="2890837" cy="488950"/>
          </a:xfrm>
          <a:prstGeom prst="rect">
            <a:avLst/>
          </a:prstGeom>
        </p:spPr>
        <p:txBody>
          <a:bodyPr vert="horz" lIns="93909" tIns="46957" rIns="93909" bIns="46957" rtlCol="0" anchor="b"/>
          <a:lstStyle>
            <a:lvl1pPr algn="r">
              <a:defRPr sz="1300">
                <a:latin typeface="Calibri" charset="0"/>
              </a:defRPr>
            </a:lvl1pPr>
          </a:lstStyle>
          <a:p>
            <a:pPr>
              <a:defRPr/>
            </a:pPr>
            <a:fld id="{8AA676EB-89E9-43F2-AAA0-4355A9D7976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88950"/>
          </a:xfrm>
          <a:prstGeom prst="rect">
            <a:avLst/>
          </a:prstGeom>
        </p:spPr>
        <p:txBody>
          <a:bodyPr vert="horz" lIns="93909" tIns="46957" rIns="93909" bIns="4695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6664" y="0"/>
            <a:ext cx="2890837" cy="488950"/>
          </a:xfrm>
          <a:prstGeom prst="rect">
            <a:avLst/>
          </a:prstGeom>
        </p:spPr>
        <p:txBody>
          <a:bodyPr vert="horz" lIns="93909" tIns="46957" rIns="93909" bIns="4695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DC692162-67BB-4EBC-BED5-C7ABB7E417C8}" type="datetimeFigureOut">
              <a:rPr lang="ru-RU"/>
              <a:pPr>
                <a:defRPr/>
              </a:pPr>
              <a:t>28.03.2017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6200" y="733425"/>
            <a:ext cx="6516688" cy="3667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09" tIns="46957" rIns="93909" bIns="46957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750" y="4643438"/>
            <a:ext cx="5335588" cy="4400550"/>
          </a:xfrm>
          <a:prstGeom prst="rect">
            <a:avLst/>
          </a:prstGeom>
        </p:spPr>
        <p:txBody>
          <a:bodyPr vert="horz" lIns="93909" tIns="46957" rIns="93909" bIns="46957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85288"/>
            <a:ext cx="2890838" cy="488950"/>
          </a:xfrm>
          <a:prstGeom prst="rect">
            <a:avLst/>
          </a:prstGeom>
        </p:spPr>
        <p:txBody>
          <a:bodyPr vert="horz" lIns="93909" tIns="46957" rIns="93909" bIns="4695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6664" y="9285288"/>
            <a:ext cx="2890837" cy="488950"/>
          </a:xfrm>
          <a:prstGeom prst="rect">
            <a:avLst/>
          </a:prstGeom>
        </p:spPr>
        <p:txBody>
          <a:bodyPr vert="horz" lIns="93909" tIns="46957" rIns="93909" bIns="4695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4C97EB55-C15E-4241-AF12-36216B5EA23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7788" y="733425"/>
            <a:ext cx="6513512" cy="36655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E35D5D-4364-43FB-9ADF-A99880E4ECA9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7788" y="733425"/>
            <a:ext cx="6513512" cy="36655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E35D5D-4364-43FB-9ADF-A99880E4ECA9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7788" y="733425"/>
            <a:ext cx="6513512" cy="36655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D13F5FD-EA64-4DA0-A5F1-5C4D9EE052B3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7788" y="733425"/>
            <a:ext cx="6513512" cy="36655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DBA8F-F984-4ABB-A139-639FE0A149FB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7788" y="733425"/>
            <a:ext cx="6513512" cy="36655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E35D5D-4364-43FB-9ADF-A99880E4ECA9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 userDrawn="1"/>
        </p:nvSpPr>
        <p:spPr>
          <a:xfrm>
            <a:off x="890588" y="2517775"/>
            <a:ext cx="5513387" cy="565150"/>
          </a:xfrm>
          <a:prstGeom prst="rect">
            <a:avLst/>
          </a:prstGeom>
        </p:spPr>
        <p:txBody>
          <a:bodyPr anchor="ctr">
            <a:norm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cs typeface="Arial" charset="0"/>
              </a:defRPr>
            </a:lvl9pPr>
          </a:lstStyle>
          <a:p>
            <a:pPr>
              <a:defRPr/>
            </a:pPr>
            <a:r>
              <a:rPr lang="ru-RU" sz="2200" dirty="0" smtClean="0">
                <a:solidFill>
                  <a:srgbClr val="FFFFFF"/>
                </a:solidFill>
                <a:latin typeface="Verdana" charset="0"/>
              </a:rPr>
              <a:t>Образец заголовка</a:t>
            </a:r>
            <a:endParaRPr lang="en-US" sz="2200" dirty="0" smtClean="0">
              <a:solidFill>
                <a:srgbClr val="FFFFFF"/>
              </a:solidFill>
              <a:latin typeface="Verdana" charset="0"/>
            </a:endParaRP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902401" y="4521200"/>
            <a:ext cx="4193157" cy="381396"/>
          </a:xfrm>
        </p:spPr>
        <p:txBody>
          <a:bodyPr anchor="b">
            <a:normAutofit/>
          </a:bodyPr>
          <a:lstStyle>
            <a:lvl1pPr>
              <a:buNone/>
              <a:defRPr sz="1000" baseline="0"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890030" y="2625757"/>
            <a:ext cx="5514509" cy="564404"/>
          </a:xfrm>
        </p:spPr>
        <p:txBody>
          <a:bodyPr/>
          <a:lstStyle>
            <a:lvl1pPr marL="0" marR="0" indent="0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898321" y="3437382"/>
            <a:ext cx="5514509" cy="848731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1"/>
          <p:cNvSpPr/>
          <p:nvPr userDrawn="1"/>
        </p:nvSpPr>
        <p:spPr>
          <a:xfrm>
            <a:off x="0" y="0"/>
            <a:ext cx="9144000" cy="4865688"/>
          </a:xfrm>
          <a:prstGeom prst="rect">
            <a:avLst/>
          </a:prstGeom>
          <a:solidFill>
            <a:srgbClr val="BFC5C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Rectangle 22"/>
          <p:cNvSpPr/>
          <p:nvPr userDrawn="1"/>
        </p:nvSpPr>
        <p:spPr>
          <a:xfrm>
            <a:off x="0" y="4875213"/>
            <a:ext cx="9144000" cy="268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Группа 10"/>
          <p:cNvGrpSpPr>
            <a:grpSpLocks noChangeAspect="1"/>
          </p:cNvGrpSpPr>
          <p:nvPr userDrawn="1"/>
        </p:nvGrpSpPr>
        <p:grpSpPr bwMode="auto">
          <a:xfrm>
            <a:off x="8496300" y="4948238"/>
            <a:ext cx="306388" cy="136525"/>
            <a:chOff x="5385680" y="6487509"/>
            <a:chExt cx="1039813" cy="461962"/>
          </a:xfrm>
        </p:grpSpPr>
        <p:sp>
          <p:nvSpPr>
            <p:cNvPr id="6" name="Freeform 27"/>
            <p:cNvSpPr>
              <a:spLocks/>
            </p:cNvSpPr>
            <p:nvPr userDrawn="1"/>
          </p:nvSpPr>
          <p:spPr bwMode="auto">
            <a:xfrm>
              <a:off x="6048359" y="6487509"/>
              <a:ext cx="377134" cy="343786"/>
            </a:xfrm>
            <a:custGeom>
              <a:avLst/>
              <a:gdLst>
                <a:gd name="T0" fmla="*/ 2147483647 w 1195"/>
                <a:gd name="T1" fmla="*/ 2147483647 h 1091"/>
                <a:gd name="T2" fmla="*/ 2147483647 w 1195"/>
                <a:gd name="T3" fmla="*/ 2147483647 h 1091"/>
                <a:gd name="T4" fmla="*/ 2147483647 w 1195"/>
                <a:gd name="T5" fmla="*/ 2147483647 h 1091"/>
                <a:gd name="T6" fmla="*/ 2147483647 w 1195"/>
                <a:gd name="T7" fmla="*/ 2147483647 h 1091"/>
                <a:gd name="T8" fmla="*/ 2147483647 w 1195"/>
                <a:gd name="T9" fmla="*/ 2147483647 h 1091"/>
                <a:gd name="T10" fmla="*/ 2147483647 w 1195"/>
                <a:gd name="T11" fmla="*/ 2147483647 h 1091"/>
                <a:gd name="T12" fmla="*/ 2147483647 w 1195"/>
                <a:gd name="T13" fmla="*/ 2147483647 h 1091"/>
                <a:gd name="T14" fmla="*/ 2147483647 w 1195"/>
                <a:gd name="T15" fmla="*/ 2147483647 h 1091"/>
                <a:gd name="T16" fmla="*/ 2147483647 w 1195"/>
                <a:gd name="T17" fmla="*/ 2147483647 h 1091"/>
                <a:gd name="T18" fmla="*/ 2147483647 w 1195"/>
                <a:gd name="T19" fmla="*/ 2147483647 h 1091"/>
                <a:gd name="T20" fmla="*/ 2147483647 w 1195"/>
                <a:gd name="T21" fmla="*/ 2147483647 h 1091"/>
                <a:gd name="T22" fmla="*/ 2147483647 w 1195"/>
                <a:gd name="T23" fmla="*/ 2147483647 h 1091"/>
                <a:gd name="T24" fmla="*/ 2147483647 w 1195"/>
                <a:gd name="T25" fmla="*/ 2147483647 h 1091"/>
                <a:gd name="T26" fmla="*/ 2147483647 w 1195"/>
                <a:gd name="T27" fmla="*/ 2147483647 h 1091"/>
                <a:gd name="T28" fmla="*/ 2147483647 w 1195"/>
                <a:gd name="T29" fmla="*/ 2147483647 h 1091"/>
                <a:gd name="T30" fmla="*/ 2147483647 w 1195"/>
                <a:gd name="T31" fmla="*/ 2147483647 h 1091"/>
                <a:gd name="T32" fmla="*/ 2147483647 w 1195"/>
                <a:gd name="T33" fmla="*/ 2147483647 h 1091"/>
                <a:gd name="T34" fmla="*/ 2147483647 w 1195"/>
                <a:gd name="T35" fmla="*/ 2147483647 h 1091"/>
                <a:gd name="T36" fmla="*/ 2147483647 w 1195"/>
                <a:gd name="T37" fmla="*/ 2147483647 h 1091"/>
                <a:gd name="T38" fmla="*/ 2147483647 w 1195"/>
                <a:gd name="T39" fmla="*/ 2147483647 h 1091"/>
                <a:gd name="T40" fmla="*/ 2147483647 w 1195"/>
                <a:gd name="T41" fmla="*/ 2147483647 h 1091"/>
                <a:gd name="T42" fmla="*/ 2147483647 w 1195"/>
                <a:gd name="T43" fmla="*/ 2147483647 h 1091"/>
                <a:gd name="T44" fmla="*/ 2147483647 w 1195"/>
                <a:gd name="T45" fmla="*/ 2147483647 h 1091"/>
                <a:gd name="T46" fmla="*/ 2147483647 w 1195"/>
                <a:gd name="T47" fmla="*/ 2147483647 h 1091"/>
                <a:gd name="T48" fmla="*/ 2147483647 w 1195"/>
                <a:gd name="T49" fmla="*/ 2147483647 h 1091"/>
                <a:gd name="T50" fmla="*/ 2147483647 w 1195"/>
                <a:gd name="T51" fmla="*/ 2147483647 h 1091"/>
                <a:gd name="T52" fmla="*/ 2147483647 w 1195"/>
                <a:gd name="T53" fmla="*/ 2147483647 h 1091"/>
                <a:gd name="T54" fmla="*/ 2147483647 w 1195"/>
                <a:gd name="T55" fmla="*/ 2147483647 h 1091"/>
                <a:gd name="T56" fmla="*/ 2147483647 w 1195"/>
                <a:gd name="T57" fmla="*/ 2147483647 h 1091"/>
                <a:gd name="T58" fmla="*/ 2147483647 w 1195"/>
                <a:gd name="T59" fmla="*/ 2147483647 h 1091"/>
                <a:gd name="T60" fmla="*/ 2147483647 w 1195"/>
                <a:gd name="T61" fmla="*/ 2147483647 h 1091"/>
                <a:gd name="T62" fmla="*/ 2147483647 w 1195"/>
                <a:gd name="T63" fmla="*/ 2147483647 h 1091"/>
                <a:gd name="T64" fmla="*/ 2147483647 w 1195"/>
                <a:gd name="T65" fmla="*/ 2147483647 h 1091"/>
                <a:gd name="T66" fmla="*/ 2147483647 w 1195"/>
                <a:gd name="T67" fmla="*/ 2147483647 h 1091"/>
                <a:gd name="T68" fmla="*/ 2147483647 w 1195"/>
                <a:gd name="T69" fmla="*/ 2147483647 h 1091"/>
                <a:gd name="T70" fmla="*/ 2147483647 w 1195"/>
                <a:gd name="T71" fmla="*/ 2147483647 h 1091"/>
                <a:gd name="T72" fmla="*/ 2147483647 w 1195"/>
                <a:gd name="T73" fmla="*/ 2147483647 h 1091"/>
                <a:gd name="T74" fmla="*/ 2147483647 w 1195"/>
                <a:gd name="T75" fmla="*/ 2147483647 h 1091"/>
                <a:gd name="T76" fmla="*/ 2147483647 w 1195"/>
                <a:gd name="T77" fmla="*/ 2147483647 h 1091"/>
                <a:gd name="T78" fmla="*/ 2147483647 w 1195"/>
                <a:gd name="T79" fmla="*/ 2147483647 h 1091"/>
                <a:gd name="T80" fmla="*/ 2147483647 w 1195"/>
                <a:gd name="T81" fmla="*/ 2147483647 h 1091"/>
                <a:gd name="T82" fmla="*/ 2147483647 w 1195"/>
                <a:gd name="T83" fmla="*/ 2147483647 h 1091"/>
                <a:gd name="T84" fmla="*/ 2147483647 w 1195"/>
                <a:gd name="T85" fmla="*/ 2147483647 h 1091"/>
                <a:gd name="T86" fmla="*/ 2147483647 w 1195"/>
                <a:gd name="T87" fmla="*/ 2147483647 h 1091"/>
                <a:gd name="T88" fmla="*/ 2147483647 w 1195"/>
                <a:gd name="T89" fmla="*/ 2147483647 h 1091"/>
                <a:gd name="T90" fmla="*/ 2147483647 w 1195"/>
                <a:gd name="T91" fmla="*/ 0 h 1091"/>
                <a:gd name="T92" fmla="*/ 2147483647 w 1195"/>
                <a:gd name="T93" fmla="*/ 2147483647 h 1091"/>
                <a:gd name="T94" fmla="*/ 2147483647 w 1195"/>
                <a:gd name="T95" fmla="*/ 2147483647 h 1091"/>
                <a:gd name="T96" fmla="*/ 2147483647 w 1195"/>
                <a:gd name="T97" fmla="*/ 2147483647 h 1091"/>
                <a:gd name="T98" fmla="*/ 2147483647 w 1195"/>
                <a:gd name="T99" fmla="*/ 2147483647 h 109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195" h="1091">
                  <a:moveTo>
                    <a:pt x="239" y="127"/>
                  </a:moveTo>
                  <a:lnTo>
                    <a:pt x="239" y="181"/>
                  </a:lnTo>
                  <a:lnTo>
                    <a:pt x="693" y="181"/>
                  </a:lnTo>
                  <a:lnTo>
                    <a:pt x="719" y="181"/>
                  </a:lnTo>
                  <a:lnTo>
                    <a:pt x="747" y="185"/>
                  </a:lnTo>
                  <a:lnTo>
                    <a:pt x="762" y="188"/>
                  </a:lnTo>
                  <a:lnTo>
                    <a:pt x="775" y="194"/>
                  </a:lnTo>
                  <a:lnTo>
                    <a:pt x="789" y="202"/>
                  </a:lnTo>
                  <a:lnTo>
                    <a:pt x="801" y="212"/>
                  </a:lnTo>
                  <a:lnTo>
                    <a:pt x="809" y="224"/>
                  </a:lnTo>
                  <a:lnTo>
                    <a:pt x="817" y="236"/>
                  </a:lnTo>
                  <a:lnTo>
                    <a:pt x="823" y="251"/>
                  </a:lnTo>
                  <a:lnTo>
                    <a:pt x="827" y="264"/>
                  </a:lnTo>
                  <a:lnTo>
                    <a:pt x="830" y="293"/>
                  </a:lnTo>
                  <a:lnTo>
                    <a:pt x="830" y="318"/>
                  </a:lnTo>
                  <a:lnTo>
                    <a:pt x="830" y="773"/>
                  </a:lnTo>
                  <a:lnTo>
                    <a:pt x="830" y="798"/>
                  </a:lnTo>
                  <a:lnTo>
                    <a:pt x="827" y="825"/>
                  </a:lnTo>
                  <a:lnTo>
                    <a:pt x="823" y="840"/>
                  </a:lnTo>
                  <a:lnTo>
                    <a:pt x="817" y="853"/>
                  </a:lnTo>
                  <a:lnTo>
                    <a:pt x="809" y="867"/>
                  </a:lnTo>
                  <a:lnTo>
                    <a:pt x="801" y="878"/>
                  </a:lnTo>
                  <a:lnTo>
                    <a:pt x="789" y="889"/>
                  </a:lnTo>
                  <a:lnTo>
                    <a:pt x="775" y="896"/>
                  </a:lnTo>
                  <a:lnTo>
                    <a:pt x="762" y="902"/>
                  </a:lnTo>
                  <a:lnTo>
                    <a:pt x="747" y="905"/>
                  </a:lnTo>
                  <a:lnTo>
                    <a:pt x="719" y="908"/>
                  </a:lnTo>
                  <a:lnTo>
                    <a:pt x="693" y="910"/>
                  </a:lnTo>
                  <a:lnTo>
                    <a:pt x="475" y="910"/>
                  </a:lnTo>
                  <a:lnTo>
                    <a:pt x="460" y="908"/>
                  </a:lnTo>
                  <a:lnTo>
                    <a:pt x="443" y="908"/>
                  </a:lnTo>
                  <a:lnTo>
                    <a:pt x="428" y="907"/>
                  </a:lnTo>
                  <a:lnTo>
                    <a:pt x="413" y="904"/>
                  </a:lnTo>
                  <a:lnTo>
                    <a:pt x="400" y="899"/>
                  </a:lnTo>
                  <a:lnTo>
                    <a:pt x="387" y="892"/>
                  </a:lnTo>
                  <a:lnTo>
                    <a:pt x="381" y="886"/>
                  </a:lnTo>
                  <a:lnTo>
                    <a:pt x="376" y="881"/>
                  </a:lnTo>
                  <a:lnTo>
                    <a:pt x="372" y="874"/>
                  </a:lnTo>
                  <a:lnTo>
                    <a:pt x="367" y="867"/>
                  </a:lnTo>
                  <a:lnTo>
                    <a:pt x="364" y="859"/>
                  </a:lnTo>
                  <a:lnTo>
                    <a:pt x="363" y="852"/>
                  </a:lnTo>
                  <a:lnTo>
                    <a:pt x="361" y="844"/>
                  </a:lnTo>
                  <a:lnTo>
                    <a:pt x="361" y="837"/>
                  </a:lnTo>
                  <a:lnTo>
                    <a:pt x="363" y="822"/>
                  </a:lnTo>
                  <a:lnTo>
                    <a:pt x="367" y="809"/>
                  </a:lnTo>
                  <a:lnTo>
                    <a:pt x="373" y="795"/>
                  </a:lnTo>
                  <a:lnTo>
                    <a:pt x="381" y="782"/>
                  </a:lnTo>
                  <a:lnTo>
                    <a:pt x="390" y="768"/>
                  </a:lnTo>
                  <a:lnTo>
                    <a:pt x="399" y="758"/>
                  </a:lnTo>
                  <a:lnTo>
                    <a:pt x="693" y="364"/>
                  </a:lnTo>
                  <a:lnTo>
                    <a:pt x="239" y="364"/>
                  </a:lnTo>
                  <a:lnTo>
                    <a:pt x="56" y="606"/>
                  </a:lnTo>
                  <a:lnTo>
                    <a:pt x="35" y="636"/>
                  </a:lnTo>
                  <a:lnTo>
                    <a:pt x="16" y="664"/>
                  </a:lnTo>
                  <a:lnTo>
                    <a:pt x="10" y="679"/>
                  </a:lnTo>
                  <a:lnTo>
                    <a:pt x="4" y="694"/>
                  </a:lnTo>
                  <a:lnTo>
                    <a:pt x="1" y="710"/>
                  </a:lnTo>
                  <a:lnTo>
                    <a:pt x="0" y="727"/>
                  </a:lnTo>
                  <a:lnTo>
                    <a:pt x="1" y="743"/>
                  </a:lnTo>
                  <a:lnTo>
                    <a:pt x="4" y="759"/>
                  </a:lnTo>
                  <a:lnTo>
                    <a:pt x="9" y="774"/>
                  </a:lnTo>
                  <a:lnTo>
                    <a:pt x="16" y="789"/>
                  </a:lnTo>
                  <a:lnTo>
                    <a:pt x="34" y="817"/>
                  </a:lnTo>
                  <a:lnTo>
                    <a:pt x="56" y="849"/>
                  </a:lnTo>
                  <a:lnTo>
                    <a:pt x="102" y="910"/>
                  </a:lnTo>
                  <a:lnTo>
                    <a:pt x="137" y="954"/>
                  </a:lnTo>
                  <a:lnTo>
                    <a:pt x="172" y="996"/>
                  </a:lnTo>
                  <a:lnTo>
                    <a:pt x="192" y="1015"/>
                  </a:lnTo>
                  <a:lnTo>
                    <a:pt x="211" y="1033"/>
                  </a:lnTo>
                  <a:lnTo>
                    <a:pt x="232" y="1048"/>
                  </a:lnTo>
                  <a:lnTo>
                    <a:pt x="254" y="1061"/>
                  </a:lnTo>
                  <a:lnTo>
                    <a:pt x="277" y="1070"/>
                  </a:lnTo>
                  <a:lnTo>
                    <a:pt x="302" y="1078"/>
                  </a:lnTo>
                  <a:lnTo>
                    <a:pt x="327" y="1084"/>
                  </a:lnTo>
                  <a:lnTo>
                    <a:pt x="355" y="1087"/>
                  </a:lnTo>
                  <a:lnTo>
                    <a:pt x="385" y="1090"/>
                  </a:lnTo>
                  <a:lnTo>
                    <a:pt x="416" y="1091"/>
                  </a:lnTo>
                  <a:lnTo>
                    <a:pt x="449" y="1091"/>
                  </a:lnTo>
                  <a:lnTo>
                    <a:pt x="485" y="1091"/>
                  </a:lnTo>
                  <a:lnTo>
                    <a:pt x="683" y="1091"/>
                  </a:lnTo>
                  <a:lnTo>
                    <a:pt x="728" y="1091"/>
                  </a:lnTo>
                  <a:lnTo>
                    <a:pt x="777" y="1090"/>
                  </a:lnTo>
                  <a:lnTo>
                    <a:pt x="802" y="1088"/>
                  </a:lnTo>
                  <a:lnTo>
                    <a:pt x="829" y="1085"/>
                  </a:lnTo>
                  <a:lnTo>
                    <a:pt x="856" y="1081"/>
                  </a:lnTo>
                  <a:lnTo>
                    <a:pt x="882" y="1076"/>
                  </a:lnTo>
                  <a:lnTo>
                    <a:pt x="908" y="1070"/>
                  </a:lnTo>
                  <a:lnTo>
                    <a:pt x="935" y="1063"/>
                  </a:lnTo>
                  <a:lnTo>
                    <a:pt x="961" y="1054"/>
                  </a:lnTo>
                  <a:lnTo>
                    <a:pt x="987" y="1043"/>
                  </a:lnTo>
                  <a:lnTo>
                    <a:pt x="1012" y="1030"/>
                  </a:lnTo>
                  <a:lnTo>
                    <a:pt x="1036" y="1015"/>
                  </a:lnTo>
                  <a:lnTo>
                    <a:pt x="1060" y="997"/>
                  </a:lnTo>
                  <a:lnTo>
                    <a:pt x="1080" y="977"/>
                  </a:lnTo>
                  <a:lnTo>
                    <a:pt x="1101" y="956"/>
                  </a:lnTo>
                  <a:lnTo>
                    <a:pt x="1119" y="932"/>
                  </a:lnTo>
                  <a:lnTo>
                    <a:pt x="1134" y="908"/>
                  </a:lnTo>
                  <a:lnTo>
                    <a:pt x="1147" y="884"/>
                  </a:lnTo>
                  <a:lnTo>
                    <a:pt x="1158" y="861"/>
                  </a:lnTo>
                  <a:lnTo>
                    <a:pt x="1167" y="835"/>
                  </a:lnTo>
                  <a:lnTo>
                    <a:pt x="1174" y="811"/>
                  </a:lnTo>
                  <a:lnTo>
                    <a:pt x="1180" y="786"/>
                  </a:lnTo>
                  <a:lnTo>
                    <a:pt x="1185" y="764"/>
                  </a:lnTo>
                  <a:lnTo>
                    <a:pt x="1189" y="740"/>
                  </a:lnTo>
                  <a:lnTo>
                    <a:pt x="1191" y="719"/>
                  </a:lnTo>
                  <a:lnTo>
                    <a:pt x="1194" y="698"/>
                  </a:lnTo>
                  <a:lnTo>
                    <a:pt x="1195" y="663"/>
                  </a:lnTo>
                  <a:lnTo>
                    <a:pt x="1195" y="636"/>
                  </a:lnTo>
                  <a:lnTo>
                    <a:pt x="1195" y="455"/>
                  </a:lnTo>
                  <a:lnTo>
                    <a:pt x="1195" y="426"/>
                  </a:lnTo>
                  <a:lnTo>
                    <a:pt x="1194" y="391"/>
                  </a:lnTo>
                  <a:lnTo>
                    <a:pt x="1191" y="371"/>
                  </a:lnTo>
                  <a:lnTo>
                    <a:pt x="1189" y="349"/>
                  </a:lnTo>
                  <a:lnTo>
                    <a:pt x="1185" y="327"/>
                  </a:lnTo>
                  <a:lnTo>
                    <a:pt x="1180" y="303"/>
                  </a:lnTo>
                  <a:lnTo>
                    <a:pt x="1174" y="279"/>
                  </a:lnTo>
                  <a:lnTo>
                    <a:pt x="1167" y="255"/>
                  </a:lnTo>
                  <a:lnTo>
                    <a:pt x="1158" y="230"/>
                  </a:lnTo>
                  <a:lnTo>
                    <a:pt x="1147" y="206"/>
                  </a:lnTo>
                  <a:lnTo>
                    <a:pt x="1134" y="181"/>
                  </a:lnTo>
                  <a:lnTo>
                    <a:pt x="1119" y="157"/>
                  </a:lnTo>
                  <a:lnTo>
                    <a:pt x="1101" y="135"/>
                  </a:lnTo>
                  <a:lnTo>
                    <a:pt x="1080" y="113"/>
                  </a:lnTo>
                  <a:lnTo>
                    <a:pt x="1060" y="93"/>
                  </a:lnTo>
                  <a:lnTo>
                    <a:pt x="1036" y="75"/>
                  </a:lnTo>
                  <a:lnTo>
                    <a:pt x="1012" y="61"/>
                  </a:lnTo>
                  <a:lnTo>
                    <a:pt x="987" y="47"/>
                  </a:lnTo>
                  <a:lnTo>
                    <a:pt x="961" y="37"/>
                  </a:lnTo>
                  <a:lnTo>
                    <a:pt x="935" y="26"/>
                  </a:lnTo>
                  <a:lnTo>
                    <a:pt x="908" y="19"/>
                  </a:lnTo>
                  <a:lnTo>
                    <a:pt x="882" y="13"/>
                  </a:lnTo>
                  <a:lnTo>
                    <a:pt x="856" y="8"/>
                  </a:lnTo>
                  <a:lnTo>
                    <a:pt x="829" y="5"/>
                  </a:lnTo>
                  <a:lnTo>
                    <a:pt x="802" y="3"/>
                  </a:lnTo>
                  <a:lnTo>
                    <a:pt x="777" y="1"/>
                  </a:lnTo>
                  <a:lnTo>
                    <a:pt x="728" y="0"/>
                  </a:lnTo>
                  <a:lnTo>
                    <a:pt x="683" y="0"/>
                  </a:lnTo>
                  <a:lnTo>
                    <a:pt x="367" y="0"/>
                  </a:lnTo>
                  <a:lnTo>
                    <a:pt x="344" y="0"/>
                  </a:lnTo>
                  <a:lnTo>
                    <a:pt x="318" y="3"/>
                  </a:lnTo>
                  <a:lnTo>
                    <a:pt x="305" y="7"/>
                  </a:lnTo>
                  <a:lnTo>
                    <a:pt x="293" y="11"/>
                  </a:lnTo>
                  <a:lnTo>
                    <a:pt x="281" y="19"/>
                  </a:lnTo>
                  <a:lnTo>
                    <a:pt x="269" y="29"/>
                  </a:lnTo>
                  <a:lnTo>
                    <a:pt x="259" y="41"/>
                  </a:lnTo>
                  <a:lnTo>
                    <a:pt x="251" y="53"/>
                  </a:lnTo>
                  <a:lnTo>
                    <a:pt x="245" y="66"/>
                  </a:lnTo>
                  <a:lnTo>
                    <a:pt x="242" y="78"/>
                  </a:lnTo>
                  <a:lnTo>
                    <a:pt x="239" y="104"/>
                  </a:lnTo>
                  <a:lnTo>
                    <a:pt x="239" y="127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latin typeface="Calibri" charset="0"/>
              </a:endParaRPr>
            </a:p>
          </p:txBody>
        </p:sp>
        <p:sp>
          <p:nvSpPr>
            <p:cNvPr id="7" name="Freeform 28"/>
            <p:cNvSpPr>
              <a:spLocks/>
            </p:cNvSpPr>
            <p:nvPr userDrawn="1"/>
          </p:nvSpPr>
          <p:spPr bwMode="auto">
            <a:xfrm>
              <a:off x="5773589" y="6605685"/>
              <a:ext cx="317871" cy="225609"/>
            </a:xfrm>
            <a:custGeom>
              <a:avLst/>
              <a:gdLst>
                <a:gd name="T0" fmla="*/ 2147483647 w 1002"/>
                <a:gd name="T1" fmla="*/ 0 h 727"/>
                <a:gd name="T2" fmla="*/ 2147483647 w 1002"/>
                <a:gd name="T3" fmla="*/ 0 h 727"/>
                <a:gd name="T4" fmla="*/ 2147483647 w 1002"/>
                <a:gd name="T5" fmla="*/ 2147483647 h 727"/>
                <a:gd name="T6" fmla="*/ 0 w 1002"/>
                <a:gd name="T7" fmla="*/ 2147483647 h 727"/>
                <a:gd name="T8" fmla="*/ 2147483647 w 1002"/>
                <a:gd name="T9" fmla="*/ 0 h 7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2" h="727">
                  <a:moveTo>
                    <a:pt x="546" y="0"/>
                  </a:moveTo>
                  <a:lnTo>
                    <a:pt x="1002" y="0"/>
                  </a:lnTo>
                  <a:lnTo>
                    <a:pt x="456" y="727"/>
                  </a:lnTo>
                  <a:lnTo>
                    <a:pt x="0" y="727"/>
                  </a:lnTo>
                  <a:lnTo>
                    <a:pt x="546" y="0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latin typeface="Calibri" charset="0"/>
              </a:endParaRPr>
            </a:p>
          </p:txBody>
        </p:sp>
        <p:sp>
          <p:nvSpPr>
            <p:cNvPr id="8" name="Freeform 29"/>
            <p:cNvSpPr>
              <a:spLocks/>
            </p:cNvSpPr>
            <p:nvPr userDrawn="1"/>
          </p:nvSpPr>
          <p:spPr bwMode="auto">
            <a:xfrm>
              <a:off x="5385680" y="6605685"/>
              <a:ext cx="436399" cy="343786"/>
            </a:xfrm>
            <a:custGeom>
              <a:avLst/>
              <a:gdLst>
                <a:gd name="T0" fmla="*/ 0 w 1377"/>
                <a:gd name="T1" fmla="*/ 2147483647 h 1091"/>
                <a:gd name="T2" fmla="*/ 2147483647 w 1377"/>
                <a:gd name="T3" fmla="*/ 2147483647 h 1091"/>
                <a:gd name="T4" fmla="*/ 2147483647 w 1377"/>
                <a:gd name="T5" fmla="*/ 2147483647 h 1091"/>
                <a:gd name="T6" fmla="*/ 2147483647 w 1377"/>
                <a:gd name="T7" fmla="*/ 2147483647 h 1091"/>
                <a:gd name="T8" fmla="*/ 2147483647 w 1377"/>
                <a:gd name="T9" fmla="*/ 2147483647 h 1091"/>
                <a:gd name="T10" fmla="*/ 2147483647 w 1377"/>
                <a:gd name="T11" fmla="*/ 0 h 1091"/>
                <a:gd name="T12" fmla="*/ 2147483647 w 1377"/>
                <a:gd name="T13" fmla="*/ 0 h 1091"/>
                <a:gd name="T14" fmla="*/ 2147483647 w 1377"/>
                <a:gd name="T15" fmla="*/ 0 h 1091"/>
                <a:gd name="T16" fmla="*/ 2147483647 w 1377"/>
                <a:gd name="T17" fmla="*/ 2147483647 h 1091"/>
                <a:gd name="T18" fmla="*/ 2147483647 w 1377"/>
                <a:gd name="T19" fmla="*/ 2147483647 h 1091"/>
                <a:gd name="T20" fmla="*/ 2147483647 w 1377"/>
                <a:gd name="T21" fmla="*/ 2147483647 h 1091"/>
                <a:gd name="T22" fmla="*/ 2147483647 w 1377"/>
                <a:gd name="T23" fmla="*/ 2147483647 h 1091"/>
                <a:gd name="T24" fmla="*/ 2147483647 w 1377"/>
                <a:gd name="T25" fmla="*/ 2147483647 h 1091"/>
                <a:gd name="T26" fmla="*/ 2147483647 w 1377"/>
                <a:gd name="T27" fmla="*/ 2147483647 h 1091"/>
                <a:gd name="T28" fmla="*/ 2147483647 w 1377"/>
                <a:gd name="T29" fmla="*/ 2147483647 h 1091"/>
                <a:gd name="T30" fmla="*/ 2147483647 w 1377"/>
                <a:gd name="T31" fmla="*/ 2147483647 h 1091"/>
                <a:gd name="T32" fmla="*/ 2147483647 w 1377"/>
                <a:gd name="T33" fmla="*/ 2147483647 h 1091"/>
                <a:gd name="T34" fmla="*/ 2147483647 w 1377"/>
                <a:gd name="T35" fmla="*/ 2147483647 h 1091"/>
                <a:gd name="T36" fmla="*/ 2147483647 w 1377"/>
                <a:gd name="T37" fmla="*/ 2147483647 h 1091"/>
                <a:gd name="T38" fmla="*/ 2147483647 w 1377"/>
                <a:gd name="T39" fmla="*/ 2147483647 h 1091"/>
                <a:gd name="T40" fmla="*/ 2147483647 w 1377"/>
                <a:gd name="T41" fmla="*/ 2147483647 h 1091"/>
                <a:gd name="T42" fmla="*/ 2147483647 w 1377"/>
                <a:gd name="T43" fmla="*/ 2147483647 h 1091"/>
                <a:gd name="T44" fmla="*/ 2147483647 w 1377"/>
                <a:gd name="T45" fmla="*/ 2147483647 h 1091"/>
                <a:gd name="T46" fmla="*/ 2147483647 w 1377"/>
                <a:gd name="T47" fmla="*/ 2147483647 h 1091"/>
                <a:gd name="T48" fmla="*/ 2147483647 w 1377"/>
                <a:gd name="T49" fmla="*/ 2147483647 h 1091"/>
                <a:gd name="T50" fmla="*/ 2147483647 w 1377"/>
                <a:gd name="T51" fmla="*/ 2147483647 h 1091"/>
                <a:gd name="T52" fmla="*/ 2147483647 w 1377"/>
                <a:gd name="T53" fmla="*/ 2147483647 h 1091"/>
                <a:gd name="T54" fmla="*/ 2147483647 w 1377"/>
                <a:gd name="T55" fmla="*/ 2147483647 h 1091"/>
                <a:gd name="T56" fmla="*/ 2147483647 w 1377"/>
                <a:gd name="T57" fmla="*/ 2147483647 h 1091"/>
                <a:gd name="T58" fmla="*/ 2147483647 w 1377"/>
                <a:gd name="T59" fmla="*/ 2147483647 h 1091"/>
                <a:gd name="T60" fmla="*/ 2147483647 w 1377"/>
                <a:gd name="T61" fmla="*/ 2147483647 h 1091"/>
                <a:gd name="T62" fmla="*/ 2147483647 w 1377"/>
                <a:gd name="T63" fmla="*/ 2147483647 h 1091"/>
                <a:gd name="T64" fmla="*/ 2147483647 w 1377"/>
                <a:gd name="T65" fmla="*/ 2147483647 h 1091"/>
                <a:gd name="T66" fmla="*/ 2147483647 w 1377"/>
                <a:gd name="T67" fmla="*/ 2147483647 h 1091"/>
                <a:gd name="T68" fmla="*/ 0 w 1377"/>
                <a:gd name="T69" fmla="*/ 2147483647 h 109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77" h="1091">
                  <a:moveTo>
                    <a:pt x="0" y="128"/>
                  </a:moveTo>
                  <a:lnTo>
                    <a:pt x="0" y="104"/>
                  </a:lnTo>
                  <a:lnTo>
                    <a:pt x="3" y="79"/>
                  </a:lnTo>
                  <a:lnTo>
                    <a:pt x="7" y="65"/>
                  </a:lnTo>
                  <a:lnTo>
                    <a:pt x="12" y="53"/>
                  </a:lnTo>
                  <a:lnTo>
                    <a:pt x="19" y="42"/>
                  </a:lnTo>
                  <a:lnTo>
                    <a:pt x="30" y="30"/>
                  </a:lnTo>
                  <a:lnTo>
                    <a:pt x="42" y="19"/>
                  </a:lnTo>
                  <a:lnTo>
                    <a:pt x="53" y="12"/>
                  </a:lnTo>
                  <a:lnTo>
                    <a:pt x="67" y="6"/>
                  </a:lnTo>
                  <a:lnTo>
                    <a:pt x="79" y="3"/>
                  </a:lnTo>
                  <a:lnTo>
                    <a:pt x="104" y="0"/>
                  </a:lnTo>
                  <a:lnTo>
                    <a:pt x="128" y="0"/>
                  </a:lnTo>
                  <a:lnTo>
                    <a:pt x="892" y="0"/>
                  </a:lnTo>
                  <a:lnTo>
                    <a:pt x="927" y="0"/>
                  </a:lnTo>
                  <a:lnTo>
                    <a:pt x="960" y="0"/>
                  </a:lnTo>
                  <a:lnTo>
                    <a:pt x="991" y="1"/>
                  </a:lnTo>
                  <a:lnTo>
                    <a:pt x="1021" y="3"/>
                  </a:lnTo>
                  <a:lnTo>
                    <a:pt x="1048" y="6"/>
                  </a:lnTo>
                  <a:lnTo>
                    <a:pt x="1075" y="12"/>
                  </a:lnTo>
                  <a:lnTo>
                    <a:pt x="1099" y="19"/>
                  </a:lnTo>
                  <a:lnTo>
                    <a:pt x="1122" y="30"/>
                  </a:lnTo>
                  <a:lnTo>
                    <a:pt x="1145" y="42"/>
                  </a:lnTo>
                  <a:lnTo>
                    <a:pt x="1166" y="58"/>
                  </a:lnTo>
                  <a:lnTo>
                    <a:pt x="1185" y="74"/>
                  </a:lnTo>
                  <a:lnTo>
                    <a:pt x="1204" y="94"/>
                  </a:lnTo>
                  <a:lnTo>
                    <a:pt x="1240" y="137"/>
                  </a:lnTo>
                  <a:lnTo>
                    <a:pt x="1274" y="181"/>
                  </a:lnTo>
                  <a:lnTo>
                    <a:pt x="1320" y="242"/>
                  </a:lnTo>
                  <a:lnTo>
                    <a:pt x="1343" y="272"/>
                  </a:lnTo>
                  <a:lnTo>
                    <a:pt x="1361" y="302"/>
                  </a:lnTo>
                  <a:lnTo>
                    <a:pt x="1367" y="317"/>
                  </a:lnTo>
                  <a:lnTo>
                    <a:pt x="1372" y="331"/>
                  </a:lnTo>
                  <a:lnTo>
                    <a:pt x="1375" y="346"/>
                  </a:lnTo>
                  <a:lnTo>
                    <a:pt x="1377" y="363"/>
                  </a:lnTo>
                  <a:lnTo>
                    <a:pt x="1375" y="379"/>
                  </a:lnTo>
                  <a:lnTo>
                    <a:pt x="1372" y="395"/>
                  </a:lnTo>
                  <a:lnTo>
                    <a:pt x="1367" y="410"/>
                  </a:lnTo>
                  <a:lnTo>
                    <a:pt x="1359" y="425"/>
                  </a:lnTo>
                  <a:lnTo>
                    <a:pt x="1341" y="455"/>
                  </a:lnTo>
                  <a:lnTo>
                    <a:pt x="1320" y="485"/>
                  </a:lnTo>
                  <a:lnTo>
                    <a:pt x="1137" y="727"/>
                  </a:lnTo>
                  <a:lnTo>
                    <a:pt x="682" y="727"/>
                  </a:lnTo>
                  <a:lnTo>
                    <a:pt x="978" y="333"/>
                  </a:lnTo>
                  <a:lnTo>
                    <a:pt x="987" y="321"/>
                  </a:lnTo>
                  <a:lnTo>
                    <a:pt x="996" y="309"/>
                  </a:lnTo>
                  <a:lnTo>
                    <a:pt x="1003" y="296"/>
                  </a:lnTo>
                  <a:lnTo>
                    <a:pt x="1009" y="282"/>
                  </a:lnTo>
                  <a:lnTo>
                    <a:pt x="1014" y="268"/>
                  </a:lnTo>
                  <a:lnTo>
                    <a:pt x="1015" y="253"/>
                  </a:lnTo>
                  <a:lnTo>
                    <a:pt x="1015" y="245"/>
                  </a:lnTo>
                  <a:lnTo>
                    <a:pt x="1014" y="238"/>
                  </a:lnTo>
                  <a:lnTo>
                    <a:pt x="1012" y="230"/>
                  </a:lnTo>
                  <a:lnTo>
                    <a:pt x="1009" y="223"/>
                  </a:lnTo>
                  <a:lnTo>
                    <a:pt x="1005" y="216"/>
                  </a:lnTo>
                  <a:lnTo>
                    <a:pt x="1000" y="210"/>
                  </a:lnTo>
                  <a:lnTo>
                    <a:pt x="994" y="204"/>
                  </a:lnTo>
                  <a:lnTo>
                    <a:pt x="990" y="199"/>
                  </a:lnTo>
                  <a:lnTo>
                    <a:pt x="976" y="192"/>
                  </a:lnTo>
                  <a:lnTo>
                    <a:pt x="963" y="186"/>
                  </a:lnTo>
                  <a:lnTo>
                    <a:pt x="948" y="183"/>
                  </a:lnTo>
                  <a:lnTo>
                    <a:pt x="932" y="181"/>
                  </a:lnTo>
                  <a:lnTo>
                    <a:pt x="917" y="181"/>
                  </a:lnTo>
                  <a:lnTo>
                    <a:pt x="902" y="181"/>
                  </a:lnTo>
                  <a:lnTo>
                    <a:pt x="546" y="181"/>
                  </a:lnTo>
                  <a:lnTo>
                    <a:pt x="546" y="1091"/>
                  </a:lnTo>
                  <a:lnTo>
                    <a:pt x="181" y="1091"/>
                  </a:lnTo>
                  <a:lnTo>
                    <a:pt x="181" y="181"/>
                  </a:lnTo>
                  <a:lnTo>
                    <a:pt x="0" y="181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latin typeface="Calibri" charset="0"/>
              </a:endParaRPr>
            </a:p>
          </p:txBody>
        </p:sp>
      </p:grp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219573" y="1809637"/>
            <a:ext cx="7772400" cy="1125140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224" y="1354836"/>
            <a:ext cx="8529889" cy="3295634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30731" y="258893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/>
          <p:nvPr userDrawn="1"/>
        </p:nvSpPr>
        <p:spPr>
          <a:xfrm>
            <a:off x="0" y="0"/>
            <a:ext cx="9144000" cy="4865688"/>
          </a:xfrm>
          <a:prstGeom prst="rect">
            <a:avLst/>
          </a:prstGeom>
          <a:solidFill>
            <a:srgbClr val="BFC5C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22"/>
          <p:cNvSpPr/>
          <p:nvPr userDrawn="1"/>
        </p:nvSpPr>
        <p:spPr>
          <a:xfrm>
            <a:off x="0" y="4875213"/>
            <a:ext cx="9144000" cy="268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6" name="Группа 10"/>
          <p:cNvGrpSpPr>
            <a:grpSpLocks noChangeAspect="1"/>
          </p:cNvGrpSpPr>
          <p:nvPr userDrawn="1"/>
        </p:nvGrpSpPr>
        <p:grpSpPr bwMode="auto">
          <a:xfrm>
            <a:off x="8496300" y="4948238"/>
            <a:ext cx="306388" cy="136525"/>
            <a:chOff x="5385680" y="6487509"/>
            <a:chExt cx="1039813" cy="461962"/>
          </a:xfrm>
        </p:grpSpPr>
        <p:sp>
          <p:nvSpPr>
            <p:cNvPr id="7" name="Freeform 27"/>
            <p:cNvSpPr>
              <a:spLocks/>
            </p:cNvSpPr>
            <p:nvPr userDrawn="1"/>
          </p:nvSpPr>
          <p:spPr bwMode="auto">
            <a:xfrm>
              <a:off x="6048359" y="6487509"/>
              <a:ext cx="377134" cy="343786"/>
            </a:xfrm>
            <a:custGeom>
              <a:avLst/>
              <a:gdLst>
                <a:gd name="T0" fmla="*/ 2147483647 w 1195"/>
                <a:gd name="T1" fmla="*/ 2147483647 h 1091"/>
                <a:gd name="T2" fmla="*/ 2147483647 w 1195"/>
                <a:gd name="T3" fmla="*/ 2147483647 h 1091"/>
                <a:gd name="T4" fmla="*/ 2147483647 w 1195"/>
                <a:gd name="T5" fmla="*/ 2147483647 h 1091"/>
                <a:gd name="T6" fmla="*/ 2147483647 w 1195"/>
                <a:gd name="T7" fmla="*/ 2147483647 h 1091"/>
                <a:gd name="T8" fmla="*/ 2147483647 w 1195"/>
                <a:gd name="T9" fmla="*/ 2147483647 h 1091"/>
                <a:gd name="T10" fmla="*/ 2147483647 w 1195"/>
                <a:gd name="T11" fmla="*/ 2147483647 h 1091"/>
                <a:gd name="T12" fmla="*/ 2147483647 w 1195"/>
                <a:gd name="T13" fmla="*/ 2147483647 h 1091"/>
                <a:gd name="T14" fmla="*/ 2147483647 w 1195"/>
                <a:gd name="T15" fmla="*/ 2147483647 h 1091"/>
                <a:gd name="T16" fmla="*/ 2147483647 w 1195"/>
                <a:gd name="T17" fmla="*/ 2147483647 h 1091"/>
                <a:gd name="T18" fmla="*/ 2147483647 w 1195"/>
                <a:gd name="T19" fmla="*/ 2147483647 h 1091"/>
                <a:gd name="T20" fmla="*/ 2147483647 w 1195"/>
                <a:gd name="T21" fmla="*/ 2147483647 h 1091"/>
                <a:gd name="T22" fmla="*/ 2147483647 w 1195"/>
                <a:gd name="T23" fmla="*/ 2147483647 h 1091"/>
                <a:gd name="T24" fmla="*/ 2147483647 w 1195"/>
                <a:gd name="T25" fmla="*/ 2147483647 h 1091"/>
                <a:gd name="T26" fmla="*/ 2147483647 w 1195"/>
                <a:gd name="T27" fmla="*/ 2147483647 h 1091"/>
                <a:gd name="T28" fmla="*/ 2147483647 w 1195"/>
                <a:gd name="T29" fmla="*/ 2147483647 h 1091"/>
                <a:gd name="T30" fmla="*/ 2147483647 w 1195"/>
                <a:gd name="T31" fmla="*/ 2147483647 h 1091"/>
                <a:gd name="T32" fmla="*/ 2147483647 w 1195"/>
                <a:gd name="T33" fmla="*/ 2147483647 h 1091"/>
                <a:gd name="T34" fmla="*/ 2147483647 w 1195"/>
                <a:gd name="T35" fmla="*/ 2147483647 h 1091"/>
                <a:gd name="T36" fmla="*/ 2147483647 w 1195"/>
                <a:gd name="T37" fmla="*/ 2147483647 h 1091"/>
                <a:gd name="T38" fmla="*/ 2147483647 w 1195"/>
                <a:gd name="T39" fmla="*/ 2147483647 h 1091"/>
                <a:gd name="T40" fmla="*/ 2147483647 w 1195"/>
                <a:gd name="T41" fmla="*/ 2147483647 h 1091"/>
                <a:gd name="T42" fmla="*/ 2147483647 w 1195"/>
                <a:gd name="T43" fmla="*/ 2147483647 h 1091"/>
                <a:gd name="T44" fmla="*/ 2147483647 w 1195"/>
                <a:gd name="T45" fmla="*/ 2147483647 h 1091"/>
                <a:gd name="T46" fmla="*/ 2147483647 w 1195"/>
                <a:gd name="T47" fmla="*/ 2147483647 h 1091"/>
                <a:gd name="T48" fmla="*/ 2147483647 w 1195"/>
                <a:gd name="T49" fmla="*/ 2147483647 h 1091"/>
                <a:gd name="T50" fmla="*/ 2147483647 w 1195"/>
                <a:gd name="T51" fmla="*/ 2147483647 h 1091"/>
                <a:gd name="T52" fmla="*/ 2147483647 w 1195"/>
                <a:gd name="T53" fmla="*/ 2147483647 h 1091"/>
                <a:gd name="T54" fmla="*/ 2147483647 w 1195"/>
                <a:gd name="T55" fmla="*/ 2147483647 h 1091"/>
                <a:gd name="T56" fmla="*/ 2147483647 w 1195"/>
                <a:gd name="T57" fmla="*/ 2147483647 h 1091"/>
                <a:gd name="T58" fmla="*/ 2147483647 w 1195"/>
                <a:gd name="T59" fmla="*/ 2147483647 h 1091"/>
                <a:gd name="T60" fmla="*/ 2147483647 w 1195"/>
                <a:gd name="T61" fmla="*/ 2147483647 h 1091"/>
                <a:gd name="T62" fmla="*/ 2147483647 w 1195"/>
                <a:gd name="T63" fmla="*/ 2147483647 h 1091"/>
                <a:gd name="T64" fmla="*/ 2147483647 w 1195"/>
                <a:gd name="T65" fmla="*/ 2147483647 h 1091"/>
                <a:gd name="T66" fmla="*/ 2147483647 w 1195"/>
                <a:gd name="T67" fmla="*/ 2147483647 h 1091"/>
                <a:gd name="T68" fmla="*/ 2147483647 w 1195"/>
                <a:gd name="T69" fmla="*/ 2147483647 h 1091"/>
                <a:gd name="T70" fmla="*/ 2147483647 w 1195"/>
                <a:gd name="T71" fmla="*/ 2147483647 h 1091"/>
                <a:gd name="T72" fmla="*/ 2147483647 w 1195"/>
                <a:gd name="T73" fmla="*/ 2147483647 h 1091"/>
                <a:gd name="T74" fmla="*/ 2147483647 w 1195"/>
                <a:gd name="T75" fmla="*/ 2147483647 h 1091"/>
                <a:gd name="T76" fmla="*/ 2147483647 w 1195"/>
                <a:gd name="T77" fmla="*/ 2147483647 h 1091"/>
                <a:gd name="T78" fmla="*/ 2147483647 w 1195"/>
                <a:gd name="T79" fmla="*/ 2147483647 h 1091"/>
                <a:gd name="T80" fmla="*/ 2147483647 w 1195"/>
                <a:gd name="T81" fmla="*/ 2147483647 h 1091"/>
                <a:gd name="T82" fmla="*/ 2147483647 w 1195"/>
                <a:gd name="T83" fmla="*/ 2147483647 h 1091"/>
                <a:gd name="T84" fmla="*/ 2147483647 w 1195"/>
                <a:gd name="T85" fmla="*/ 2147483647 h 1091"/>
                <a:gd name="T86" fmla="*/ 2147483647 w 1195"/>
                <a:gd name="T87" fmla="*/ 2147483647 h 1091"/>
                <a:gd name="T88" fmla="*/ 2147483647 w 1195"/>
                <a:gd name="T89" fmla="*/ 2147483647 h 1091"/>
                <a:gd name="T90" fmla="*/ 2147483647 w 1195"/>
                <a:gd name="T91" fmla="*/ 0 h 1091"/>
                <a:gd name="T92" fmla="*/ 2147483647 w 1195"/>
                <a:gd name="T93" fmla="*/ 2147483647 h 1091"/>
                <a:gd name="T94" fmla="*/ 2147483647 w 1195"/>
                <a:gd name="T95" fmla="*/ 2147483647 h 1091"/>
                <a:gd name="T96" fmla="*/ 2147483647 w 1195"/>
                <a:gd name="T97" fmla="*/ 2147483647 h 1091"/>
                <a:gd name="T98" fmla="*/ 2147483647 w 1195"/>
                <a:gd name="T99" fmla="*/ 2147483647 h 109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195" h="1091">
                  <a:moveTo>
                    <a:pt x="239" y="127"/>
                  </a:moveTo>
                  <a:lnTo>
                    <a:pt x="239" y="181"/>
                  </a:lnTo>
                  <a:lnTo>
                    <a:pt x="693" y="181"/>
                  </a:lnTo>
                  <a:lnTo>
                    <a:pt x="719" y="181"/>
                  </a:lnTo>
                  <a:lnTo>
                    <a:pt x="747" y="185"/>
                  </a:lnTo>
                  <a:lnTo>
                    <a:pt x="762" y="188"/>
                  </a:lnTo>
                  <a:lnTo>
                    <a:pt x="775" y="194"/>
                  </a:lnTo>
                  <a:lnTo>
                    <a:pt x="789" y="202"/>
                  </a:lnTo>
                  <a:lnTo>
                    <a:pt x="801" y="212"/>
                  </a:lnTo>
                  <a:lnTo>
                    <a:pt x="809" y="224"/>
                  </a:lnTo>
                  <a:lnTo>
                    <a:pt x="817" y="236"/>
                  </a:lnTo>
                  <a:lnTo>
                    <a:pt x="823" y="251"/>
                  </a:lnTo>
                  <a:lnTo>
                    <a:pt x="827" y="264"/>
                  </a:lnTo>
                  <a:lnTo>
                    <a:pt x="830" y="293"/>
                  </a:lnTo>
                  <a:lnTo>
                    <a:pt x="830" y="318"/>
                  </a:lnTo>
                  <a:lnTo>
                    <a:pt x="830" y="773"/>
                  </a:lnTo>
                  <a:lnTo>
                    <a:pt x="830" y="798"/>
                  </a:lnTo>
                  <a:lnTo>
                    <a:pt x="827" y="825"/>
                  </a:lnTo>
                  <a:lnTo>
                    <a:pt x="823" y="840"/>
                  </a:lnTo>
                  <a:lnTo>
                    <a:pt x="817" y="853"/>
                  </a:lnTo>
                  <a:lnTo>
                    <a:pt x="809" y="867"/>
                  </a:lnTo>
                  <a:lnTo>
                    <a:pt x="801" y="878"/>
                  </a:lnTo>
                  <a:lnTo>
                    <a:pt x="789" y="889"/>
                  </a:lnTo>
                  <a:lnTo>
                    <a:pt x="775" y="896"/>
                  </a:lnTo>
                  <a:lnTo>
                    <a:pt x="762" y="902"/>
                  </a:lnTo>
                  <a:lnTo>
                    <a:pt x="747" y="905"/>
                  </a:lnTo>
                  <a:lnTo>
                    <a:pt x="719" y="908"/>
                  </a:lnTo>
                  <a:lnTo>
                    <a:pt x="693" y="910"/>
                  </a:lnTo>
                  <a:lnTo>
                    <a:pt x="475" y="910"/>
                  </a:lnTo>
                  <a:lnTo>
                    <a:pt x="460" y="908"/>
                  </a:lnTo>
                  <a:lnTo>
                    <a:pt x="443" y="908"/>
                  </a:lnTo>
                  <a:lnTo>
                    <a:pt x="428" y="907"/>
                  </a:lnTo>
                  <a:lnTo>
                    <a:pt x="413" y="904"/>
                  </a:lnTo>
                  <a:lnTo>
                    <a:pt x="400" y="899"/>
                  </a:lnTo>
                  <a:lnTo>
                    <a:pt x="387" y="892"/>
                  </a:lnTo>
                  <a:lnTo>
                    <a:pt x="381" y="886"/>
                  </a:lnTo>
                  <a:lnTo>
                    <a:pt x="376" y="881"/>
                  </a:lnTo>
                  <a:lnTo>
                    <a:pt x="372" y="874"/>
                  </a:lnTo>
                  <a:lnTo>
                    <a:pt x="367" y="867"/>
                  </a:lnTo>
                  <a:lnTo>
                    <a:pt x="364" y="859"/>
                  </a:lnTo>
                  <a:lnTo>
                    <a:pt x="363" y="852"/>
                  </a:lnTo>
                  <a:lnTo>
                    <a:pt x="361" y="844"/>
                  </a:lnTo>
                  <a:lnTo>
                    <a:pt x="361" y="837"/>
                  </a:lnTo>
                  <a:lnTo>
                    <a:pt x="363" y="822"/>
                  </a:lnTo>
                  <a:lnTo>
                    <a:pt x="367" y="809"/>
                  </a:lnTo>
                  <a:lnTo>
                    <a:pt x="373" y="795"/>
                  </a:lnTo>
                  <a:lnTo>
                    <a:pt x="381" y="782"/>
                  </a:lnTo>
                  <a:lnTo>
                    <a:pt x="390" y="768"/>
                  </a:lnTo>
                  <a:lnTo>
                    <a:pt x="399" y="758"/>
                  </a:lnTo>
                  <a:lnTo>
                    <a:pt x="693" y="364"/>
                  </a:lnTo>
                  <a:lnTo>
                    <a:pt x="239" y="364"/>
                  </a:lnTo>
                  <a:lnTo>
                    <a:pt x="56" y="606"/>
                  </a:lnTo>
                  <a:lnTo>
                    <a:pt x="35" y="636"/>
                  </a:lnTo>
                  <a:lnTo>
                    <a:pt x="16" y="664"/>
                  </a:lnTo>
                  <a:lnTo>
                    <a:pt x="10" y="679"/>
                  </a:lnTo>
                  <a:lnTo>
                    <a:pt x="4" y="694"/>
                  </a:lnTo>
                  <a:lnTo>
                    <a:pt x="1" y="710"/>
                  </a:lnTo>
                  <a:lnTo>
                    <a:pt x="0" y="727"/>
                  </a:lnTo>
                  <a:lnTo>
                    <a:pt x="1" y="743"/>
                  </a:lnTo>
                  <a:lnTo>
                    <a:pt x="4" y="759"/>
                  </a:lnTo>
                  <a:lnTo>
                    <a:pt x="9" y="774"/>
                  </a:lnTo>
                  <a:lnTo>
                    <a:pt x="16" y="789"/>
                  </a:lnTo>
                  <a:lnTo>
                    <a:pt x="34" y="817"/>
                  </a:lnTo>
                  <a:lnTo>
                    <a:pt x="56" y="849"/>
                  </a:lnTo>
                  <a:lnTo>
                    <a:pt x="102" y="910"/>
                  </a:lnTo>
                  <a:lnTo>
                    <a:pt x="137" y="954"/>
                  </a:lnTo>
                  <a:lnTo>
                    <a:pt x="172" y="996"/>
                  </a:lnTo>
                  <a:lnTo>
                    <a:pt x="192" y="1015"/>
                  </a:lnTo>
                  <a:lnTo>
                    <a:pt x="211" y="1033"/>
                  </a:lnTo>
                  <a:lnTo>
                    <a:pt x="232" y="1048"/>
                  </a:lnTo>
                  <a:lnTo>
                    <a:pt x="254" y="1061"/>
                  </a:lnTo>
                  <a:lnTo>
                    <a:pt x="277" y="1070"/>
                  </a:lnTo>
                  <a:lnTo>
                    <a:pt x="302" y="1078"/>
                  </a:lnTo>
                  <a:lnTo>
                    <a:pt x="327" y="1084"/>
                  </a:lnTo>
                  <a:lnTo>
                    <a:pt x="355" y="1087"/>
                  </a:lnTo>
                  <a:lnTo>
                    <a:pt x="385" y="1090"/>
                  </a:lnTo>
                  <a:lnTo>
                    <a:pt x="416" y="1091"/>
                  </a:lnTo>
                  <a:lnTo>
                    <a:pt x="449" y="1091"/>
                  </a:lnTo>
                  <a:lnTo>
                    <a:pt x="485" y="1091"/>
                  </a:lnTo>
                  <a:lnTo>
                    <a:pt x="683" y="1091"/>
                  </a:lnTo>
                  <a:lnTo>
                    <a:pt x="728" y="1091"/>
                  </a:lnTo>
                  <a:lnTo>
                    <a:pt x="777" y="1090"/>
                  </a:lnTo>
                  <a:lnTo>
                    <a:pt x="802" y="1088"/>
                  </a:lnTo>
                  <a:lnTo>
                    <a:pt x="829" y="1085"/>
                  </a:lnTo>
                  <a:lnTo>
                    <a:pt x="856" y="1081"/>
                  </a:lnTo>
                  <a:lnTo>
                    <a:pt x="882" y="1076"/>
                  </a:lnTo>
                  <a:lnTo>
                    <a:pt x="908" y="1070"/>
                  </a:lnTo>
                  <a:lnTo>
                    <a:pt x="935" y="1063"/>
                  </a:lnTo>
                  <a:lnTo>
                    <a:pt x="961" y="1054"/>
                  </a:lnTo>
                  <a:lnTo>
                    <a:pt x="987" y="1043"/>
                  </a:lnTo>
                  <a:lnTo>
                    <a:pt x="1012" y="1030"/>
                  </a:lnTo>
                  <a:lnTo>
                    <a:pt x="1036" y="1015"/>
                  </a:lnTo>
                  <a:lnTo>
                    <a:pt x="1060" y="997"/>
                  </a:lnTo>
                  <a:lnTo>
                    <a:pt x="1080" y="977"/>
                  </a:lnTo>
                  <a:lnTo>
                    <a:pt x="1101" y="956"/>
                  </a:lnTo>
                  <a:lnTo>
                    <a:pt x="1119" y="932"/>
                  </a:lnTo>
                  <a:lnTo>
                    <a:pt x="1134" y="908"/>
                  </a:lnTo>
                  <a:lnTo>
                    <a:pt x="1147" y="884"/>
                  </a:lnTo>
                  <a:lnTo>
                    <a:pt x="1158" y="861"/>
                  </a:lnTo>
                  <a:lnTo>
                    <a:pt x="1167" y="835"/>
                  </a:lnTo>
                  <a:lnTo>
                    <a:pt x="1174" y="811"/>
                  </a:lnTo>
                  <a:lnTo>
                    <a:pt x="1180" y="786"/>
                  </a:lnTo>
                  <a:lnTo>
                    <a:pt x="1185" y="764"/>
                  </a:lnTo>
                  <a:lnTo>
                    <a:pt x="1189" y="740"/>
                  </a:lnTo>
                  <a:lnTo>
                    <a:pt x="1191" y="719"/>
                  </a:lnTo>
                  <a:lnTo>
                    <a:pt x="1194" y="698"/>
                  </a:lnTo>
                  <a:lnTo>
                    <a:pt x="1195" y="663"/>
                  </a:lnTo>
                  <a:lnTo>
                    <a:pt x="1195" y="636"/>
                  </a:lnTo>
                  <a:lnTo>
                    <a:pt x="1195" y="455"/>
                  </a:lnTo>
                  <a:lnTo>
                    <a:pt x="1195" y="426"/>
                  </a:lnTo>
                  <a:lnTo>
                    <a:pt x="1194" y="391"/>
                  </a:lnTo>
                  <a:lnTo>
                    <a:pt x="1191" y="371"/>
                  </a:lnTo>
                  <a:lnTo>
                    <a:pt x="1189" y="349"/>
                  </a:lnTo>
                  <a:lnTo>
                    <a:pt x="1185" y="327"/>
                  </a:lnTo>
                  <a:lnTo>
                    <a:pt x="1180" y="303"/>
                  </a:lnTo>
                  <a:lnTo>
                    <a:pt x="1174" y="279"/>
                  </a:lnTo>
                  <a:lnTo>
                    <a:pt x="1167" y="255"/>
                  </a:lnTo>
                  <a:lnTo>
                    <a:pt x="1158" y="230"/>
                  </a:lnTo>
                  <a:lnTo>
                    <a:pt x="1147" y="206"/>
                  </a:lnTo>
                  <a:lnTo>
                    <a:pt x="1134" y="181"/>
                  </a:lnTo>
                  <a:lnTo>
                    <a:pt x="1119" y="157"/>
                  </a:lnTo>
                  <a:lnTo>
                    <a:pt x="1101" y="135"/>
                  </a:lnTo>
                  <a:lnTo>
                    <a:pt x="1080" y="113"/>
                  </a:lnTo>
                  <a:lnTo>
                    <a:pt x="1060" y="93"/>
                  </a:lnTo>
                  <a:lnTo>
                    <a:pt x="1036" y="75"/>
                  </a:lnTo>
                  <a:lnTo>
                    <a:pt x="1012" y="61"/>
                  </a:lnTo>
                  <a:lnTo>
                    <a:pt x="987" y="47"/>
                  </a:lnTo>
                  <a:lnTo>
                    <a:pt x="961" y="37"/>
                  </a:lnTo>
                  <a:lnTo>
                    <a:pt x="935" y="26"/>
                  </a:lnTo>
                  <a:lnTo>
                    <a:pt x="908" y="19"/>
                  </a:lnTo>
                  <a:lnTo>
                    <a:pt x="882" y="13"/>
                  </a:lnTo>
                  <a:lnTo>
                    <a:pt x="856" y="8"/>
                  </a:lnTo>
                  <a:lnTo>
                    <a:pt x="829" y="5"/>
                  </a:lnTo>
                  <a:lnTo>
                    <a:pt x="802" y="3"/>
                  </a:lnTo>
                  <a:lnTo>
                    <a:pt x="777" y="1"/>
                  </a:lnTo>
                  <a:lnTo>
                    <a:pt x="728" y="0"/>
                  </a:lnTo>
                  <a:lnTo>
                    <a:pt x="683" y="0"/>
                  </a:lnTo>
                  <a:lnTo>
                    <a:pt x="367" y="0"/>
                  </a:lnTo>
                  <a:lnTo>
                    <a:pt x="344" y="0"/>
                  </a:lnTo>
                  <a:lnTo>
                    <a:pt x="318" y="3"/>
                  </a:lnTo>
                  <a:lnTo>
                    <a:pt x="305" y="7"/>
                  </a:lnTo>
                  <a:lnTo>
                    <a:pt x="293" y="11"/>
                  </a:lnTo>
                  <a:lnTo>
                    <a:pt x="281" y="19"/>
                  </a:lnTo>
                  <a:lnTo>
                    <a:pt x="269" y="29"/>
                  </a:lnTo>
                  <a:lnTo>
                    <a:pt x="259" y="41"/>
                  </a:lnTo>
                  <a:lnTo>
                    <a:pt x="251" y="53"/>
                  </a:lnTo>
                  <a:lnTo>
                    <a:pt x="245" y="66"/>
                  </a:lnTo>
                  <a:lnTo>
                    <a:pt x="242" y="78"/>
                  </a:lnTo>
                  <a:lnTo>
                    <a:pt x="239" y="104"/>
                  </a:lnTo>
                  <a:lnTo>
                    <a:pt x="239" y="127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latin typeface="Calibri" charset="0"/>
              </a:endParaRPr>
            </a:p>
          </p:txBody>
        </p:sp>
        <p:sp>
          <p:nvSpPr>
            <p:cNvPr id="8" name="Freeform 28"/>
            <p:cNvSpPr>
              <a:spLocks/>
            </p:cNvSpPr>
            <p:nvPr userDrawn="1"/>
          </p:nvSpPr>
          <p:spPr bwMode="auto">
            <a:xfrm>
              <a:off x="5773589" y="6605685"/>
              <a:ext cx="317871" cy="225609"/>
            </a:xfrm>
            <a:custGeom>
              <a:avLst/>
              <a:gdLst>
                <a:gd name="T0" fmla="*/ 2147483647 w 1002"/>
                <a:gd name="T1" fmla="*/ 0 h 727"/>
                <a:gd name="T2" fmla="*/ 2147483647 w 1002"/>
                <a:gd name="T3" fmla="*/ 0 h 727"/>
                <a:gd name="T4" fmla="*/ 2147483647 w 1002"/>
                <a:gd name="T5" fmla="*/ 2147483647 h 727"/>
                <a:gd name="T6" fmla="*/ 0 w 1002"/>
                <a:gd name="T7" fmla="*/ 2147483647 h 727"/>
                <a:gd name="T8" fmla="*/ 2147483647 w 1002"/>
                <a:gd name="T9" fmla="*/ 0 h 7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2" h="727">
                  <a:moveTo>
                    <a:pt x="546" y="0"/>
                  </a:moveTo>
                  <a:lnTo>
                    <a:pt x="1002" y="0"/>
                  </a:lnTo>
                  <a:lnTo>
                    <a:pt x="456" y="727"/>
                  </a:lnTo>
                  <a:lnTo>
                    <a:pt x="0" y="727"/>
                  </a:lnTo>
                  <a:lnTo>
                    <a:pt x="546" y="0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latin typeface="Calibri" charset="0"/>
              </a:endParaRPr>
            </a:p>
          </p:txBody>
        </p:sp>
        <p:sp>
          <p:nvSpPr>
            <p:cNvPr id="9" name="Freeform 29"/>
            <p:cNvSpPr>
              <a:spLocks/>
            </p:cNvSpPr>
            <p:nvPr userDrawn="1"/>
          </p:nvSpPr>
          <p:spPr bwMode="auto">
            <a:xfrm>
              <a:off x="5385680" y="6605685"/>
              <a:ext cx="436399" cy="343786"/>
            </a:xfrm>
            <a:custGeom>
              <a:avLst/>
              <a:gdLst>
                <a:gd name="T0" fmla="*/ 0 w 1377"/>
                <a:gd name="T1" fmla="*/ 2147483647 h 1091"/>
                <a:gd name="T2" fmla="*/ 2147483647 w 1377"/>
                <a:gd name="T3" fmla="*/ 2147483647 h 1091"/>
                <a:gd name="T4" fmla="*/ 2147483647 w 1377"/>
                <a:gd name="T5" fmla="*/ 2147483647 h 1091"/>
                <a:gd name="T6" fmla="*/ 2147483647 w 1377"/>
                <a:gd name="T7" fmla="*/ 2147483647 h 1091"/>
                <a:gd name="T8" fmla="*/ 2147483647 w 1377"/>
                <a:gd name="T9" fmla="*/ 2147483647 h 1091"/>
                <a:gd name="T10" fmla="*/ 2147483647 w 1377"/>
                <a:gd name="T11" fmla="*/ 0 h 1091"/>
                <a:gd name="T12" fmla="*/ 2147483647 w 1377"/>
                <a:gd name="T13" fmla="*/ 0 h 1091"/>
                <a:gd name="T14" fmla="*/ 2147483647 w 1377"/>
                <a:gd name="T15" fmla="*/ 0 h 1091"/>
                <a:gd name="T16" fmla="*/ 2147483647 w 1377"/>
                <a:gd name="T17" fmla="*/ 2147483647 h 1091"/>
                <a:gd name="T18" fmla="*/ 2147483647 w 1377"/>
                <a:gd name="T19" fmla="*/ 2147483647 h 1091"/>
                <a:gd name="T20" fmla="*/ 2147483647 w 1377"/>
                <a:gd name="T21" fmla="*/ 2147483647 h 1091"/>
                <a:gd name="T22" fmla="*/ 2147483647 w 1377"/>
                <a:gd name="T23" fmla="*/ 2147483647 h 1091"/>
                <a:gd name="T24" fmla="*/ 2147483647 w 1377"/>
                <a:gd name="T25" fmla="*/ 2147483647 h 1091"/>
                <a:gd name="T26" fmla="*/ 2147483647 w 1377"/>
                <a:gd name="T27" fmla="*/ 2147483647 h 1091"/>
                <a:gd name="T28" fmla="*/ 2147483647 w 1377"/>
                <a:gd name="T29" fmla="*/ 2147483647 h 1091"/>
                <a:gd name="T30" fmla="*/ 2147483647 w 1377"/>
                <a:gd name="T31" fmla="*/ 2147483647 h 1091"/>
                <a:gd name="T32" fmla="*/ 2147483647 w 1377"/>
                <a:gd name="T33" fmla="*/ 2147483647 h 1091"/>
                <a:gd name="T34" fmla="*/ 2147483647 w 1377"/>
                <a:gd name="T35" fmla="*/ 2147483647 h 1091"/>
                <a:gd name="T36" fmla="*/ 2147483647 w 1377"/>
                <a:gd name="T37" fmla="*/ 2147483647 h 1091"/>
                <a:gd name="T38" fmla="*/ 2147483647 w 1377"/>
                <a:gd name="T39" fmla="*/ 2147483647 h 1091"/>
                <a:gd name="T40" fmla="*/ 2147483647 w 1377"/>
                <a:gd name="T41" fmla="*/ 2147483647 h 1091"/>
                <a:gd name="T42" fmla="*/ 2147483647 w 1377"/>
                <a:gd name="T43" fmla="*/ 2147483647 h 1091"/>
                <a:gd name="T44" fmla="*/ 2147483647 w 1377"/>
                <a:gd name="T45" fmla="*/ 2147483647 h 1091"/>
                <a:gd name="T46" fmla="*/ 2147483647 w 1377"/>
                <a:gd name="T47" fmla="*/ 2147483647 h 1091"/>
                <a:gd name="T48" fmla="*/ 2147483647 w 1377"/>
                <a:gd name="T49" fmla="*/ 2147483647 h 1091"/>
                <a:gd name="T50" fmla="*/ 2147483647 w 1377"/>
                <a:gd name="T51" fmla="*/ 2147483647 h 1091"/>
                <a:gd name="T52" fmla="*/ 2147483647 w 1377"/>
                <a:gd name="T53" fmla="*/ 2147483647 h 1091"/>
                <a:gd name="T54" fmla="*/ 2147483647 w 1377"/>
                <a:gd name="T55" fmla="*/ 2147483647 h 1091"/>
                <a:gd name="T56" fmla="*/ 2147483647 w 1377"/>
                <a:gd name="T57" fmla="*/ 2147483647 h 1091"/>
                <a:gd name="T58" fmla="*/ 2147483647 w 1377"/>
                <a:gd name="T59" fmla="*/ 2147483647 h 1091"/>
                <a:gd name="T60" fmla="*/ 2147483647 w 1377"/>
                <a:gd name="T61" fmla="*/ 2147483647 h 1091"/>
                <a:gd name="T62" fmla="*/ 2147483647 w 1377"/>
                <a:gd name="T63" fmla="*/ 2147483647 h 1091"/>
                <a:gd name="T64" fmla="*/ 2147483647 w 1377"/>
                <a:gd name="T65" fmla="*/ 2147483647 h 1091"/>
                <a:gd name="T66" fmla="*/ 2147483647 w 1377"/>
                <a:gd name="T67" fmla="*/ 2147483647 h 1091"/>
                <a:gd name="T68" fmla="*/ 0 w 1377"/>
                <a:gd name="T69" fmla="*/ 2147483647 h 109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77" h="1091">
                  <a:moveTo>
                    <a:pt x="0" y="128"/>
                  </a:moveTo>
                  <a:lnTo>
                    <a:pt x="0" y="104"/>
                  </a:lnTo>
                  <a:lnTo>
                    <a:pt x="3" y="79"/>
                  </a:lnTo>
                  <a:lnTo>
                    <a:pt x="7" y="65"/>
                  </a:lnTo>
                  <a:lnTo>
                    <a:pt x="12" y="53"/>
                  </a:lnTo>
                  <a:lnTo>
                    <a:pt x="19" y="42"/>
                  </a:lnTo>
                  <a:lnTo>
                    <a:pt x="30" y="30"/>
                  </a:lnTo>
                  <a:lnTo>
                    <a:pt x="42" y="19"/>
                  </a:lnTo>
                  <a:lnTo>
                    <a:pt x="53" y="12"/>
                  </a:lnTo>
                  <a:lnTo>
                    <a:pt x="67" y="6"/>
                  </a:lnTo>
                  <a:lnTo>
                    <a:pt x="79" y="3"/>
                  </a:lnTo>
                  <a:lnTo>
                    <a:pt x="104" y="0"/>
                  </a:lnTo>
                  <a:lnTo>
                    <a:pt x="128" y="0"/>
                  </a:lnTo>
                  <a:lnTo>
                    <a:pt x="892" y="0"/>
                  </a:lnTo>
                  <a:lnTo>
                    <a:pt x="927" y="0"/>
                  </a:lnTo>
                  <a:lnTo>
                    <a:pt x="960" y="0"/>
                  </a:lnTo>
                  <a:lnTo>
                    <a:pt x="991" y="1"/>
                  </a:lnTo>
                  <a:lnTo>
                    <a:pt x="1021" y="3"/>
                  </a:lnTo>
                  <a:lnTo>
                    <a:pt x="1048" y="6"/>
                  </a:lnTo>
                  <a:lnTo>
                    <a:pt x="1075" y="12"/>
                  </a:lnTo>
                  <a:lnTo>
                    <a:pt x="1099" y="19"/>
                  </a:lnTo>
                  <a:lnTo>
                    <a:pt x="1122" y="30"/>
                  </a:lnTo>
                  <a:lnTo>
                    <a:pt x="1145" y="42"/>
                  </a:lnTo>
                  <a:lnTo>
                    <a:pt x="1166" y="58"/>
                  </a:lnTo>
                  <a:lnTo>
                    <a:pt x="1185" y="74"/>
                  </a:lnTo>
                  <a:lnTo>
                    <a:pt x="1204" y="94"/>
                  </a:lnTo>
                  <a:lnTo>
                    <a:pt x="1240" y="137"/>
                  </a:lnTo>
                  <a:lnTo>
                    <a:pt x="1274" y="181"/>
                  </a:lnTo>
                  <a:lnTo>
                    <a:pt x="1320" y="242"/>
                  </a:lnTo>
                  <a:lnTo>
                    <a:pt x="1343" y="272"/>
                  </a:lnTo>
                  <a:lnTo>
                    <a:pt x="1361" y="302"/>
                  </a:lnTo>
                  <a:lnTo>
                    <a:pt x="1367" y="317"/>
                  </a:lnTo>
                  <a:lnTo>
                    <a:pt x="1372" y="331"/>
                  </a:lnTo>
                  <a:lnTo>
                    <a:pt x="1375" y="346"/>
                  </a:lnTo>
                  <a:lnTo>
                    <a:pt x="1377" y="363"/>
                  </a:lnTo>
                  <a:lnTo>
                    <a:pt x="1375" y="379"/>
                  </a:lnTo>
                  <a:lnTo>
                    <a:pt x="1372" y="395"/>
                  </a:lnTo>
                  <a:lnTo>
                    <a:pt x="1367" y="410"/>
                  </a:lnTo>
                  <a:lnTo>
                    <a:pt x="1359" y="425"/>
                  </a:lnTo>
                  <a:lnTo>
                    <a:pt x="1341" y="455"/>
                  </a:lnTo>
                  <a:lnTo>
                    <a:pt x="1320" y="485"/>
                  </a:lnTo>
                  <a:lnTo>
                    <a:pt x="1137" y="727"/>
                  </a:lnTo>
                  <a:lnTo>
                    <a:pt x="682" y="727"/>
                  </a:lnTo>
                  <a:lnTo>
                    <a:pt x="978" y="333"/>
                  </a:lnTo>
                  <a:lnTo>
                    <a:pt x="987" y="321"/>
                  </a:lnTo>
                  <a:lnTo>
                    <a:pt x="996" y="309"/>
                  </a:lnTo>
                  <a:lnTo>
                    <a:pt x="1003" y="296"/>
                  </a:lnTo>
                  <a:lnTo>
                    <a:pt x="1009" y="282"/>
                  </a:lnTo>
                  <a:lnTo>
                    <a:pt x="1014" y="268"/>
                  </a:lnTo>
                  <a:lnTo>
                    <a:pt x="1015" y="253"/>
                  </a:lnTo>
                  <a:lnTo>
                    <a:pt x="1015" y="245"/>
                  </a:lnTo>
                  <a:lnTo>
                    <a:pt x="1014" y="238"/>
                  </a:lnTo>
                  <a:lnTo>
                    <a:pt x="1012" y="230"/>
                  </a:lnTo>
                  <a:lnTo>
                    <a:pt x="1009" y="223"/>
                  </a:lnTo>
                  <a:lnTo>
                    <a:pt x="1005" y="216"/>
                  </a:lnTo>
                  <a:lnTo>
                    <a:pt x="1000" y="210"/>
                  </a:lnTo>
                  <a:lnTo>
                    <a:pt x="994" y="204"/>
                  </a:lnTo>
                  <a:lnTo>
                    <a:pt x="990" y="199"/>
                  </a:lnTo>
                  <a:lnTo>
                    <a:pt x="976" y="192"/>
                  </a:lnTo>
                  <a:lnTo>
                    <a:pt x="963" y="186"/>
                  </a:lnTo>
                  <a:lnTo>
                    <a:pt x="948" y="183"/>
                  </a:lnTo>
                  <a:lnTo>
                    <a:pt x="932" y="181"/>
                  </a:lnTo>
                  <a:lnTo>
                    <a:pt x="917" y="181"/>
                  </a:lnTo>
                  <a:lnTo>
                    <a:pt x="902" y="181"/>
                  </a:lnTo>
                  <a:lnTo>
                    <a:pt x="546" y="181"/>
                  </a:lnTo>
                  <a:lnTo>
                    <a:pt x="546" y="1091"/>
                  </a:lnTo>
                  <a:lnTo>
                    <a:pt x="181" y="1091"/>
                  </a:lnTo>
                  <a:lnTo>
                    <a:pt x="181" y="181"/>
                  </a:lnTo>
                  <a:lnTo>
                    <a:pt x="0" y="181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latin typeface="Calibri" charset="0"/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573" y="1809637"/>
            <a:ext cx="7772400" cy="1125140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charset="0"/>
              </a:defRPr>
            </a:lvl1pPr>
          </a:lstStyle>
          <a:p>
            <a:pPr>
              <a:defRPr/>
            </a:pPr>
            <a:fld id="{4FC7D7AE-34A6-484E-A24B-7F4317BA940E}" type="datetime1">
              <a:rPr lang="ru-RU"/>
              <a:pPr>
                <a:defRPr/>
              </a:pPr>
              <a:t>28.03.2017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>
              <a:defRPr dirty="0">
                <a:latin typeface="Calibri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charset="0"/>
              </a:defRPr>
            </a:lvl1pPr>
          </a:lstStyle>
          <a:p>
            <a:pPr>
              <a:defRPr/>
            </a:pPr>
            <a:fld id="{42443DD2-4829-4B71-91F7-5E874A5BA1B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8568952" cy="8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244224" y="1354836"/>
            <a:ext cx="8529889" cy="3295634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395537" y="1437625"/>
            <a:ext cx="8529889" cy="3295634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23528" y="249493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44224" y="1354836"/>
            <a:ext cx="7094790" cy="3295634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7457655" y="1383619"/>
            <a:ext cx="1316459" cy="326685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accent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8229600" cy="8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44224" y="1354836"/>
            <a:ext cx="7094790" cy="329563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7457655" y="1408859"/>
            <a:ext cx="1316459" cy="3241611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accent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8229600" cy="8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44224" y="1354836"/>
            <a:ext cx="8529889" cy="3295634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236700" y="1352278"/>
            <a:ext cx="4206713" cy="3279254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577640" y="1352278"/>
            <a:ext cx="4196473" cy="3279254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230731" y="258893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327026" y="1284685"/>
            <a:ext cx="7013575" cy="3348037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7457655" y="1289803"/>
            <a:ext cx="1316459" cy="334292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0066A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230731" y="258893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327026" y="1284685"/>
            <a:ext cx="4125913" cy="283368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/>
          </p:nvPr>
        </p:nvSpPr>
        <p:spPr>
          <a:xfrm>
            <a:off x="4667250" y="1285875"/>
            <a:ext cx="4125913" cy="283368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230731" y="258893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/>
          <p:nvPr userDrawn="1"/>
        </p:nvSpPr>
        <p:spPr>
          <a:xfrm>
            <a:off x="-17463" y="-33338"/>
            <a:ext cx="9161463" cy="755651"/>
          </a:xfrm>
          <a:prstGeom prst="rect">
            <a:avLst/>
          </a:prstGeom>
          <a:solidFill>
            <a:srgbClr val="BFC5C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166688"/>
            <a:ext cx="8229600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ru-RU" smtClean="0"/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для редактирования</a:t>
            </a:r>
          </a:p>
          <a:p>
            <a:pPr lvl="0"/>
            <a:r>
              <a:rPr lang="ru-RU" smtClean="0"/>
              <a:t>Нажмите для ввода текста</a:t>
            </a:r>
            <a:endParaRPr lang="en-US" smtClean="0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0" y="4879975"/>
            <a:ext cx="9144000" cy="263525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 userDrawn="1"/>
        </p:nvSpPr>
        <p:spPr bwMode="auto">
          <a:xfrm>
            <a:off x="201613" y="4929188"/>
            <a:ext cx="230187" cy="15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fld id="{2F17F52A-73B9-4F82-B961-66112F56B230}" type="slidenum">
              <a:rPr lang="en-US" sz="1000" smtClean="0">
                <a:latin typeface="Verdana" charset="0"/>
                <a:cs typeface="+mn-cs"/>
              </a:rPr>
              <a:pPr algn="r" eaLnBrk="1" fontAlgn="auto" hangingPunct="1">
                <a:spcBef>
                  <a:spcPct val="5000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dirty="0" smtClean="0">
              <a:latin typeface="Verdana" charset="0"/>
              <a:cs typeface="+mn-cs"/>
            </a:endParaRPr>
          </a:p>
        </p:txBody>
      </p:sp>
      <p:sp>
        <p:nvSpPr>
          <p:cNvPr id="10" name="Text Box 15"/>
          <p:cNvSpPr txBox="1">
            <a:spLocks noChangeArrowheads="1"/>
          </p:cNvSpPr>
          <p:nvPr userDrawn="1"/>
        </p:nvSpPr>
        <p:spPr bwMode="auto">
          <a:xfrm>
            <a:off x="487363" y="4941888"/>
            <a:ext cx="3733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000" dirty="0" smtClean="0">
                <a:latin typeface="Verdana" charset="0"/>
                <a:cs typeface="+mn-cs"/>
              </a:rPr>
              <a:t>| </a:t>
            </a:r>
            <a:r>
              <a:rPr lang="ru-RU" sz="1000" dirty="0" smtClean="0">
                <a:latin typeface="Verdana" charset="0"/>
                <a:cs typeface="+mn-cs"/>
              </a:rPr>
              <a:t>Тема презентации </a:t>
            </a:r>
            <a:r>
              <a:rPr lang="en-US" sz="1000" dirty="0" smtClean="0">
                <a:latin typeface="Verdana" charset="0"/>
                <a:cs typeface="+mn-cs"/>
              </a:rPr>
              <a:t>| XX</a:t>
            </a:r>
            <a:r>
              <a:rPr lang="ru-RU" sz="1000" dirty="0" smtClean="0">
                <a:latin typeface="Verdana" charset="0"/>
                <a:cs typeface="+mn-cs"/>
              </a:rPr>
              <a:t>/ХХ/ХХ</a:t>
            </a:r>
            <a:endParaRPr lang="en-US" sz="1000" dirty="0" smtClean="0">
              <a:latin typeface="Verdana" charset="0"/>
              <a:cs typeface="+mn-cs"/>
            </a:endParaRPr>
          </a:p>
        </p:txBody>
      </p:sp>
      <p:grpSp>
        <p:nvGrpSpPr>
          <p:cNvPr id="1032" name="Group 12"/>
          <p:cNvGrpSpPr>
            <a:grpSpLocks/>
          </p:cNvGrpSpPr>
          <p:nvPr userDrawn="1"/>
        </p:nvGrpSpPr>
        <p:grpSpPr bwMode="auto">
          <a:xfrm>
            <a:off x="-374650" y="-12700"/>
            <a:ext cx="366712" cy="2197100"/>
            <a:chOff x="-374650" y="-17463"/>
            <a:chExt cx="366712" cy="2930526"/>
          </a:xfrm>
        </p:grpSpPr>
        <p:sp>
          <p:nvSpPr>
            <p:cNvPr id="13" name="Rectangle 13"/>
            <p:cNvSpPr>
              <a:spLocks noChangeArrowheads="1"/>
            </p:cNvSpPr>
            <p:nvPr userDrawn="1"/>
          </p:nvSpPr>
          <p:spPr bwMode="auto">
            <a:xfrm>
              <a:off x="-374650" y="-17463"/>
              <a:ext cx="366712" cy="366316"/>
            </a:xfrm>
            <a:prstGeom prst="rect">
              <a:avLst/>
            </a:prstGeom>
            <a:solidFill>
              <a:srgbClr val="CD202C"/>
            </a:solidFill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  <p:sp>
          <p:nvSpPr>
            <p:cNvPr id="14" name="Rectangle 14"/>
            <p:cNvSpPr>
              <a:spLocks noChangeArrowheads="1"/>
            </p:cNvSpPr>
            <p:nvPr userDrawn="1"/>
          </p:nvSpPr>
          <p:spPr bwMode="auto">
            <a:xfrm>
              <a:off x="-374650" y="348853"/>
              <a:ext cx="366712" cy="366315"/>
            </a:xfrm>
            <a:prstGeom prst="rect">
              <a:avLst/>
            </a:prstGeom>
            <a:solidFill>
              <a:srgbClr val="455D70"/>
            </a:solidFill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 userDrawn="1"/>
          </p:nvSpPr>
          <p:spPr bwMode="auto">
            <a:xfrm>
              <a:off x="-374650" y="715169"/>
              <a:ext cx="366712" cy="368433"/>
            </a:xfrm>
            <a:prstGeom prst="rect">
              <a:avLst/>
            </a:prstGeom>
            <a:solidFill>
              <a:srgbClr val="68798B"/>
            </a:solidFill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  <p:sp>
          <p:nvSpPr>
            <p:cNvPr id="16" name="Rectangle 16"/>
            <p:cNvSpPr>
              <a:spLocks noChangeArrowheads="1"/>
            </p:cNvSpPr>
            <p:nvPr userDrawn="1"/>
          </p:nvSpPr>
          <p:spPr bwMode="auto">
            <a:xfrm>
              <a:off x="-374650" y="1081485"/>
              <a:ext cx="366712" cy="366315"/>
            </a:xfrm>
            <a:prstGeom prst="rect">
              <a:avLst/>
            </a:prstGeom>
            <a:solidFill>
              <a:srgbClr val="909CAA"/>
            </a:solidFill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  <p:sp>
          <p:nvSpPr>
            <p:cNvPr id="17" name="Rectangle 17"/>
            <p:cNvSpPr>
              <a:spLocks noChangeArrowheads="1"/>
            </p:cNvSpPr>
            <p:nvPr userDrawn="1"/>
          </p:nvSpPr>
          <p:spPr bwMode="auto">
            <a:xfrm>
              <a:off x="-374650" y="1447800"/>
              <a:ext cx="366712" cy="366316"/>
            </a:xfrm>
            <a:prstGeom prst="rect">
              <a:avLst/>
            </a:prstGeom>
            <a:solidFill>
              <a:srgbClr val="BFC5CE"/>
            </a:solidFill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  <p:sp>
          <p:nvSpPr>
            <p:cNvPr id="18" name="Rectangle 18"/>
            <p:cNvSpPr>
              <a:spLocks noChangeArrowheads="1"/>
            </p:cNvSpPr>
            <p:nvPr userDrawn="1"/>
          </p:nvSpPr>
          <p:spPr bwMode="auto">
            <a:xfrm>
              <a:off x="-374650" y="1814116"/>
              <a:ext cx="366712" cy="366315"/>
            </a:xfrm>
            <a:prstGeom prst="rect">
              <a:avLst/>
            </a:prstGeom>
            <a:solidFill>
              <a:srgbClr val="A3A86B"/>
            </a:solidFill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  <p:sp>
          <p:nvSpPr>
            <p:cNvPr id="19" name="Rectangle 19"/>
            <p:cNvSpPr>
              <a:spLocks noChangeArrowheads="1"/>
            </p:cNvSpPr>
            <p:nvPr userDrawn="1"/>
          </p:nvSpPr>
          <p:spPr bwMode="auto">
            <a:xfrm>
              <a:off x="-374650" y="2180432"/>
              <a:ext cx="366712" cy="368433"/>
            </a:xfrm>
            <a:prstGeom prst="rect">
              <a:avLst/>
            </a:prstGeom>
            <a:solidFill>
              <a:srgbClr val="D3D7BD"/>
            </a:solidFill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  <p:sp>
          <p:nvSpPr>
            <p:cNvPr id="20" name="Rectangle 20"/>
            <p:cNvSpPr>
              <a:spLocks noChangeArrowheads="1"/>
            </p:cNvSpPr>
            <p:nvPr userDrawn="1"/>
          </p:nvSpPr>
          <p:spPr bwMode="auto">
            <a:xfrm>
              <a:off x="-374650" y="2546748"/>
              <a:ext cx="366712" cy="366315"/>
            </a:xfrm>
            <a:prstGeom prst="rect">
              <a:avLst/>
            </a:prstGeom>
            <a:solidFill>
              <a:srgbClr val="0066A1"/>
            </a:solidFill>
            <a:ln>
              <a:noFill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  <a:ex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lt1"/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1033" name="Группа 10"/>
          <p:cNvGrpSpPr>
            <a:grpSpLocks noChangeAspect="1"/>
          </p:cNvGrpSpPr>
          <p:nvPr userDrawn="1"/>
        </p:nvGrpSpPr>
        <p:grpSpPr bwMode="auto">
          <a:xfrm>
            <a:off x="8496300" y="4948238"/>
            <a:ext cx="306388" cy="136525"/>
            <a:chOff x="5385680" y="6487509"/>
            <a:chExt cx="1039813" cy="461962"/>
          </a:xfrm>
        </p:grpSpPr>
        <p:sp>
          <p:nvSpPr>
            <p:cNvPr id="1034" name="Freeform 27"/>
            <p:cNvSpPr>
              <a:spLocks/>
            </p:cNvSpPr>
            <p:nvPr userDrawn="1"/>
          </p:nvSpPr>
          <p:spPr bwMode="auto">
            <a:xfrm>
              <a:off x="6048359" y="6487509"/>
              <a:ext cx="377134" cy="343786"/>
            </a:xfrm>
            <a:custGeom>
              <a:avLst/>
              <a:gdLst>
                <a:gd name="T0" fmla="*/ 2147483647 w 1195"/>
                <a:gd name="T1" fmla="*/ 2147483647 h 1091"/>
                <a:gd name="T2" fmla="*/ 2147483647 w 1195"/>
                <a:gd name="T3" fmla="*/ 2147483647 h 1091"/>
                <a:gd name="T4" fmla="*/ 2147483647 w 1195"/>
                <a:gd name="T5" fmla="*/ 2147483647 h 1091"/>
                <a:gd name="T6" fmla="*/ 2147483647 w 1195"/>
                <a:gd name="T7" fmla="*/ 2147483647 h 1091"/>
                <a:gd name="T8" fmla="*/ 2147483647 w 1195"/>
                <a:gd name="T9" fmla="*/ 2147483647 h 1091"/>
                <a:gd name="T10" fmla="*/ 2147483647 w 1195"/>
                <a:gd name="T11" fmla="*/ 2147483647 h 1091"/>
                <a:gd name="T12" fmla="*/ 2147483647 w 1195"/>
                <a:gd name="T13" fmla="*/ 2147483647 h 1091"/>
                <a:gd name="T14" fmla="*/ 2147483647 w 1195"/>
                <a:gd name="T15" fmla="*/ 2147483647 h 1091"/>
                <a:gd name="T16" fmla="*/ 2147483647 w 1195"/>
                <a:gd name="T17" fmla="*/ 2147483647 h 1091"/>
                <a:gd name="T18" fmla="*/ 2147483647 w 1195"/>
                <a:gd name="T19" fmla="*/ 2147483647 h 1091"/>
                <a:gd name="T20" fmla="*/ 2147483647 w 1195"/>
                <a:gd name="T21" fmla="*/ 2147483647 h 1091"/>
                <a:gd name="T22" fmla="*/ 2147483647 w 1195"/>
                <a:gd name="T23" fmla="*/ 2147483647 h 1091"/>
                <a:gd name="T24" fmla="*/ 2147483647 w 1195"/>
                <a:gd name="T25" fmla="*/ 2147483647 h 1091"/>
                <a:gd name="T26" fmla="*/ 2147483647 w 1195"/>
                <a:gd name="T27" fmla="*/ 2147483647 h 1091"/>
                <a:gd name="T28" fmla="*/ 2147483647 w 1195"/>
                <a:gd name="T29" fmla="*/ 2147483647 h 1091"/>
                <a:gd name="T30" fmla="*/ 2147483647 w 1195"/>
                <a:gd name="T31" fmla="*/ 2147483647 h 1091"/>
                <a:gd name="T32" fmla="*/ 2147483647 w 1195"/>
                <a:gd name="T33" fmla="*/ 2147483647 h 1091"/>
                <a:gd name="T34" fmla="*/ 2147483647 w 1195"/>
                <a:gd name="T35" fmla="*/ 2147483647 h 1091"/>
                <a:gd name="T36" fmla="*/ 2147483647 w 1195"/>
                <a:gd name="T37" fmla="*/ 2147483647 h 1091"/>
                <a:gd name="T38" fmla="*/ 2147483647 w 1195"/>
                <a:gd name="T39" fmla="*/ 2147483647 h 1091"/>
                <a:gd name="T40" fmla="*/ 2147483647 w 1195"/>
                <a:gd name="T41" fmla="*/ 2147483647 h 1091"/>
                <a:gd name="T42" fmla="*/ 2147483647 w 1195"/>
                <a:gd name="T43" fmla="*/ 2147483647 h 1091"/>
                <a:gd name="T44" fmla="*/ 2147483647 w 1195"/>
                <a:gd name="T45" fmla="*/ 2147483647 h 1091"/>
                <a:gd name="T46" fmla="*/ 2147483647 w 1195"/>
                <a:gd name="T47" fmla="*/ 2147483647 h 1091"/>
                <a:gd name="T48" fmla="*/ 2147483647 w 1195"/>
                <a:gd name="T49" fmla="*/ 2147483647 h 1091"/>
                <a:gd name="T50" fmla="*/ 2147483647 w 1195"/>
                <a:gd name="T51" fmla="*/ 2147483647 h 1091"/>
                <a:gd name="T52" fmla="*/ 2147483647 w 1195"/>
                <a:gd name="T53" fmla="*/ 2147483647 h 1091"/>
                <a:gd name="T54" fmla="*/ 2147483647 w 1195"/>
                <a:gd name="T55" fmla="*/ 2147483647 h 1091"/>
                <a:gd name="T56" fmla="*/ 2147483647 w 1195"/>
                <a:gd name="T57" fmla="*/ 2147483647 h 1091"/>
                <a:gd name="T58" fmla="*/ 2147483647 w 1195"/>
                <a:gd name="T59" fmla="*/ 2147483647 h 1091"/>
                <a:gd name="T60" fmla="*/ 2147483647 w 1195"/>
                <a:gd name="T61" fmla="*/ 2147483647 h 1091"/>
                <a:gd name="T62" fmla="*/ 2147483647 w 1195"/>
                <a:gd name="T63" fmla="*/ 2147483647 h 1091"/>
                <a:gd name="T64" fmla="*/ 2147483647 w 1195"/>
                <a:gd name="T65" fmla="*/ 2147483647 h 1091"/>
                <a:gd name="T66" fmla="*/ 2147483647 w 1195"/>
                <a:gd name="T67" fmla="*/ 2147483647 h 1091"/>
                <a:gd name="T68" fmla="*/ 2147483647 w 1195"/>
                <a:gd name="T69" fmla="*/ 2147483647 h 1091"/>
                <a:gd name="T70" fmla="*/ 2147483647 w 1195"/>
                <a:gd name="T71" fmla="*/ 2147483647 h 1091"/>
                <a:gd name="T72" fmla="*/ 2147483647 w 1195"/>
                <a:gd name="T73" fmla="*/ 2147483647 h 1091"/>
                <a:gd name="T74" fmla="*/ 2147483647 w 1195"/>
                <a:gd name="T75" fmla="*/ 2147483647 h 1091"/>
                <a:gd name="T76" fmla="*/ 2147483647 w 1195"/>
                <a:gd name="T77" fmla="*/ 2147483647 h 1091"/>
                <a:gd name="T78" fmla="*/ 2147483647 w 1195"/>
                <a:gd name="T79" fmla="*/ 2147483647 h 1091"/>
                <a:gd name="T80" fmla="*/ 2147483647 w 1195"/>
                <a:gd name="T81" fmla="*/ 2147483647 h 1091"/>
                <a:gd name="T82" fmla="*/ 2147483647 w 1195"/>
                <a:gd name="T83" fmla="*/ 2147483647 h 1091"/>
                <a:gd name="T84" fmla="*/ 2147483647 w 1195"/>
                <a:gd name="T85" fmla="*/ 2147483647 h 1091"/>
                <a:gd name="T86" fmla="*/ 2147483647 w 1195"/>
                <a:gd name="T87" fmla="*/ 2147483647 h 1091"/>
                <a:gd name="T88" fmla="*/ 2147483647 w 1195"/>
                <a:gd name="T89" fmla="*/ 2147483647 h 1091"/>
                <a:gd name="T90" fmla="*/ 2147483647 w 1195"/>
                <a:gd name="T91" fmla="*/ 0 h 1091"/>
                <a:gd name="T92" fmla="*/ 2147483647 w 1195"/>
                <a:gd name="T93" fmla="*/ 2147483647 h 1091"/>
                <a:gd name="T94" fmla="*/ 2147483647 w 1195"/>
                <a:gd name="T95" fmla="*/ 2147483647 h 1091"/>
                <a:gd name="T96" fmla="*/ 2147483647 w 1195"/>
                <a:gd name="T97" fmla="*/ 2147483647 h 1091"/>
                <a:gd name="T98" fmla="*/ 2147483647 w 1195"/>
                <a:gd name="T99" fmla="*/ 2147483647 h 109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195" h="1091">
                  <a:moveTo>
                    <a:pt x="239" y="127"/>
                  </a:moveTo>
                  <a:lnTo>
                    <a:pt x="239" y="181"/>
                  </a:lnTo>
                  <a:lnTo>
                    <a:pt x="693" y="181"/>
                  </a:lnTo>
                  <a:lnTo>
                    <a:pt x="719" y="181"/>
                  </a:lnTo>
                  <a:lnTo>
                    <a:pt x="747" y="185"/>
                  </a:lnTo>
                  <a:lnTo>
                    <a:pt x="762" y="188"/>
                  </a:lnTo>
                  <a:lnTo>
                    <a:pt x="775" y="194"/>
                  </a:lnTo>
                  <a:lnTo>
                    <a:pt x="789" y="202"/>
                  </a:lnTo>
                  <a:lnTo>
                    <a:pt x="801" y="212"/>
                  </a:lnTo>
                  <a:lnTo>
                    <a:pt x="809" y="224"/>
                  </a:lnTo>
                  <a:lnTo>
                    <a:pt x="817" y="236"/>
                  </a:lnTo>
                  <a:lnTo>
                    <a:pt x="823" y="251"/>
                  </a:lnTo>
                  <a:lnTo>
                    <a:pt x="827" y="264"/>
                  </a:lnTo>
                  <a:lnTo>
                    <a:pt x="830" y="293"/>
                  </a:lnTo>
                  <a:lnTo>
                    <a:pt x="830" y="318"/>
                  </a:lnTo>
                  <a:lnTo>
                    <a:pt x="830" y="773"/>
                  </a:lnTo>
                  <a:lnTo>
                    <a:pt x="830" y="798"/>
                  </a:lnTo>
                  <a:lnTo>
                    <a:pt x="827" y="825"/>
                  </a:lnTo>
                  <a:lnTo>
                    <a:pt x="823" y="840"/>
                  </a:lnTo>
                  <a:lnTo>
                    <a:pt x="817" y="853"/>
                  </a:lnTo>
                  <a:lnTo>
                    <a:pt x="809" y="867"/>
                  </a:lnTo>
                  <a:lnTo>
                    <a:pt x="801" y="878"/>
                  </a:lnTo>
                  <a:lnTo>
                    <a:pt x="789" y="889"/>
                  </a:lnTo>
                  <a:lnTo>
                    <a:pt x="775" y="896"/>
                  </a:lnTo>
                  <a:lnTo>
                    <a:pt x="762" y="902"/>
                  </a:lnTo>
                  <a:lnTo>
                    <a:pt x="747" y="905"/>
                  </a:lnTo>
                  <a:lnTo>
                    <a:pt x="719" y="908"/>
                  </a:lnTo>
                  <a:lnTo>
                    <a:pt x="693" y="910"/>
                  </a:lnTo>
                  <a:lnTo>
                    <a:pt x="475" y="910"/>
                  </a:lnTo>
                  <a:lnTo>
                    <a:pt x="460" y="908"/>
                  </a:lnTo>
                  <a:lnTo>
                    <a:pt x="443" y="908"/>
                  </a:lnTo>
                  <a:lnTo>
                    <a:pt x="428" y="907"/>
                  </a:lnTo>
                  <a:lnTo>
                    <a:pt x="413" y="904"/>
                  </a:lnTo>
                  <a:lnTo>
                    <a:pt x="400" y="899"/>
                  </a:lnTo>
                  <a:lnTo>
                    <a:pt x="387" y="892"/>
                  </a:lnTo>
                  <a:lnTo>
                    <a:pt x="381" y="886"/>
                  </a:lnTo>
                  <a:lnTo>
                    <a:pt x="376" y="881"/>
                  </a:lnTo>
                  <a:lnTo>
                    <a:pt x="372" y="874"/>
                  </a:lnTo>
                  <a:lnTo>
                    <a:pt x="367" y="867"/>
                  </a:lnTo>
                  <a:lnTo>
                    <a:pt x="364" y="859"/>
                  </a:lnTo>
                  <a:lnTo>
                    <a:pt x="363" y="852"/>
                  </a:lnTo>
                  <a:lnTo>
                    <a:pt x="361" y="844"/>
                  </a:lnTo>
                  <a:lnTo>
                    <a:pt x="361" y="837"/>
                  </a:lnTo>
                  <a:lnTo>
                    <a:pt x="363" y="822"/>
                  </a:lnTo>
                  <a:lnTo>
                    <a:pt x="367" y="809"/>
                  </a:lnTo>
                  <a:lnTo>
                    <a:pt x="373" y="795"/>
                  </a:lnTo>
                  <a:lnTo>
                    <a:pt x="381" y="782"/>
                  </a:lnTo>
                  <a:lnTo>
                    <a:pt x="390" y="768"/>
                  </a:lnTo>
                  <a:lnTo>
                    <a:pt x="399" y="758"/>
                  </a:lnTo>
                  <a:lnTo>
                    <a:pt x="693" y="364"/>
                  </a:lnTo>
                  <a:lnTo>
                    <a:pt x="239" y="364"/>
                  </a:lnTo>
                  <a:lnTo>
                    <a:pt x="56" y="606"/>
                  </a:lnTo>
                  <a:lnTo>
                    <a:pt x="35" y="636"/>
                  </a:lnTo>
                  <a:lnTo>
                    <a:pt x="16" y="664"/>
                  </a:lnTo>
                  <a:lnTo>
                    <a:pt x="10" y="679"/>
                  </a:lnTo>
                  <a:lnTo>
                    <a:pt x="4" y="694"/>
                  </a:lnTo>
                  <a:lnTo>
                    <a:pt x="1" y="710"/>
                  </a:lnTo>
                  <a:lnTo>
                    <a:pt x="0" y="727"/>
                  </a:lnTo>
                  <a:lnTo>
                    <a:pt x="1" y="743"/>
                  </a:lnTo>
                  <a:lnTo>
                    <a:pt x="4" y="759"/>
                  </a:lnTo>
                  <a:lnTo>
                    <a:pt x="9" y="774"/>
                  </a:lnTo>
                  <a:lnTo>
                    <a:pt x="16" y="789"/>
                  </a:lnTo>
                  <a:lnTo>
                    <a:pt x="34" y="817"/>
                  </a:lnTo>
                  <a:lnTo>
                    <a:pt x="56" y="849"/>
                  </a:lnTo>
                  <a:lnTo>
                    <a:pt x="102" y="910"/>
                  </a:lnTo>
                  <a:lnTo>
                    <a:pt x="137" y="954"/>
                  </a:lnTo>
                  <a:lnTo>
                    <a:pt x="172" y="996"/>
                  </a:lnTo>
                  <a:lnTo>
                    <a:pt x="192" y="1015"/>
                  </a:lnTo>
                  <a:lnTo>
                    <a:pt x="211" y="1033"/>
                  </a:lnTo>
                  <a:lnTo>
                    <a:pt x="232" y="1048"/>
                  </a:lnTo>
                  <a:lnTo>
                    <a:pt x="254" y="1061"/>
                  </a:lnTo>
                  <a:lnTo>
                    <a:pt x="277" y="1070"/>
                  </a:lnTo>
                  <a:lnTo>
                    <a:pt x="302" y="1078"/>
                  </a:lnTo>
                  <a:lnTo>
                    <a:pt x="327" y="1084"/>
                  </a:lnTo>
                  <a:lnTo>
                    <a:pt x="355" y="1087"/>
                  </a:lnTo>
                  <a:lnTo>
                    <a:pt x="385" y="1090"/>
                  </a:lnTo>
                  <a:lnTo>
                    <a:pt x="416" y="1091"/>
                  </a:lnTo>
                  <a:lnTo>
                    <a:pt x="449" y="1091"/>
                  </a:lnTo>
                  <a:lnTo>
                    <a:pt x="485" y="1091"/>
                  </a:lnTo>
                  <a:lnTo>
                    <a:pt x="683" y="1091"/>
                  </a:lnTo>
                  <a:lnTo>
                    <a:pt x="728" y="1091"/>
                  </a:lnTo>
                  <a:lnTo>
                    <a:pt x="777" y="1090"/>
                  </a:lnTo>
                  <a:lnTo>
                    <a:pt x="802" y="1088"/>
                  </a:lnTo>
                  <a:lnTo>
                    <a:pt x="829" y="1085"/>
                  </a:lnTo>
                  <a:lnTo>
                    <a:pt x="856" y="1081"/>
                  </a:lnTo>
                  <a:lnTo>
                    <a:pt x="882" y="1076"/>
                  </a:lnTo>
                  <a:lnTo>
                    <a:pt x="908" y="1070"/>
                  </a:lnTo>
                  <a:lnTo>
                    <a:pt x="935" y="1063"/>
                  </a:lnTo>
                  <a:lnTo>
                    <a:pt x="961" y="1054"/>
                  </a:lnTo>
                  <a:lnTo>
                    <a:pt x="987" y="1043"/>
                  </a:lnTo>
                  <a:lnTo>
                    <a:pt x="1012" y="1030"/>
                  </a:lnTo>
                  <a:lnTo>
                    <a:pt x="1036" y="1015"/>
                  </a:lnTo>
                  <a:lnTo>
                    <a:pt x="1060" y="997"/>
                  </a:lnTo>
                  <a:lnTo>
                    <a:pt x="1080" y="977"/>
                  </a:lnTo>
                  <a:lnTo>
                    <a:pt x="1101" y="956"/>
                  </a:lnTo>
                  <a:lnTo>
                    <a:pt x="1119" y="932"/>
                  </a:lnTo>
                  <a:lnTo>
                    <a:pt x="1134" y="908"/>
                  </a:lnTo>
                  <a:lnTo>
                    <a:pt x="1147" y="884"/>
                  </a:lnTo>
                  <a:lnTo>
                    <a:pt x="1158" y="861"/>
                  </a:lnTo>
                  <a:lnTo>
                    <a:pt x="1167" y="835"/>
                  </a:lnTo>
                  <a:lnTo>
                    <a:pt x="1174" y="811"/>
                  </a:lnTo>
                  <a:lnTo>
                    <a:pt x="1180" y="786"/>
                  </a:lnTo>
                  <a:lnTo>
                    <a:pt x="1185" y="764"/>
                  </a:lnTo>
                  <a:lnTo>
                    <a:pt x="1189" y="740"/>
                  </a:lnTo>
                  <a:lnTo>
                    <a:pt x="1191" y="719"/>
                  </a:lnTo>
                  <a:lnTo>
                    <a:pt x="1194" y="698"/>
                  </a:lnTo>
                  <a:lnTo>
                    <a:pt x="1195" y="663"/>
                  </a:lnTo>
                  <a:lnTo>
                    <a:pt x="1195" y="636"/>
                  </a:lnTo>
                  <a:lnTo>
                    <a:pt x="1195" y="455"/>
                  </a:lnTo>
                  <a:lnTo>
                    <a:pt x="1195" y="426"/>
                  </a:lnTo>
                  <a:lnTo>
                    <a:pt x="1194" y="391"/>
                  </a:lnTo>
                  <a:lnTo>
                    <a:pt x="1191" y="371"/>
                  </a:lnTo>
                  <a:lnTo>
                    <a:pt x="1189" y="349"/>
                  </a:lnTo>
                  <a:lnTo>
                    <a:pt x="1185" y="327"/>
                  </a:lnTo>
                  <a:lnTo>
                    <a:pt x="1180" y="303"/>
                  </a:lnTo>
                  <a:lnTo>
                    <a:pt x="1174" y="279"/>
                  </a:lnTo>
                  <a:lnTo>
                    <a:pt x="1167" y="255"/>
                  </a:lnTo>
                  <a:lnTo>
                    <a:pt x="1158" y="230"/>
                  </a:lnTo>
                  <a:lnTo>
                    <a:pt x="1147" y="206"/>
                  </a:lnTo>
                  <a:lnTo>
                    <a:pt x="1134" y="181"/>
                  </a:lnTo>
                  <a:lnTo>
                    <a:pt x="1119" y="157"/>
                  </a:lnTo>
                  <a:lnTo>
                    <a:pt x="1101" y="135"/>
                  </a:lnTo>
                  <a:lnTo>
                    <a:pt x="1080" y="113"/>
                  </a:lnTo>
                  <a:lnTo>
                    <a:pt x="1060" y="93"/>
                  </a:lnTo>
                  <a:lnTo>
                    <a:pt x="1036" y="75"/>
                  </a:lnTo>
                  <a:lnTo>
                    <a:pt x="1012" y="61"/>
                  </a:lnTo>
                  <a:lnTo>
                    <a:pt x="987" y="47"/>
                  </a:lnTo>
                  <a:lnTo>
                    <a:pt x="961" y="37"/>
                  </a:lnTo>
                  <a:lnTo>
                    <a:pt x="935" y="26"/>
                  </a:lnTo>
                  <a:lnTo>
                    <a:pt x="908" y="19"/>
                  </a:lnTo>
                  <a:lnTo>
                    <a:pt x="882" y="13"/>
                  </a:lnTo>
                  <a:lnTo>
                    <a:pt x="856" y="8"/>
                  </a:lnTo>
                  <a:lnTo>
                    <a:pt x="829" y="5"/>
                  </a:lnTo>
                  <a:lnTo>
                    <a:pt x="802" y="3"/>
                  </a:lnTo>
                  <a:lnTo>
                    <a:pt x="777" y="1"/>
                  </a:lnTo>
                  <a:lnTo>
                    <a:pt x="728" y="0"/>
                  </a:lnTo>
                  <a:lnTo>
                    <a:pt x="683" y="0"/>
                  </a:lnTo>
                  <a:lnTo>
                    <a:pt x="367" y="0"/>
                  </a:lnTo>
                  <a:lnTo>
                    <a:pt x="344" y="0"/>
                  </a:lnTo>
                  <a:lnTo>
                    <a:pt x="318" y="3"/>
                  </a:lnTo>
                  <a:lnTo>
                    <a:pt x="305" y="7"/>
                  </a:lnTo>
                  <a:lnTo>
                    <a:pt x="293" y="11"/>
                  </a:lnTo>
                  <a:lnTo>
                    <a:pt x="281" y="19"/>
                  </a:lnTo>
                  <a:lnTo>
                    <a:pt x="269" y="29"/>
                  </a:lnTo>
                  <a:lnTo>
                    <a:pt x="259" y="41"/>
                  </a:lnTo>
                  <a:lnTo>
                    <a:pt x="251" y="53"/>
                  </a:lnTo>
                  <a:lnTo>
                    <a:pt x="245" y="66"/>
                  </a:lnTo>
                  <a:lnTo>
                    <a:pt x="242" y="78"/>
                  </a:lnTo>
                  <a:lnTo>
                    <a:pt x="239" y="104"/>
                  </a:lnTo>
                  <a:lnTo>
                    <a:pt x="239" y="127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latin typeface="Calibri" charset="0"/>
              </a:endParaRPr>
            </a:p>
          </p:txBody>
        </p:sp>
        <p:sp>
          <p:nvSpPr>
            <p:cNvPr id="1035" name="Freeform 28"/>
            <p:cNvSpPr>
              <a:spLocks/>
            </p:cNvSpPr>
            <p:nvPr userDrawn="1"/>
          </p:nvSpPr>
          <p:spPr bwMode="auto">
            <a:xfrm>
              <a:off x="5773589" y="6605685"/>
              <a:ext cx="317871" cy="225609"/>
            </a:xfrm>
            <a:custGeom>
              <a:avLst/>
              <a:gdLst>
                <a:gd name="T0" fmla="*/ 2147483647 w 1002"/>
                <a:gd name="T1" fmla="*/ 0 h 727"/>
                <a:gd name="T2" fmla="*/ 2147483647 w 1002"/>
                <a:gd name="T3" fmla="*/ 0 h 727"/>
                <a:gd name="T4" fmla="*/ 2147483647 w 1002"/>
                <a:gd name="T5" fmla="*/ 2147483647 h 727"/>
                <a:gd name="T6" fmla="*/ 0 w 1002"/>
                <a:gd name="T7" fmla="*/ 2147483647 h 727"/>
                <a:gd name="T8" fmla="*/ 2147483647 w 1002"/>
                <a:gd name="T9" fmla="*/ 0 h 7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2" h="727">
                  <a:moveTo>
                    <a:pt x="546" y="0"/>
                  </a:moveTo>
                  <a:lnTo>
                    <a:pt x="1002" y="0"/>
                  </a:lnTo>
                  <a:lnTo>
                    <a:pt x="456" y="727"/>
                  </a:lnTo>
                  <a:lnTo>
                    <a:pt x="0" y="727"/>
                  </a:lnTo>
                  <a:lnTo>
                    <a:pt x="546" y="0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latin typeface="Calibri" charset="0"/>
              </a:endParaRPr>
            </a:p>
          </p:txBody>
        </p:sp>
        <p:sp>
          <p:nvSpPr>
            <p:cNvPr id="1036" name="Freeform 29"/>
            <p:cNvSpPr>
              <a:spLocks/>
            </p:cNvSpPr>
            <p:nvPr userDrawn="1"/>
          </p:nvSpPr>
          <p:spPr bwMode="auto">
            <a:xfrm>
              <a:off x="5385680" y="6605685"/>
              <a:ext cx="436399" cy="343786"/>
            </a:xfrm>
            <a:custGeom>
              <a:avLst/>
              <a:gdLst>
                <a:gd name="T0" fmla="*/ 0 w 1377"/>
                <a:gd name="T1" fmla="*/ 2147483647 h 1091"/>
                <a:gd name="T2" fmla="*/ 2147483647 w 1377"/>
                <a:gd name="T3" fmla="*/ 2147483647 h 1091"/>
                <a:gd name="T4" fmla="*/ 2147483647 w 1377"/>
                <a:gd name="T5" fmla="*/ 2147483647 h 1091"/>
                <a:gd name="T6" fmla="*/ 2147483647 w 1377"/>
                <a:gd name="T7" fmla="*/ 2147483647 h 1091"/>
                <a:gd name="T8" fmla="*/ 2147483647 w 1377"/>
                <a:gd name="T9" fmla="*/ 2147483647 h 1091"/>
                <a:gd name="T10" fmla="*/ 2147483647 w 1377"/>
                <a:gd name="T11" fmla="*/ 0 h 1091"/>
                <a:gd name="T12" fmla="*/ 2147483647 w 1377"/>
                <a:gd name="T13" fmla="*/ 0 h 1091"/>
                <a:gd name="T14" fmla="*/ 2147483647 w 1377"/>
                <a:gd name="T15" fmla="*/ 0 h 1091"/>
                <a:gd name="T16" fmla="*/ 2147483647 w 1377"/>
                <a:gd name="T17" fmla="*/ 2147483647 h 1091"/>
                <a:gd name="T18" fmla="*/ 2147483647 w 1377"/>
                <a:gd name="T19" fmla="*/ 2147483647 h 1091"/>
                <a:gd name="T20" fmla="*/ 2147483647 w 1377"/>
                <a:gd name="T21" fmla="*/ 2147483647 h 1091"/>
                <a:gd name="T22" fmla="*/ 2147483647 w 1377"/>
                <a:gd name="T23" fmla="*/ 2147483647 h 1091"/>
                <a:gd name="T24" fmla="*/ 2147483647 w 1377"/>
                <a:gd name="T25" fmla="*/ 2147483647 h 1091"/>
                <a:gd name="T26" fmla="*/ 2147483647 w 1377"/>
                <a:gd name="T27" fmla="*/ 2147483647 h 1091"/>
                <a:gd name="T28" fmla="*/ 2147483647 w 1377"/>
                <a:gd name="T29" fmla="*/ 2147483647 h 1091"/>
                <a:gd name="T30" fmla="*/ 2147483647 w 1377"/>
                <a:gd name="T31" fmla="*/ 2147483647 h 1091"/>
                <a:gd name="T32" fmla="*/ 2147483647 w 1377"/>
                <a:gd name="T33" fmla="*/ 2147483647 h 1091"/>
                <a:gd name="T34" fmla="*/ 2147483647 w 1377"/>
                <a:gd name="T35" fmla="*/ 2147483647 h 1091"/>
                <a:gd name="T36" fmla="*/ 2147483647 w 1377"/>
                <a:gd name="T37" fmla="*/ 2147483647 h 1091"/>
                <a:gd name="T38" fmla="*/ 2147483647 w 1377"/>
                <a:gd name="T39" fmla="*/ 2147483647 h 1091"/>
                <a:gd name="T40" fmla="*/ 2147483647 w 1377"/>
                <a:gd name="T41" fmla="*/ 2147483647 h 1091"/>
                <a:gd name="T42" fmla="*/ 2147483647 w 1377"/>
                <a:gd name="T43" fmla="*/ 2147483647 h 1091"/>
                <a:gd name="T44" fmla="*/ 2147483647 w 1377"/>
                <a:gd name="T45" fmla="*/ 2147483647 h 1091"/>
                <a:gd name="T46" fmla="*/ 2147483647 w 1377"/>
                <a:gd name="T47" fmla="*/ 2147483647 h 1091"/>
                <a:gd name="T48" fmla="*/ 2147483647 w 1377"/>
                <a:gd name="T49" fmla="*/ 2147483647 h 1091"/>
                <a:gd name="T50" fmla="*/ 2147483647 w 1377"/>
                <a:gd name="T51" fmla="*/ 2147483647 h 1091"/>
                <a:gd name="T52" fmla="*/ 2147483647 w 1377"/>
                <a:gd name="T53" fmla="*/ 2147483647 h 1091"/>
                <a:gd name="T54" fmla="*/ 2147483647 w 1377"/>
                <a:gd name="T55" fmla="*/ 2147483647 h 1091"/>
                <a:gd name="T56" fmla="*/ 2147483647 w 1377"/>
                <a:gd name="T57" fmla="*/ 2147483647 h 1091"/>
                <a:gd name="T58" fmla="*/ 2147483647 w 1377"/>
                <a:gd name="T59" fmla="*/ 2147483647 h 1091"/>
                <a:gd name="T60" fmla="*/ 2147483647 w 1377"/>
                <a:gd name="T61" fmla="*/ 2147483647 h 1091"/>
                <a:gd name="T62" fmla="*/ 2147483647 w 1377"/>
                <a:gd name="T63" fmla="*/ 2147483647 h 1091"/>
                <a:gd name="T64" fmla="*/ 2147483647 w 1377"/>
                <a:gd name="T65" fmla="*/ 2147483647 h 1091"/>
                <a:gd name="T66" fmla="*/ 2147483647 w 1377"/>
                <a:gd name="T67" fmla="*/ 2147483647 h 1091"/>
                <a:gd name="T68" fmla="*/ 0 w 1377"/>
                <a:gd name="T69" fmla="*/ 2147483647 h 109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77" h="1091">
                  <a:moveTo>
                    <a:pt x="0" y="128"/>
                  </a:moveTo>
                  <a:lnTo>
                    <a:pt x="0" y="104"/>
                  </a:lnTo>
                  <a:lnTo>
                    <a:pt x="3" y="79"/>
                  </a:lnTo>
                  <a:lnTo>
                    <a:pt x="7" y="65"/>
                  </a:lnTo>
                  <a:lnTo>
                    <a:pt x="12" y="53"/>
                  </a:lnTo>
                  <a:lnTo>
                    <a:pt x="19" y="42"/>
                  </a:lnTo>
                  <a:lnTo>
                    <a:pt x="30" y="30"/>
                  </a:lnTo>
                  <a:lnTo>
                    <a:pt x="42" y="19"/>
                  </a:lnTo>
                  <a:lnTo>
                    <a:pt x="53" y="12"/>
                  </a:lnTo>
                  <a:lnTo>
                    <a:pt x="67" y="6"/>
                  </a:lnTo>
                  <a:lnTo>
                    <a:pt x="79" y="3"/>
                  </a:lnTo>
                  <a:lnTo>
                    <a:pt x="104" y="0"/>
                  </a:lnTo>
                  <a:lnTo>
                    <a:pt x="128" y="0"/>
                  </a:lnTo>
                  <a:lnTo>
                    <a:pt x="892" y="0"/>
                  </a:lnTo>
                  <a:lnTo>
                    <a:pt x="927" y="0"/>
                  </a:lnTo>
                  <a:lnTo>
                    <a:pt x="960" y="0"/>
                  </a:lnTo>
                  <a:lnTo>
                    <a:pt x="991" y="1"/>
                  </a:lnTo>
                  <a:lnTo>
                    <a:pt x="1021" y="3"/>
                  </a:lnTo>
                  <a:lnTo>
                    <a:pt x="1048" y="6"/>
                  </a:lnTo>
                  <a:lnTo>
                    <a:pt x="1075" y="12"/>
                  </a:lnTo>
                  <a:lnTo>
                    <a:pt x="1099" y="19"/>
                  </a:lnTo>
                  <a:lnTo>
                    <a:pt x="1122" y="30"/>
                  </a:lnTo>
                  <a:lnTo>
                    <a:pt x="1145" y="42"/>
                  </a:lnTo>
                  <a:lnTo>
                    <a:pt x="1166" y="58"/>
                  </a:lnTo>
                  <a:lnTo>
                    <a:pt x="1185" y="74"/>
                  </a:lnTo>
                  <a:lnTo>
                    <a:pt x="1204" y="94"/>
                  </a:lnTo>
                  <a:lnTo>
                    <a:pt x="1240" y="137"/>
                  </a:lnTo>
                  <a:lnTo>
                    <a:pt x="1274" y="181"/>
                  </a:lnTo>
                  <a:lnTo>
                    <a:pt x="1320" y="242"/>
                  </a:lnTo>
                  <a:lnTo>
                    <a:pt x="1343" y="272"/>
                  </a:lnTo>
                  <a:lnTo>
                    <a:pt x="1361" y="302"/>
                  </a:lnTo>
                  <a:lnTo>
                    <a:pt x="1367" y="317"/>
                  </a:lnTo>
                  <a:lnTo>
                    <a:pt x="1372" y="331"/>
                  </a:lnTo>
                  <a:lnTo>
                    <a:pt x="1375" y="346"/>
                  </a:lnTo>
                  <a:lnTo>
                    <a:pt x="1377" y="363"/>
                  </a:lnTo>
                  <a:lnTo>
                    <a:pt x="1375" y="379"/>
                  </a:lnTo>
                  <a:lnTo>
                    <a:pt x="1372" y="395"/>
                  </a:lnTo>
                  <a:lnTo>
                    <a:pt x="1367" y="410"/>
                  </a:lnTo>
                  <a:lnTo>
                    <a:pt x="1359" y="425"/>
                  </a:lnTo>
                  <a:lnTo>
                    <a:pt x="1341" y="455"/>
                  </a:lnTo>
                  <a:lnTo>
                    <a:pt x="1320" y="485"/>
                  </a:lnTo>
                  <a:lnTo>
                    <a:pt x="1137" y="727"/>
                  </a:lnTo>
                  <a:lnTo>
                    <a:pt x="682" y="727"/>
                  </a:lnTo>
                  <a:lnTo>
                    <a:pt x="978" y="333"/>
                  </a:lnTo>
                  <a:lnTo>
                    <a:pt x="987" y="321"/>
                  </a:lnTo>
                  <a:lnTo>
                    <a:pt x="996" y="309"/>
                  </a:lnTo>
                  <a:lnTo>
                    <a:pt x="1003" y="296"/>
                  </a:lnTo>
                  <a:lnTo>
                    <a:pt x="1009" y="282"/>
                  </a:lnTo>
                  <a:lnTo>
                    <a:pt x="1014" y="268"/>
                  </a:lnTo>
                  <a:lnTo>
                    <a:pt x="1015" y="253"/>
                  </a:lnTo>
                  <a:lnTo>
                    <a:pt x="1015" y="245"/>
                  </a:lnTo>
                  <a:lnTo>
                    <a:pt x="1014" y="238"/>
                  </a:lnTo>
                  <a:lnTo>
                    <a:pt x="1012" y="230"/>
                  </a:lnTo>
                  <a:lnTo>
                    <a:pt x="1009" y="223"/>
                  </a:lnTo>
                  <a:lnTo>
                    <a:pt x="1005" y="216"/>
                  </a:lnTo>
                  <a:lnTo>
                    <a:pt x="1000" y="210"/>
                  </a:lnTo>
                  <a:lnTo>
                    <a:pt x="994" y="204"/>
                  </a:lnTo>
                  <a:lnTo>
                    <a:pt x="990" y="199"/>
                  </a:lnTo>
                  <a:lnTo>
                    <a:pt x="976" y="192"/>
                  </a:lnTo>
                  <a:lnTo>
                    <a:pt x="963" y="186"/>
                  </a:lnTo>
                  <a:lnTo>
                    <a:pt x="948" y="183"/>
                  </a:lnTo>
                  <a:lnTo>
                    <a:pt x="932" y="181"/>
                  </a:lnTo>
                  <a:lnTo>
                    <a:pt x="917" y="181"/>
                  </a:lnTo>
                  <a:lnTo>
                    <a:pt x="902" y="181"/>
                  </a:lnTo>
                  <a:lnTo>
                    <a:pt x="546" y="181"/>
                  </a:lnTo>
                  <a:lnTo>
                    <a:pt x="546" y="1091"/>
                  </a:lnTo>
                  <a:lnTo>
                    <a:pt x="181" y="1091"/>
                  </a:lnTo>
                  <a:lnTo>
                    <a:pt x="181" y="181"/>
                  </a:lnTo>
                  <a:lnTo>
                    <a:pt x="0" y="181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latin typeface="Calibri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9" r:id="rId1"/>
    <p:sldLayoutId id="2147484409" r:id="rId2"/>
    <p:sldLayoutId id="2147484410" r:id="rId3"/>
    <p:sldLayoutId id="2147484411" r:id="rId4"/>
    <p:sldLayoutId id="2147484412" r:id="rId5"/>
    <p:sldLayoutId id="2147484413" r:id="rId6"/>
    <p:sldLayoutId id="2147484414" r:id="rId7"/>
    <p:sldLayoutId id="2147484415" r:id="rId8"/>
    <p:sldLayoutId id="2147484416" r:id="rId9"/>
    <p:sldLayoutId id="2147484417" r:id="rId10"/>
    <p:sldLayoutId id="2147484420" r:id="rId11"/>
    <p:sldLayoutId id="2147484418" r:id="rId12"/>
    <p:sldLayoutId id="2147484421" r:id="rId13"/>
    <p:sldLayoutId id="2147484422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Verdana" charset="0"/>
          <a:cs typeface="Verdan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Verdana" charset="0"/>
          <a:cs typeface="Verdan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Verdana" charset="0"/>
          <a:cs typeface="Verdan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Verdana" charset="0"/>
          <a:cs typeface="Verdan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diagramData" Target="../diagrams/data1.xm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hyperlink" Target="http://www.etzp.rzd.ru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rzd.ru/" TargetMode="External"/><Relationship Id="rId5" Type="http://schemas.openxmlformats.org/officeDocument/2006/relationships/hyperlink" Target="mailto:hotlinezakupki@center.rzd.ru" TargetMode="Externa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hyperlink" Target="http://www.rzd.ru/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chart" Target="../charts/chart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chart" Target="../charts/chart1.xml"/><Relationship Id="rId5" Type="http://schemas.openxmlformats.org/officeDocument/2006/relationships/image" Target="../media/image3.png"/><Relationship Id="rId4" Type="http://schemas.openxmlformats.org/officeDocument/2006/relationships/oleObject" Target="../embeddings/_____Microsoft_Office_Excel_97-20031.xls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4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chart" Target="../charts/chart5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6" descr="Поезд 10.jpg"/>
          <p:cNvPicPr>
            <a:picLocks noChangeAspect="1"/>
          </p:cNvPicPr>
          <p:nvPr/>
        </p:nvPicPr>
        <p:blipFill>
          <a:blip r:embed="rId2" cstate="print"/>
          <a:srcRect t="28957"/>
          <a:stretch>
            <a:fillRect/>
          </a:stretch>
        </p:blipFill>
        <p:spPr bwMode="auto">
          <a:xfrm>
            <a:off x="-6350" y="-92075"/>
            <a:ext cx="9150350" cy="406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8" descr="C:\Natarius\RZD 2014\Август\16x9\title.png"/>
          <p:cNvPicPr>
            <a:picLocks noChangeAspect="1" noChangeArrowheads="1"/>
          </p:cNvPicPr>
          <p:nvPr/>
        </p:nvPicPr>
        <p:blipFill>
          <a:blip r:embed="rId3" cstate="print"/>
          <a:srcRect b="13628"/>
          <a:stretch>
            <a:fillRect/>
          </a:stretch>
        </p:blipFill>
        <p:spPr bwMode="auto">
          <a:xfrm>
            <a:off x="0" y="700088"/>
            <a:ext cx="914400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8" descr="C:\Natarius\RZD 2014\Август\16x9\title.png"/>
          <p:cNvPicPr>
            <a:picLocks noChangeAspect="1" noChangeArrowheads="1"/>
          </p:cNvPicPr>
          <p:nvPr/>
        </p:nvPicPr>
        <p:blipFill>
          <a:blip r:embed="rId3" cstate="print"/>
          <a:srcRect l="87801" t="88171" r="3539" b="4831"/>
          <a:stretch>
            <a:fillRect/>
          </a:stretch>
        </p:blipFill>
        <p:spPr bwMode="auto">
          <a:xfrm>
            <a:off x="8042275" y="4535488"/>
            <a:ext cx="79216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57158" y="3282741"/>
            <a:ext cx="6500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Участие субъектов малого и среднего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предпринимательства в закупках ОАО «РЖД»</a:t>
            </a:r>
            <a:endParaRPr lang="ru-RU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51520" y="4083918"/>
            <a:ext cx="5514509" cy="848731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Subtitle 6"/>
          <p:cNvSpPr txBox="1">
            <a:spLocks/>
          </p:cNvSpPr>
          <p:nvPr/>
        </p:nvSpPr>
        <p:spPr bwMode="auto">
          <a:xfrm>
            <a:off x="898525" y="4008454"/>
            <a:ext cx="5514975" cy="84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Arial" pitchFamily="34" charset="0"/>
                <a:cs typeface="Verdana" pitchFamily="34" charset="0"/>
              </a:rPr>
              <a:t>Заместитель начальника Центра организации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Arial" pitchFamily="34" charset="0"/>
                <a:cs typeface="Verdana" pitchFamily="34" charset="0"/>
              </a:rPr>
              <a:t> закупочной деятельности А.С.Савченко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Arial" pitchFamily="34" charset="0"/>
              <a:cs typeface="Verdana" pitchFamily="34" charset="0"/>
            </a:endParaRP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901700" y="4516438"/>
            <a:ext cx="2657475" cy="382587"/>
          </a:xfrm>
        </p:spPr>
        <p:txBody>
          <a:bodyPr/>
          <a:lstStyle/>
          <a:p>
            <a:pPr eaLnBrk="1" hangingPunct="1"/>
            <a:r>
              <a:rPr kumimoji="0" lang="ru-RU" dirty="0" smtClean="0">
                <a:ea typeface="Arial" pitchFamily="34" charset="0"/>
              </a:rPr>
              <a:t>28 марта 2017 г.</a:t>
            </a:r>
            <a:endParaRPr kumimoji="0" lang="en-US" dirty="0" smtClean="0">
              <a:ea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6"/>
          <p:cNvSpPr txBox="1">
            <a:spLocks noChangeArrowheads="1"/>
          </p:cNvSpPr>
          <p:nvPr/>
        </p:nvSpPr>
        <p:spPr bwMode="auto">
          <a:xfrm>
            <a:off x="152400" y="0"/>
            <a:ext cx="8991600" cy="800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14" tIns="45706" rIns="91414" bIns="45706" anchor="ctr"/>
          <a:lstStyle/>
          <a:p>
            <a:pPr algn="ctr" defTabSz="985838"/>
            <a:endParaRPr lang="ru-RU" sz="1600" b="1" dirty="0">
              <a:solidFill>
                <a:srgbClr val="003366"/>
              </a:solidFill>
              <a:latin typeface="Verdana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123478"/>
            <a:ext cx="9144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Требования к участникам программы партнерства ОАО «РЖД»</a:t>
            </a:r>
            <a:endParaRPr lang="ru-RU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4340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4929188"/>
            <a:ext cx="22145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142844" y="786362"/>
            <a:ext cx="892975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3" indent="-4763">
              <a:lnSpc>
                <a:spcPts val="1800"/>
              </a:lnSpc>
              <a:spcAft>
                <a:spcPts val="0"/>
              </a:spcAft>
              <a:buClr>
                <a:srgbClr val="0066A1"/>
              </a:buClr>
              <a:buFont typeface="Wingdings" pitchFamily="2" charset="2"/>
              <a:buChar char="ü"/>
            </a:pP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наличие опыта выполнения обязательств для предприятий железнодорожного транспорта или статуса участника проекта «Сколково», или опыт производства и поставки товаров, выполнения работ, оказания услуг, включенных в реестр инновационных товаров, работ и услуг</a:t>
            </a:r>
          </a:p>
          <a:p>
            <a:pPr marL="4763" indent="-4763">
              <a:lnSpc>
                <a:spcPts val="1800"/>
              </a:lnSpc>
              <a:spcAft>
                <a:spcPts val="0"/>
              </a:spcAft>
              <a:buClr>
                <a:srgbClr val="0066A1"/>
              </a:buClr>
              <a:buFont typeface="Wingdings" pitchFamily="2" charset="2"/>
              <a:buChar char="ü"/>
            </a:pP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отсутствие задолженностей по уплате в бюджеты всех уровней свыше 1000 рублей,</a:t>
            </a:r>
            <a:b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ненахождение в стадии ликвидации, непризнание банкротом, неприостановление </a:t>
            </a:r>
            <a:b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деятельности</a:t>
            </a:r>
          </a:p>
          <a:p>
            <a:pPr marL="4763" indent="-4763">
              <a:lnSpc>
                <a:spcPts val="1800"/>
              </a:lnSpc>
              <a:spcAft>
                <a:spcPts val="0"/>
              </a:spcAft>
              <a:buClr>
                <a:srgbClr val="0066A1"/>
              </a:buClr>
              <a:buFont typeface="Wingdings" pitchFamily="2" charset="2"/>
              <a:buChar char="ü"/>
            </a:pP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руководитель, члены коллегиального исполнительного органа, главный бухгалтер субъекта МСП не должны иметь судимостей за преступления в сфере экономики, а также в отношении указанных лиц не должно быть применено наказание в виде лишения права занимать определенные должности или заниматься определенной деятельностью, связанной с деятельностью субъекта МСП, и административное наказание в виде дисквалификации</a:t>
            </a:r>
          </a:p>
          <a:p>
            <a:pPr marL="4763" indent="-4763">
              <a:lnSpc>
                <a:spcPts val="1800"/>
              </a:lnSpc>
              <a:spcAft>
                <a:spcPts val="0"/>
              </a:spcAft>
              <a:buClr>
                <a:srgbClr val="0066A1"/>
              </a:buClr>
              <a:buFont typeface="Wingdings" pitchFamily="2" charset="2"/>
              <a:buChar char="ü"/>
            </a:pP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сведения о субъекте МСП не должны содержаться в реестрах недобросовестных поставщиков</a:t>
            </a:r>
          </a:p>
          <a:p>
            <a:pPr marL="4763" indent="-4763">
              <a:lnSpc>
                <a:spcPts val="1800"/>
              </a:lnSpc>
              <a:spcAft>
                <a:spcPts val="0"/>
              </a:spcAft>
              <a:buClr>
                <a:srgbClr val="0066A1"/>
              </a:buClr>
              <a:buFont typeface="Wingdings" pitchFamily="2" charset="2"/>
              <a:buChar char="ü"/>
            </a:pP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претендент не должен иметь неисполненных в срок и ненадлежащим образом исполненных обязательств и просроченных задолженностей перед ОАО «РЖД»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-32" y="4585897"/>
            <a:ext cx="9144032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2075" indent="12700" algn="ctr">
              <a:lnSpc>
                <a:spcPts val="1400"/>
              </a:lnSpc>
              <a:spcBef>
                <a:spcPts val="600"/>
              </a:spcBef>
              <a:buClr>
                <a:srgbClr val="FF0000"/>
              </a:buClr>
            </a:pPr>
            <a:r>
              <a:rPr lang="ru-RU" sz="1600" dirty="0" smtClean="0">
                <a:solidFill>
                  <a:srgbClr val="0066A1"/>
                </a:solidFill>
                <a:latin typeface="Verdana" pitchFamily="34" charset="0"/>
                <a:ea typeface="Arial" pitchFamily="34" charset="0"/>
                <a:cs typeface="Verdana" pitchFamily="34" charset="0"/>
              </a:rPr>
              <a:t>Программа</a:t>
            </a:r>
            <a:r>
              <a:rPr lang="ru-RU" sz="1600" dirty="0" smtClean="0">
                <a:solidFill>
                  <a:srgbClr val="FF69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600" dirty="0" smtClean="0">
                <a:solidFill>
                  <a:srgbClr val="0066A1"/>
                </a:solidFill>
                <a:latin typeface="Verdana" pitchFamily="34" charset="0"/>
                <a:ea typeface="Arial" pitchFamily="34" charset="0"/>
                <a:cs typeface="Verdana" pitchFamily="34" charset="0"/>
              </a:rPr>
              <a:t>партнерства и реестр партнеров размещены на сайте ОАО «РЖД»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хема 13"/>
          <p:cNvGraphicFramePr/>
          <p:nvPr/>
        </p:nvGraphicFramePr>
        <p:xfrm>
          <a:off x="242387" y="792627"/>
          <a:ext cx="8712968" cy="4011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434" name="Title 2"/>
          <p:cNvSpPr>
            <a:spLocks noGrp="1"/>
          </p:cNvSpPr>
          <p:nvPr>
            <p:ph type="title"/>
          </p:nvPr>
        </p:nvSpPr>
        <p:spPr>
          <a:xfrm>
            <a:off x="0" y="-52388"/>
            <a:ext cx="9144000" cy="768351"/>
          </a:xfrm>
        </p:spPr>
        <p:txBody>
          <a:bodyPr>
            <a:normAutofit/>
          </a:bodyPr>
          <a:lstStyle/>
          <a:p>
            <a:pPr algn="ctr" defTabSz="985838"/>
            <a:r>
              <a:rPr lang="ru-RU" sz="2000" dirty="0" smtClean="0"/>
              <a:t>Программа партнерства ОАО «РЖД»</a:t>
            </a:r>
          </a:p>
        </p:txBody>
      </p:sp>
      <p:pic>
        <p:nvPicPr>
          <p:cNvPr id="18435" name="Picture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63" y="4929188"/>
            <a:ext cx="22145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13"/>
          <p:cNvSpPr>
            <a:spLocks noChangeArrowheads="1"/>
          </p:cNvSpPr>
          <p:nvPr/>
        </p:nvSpPr>
        <p:spPr bwMode="auto">
          <a:xfrm>
            <a:off x="0" y="697094"/>
            <a:ext cx="91440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1400"/>
              </a:lnSpc>
              <a:defRPr/>
            </a:pP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Программа </a:t>
            </a:r>
            <a:r>
              <a:rPr lang="ru-RU" sz="1400" dirty="0">
                <a:latin typeface="Verdana" pitchFamily="34" charset="0"/>
                <a:ea typeface="Verdana" pitchFamily="34" charset="0"/>
                <a:cs typeface="Verdana" pitchFamily="34" charset="0"/>
              </a:rPr>
              <a:t>партнерства направлена на поиск среди субъектов МСП и создание перечня партнеров, производящих и реализующих высокотехнологичную продукцию, осуществляющих научно-исследовательские, опытно- конструкторские и технологические работы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1623476"/>
            <a:ext cx="8786874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3" indent="-4763">
              <a:lnSpc>
                <a:spcPts val="1800"/>
              </a:lnSpc>
              <a:spcAft>
                <a:spcPts val="0"/>
              </a:spcAft>
              <a:buClr>
                <a:srgbClr val="0066A1"/>
              </a:buClr>
              <a:buFont typeface="Wingdings" pitchFamily="2" charset="2"/>
              <a:buChar char="ü"/>
            </a:pP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информационная поддержка</a:t>
            </a:r>
            <a:endParaRPr lang="ru-RU" sz="1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763" indent="-4763">
              <a:lnSpc>
                <a:spcPts val="1800"/>
              </a:lnSpc>
              <a:spcAft>
                <a:spcPts val="0"/>
              </a:spcAft>
              <a:buClr>
                <a:srgbClr val="0066A1"/>
              </a:buClr>
              <a:buFont typeface="Wingdings" pitchFamily="2" charset="2"/>
              <a:buChar char="ü"/>
            </a:pP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ведение </a:t>
            </a:r>
            <a:r>
              <a:rPr lang="ru-RU" sz="1400" dirty="0">
                <a:latin typeface="Verdana" pitchFamily="34" charset="0"/>
                <a:ea typeface="Verdana" pitchFamily="34" charset="0"/>
                <a:cs typeface="Verdana" pitchFamily="34" charset="0"/>
              </a:rPr>
              <a:t>реестра субъектов МСП – участников программы </a:t>
            </a: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партнерства</a:t>
            </a:r>
            <a:endParaRPr lang="ru-RU" sz="1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763" indent="-4763">
              <a:lnSpc>
                <a:spcPts val="1800"/>
              </a:lnSpc>
              <a:spcAft>
                <a:spcPts val="0"/>
              </a:spcAft>
              <a:buClr>
                <a:srgbClr val="0066A1"/>
              </a:buClr>
              <a:buFont typeface="Wingdings" pitchFamily="2" charset="2"/>
              <a:buChar char="ü"/>
            </a:pP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организационная </a:t>
            </a:r>
            <a:r>
              <a:rPr lang="ru-RU" sz="1400" dirty="0">
                <a:latin typeface="Verdana" pitchFamily="34" charset="0"/>
                <a:ea typeface="Verdana" pitchFamily="34" charset="0"/>
                <a:cs typeface="Verdana" pitchFamily="34" charset="0"/>
              </a:rPr>
              <a:t>и методологическая </a:t>
            </a: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поддержка</a:t>
            </a:r>
            <a:endParaRPr lang="ru-RU" sz="1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763" indent="-4763">
              <a:lnSpc>
                <a:spcPts val="1800"/>
              </a:lnSpc>
              <a:spcAft>
                <a:spcPts val="0"/>
              </a:spcAft>
              <a:buClr>
                <a:srgbClr val="0066A1"/>
              </a:buClr>
              <a:buFont typeface="Wingdings" pitchFamily="2" charset="2"/>
              <a:buChar char="ü"/>
            </a:pP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совершенствование </a:t>
            </a:r>
            <a:r>
              <a:rPr lang="ru-RU" sz="1400" dirty="0">
                <a:latin typeface="Verdana" pitchFamily="34" charset="0"/>
                <a:ea typeface="Verdana" pitchFamily="34" charset="0"/>
                <a:cs typeface="Verdana" pitchFamily="34" charset="0"/>
              </a:rPr>
              <a:t>системы закупок ОАО «РЖД» в соответствии с принципами, установленными Федеральным законом </a:t>
            </a: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от 18.07.2011 № 223-ФЗ</a:t>
            </a:r>
            <a:endParaRPr lang="ru-RU" sz="1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763" indent="-4763">
              <a:lnSpc>
                <a:spcPts val="1800"/>
              </a:lnSpc>
              <a:spcAft>
                <a:spcPts val="0"/>
              </a:spcAft>
              <a:buClr>
                <a:srgbClr val="0066A1"/>
              </a:buClr>
              <a:buFont typeface="Wingdings" pitchFamily="2" charset="2"/>
              <a:buChar char="ü"/>
            </a:pP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обеспечение </a:t>
            </a:r>
            <a:r>
              <a:rPr lang="ru-RU" sz="1400" dirty="0">
                <a:latin typeface="Verdana" pitchFamily="34" charset="0"/>
                <a:ea typeface="Verdana" pitchFamily="34" charset="0"/>
                <a:cs typeface="Verdana" pitchFamily="34" charset="0"/>
              </a:rPr>
              <a:t>мер содействия субъектам МСП</a:t>
            </a:r>
          </a:p>
          <a:p>
            <a:pPr marL="4763" indent="-4763">
              <a:lnSpc>
                <a:spcPts val="1800"/>
              </a:lnSpc>
              <a:spcAft>
                <a:spcPts val="0"/>
              </a:spcAft>
              <a:buClr>
                <a:srgbClr val="0066A1"/>
              </a:buClr>
              <a:buFont typeface="Wingdings" pitchFamily="2" charset="2"/>
              <a:buChar char="ü"/>
            </a:pP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привлечение (при необходимости) </a:t>
            </a:r>
            <a:r>
              <a:rPr lang="ru-RU" sz="1400" dirty="0">
                <a:latin typeface="Verdana" pitchFamily="34" charset="0"/>
                <a:ea typeface="Verdana" pitchFamily="34" charset="0"/>
                <a:cs typeface="Verdana" pitchFamily="34" charset="0"/>
              </a:rPr>
              <a:t>субъектов МСП к разработке и реализации программ инновационного развития</a:t>
            </a:r>
          </a:p>
          <a:p>
            <a:pPr marL="4763" indent="-4763">
              <a:lnSpc>
                <a:spcPts val="1800"/>
              </a:lnSpc>
              <a:spcAft>
                <a:spcPts val="0"/>
              </a:spcAft>
              <a:buClr>
                <a:srgbClr val="0066A1"/>
              </a:buClr>
              <a:buFont typeface="Wingdings" pitchFamily="2" charset="2"/>
              <a:buChar char="ü"/>
            </a:pP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возможность авансирования в размере не менее 30%</a:t>
            </a:r>
            <a:endParaRPr lang="ru-RU" sz="1400" dirty="0" smtClean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273724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dirty="0" smtClean="0">
                <a:solidFill>
                  <a:srgbClr val="0066A1"/>
                </a:solidFill>
                <a:latin typeface="Verdana" pitchFamily="34" charset="0"/>
                <a:ea typeface="Arial" pitchFamily="34" charset="0"/>
                <a:cs typeface="Verdana" pitchFamily="34" charset="0"/>
              </a:rPr>
              <a:t>Основные</a:t>
            </a:r>
            <a:r>
              <a:rPr lang="ru-RU" b="1" dirty="0" smtClean="0"/>
              <a:t> </a:t>
            </a:r>
            <a:r>
              <a:rPr lang="ru-RU" sz="1600" dirty="0" smtClean="0">
                <a:solidFill>
                  <a:srgbClr val="0066A1"/>
                </a:solidFill>
                <a:latin typeface="Verdana" pitchFamily="34" charset="0"/>
                <a:ea typeface="Arial" pitchFamily="34" charset="0"/>
                <a:cs typeface="Verdana" pitchFamily="34" charset="0"/>
              </a:rPr>
              <a:t>мероприятия</a:t>
            </a:r>
            <a:r>
              <a:rPr lang="ru-RU" b="1" dirty="0" smtClean="0"/>
              <a:t> </a:t>
            </a:r>
            <a:r>
              <a:rPr lang="ru-RU" sz="1600" dirty="0" smtClean="0">
                <a:solidFill>
                  <a:srgbClr val="0066A1"/>
                </a:solidFill>
                <a:latin typeface="Verdana" pitchFamily="34" charset="0"/>
                <a:ea typeface="Arial" pitchFamily="34" charset="0"/>
                <a:cs typeface="Verdana" pitchFamily="34" charset="0"/>
              </a:rPr>
              <a:t>Программы</a:t>
            </a:r>
            <a:r>
              <a:rPr lang="ru-RU" b="1" dirty="0" smtClean="0"/>
              <a:t> </a:t>
            </a:r>
            <a:r>
              <a:rPr lang="ru-RU" sz="1600" dirty="0" smtClean="0">
                <a:solidFill>
                  <a:srgbClr val="0066A1"/>
                </a:solidFill>
                <a:latin typeface="Verdana" pitchFamily="34" charset="0"/>
                <a:ea typeface="Arial" pitchFamily="34" charset="0"/>
                <a:cs typeface="Verdana" pitchFamily="34" charset="0"/>
              </a:rPr>
              <a:t>партнерства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3857634"/>
            <a:ext cx="9144000" cy="874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2075" indent="12700" algn="ctr" eaLnBrk="1" hangingPunct="1">
              <a:lnSpc>
                <a:spcPts val="1700"/>
              </a:lnSpc>
              <a:spcAft>
                <a:spcPts val="0"/>
              </a:spcAft>
              <a:buClr>
                <a:srgbClr val="FF0000"/>
              </a:buClr>
            </a:pPr>
            <a:r>
              <a:rPr lang="ru-RU" sz="1600" dirty="0" smtClean="0">
                <a:solidFill>
                  <a:srgbClr val="0066A1"/>
                </a:solidFill>
                <a:latin typeface="Verdana" pitchFamily="34" charset="0"/>
                <a:ea typeface="Arial" pitchFamily="34" charset="0"/>
                <a:cs typeface="Verdana" pitchFamily="34" charset="0"/>
              </a:rPr>
              <a:t>Программа партнерства разработана с учетом методических рекомендаций Минэкономразвития России</a:t>
            </a:r>
          </a:p>
          <a:p>
            <a:pPr marL="92075" indent="12700" algn="ctr" eaLnBrk="1" hangingPunct="1">
              <a:lnSpc>
                <a:spcPts val="1200"/>
              </a:lnSpc>
              <a:spcAft>
                <a:spcPts val="0"/>
              </a:spcAft>
              <a:buClr>
                <a:srgbClr val="FF0000"/>
              </a:buClr>
            </a:pPr>
            <a:endParaRPr lang="ru-RU" sz="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92075" indent="12700" algn="ctr" eaLnBrk="1" hangingPunct="1">
              <a:lnSpc>
                <a:spcPts val="1500"/>
              </a:lnSpc>
              <a:buClr>
                <a:srgbClr val="FF0000"/>
              </a:buClr>
            </a:pPr>
            <a:r>
              <a:rPr lang="ru-RU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 настоящее время участниками Программы партнерства являются </a:t>
            </a:r>
            <a:r>
              <a:rPr lang="ru-RU" sz="1500" b="1" dirty="0" smtClean="0">
                <a:solidFill>
                  <a:srgbClr val="FF69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114 организаций</a:t>
            </a:r>
            <a:endParaRPr lang="ru-RU" sz="1500" b="1" dirty="0">
              <a:solidFill>
                <a:srgbClr val="FF69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4929188"/>
            <a:ext cx="22145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Содержимое 2"/>
          <p:cNvSpPr>
            <a:spLocks noGrp="1"/>
          </p:cNvSpPr>
          <p:nvPr>
            <p:ph idx="1"/>
          </p:nvPr>
        </p:nvSpPr>
        <p:spPr>
          <a:xfrm>
            <a:off x="71406" y="785800"/>
            <a:ext cx="8786874" cy="3947133"/>
          </a:xfrm>
        </p:spPr>
        <p:txBody>
          <a:bodyPr/>
          <a:lstStyle/>
          <a:p>
            <a:pPr marL="4763" indent="-4763" eaLnBrk="1" hangingPunct="1">
              <a:lnSpc>
                <a:spcPts val="1400"/>
              </a:lnSpc>
              <a:spcBef>
                <a:spcPct val="0"/>
              </a:spcBef>
              <a:spcAft>
                <a:spcPts val="1200"/>
              </a:spcAft>
              <a:buClr>
                <a:srgbClr val="FF0000"/>
              </a:buClr>
            </a:pPr>
            <a:r>
              <a:rPr lang="ru-RU" sz="1400" dirty="0" smtClean="0"/>
              <a:t>	</a:t>
            </a:r>
            <a:r>
              <a:rPr lang="ru-RU" sz="1300" b="1" dirty="0" smtClean="0"/>
              <a:t>В</a:t>
            </a:r>
            <a:r>
              <a:rPr lang="ru-RU" sz="1300" dirty="0" smtClean="0"/>
              <a:t> </a:t>
            </a:r>
            <a:r>
              <a:rPr lang="ru-RU" sz="1300" b="1" dirty="0" smtClean="0"/>
              <a:t>ноябре 2015 года </a:t>
            </a:r>
            <a:r>
              <a:rPr lang="ru-RU" sz="1300" dirty="0" smtClean="0"/>
              <a:t>ОАО «РЖД» и АО «Федеральная корпорация по развитию малого и среднего предпринимательства» подписали </a:t>
            </a:r>
            <a:r>
              <a:rPr lang="ru-RU" sz="1300" b="1" dirty="0" smtClean="0"/>
              <a:t>соглашение о сотрудничестве в целях поддержки субъектов малого и среднего предпринимательства</a:t>
            </a:r>
            <a:r>
              <a:rPr lang="ru-RU" sz="1400" b="1" dirty="0" smtClean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 </a:t>
            </a:r>
          </a:p>
          <a:p>
            <a:pPr marL="4763" indent="-4763" eaLnBrk="1" hangingPunct="1">
              <a:lnSpc>
                <a:spcPts val="1400"/>
              </a:lnSpc>
              <a:spcBef>
                <a:spcPct val="0"/>
              </a:spcBef>
              <a:spcAft>
                <a:spcPts val="600"/>
              </a:spcAft>
              <a:buClr>
                <a:srgbClr val="C00000"/>
              </a:buClr>
            </a:pPr>
            <a:r>
              <a:rPr lang="ru-RU" dirty="0" smtClean="0">
                <a:solidFill>
                  <a:srgbClr val="0066A1"/>
                </a:solidFill>
                <a:ea typeface="Arial" pitchFamily="34" charset="0"/>
              </a:rPr>
              <a:t>В</a:t>
            </a:r>
            <a:r>
              <a:rPr lang="ru-RU" sz="1200" b="1" dirty="0" smtClean="0"/>
              <a:t> </a:t>
            </a:r>
            <a:r>
              <a:rPr lang="ru-RU" dirty="0" smtClean="0">
                <a:solidFill>
                  <a:srgbClr val="0066A1"/>
                </a:solidFill>
                <a:ea typeface="Arial" pitchFamily="34" charset="0"/>
              </a:rPr>
              <a:t>настоящее</a:t>
            </a:r>
            <a:r>
              <a:rPr lang="ru-RU" sz="1200" b="1" dirty="0" smtClean="0"/>
              <a:t> </a:t>
            </a:r>
            <a:r>
              <a:rPr lang="ru-RU" dirty="0" smtClean="0">
                <a:solidFill>
                  <a:srgbClr val="0066A1"/>
                </a:solidFill>
                <a:ea typeface="Arial" pitchFamily="34" charset="0"/>
              </a:rPr>
              <a:t>время</a:t>
            </a:r>
            <a:r>
              <a:rPr lang="ru-RU" sz="1200" b="1" dirty="0" smtClean="0"/>
              <a:t> </a:t>
            </a:r>
            <a:r>
              <a:rPr lang="ru-RU" dirty="0" smtClean="0">
                <a:solidFill>
                  <a:srgbClr val="0066A1"/>
                </a:solidFill>
                <a:ea typeface="Arial" pitchFamily="34" charset="0"/>
              </a:rPr>
              <a:t>сотрудничество</a:t>
            </a:r>
            <a:r>
              <a:rPr lang="ru-RU" sz="1200" b="1" dirty="0" smtClean="0"/>
              <a:t> </a:t>
            </a:r>
            <a:r>
              <a:rPr lang="ru-RU" dirty="0" smtClean="0">
                <a:solidFill>
                  <a:srgbClr val="0066A1"/>
                </a:solidFill>
                <a:ea typeface="Arial" pitchFamily="34" charset="0"/>
              </a:rPr>
              <a:t>осуществляется</a:t>
            </a:r>
            <a:r>
              <a:rPr lang="ru-RU" sz="1200" b="1" dirty="0" smtClean="0"/>
              <a:t> </a:t>
            </a:r>
            <a:r>
              <a:rPr lang="ru-RU" dirty="0" smtClean="0">
                <a:solidFill>
                  <a:srgbClr val="0066A1"/>
                </a:solidFill>
                <a:ea typeface="Arial" pitchFamily="34" charset="0"/>
              </a:rPr>
              <a:t>в следующих направлениях:</a:t>
            </a:r>
          </a:p>
          <a:p>
            <a:pPr marL="4763" indent="-4763" eaLnBrk="1" hangingPunct="1">
              <a:lnSpc>
                <a:spcPts val="1600"/>
              </a:lnSpc>
              <a:spcBef>
                <a:spcPct val="0"/>
              </a:spcBef>
              <a:spcAft>
                <a:spcPts val="600"/>
              </a:spcAft>
              <a:buClr>
                <a:srgbClr val="0066A1"/>
              </a:buClr>
              <a:buFont typeface="Wingdings" pitchFamily="2" charset="2"/>
              <a:buChar char="ü"/>
            </a:pPr>
            <a:r>
              <a:rPr lang="ru-RU" sz="1400" dirty="0" smtClean="0">
                <a:latin typeface="Calibri" pitchFamily="34" charset="0"/>
                <a:cs typeface="Arial" charset="0"/>
              </a:rPr>
              <a:t> </a:t>
            </a:r>
            <a:r>
              <a:rPr lang="ru-RU" sz="1400" dirty="0" smtClean="0"/>
              <a:t>организация информационного обмена в рамках поддержки субъектов МСП</a:t>
            </a:r>
          </a:p>
          <a:p>
            <a:pPr marL="4763" indent="-4763" eaLnBrk="1" hangingPunct="1">
              <a:lnSpc>
                <a:spcPts val="1600"/>
              </a:lnSpc>
              <a:spcBef>
                <a:spcPct val="0"/>
              </a:spcBef>
              <a:spcAft>
                <a:spcPts val="600"/>
              </a:spcAft>
              <a:buClr>
                <a:srgbClr val="0066A1"/>
              </a:buClr>
              <a:buFont typeface="Wingdings" pitchFamily="2" charset="2"/>
              <a:buChar char="ü"/>
            </a:pPr>
            <a:r>
              <a:rPr lang="ru-RU" sz="1400" dirty="0" smtClean="0"/>
              <a:t> проведение совместных мероприятий по информированию рынка о закупочной деятельности и поддержке МСП</a:t>
            </a:r>
          </a:p>
          <a:p>
            <a:pPr marL="4763" indent="-4763" eaLnBrk="1" hangingPunct="1">
              <a:lnSpc>
                <a:spcPts val="1600"/>
              </a:lnSpc>
              <a:spcBef>
                <a:spcPct val="0"/>
              </a:spcBef>
              <a:spcAft>
                <a:spcPts val="600"/>
              </a:spcAft>
              <a:buClr>
                <a:srgbClr val="0066A1"/>
              </a:buClr>
              <a:buFont typeface="Wingdings" pitchFamily="2" charset="2"/>
              <a:buChar char="ü"/>
            </a:pPr>
            <a:r>
              <a:rPr lang="ru-RU" sz="1400" dirty="0" smtClean="0"/>
              <a:t> разработка стандарта «выращивания» надежных поставщиков из числа субъектов МСП,</a:t>
            </a:r>
            <a:br>
              <a:rPr lang="ru-RU" sz="1400" dirty="0" smtClean="0"/>
            </a:br>
            <a:r>
              <a:rPr lang="ru-RU" sz="1400" dirty="0" smtClean="0"/>
              <a:t>реализация иных мероприятий, направленных на формирование сети квалифицированных и ответственных поставщиков из числа субъектов МСП</a:t>
            </a:r>
          </a:p>
          <a:p>
            <a:pPr marL="4763" indent="-4763" eaLnBrk="1" hangingPunct="1">
              <a:lnSpc>
                <a:spcPts val="1600"/>
              </a:lnSpc>
              <a:spcBef>
                <a:spcPct val="0"/>
              </a:spcBef>
              <a:spcAft>
                <a:spcPts val="600"/>
              </a:spcAft>
              <a:buClr>
                <a:srgbClr val="0066A1"/>
              </a:buClr>
              <a:buFont typeface="Wingdings" pitchFamily="2" charset="2"/>
              <a:buChar char="ü"/>
            </a:pPr>
            <a:r>
              <a:rPr lang="ru-RU" sz="1400" dirty="0" smtClean="0"/>
              <a:t> подготовка предложений для совершенствования законодательства Российской Федерации в части создания условий для увеличения доли закупок, осуществляемых</a:t>
            </a:r>
            <a:br>
              <a:rPr lang="ru-RU" sz="1400" dirty="0" smtClean="0"/>
            </a:br>
            <a:r>
              <a:rPr lang="ru-RU" sz="1400" dirty="0" smtClean="0"/>
              <a:t>ОАО «РЖД» и его дочерними и зависимыми обществами</a:t>
            </a:r>
          </a:p>
          <a:p>
            <a:pPr marL="4763" indent="-4763" eaLnBrk="1" hangingPunct="1">
              <a:lnSpc>
                <a:spcPts val="1600"/>
              </a:lnSpc>
              <a:spcBef>
                <a:spcPct val="0"/>
              </a:spcBef>
              <a:spcAft>
                <a:spcPts val="600"/>
              </a:spcAft>
              <a:buClr>
                <a:srgbClr val="0066A1"/>
              </a:buClr>
              <a:buFont typeface="Wingdings" pitchFamily="2" charset="2"/>
              <a:buChar char="ü"/>
            </a:pPr>
            <a:r>
              <a:rPr lang="ru-RU" sz="1400" dirty="0" smtClean="0"/>
              <a:t> обеспечение мер содействия субъектам МСП</a:t>
            </a:r>
          </a:p>
          <a:p>
            <a:pPr marL="4763" indent="-4763" eaLnBrk="1" hangingPunct="1">
              <a:lnSpc>
                <a:spcPts val="1600"/>
              </a:lnSpc>
              <a:spcBef>
                <a:spcPct val="0"/>
              </a:spcBef>
              <a:spcAft>
                <a:spcPts val="600"/>
              </a:spcAft>
              <a:buClr>
                <a:srgbClr val="0066A1"/>
              </a:buClr>
              <a:buFont typeface="Wingdings" pitchFamily="2" charset="2"/>
              <a:buChar char="ü"/>
            </a:pPr>
            <a:r>
              <a:rPr lang="ru-RU" sz="1400" dirty="0" smtClean="0"/>
              <a:t> взаимодействие при проведении оценки соответствия и мониторинга соответствия плана закупок ОАО «РЖД» и его изменений</a:t>
            </a:r>
          </a:p>
          <a:p>
            <a:pPr marL="4763" indent="-4763" algn="just" eaLnBrk="1" hangingPunct="1">
              <a:lnSpc>
                <a:spcPts val="1400"/>
              </a:lnSpc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</a:pPr>
            <a:r>
              <a:rPr lang="ru-RU" sz="1400" dirty="0" smtClean="0">
                <a:solidFill>
                  <a:srgbClr val="002060"/>
                </a:solidFill>
                <a:latin typeface="Calibri" pitchFamily="34" charset="0"/>
              </a:rPr>
              <a:t>	</a:t>
            </a:r>
          </a:p>
        </p:txBody>
      </p:sp>
      <p:sp>
        <p:nvSpPr>
          <p:cNvPr id="6" name="Title 2"/>
          <p:cNvSpPr txBox="1">
            <a:spLocks/>
          </p:cNvSpPr>
          <p:nvPr/>
        </p:nvSpPr>
        <p:spPr bwMode="auto">
          <a:xfrm>
            <a:off x="0" y="1643056"/>
            <a:ext cx="9144000" cy="76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8583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-32" y="-53064"/>
            <a:ext cx="9144032" cy="767426"/>
          </a:xfrm>
        </p:spPr>
        <p:txBody>
          <a:bodyPr>
            <a:noAutofit/>
          </a:bodyPr>
          <a:lstStyle/>
          <a:p>
            <a:pPr lvl="0" algn="ctr" defTabSz="985838">
              <a:defRPr/>
            </a:pPr>
            <a:r>
              <a:rPr lang="ru-RU" sz="2000" dirty="0" smtClean="0"/>
              <a:t>Взаимодействие с АО «Федеральная корпорация</a:t>
            </a:r>
            <a:br>
              <a:rPr lang="ru-RU" sz="2000" dirty="0" smtClean="0"/>
            </a:br>
            <a:r>
              <a:rPr lang="ru-RU" sz="2000" dirty="0" smtClean="0"/>
              <a:t>по развитию малого и среднего предпринимательства»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2"/>
          <p:cNvSpPr>
            <a:spLocks noGrp="1"/>
          </p:cNvSpPr>
          <p:nvPr>
            <p:ph type="title"/>
          </p:nvPr>
        </p:nvSpPr>
        <p:spPr>
          <a:xfrm>
            <a:off x="0" y="-52388"/>
            <a:ext cx="9144000" cy="768351"/>
          </a:xfrm>
        </p:spPr>
        <p:txBody>
          <a:bodyPr>
            <a:normAutofit/>
          </a:bodyPr>
          <a:lstStyle/>
          <a:p>
            <a:pPr algn="ctr" defTabSz="985838"/>
            <a:r>
              <a:rPr lang="ru-RU" sz="2000" dirty="0" smtClean="0"/>
              <a:t>Взаимодействие с АО «Федеральная корпорация</a:t>
            </a:r>
            <a:br>
              <a:rPr lang="ru-RU" sz="2000" dirty="0" smtClean="0"/>
            </a:br>
            <a:r>
              <a:rPr lang="ru-RU" sz="2000" dirty="0" smtClean="0"/>
              <a:t>по развитию малого и среднего предпринимательства»</a:t>
            </a:r>
          </a:p>
        </p:txBody>
      </p:sp>
      <p:pic>
        <p:nvPicPr>
          <p:cNvPr id="20483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4929188"/>
            <a:ext cx="22145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Содержимое 2"/>
          <p:cNvSpPr>
            <a:spLocks noGrp="1"/>
          </p:cNvSpPr>
          <p:nvPr>
            <p:ph idx="1"/>
          </p:nvPr>
        </p:nvSpPr>
        <p:spPr>
          <a:xfrm>
            <a:off x="77788" y="857238"/>
            <a:ext cx="8977312" cy="1500198"/>
          </a:xfrm>
        </p:spPr>
        <p:txBody>
          <a:bodyPr/>
          <a:lstStyle/>
          <a:p>
            <a:pPr marL="4763" indent="-4763" algn="ctr" eaLnBrk="1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dirty="0" smtClean="0">
                <a:solidFill>
                  <a:srgbClr val="0066A1"/>
                </a:solidFill>
                <a:ea typeface="Arial" pitchFamily="34" charset="0"/>
              </a:rPr>
              <a:t>	</a:t>
            </a:r>
            <a:r>
              <a:rPr lang="ru-RU" dirty="0" smtClean="0">
                <a:solidFill>
                  <a:srgbClr val="0066A1"/>
                </a:solidFill>
                <a:ea typeface="Arial" pitchFamily="34" charset="0"/>
              </a:rPr>
              <a:t>В рамках взаимодействия ОАО «РЖД» и АО «Корпорация «МСП»</a:t>
            </a:r>
          </a:p>
          <a:p>
            <a:pPr marL="4763" indent="-4763" eaLnBrk="1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</a:pPr>
            <a:endParaRPr lang="ru-RU" sz="1400" dirty="0" smtClean="0"/>
          </a:p>
          <a:p>
            <a:pPr marL="4763" indent="-4763" eaLnBrk="1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dirty="0" smtClean="0">
                <a:solidFill>
                  <a:srgbClr val="FF6900"/>
                </a:solidFill>
                <a:ea typeface="Arial" pitchFamily="34" charset="0"/>
              </a:rPr>
              <a:t>ОАО «РЖД»</a:t>
            </a:r>
            <a:r>
              <a:rPr lang="ru-RU" sz="1500" dirty="0" smtClean="0">
                <a:solidFill>
                  <a:srgbClr val="0066A1"/>
                </a:solidFill>
                <a:ea typeface="Arial" pitchFamily="34" charset="0"/>
              </a:rPr>
              <a:t> </a:t>
            </a:r>
            <a:r>
              <a:rPr lang="ru-RU" sz="1500" dirty="0" smtClean="0"/>
              <a:t>до сведения субъектов МСП доведена информация о возможности получения </a:t>
            </a:r>
            <a:r>
              <a:rPr lang="ru-RU" sz="1500" dirty="0" smtClean="0">
                <a:solidFill>
                  <a:srgbClr val="FF6900"/>
                </a:solidFill>
                <a:ea typeface="Arial" pitchFamily="34" charset="0"/>
              </a:rPr>
              <a:t>финансовой поддержки АО «Корпорация «МСП»</a:t>
            </a:r>
            <a:r>
              <a:rPr lang="ru-RU" sz="1500" dirty="0" smtClean="0"/>
              <a:t>:</a:t>
            </a:r>
          </a:p>
          <a:p>
            <a:pPr marL="4763" indent="-4763" eaLnBrk="1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>
                <a:srgbClr val="FF6900"/>
              </a:buClr>
              <a:buFont typeface="Wingdings" pitchFamily="2" charset="2"/>
              <a:buChar char="ü"/>
            </a:pPr>
            <a:r>
              <a:rPr lang="ru-RU" sz="1500" dirty="0" smtClean="0"/>
              <a:t> размещения в сети Интернет на сайте компании </a:t>
            </a:r>
            <a:r>
              <a:rPr lang="en-US" sz="1500" u="sng" dirty="0" smtClean="0">
                <a:hlinkClick r:id="rId4"/>
              </a:rPr>
              <a:t>www</a:t>
            </a:r>
            <a:r>
              <a:rPr lang="ru-RU" sz="1500" u="sng" dirty="0" smtClean="0">
                <a:hlinkClick r:id="rId4"/>
              </a:rPr>
              <a:t>.</a:t>
            </a:r>
            <a:r>
              <a:rPr lang="en-US" sz="1500" u="sng" dirty="0" smtClean="0">
                <a:hlinkClick r:id="rId4"/>
              </a:rPr>
              <a:t>rzd</a:t>
            </a:r>
            <a:r>
              <a:rPr lang="ru-RU" sz="1500" u="sng" dirty="0" smtClean="0">
                <a:hlinkClick r:id="rId4"/>
              </a:rPr>
              <a:t>.</a:t>
            </a:r>
            <a:r>
              <a:rPr lang="en-US" sz="1500" u="sng" dirty="0" smtClean="0">
                <a:hlinkClick r:id="rId4"/>
              </a:rPr>
              <a:t>ru</a:t>
            </a:r>
            <a:r>
              <a:rPr lang="ru-RU" sz="1500" dirty="0" smtClean="0"/>
              <a:t> в разделе «Тендеры» и на сайте Электронной торгово-закупочной площадки </a:t>
            </a:r>
            <a:r>
              <a:rPr lang="en-US" sz="1500" u="sng" dirty="0" smtClean="0">
                <a:hlinkClick r:id="rId4"/>
              </a:rPr>
              <a:t>www</a:t>
            </a:r>
            <a:r>
              <a:rPr lang="ru-RU" sz="1500" u="sng" dirty="0" smtClean="0">
                <a:hlinkClick r:id="rId4"/>
              </a:rPr>
              <a:t>.</a:t>
            </a:r>
            <a:r>
              <a:rPr lang="en-US" sz="1500" u="sng" dirty="0" err="1" smtClean="0">
                <a:hlinkClick r:id="rId4"/>
              </a:rPr>
              <a:t>etzp</a:t>
            </a:r>
            <a:r>
              <a:rPr lang="ru-RU" sz="1500" u="sng" dirty="0" smtClean="0">
                <a:hlinkClick r:id="rId4"/>
              </a:rPr>
              <a:t>.</a:t>
            </a:r>
            <a:r>
              <a:rPr lang="en-US" sz="1500" u="sng" dirty="0" smtClean="0">
                <a:hlinkClick r:id="rId4"/>
              </a:rPr>
              <a:t>rzd</a:t>
            </a:r>
            <a:r>
              <a:rPr lang="ru-RU" sz="1500" u="sng" dirty="0" smtClean="0">
                <a:hlinkClick r:id="rId4"/>
              </a:rPr>
              <a:t>.</a:t>
            </a:r>
            <a:r>
              <a:rPr lang="en-US" sz="1500" u="sng" dirty="0" smtClean="0">
                <a:hlinkClick r:id="rId4"/>
              </a:rPr>
              <a:t>ru</a:t>
            </a:r>
            <a:endParaRPr lang="ru-RU" sz="1500" dirty="0" smtClean="0"/>
          </a:p>
          <a:p>
            <a:pPr marL="4763" indent="-4763" eaLnBrk="1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>
                <a:srgbClr val="FF6900"/>
              </a:buClr>
              <a:buFont typeface="Wingdings" pitchFamily="2" charset="2"/>
              <a:buChar char="ü"/>
            </a:pPr>
            <a:r>
              <a:rPr lang="ru-RU" sz="1500" dirty="0" smtClean="0"/>
              <a:t> направления участникам программы партнерства ОАО «РЖД» с субъектами МСП</a:t>
            </a:r>
            <a:endParaRPr lang="ru-RU" sz="1500" dirty="0" smtClean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pic>
        <p:nvPicPr>
          <p:cNvPr id="123906" name="Picture 2"/>
          <p:cNvPicPr>
            <a:picLocks noChangeAspect="1" noChangeArrowheads="1"/>
          </p:cNvPicPr>
          <p:nvPr/>
        </p:nvPicPr>
        <p:blipFill>
          <a:blip r:embed="rId5" cstate="print"/>
          <a:srcRect l="16371" t="9023" r="33048" b="37533"/>
          <a:stretch>
            <a:fillRect/>
          </a:stretch>
        </p:blipFill>
        <p:spPr bwMode="auto">
          <a:xfrm>
            <a:off x="5076056" y="2428874"/>
            <a:ext cx="3960440" cy="2375124"/>
          </a:xfrm>
          <a:prstGeom prst="rect">
            <a:avLst/>
          </a:prstGeom>
          <a:noFill/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42844" y="2578102"/>
            <a:ext cx="4929222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763" indent="-4763" eaLnBrk="1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</a:pPr>
            <a:r>
              <a:rPr lang="ru-RU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Для изучения спроса и определения критериев (видов) имущества, представляющего интерес для субъектов МСП АО «Корпорация МСП» на своем сайте в сети Интернет разместило </a:t>
            </a:r>
            <a:r>
              <a:rPr lang="ru-RU" sz="1600" dirty="0" smtClean="0">
                <a:solidFill>
                  <a:srgbClr val="0066A1"/>
                </a:solidFill>
                <a:latin typeface="Verdana" pitchFamily="34" charset="0"/>
                <a:ea typeface="Arial" pitchFamily="34" charset="0"/>
                <a:cs typeface="Verdana" pitchFamily="34" charset="0"/>
              </a:rPr>
              <a:t>Перечень свободного недвижимого имущества ОАО «РЖД», планируемого к передаче в аренду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6"/>
          <p:cNvSpPr txBox="1">
            <a:spLocks noChangeArrowheads="1"/>
          </p:cNvSpPr>
          <p:nvPr/>
        </p:nvSpPr>
        <p:spPr bwMode="auto">
          <a:xfrm>
            <a:off x="152400" y="0"/>
            <a:ext cx="8991600" cy="800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14" tIns="45706" rIns="91414" bIns="45706" anchor="ctr"/>
          <a:lstStyle/>
          <a:p>
            <a:pPr algn="ctr" defTabSz="985838"/>
            <a:endParaRPr lang="ru-RU" sz="1600" b="1">
              <a:solidFill>
                <a:srgbClr val="003366"/>
              </a:solidFill>
              <a:latin typeface="Verdana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71420"/>
            <a:ext cx="914400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85838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atin typeface="Verdana" pitchFamily="34" charset="0"/>
              </a:rPr>
              <a:t> </a:t>
            </a:r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Взаимодействие с </a:t>
            </a:r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Общероссийской общественной организацией </a:t>
            </a:r>
          </a:p>
          <a:p>
            <a:pPr algn="ctr" defTabSz="985838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малого и среднего предпринимательства «Опора России»</a:t>
            </a:r>
            <a:endParaRPr lang="ru-RU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4340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4929188"/>
            <a:ext cx="22145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691680" y="1325255"/>
            <a:ext cx="72008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763" indent="-4763" algn="just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>
                <a:srgbClr val="658446"/>
              </a:buClr>
              <a:buFont typeface="Wingdings" pitchFamily="2" charset="2"/>
              <a:buChar char="ü"/>
            </a:pP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В апреле 2016 года с учетом предложений «Опоры России» и по согласованию с АО «Корпорация «МСП» внесен ряд изменений в Перечень товаров, работ, услуг, закупаемых ОАО «РЖД» у субъектов МСП в объеме, предусмотренном Постановлением Правительства РФ № 1352. </a:t>
            </a:r>
          </a:p>
          <a:p>
            <a:pPr marL="4763" indent="-4763" algn="just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>
                <a:srgbClr val="658446"/>
              </a:buClr>
              <a:buFont typeface="Wingdings" pitchFamily="2" charset="2"/>
              <a:buChar char="ü"/>
            </a:pP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В настоящее время Перечень состоит из 380 позиции, в который по предложению «Опоры России» включены, в том числе:</a:t>
            </a:r>
          </a:p>
        </p:txBody>
      </p:sp>
      <p:grpSp>
        <p:nvGrpSpPr>
          <p:cNvPr id="14" name="Группа 13"/>
          <p:cNvGrpSpPr/>
          <p:nvPr/>
        </p:nvGrpSpPr>
        <p:grpSpPr>
          <a:xfrm>
            <a:off x="36032" y="771551"/>
            <a:ext cx="9072000" cy="504055"/>
            <a:chOff x="0" y="0"/>
            <a:chExt cx="8429684" cy="745825"/>
          </a:xfrm>
          <a:scene3d>
            <a:camera prst="orthographicFront"/>
            <a:lightRig rig="threePt" dir="t"/>
          </a:scene3d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0" y="0"/>
              <a:ext cx="8429684" cy="745825"/>
            </a:xfrm>
            <a:prstGeom prst="roundRect">
              <a:avLst/>
            </a:prstGeom>
            <a:solidFill>
              <a:srgbClr val="D3D7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Скругленный прямоугольник 4"/>
            <p:cNvSpPr/>
            <p:nvPr/>
          </p:nvSpPr>
          <p:spPr>
            <a:xfrm>
              <a:off x="36408" y="36408"/>
              <a:ext cx="8356868" cy="673009"/>
            </a:xfrm>
            <a:prstGeom prst="rect">
              <a:avLst/>
            </a:prstGeom>
            <a:solidFill>
              <a:srgbClr val="D3D7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80000" lvl="0" algn="ctr" defTabSz="711200">
                <a:lnSpc>
                  <a:spcPts val="1600"/>
                </a:lnSpc>
              </a:pPr>
              <a:r>
                <a:rPr lang="ru-RU" sz="1600" dirty="0" smtClean="0">
                  <a:solidFill>
                    <a:srgbClr val="003356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Заключено соглашение о взаимодействии с общероссийской общественной организацией малого и среднего предпринимательства «Опора России»</a:t>
              </a:r>
              <a:r>
                <a:rPr lang="ru-RU" sz="1600" b="1" dirty="0" smtClean="0">
                  <a:solidFill>
                    <a:srgbClr val="003356"/>
                  </a:solidFill>
                </a:rPr>
                <a:t> </a:t>
              </a:r>
              <a:endParaRPr lang="ru-RU" sz="1600" b="1" dirty="0">
                <a:solidFill>
                  <a:srgbClr val="003356"/>
                </a:solidFill>
              </a:endParaRPr>
            </a:p>
          </p:txBody>
        </p:sp>
      </p:grpSp>
      <p:sp>
        <p:nvSpPr>
          <p:cNvPr id="23" name="Прямоугольник 22"/>
          <p:cNvSpPr/>
          <p:nvPr/>
        </p:nvSpPr>
        <p:spPr>
          <a:xfrm>
            <a:off x="0" y="2500312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spc="-30" dirty="0" smtClean="0">
                <a:solidFill>
                  <a:srgbClr val="0066A1"/>
                </a:solidFill>
                <a:latin typeface="Verdana" pitchFamily="34" charset="0"/>
                <a:ea typeface="Arial" pitchFamily="34" charset="0"/>
                <a:cs typeface="Verdana" pitchFamily="34" charset="0"/>
              </a:rPr>
              <a:t>Перечень</a:t>
            </a:r>
            <a:r>
              <a:rPr lang="ru-RU" sz="1400" b="1" spc="-3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400" spc="-30" dirty="0" smtClean="0">
                <a:solidFill>
                  <a:srgbClr val="0066A1"/>
                </a:solidFill>
                <a:latin typeface="Verdana" pitchFamily="34" charset="0"/>
                <a:ea typeface="Arial" pitchFamily="34" charset="0"/>
                <a:cs typeface="Verdana" pitchFamily="34" charset="0"/>
              </a:rPr>
              <a:t>опубликован</a:t>
            </a:r>
            <a:r>
              <a:rPr lang="ru-RU" sz="1400" b="1" spc="-3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400" spc="-30" dirty="0" smtClean="0">
                <a:solidFill>
                  <a:srgbClr val="0066A1"/>
                </a:solidFill>
                <a:latin typeface="Verdana" pitchFamily="34" charset="0"/>
                <a:ea typeface="Arial" pitchFamily="34" charset="0"/>
                <a:cs typeface="Verdana" pitchFamily="34" charset="0"/>
              </a:rPr>
              <a:t>на</a:t>
            </a:r>
            <a:r>
              <a:rPr lang="ru-RU" sz="1400" b="1" spc="-3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400" spc="-30" dirty="0" smtClean="0">
                <a:solidFill>
                  <a:srgbClr val="0066A1"/>
                </a:solidFill>
                <a:latin typeface="Verdana" pitchFamily="34" charset="0"/>
                <a:ea typeface="Arial" pitchFamily="34" charset="0"/>
                <a:cs typeface="Verdana" pitchFamily="34" charset="0"/>
              </a:rPr>
              <a:t>сайте</a:t>
            </a:r>
            <a:r>
              <a:rPr lang="ru-RU" sz="1400" b="1" spc="-3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400" spc="-30" dirty="0" smtClean="0">
                <a:solidFill>
                  <a:srgbClr val="0066A1"/>
                </a:solidFill>
                <a:latin typeface="Verdana" pitchFamily="34" charset="0"/>
                <a:ea typeface="Arial" pitchFamily="34" charset="0"/>
                <a:cs typeface="Verdana" pitchFamily="34" charset="0"/>
              </a:rPr>
              <a:t>ОАО «РЖД» в разделе «Тендеры» (подраздел «Поддержка МСП»</a:t>
            </a:r>
            <a:r>
              <a:rPr lang="en-US" sz="1400" spc="-30" dirty="0" smtClean="0">
                <a:solidFill>
                  <a:srgbClr val="0066A1"/>
                </a:solidFill>
                <a:latin typeface="Verdana" pitchFamily="34" charset="0"/>
                <a:ea typeface="Arial" pitchFamily="34" charset="0"/>
                <a:cs typeface="Verdana" pitchFamily="34" charset="0"/>
              </a:rPr>
              <a:t>)</a:t>
            </a:r>
            <a:endParaRPr lang="ru-RU" sz="1300" spc="-30" dirty="0">
              <a:solidFill>
                <a:srgbClr val="0066A1"/>
              </a:solidFill>
              <a:latin typeface="Verdana" pitchFamily="34" charset="0"/>
              <a:ea typeface="Arial" pitchFamily="34" charset="0"/>
              <a:cs typeface="Verdana" pitchFamily="34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39645" y="2856246"/>
          <a:ext cx="8712863" cy="2001520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903331"/>
                <a:gridCol w="3571900"/>
                <a:gridCol w="857256"/>
                <a:gridCol w="3380376"/>
              </a:tblGrid>
              <a:tr h="244827">
                <a:tc>
                  <a:txBody>
                    <a:bodyPr/>
                    <a:lstStyle/>
                    <a:p>
                      <a:pPr algn="ctr"/>
                      <a:r>
                        <a:rPr kumimoji="0" lang="ru-RU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ОКПД</a:t>
                      </a:r>
                      <a:r>
                        <a:rPr lang="ru-RU" sz="13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2</a:t>
                      </a:r>
                      <a:endParaRPr lang="ru-RU" sz="1300" dirty="0">
                        <a:solidFill>
                          <a:schemeClr val="bg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ED0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Наименование</a:t>
                      </a:r>
                      <a:endParaRPr lang="ru-RU" sz="1300" dirty="0">
                        <a:solidFill>
                          <a:schemeClr val="bg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ED0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ОКПД</a:t>
                      </a:r>
                      <a:r>
                        <a:rPr lang="ru-RU" sz="13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2</a:t>
                      </a:r>
                      <a:endParaRPr lang="ru-RU" sz="1300" dirty="0">
                        <a:solidFill>
                          <a:schemeClr val="bg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ED08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Наименование</a:t>
                      </a:r>
                      <a:endParaRPr lang="ru-RU" sz="1300" dirty="0">
                        <a:solidFill>
                          <a:schemeClr val="bg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ED086"/>
                    </a:solidFill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08.1</a:t>
                      </a:r>
                      <a:endParaRPr lang="ru-RU" sz="1300" kern="1200" dirty="0" smtClean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Камень, песок и глина</a:t>
                      </a:r>
                      <a:endParaRPr lang="ru-RU" sz="1300" kern="1200" dirty="0" smtClean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23.1 </a:t>
                      </a:r>
                      <a:endParaRPr lang="ru-RU" sz="1300" kern="1200" dirty="0" smtClean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Стекло и изделия из стекла </a:t>
                      </a:r>
                      <a:endParaRPr lang="ru-RU" sz="1300" kern="1200" dirty="0" smtClean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D3D3"/>
                    </a:solidFill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27 </a:t>
                      </a:r>
                      <a:endParaRPr lang="ru-RU" sz="1300" kern="1200" dirty="0" smtClean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Оборудование электрическое</a:t>
                      </a:r>
                      <a:endParaRPr lang="ru-RU" sz="1300" kern="1200" dirty="0" smtClean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28</a:t>
                      </a:r>
                      <a:endParaRPr lang="ru-RU" sz="1300" kern="1200" dirty="0" smtClean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Машины и оборудование, не включенные в другие группировки</a:t>
                      </a:r>
                      <a:endParaRPr lang="ru-RU" sz="1300" kern="1200" dirty="0" smtClean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D3D3"/>
                    </a:solidFill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33 </a:t>
                      </a:r>
                      <a:endParaRPr lang="ru-RU" sz="1300" kern="1200" dirty="0" smtClean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Услуги по ремонту и монтажу машин и оборудования </a:t>
                      </a:r>
                      <a:endParaRPr lang="ru-RU" sz="1300" kern="1200" dirty="0" smtClean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41.20.4</a:t>
                      </a:r>
                      <a:endParaRPr lang="ru-RU" sz="1300" kern="1200" dirty="0" smtClean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Работы строительные по возведению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нежилых зданий и сооружений </a:t>
                      </a:r>
                      <a:endParaRPr lang="ru-RU" sz="1300" kern="1200" dirty="0" smtClean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D3D3"/>
                    </a:solidFill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 </a:t>
                      </a:r>
                      <a:endParaRPr lang="ru-RU" sz="1300" kern="1200" dirty="0" smtClean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Сооружения и строительные работы в области гражданского строительства</a:t>
                      </a:r>
                      <a:endParaRPr lang="ru-RU" sz="1300" kern="1200" dirty="0" smtClean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49.41</a:t>
                      </a:r>
                      <a:endParaRPr lang="ru-RU" sz="1300" kern="1200" dirty="0" smtClean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Услуги по грузовым перевозкам</a:t>
                      </a:r>
                    </a:p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автомобильным транспортом </a:t>
                      </a:r>
                      <a:endParaRPr lang="ru-RU" sz="1300" kern="1200" dirty="0" smtClean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D3D3"/>
                    </a:solidFill>
                  </a:tcPr>
                </a:tc>
              </a:tr>
            </a:tbl>
          </a:graphicData>
        </a:graphic>
      </p:graphicFrame>
      <p:pic>
        <p:nvPicPr>
          <p:cNvPr id="13" name="Рисунок 12" descr="opor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06" y="1357304"/>
            <a:ext cx="1643042" cy="1143008"/>
          </a:xfrm>
          <a:prstGeom prst="rect">
            <a:avLst/>
          </a:prstGeom>
          <a:noFill/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2"/>
          <p:cNvSpPr>
            <a:spLocks noGrp="1"/>
          </p:cNvSpPr>
          <p:nvPr>
            <p:ph type="title"/>
          </p:nvPr>
        </p:nvSpPr>
        <p:spPr>
          <a:xfrm>
            <a:off x="0" y="-52388"/>
            <a:ext cx="9144000" cy="768351"/>
          </a:xfrm>
        </p:spPr>
        <p:txBody>
          <a:bodyPr>
            <a:normAutofit/>
          </a:bodyPr>
          <a:lstStyle/>
          <a:p>
            <a:pPr algn="ctr" defTabSz="985838"/>
            <a:r>
              <a:rPr lang="ru-RU" sz="2000" dirty="0" smtClean="0"/>
              <a:t>Горячая линия по вопросам закупочной деятельности ОАО «РЖД»</a:t>
            </a:r>
          </a:p>
        </p:txBody>
      </p:sp>
      <p:pic>
        <p:nvPicPr>
          <p:cNvPr id="18435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4929188"/>
            <a:ext cx="22145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13"/>
          <p:cNvSpPr>
            <a:spLocks noChangeArrowheads="1"/>
          </p:cNvSpPr>
          <p:nvPr/>
        </p:nvSpPr>
        <p:spPr bwMode="auto">
          <a:xfrm>
            <a:off x="0" y="771525"/>
            <a:ext cx="9144000" cy="271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1400"/>
              </a:lnSpc>
              <a:defRPr/>
            </a:pPr>
            <a:r>
              <a:rPr lang="ru-RU" sz="1500" b="1" dirty="0" smtClean="0">
                <a:solidFill>
                  <a:srgbClr val="0066A1"/>
                </a:solidFill>
                <a:latin typeface="Verdana" pitchFamily="34" charset="0"/>
                <a:ea typeface="Arial" pitchFamily="34" charset="0"/>
                <a:cs typeface="Verdana" pitchFamily="34" charset="0"/>
              </a:rPr>
              <a:t>1 января</a:t>
            </a:r>
            <a:r>
              <a:rPr lang="ru-RU" sz="1500" b="1" dirty="0">
                <a:solidFill>
                  <a:srgbClr val="0066A1"/>
                </a:solidFill>
                <a:latin typeface="Verdana" pitchFamily="34" charset="0"/>
                <a:ea typeface="Arial" pitchFamily="34" charset="0"/>
                <a:cs typeface="Verdana" pitchFamily="34" charset="0"/>
              </a:rPr>
              <a:t> 2016 г. </a:t>
            </a:r>
            <a:r>
              <a:rPr lang="ru-RU" sz="1500" dirty="0">
                <a:solidFill>
                  <a:srgbClr val="0066A1"/>
                </a:solidFill>
                <a:latin typeface="Verdana" pitchFamily="34" charset="0"/>
                <a:ea typeface="Arial" pitchFamily="34" charset="0"/>
                <a:cs typeface="Verdana" pitchFamily="34" charset="0"/>
              </a:rPr>
              <a:t>начала работу горячая линия по вопросам закупочной </a:t>
            </a:r>
            <a:r>
              <a:rPr lang="ru-RU" sz="1500" dirty="0" smtClean="0">
                <a:solidFill>
                  <a:srgbClr val="0066A1"/>
                </a:solidFill>
                <a:latin typeface="Verdana" pitchFamily="34" charset="0"/>
                <a:ea typeface="Arial" pitchFamily="34" charset="0"/>
                <a:cs typeface="Verdana" pitchFamily="34" charset="0"/>
              </a:rPr>
              <a:t>деятельности</a:t>
            </a:r>
            <a:endParaRPr lang="ru-RU" sz="1500" dirty="0">
              <a:solidFill>
                <a:srgbClr val="0066A1"/>
              </a:solidFill>
              <a:latin typeface="Verdana" pitchFamily="34" charset="0"/>
              <a:ea typeface="Arial" pitchFamily="34" charset="0"/>
              <a:cs typeface="Verdan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l="1114" t="11828" r="1626" b="1360"/>
          <a:stretch>
            <a:fillRect/>
          </a:stretch>
        </p:blipFill>
        <p:spPr bwMode="auto">
          <a:xfrm>
            <a:off x="250825" y="1995488"/>
            <a:ext cx="3963988" cy="22320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438" name="Прямоугольник 8"/>
          <p:cNvSpPr>
            <a:spLocks noChangeArrowheads="1"/>
          </p:cNvSpPr>
          <p:nvPr/>
        </p:nvSpPr>
        <p:spPr bwMode="auto">
          <a:xfrm>
            <a:off x="179388" y="987425"/>
            <a:ext cx="8785225" cy="951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600"/>
              </a:lnSpc>
              <a:spcBef>
                <a:spcPts val="300"/>
              </a:spcBef>
            </a:pPr>
            <a:r>
              <a:rPr lang="ru-RU" sz="1400" dirty="0">
                <a:latin typeface="Verdana" pitchFamily="34" charset="0"/>
                <a:ea typeface="Verdana" pitchFamily="34" charset="0"/>
                <a:cs typeface="Verdana" pitchFamily="34" charset="0"/>
              </a:rPr>
              <a:t>Обращения на Горячую линию </a:t>
            </a: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направляются в </a:t>
            </a:r>
            <a:r>
              <a:rPr lang="ru-RU" sz="1400" dirty="0">
                <a:latin typeface="Verdana" pitchFamily="34" charset="0"/>
                <a:ea typeface="Verdana" pitchFamily="34" charset="0"/>
                <a:cs typeface="Verdana" pitchFamily="34" charset="0"/>
              </a:rPr>
              <a:t>виде электронных писем на </a:t>
            </a: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адрес </a:t>
            </a:r>
            <a:r>
              <a:rPr lang="en-US" sz="1400" dirty="0" err="1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hotlinezakupki</a:t>
            </a:r>
            <a:r>
              <a:rPr lang="ru-RU" sz="14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@</a:t>
            </a:r>
            <a:r>
              <a:rPr lang="en-US" sz="14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center.rzd</a:t>
            </a:r>
            <a:r>
              <a:rPr lang="ru-RU" sz="14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.</a:t>
            </a:r>
            <a:r>
              <a:rPr lang="en-US" sz="1400" dirty="0" err="1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ru</a:t>
            </a:r>
            <a:endParaRPr lang="ru-RU" sz="14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269875">
              <a:lnSpc>
                <a:spcPts val="1600"/>
              </a:lnSpc>
              <a:spcBef>
                <a:spcPts val="300"/>
              </a:spcBef>
              <a:buClr>
                <a:srgbClr val="0066A1"/>
              </a:buClr>
              <a:buFont typeface="Wingdings" pitchFamily="2" charset="2"/>
              <a:buChar char="ü"/>
            </a:pP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информация </a:t>
            </a:r>
            <a:r>
              <a:rPr lang="ru-RU" sz="1400" dirty="0">
                <a:latin typeface="Verdana" pitchFamily="34" charset="0"/>
                <a:ea typeface="Verdana" pitchFamily="34" charset="0"/>
                <a:cs typeface="Verdana" pitchFamily="34" charset="0"/>
              </a:rPr>
              <a:t>о контактных лицах и порядке работы Горячей линии </a:t>
            </a: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размещена </a:t>
            </a:r>
            <a:r>
              <a:rPr lang="ru-RU" sz="1400" dirty="0">
                <a:latin typeface="Verdana" pitchFamily="34" charset="0"/>
                <a:ea typeface="Verdana" pitchFamily="34" charset="0"/>
                <a:cs typeface="Verdana" pitchFamily="34" charset="0"/>
              </a:rPr>
              <a:t>на официальном </a:t>
            </a: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сайте ОАО </a:t>
            </a:r>
            <a:r>
              <a:rPr lang="ru-RU" sz="1400" dirty="0">
                <a:latin typeface="Verdana" pitchFamily="34" charset="0"/>
                <a:ea typeface="Verdana" pitchFamily="34" charset="0"/>
                <a:cs typeface="Verdana" pitchFamily="34" charset="0"/>
              </a:rPr>
              <a:t>«РЖД» в сети Интернет </a:t>
            </a:r>
            <a:r>
              <a:rPr lang="ru-RU" sz="1400" dirty="0" err="1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6"/>
              </a:rPr>
              <a:t>www.rzd</a:t>
            </a:r>
            <a:r>
              <a:rPr lang="ru-RU" sz="14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6"/>
              </a:rPr>
              <a:t>.</a:t>
            </a:r>
            <a:r>
              <a:rPr lang="en-US" sz="14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6"/>
              </a:rPr>
              <a:t>ru</a:t>
            </a:r>
            <a:endParaRPr lang="ru-RU" sz="14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388" y="4371975"/>
            <a:ext cx="8785225" cy="4905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269875" algn="just">
              <a:lnSpc>
                <a:spcPts val="1400"/>
              </a:lnSpc>
              <a:spcBef>
                <a:spcPts val="300"/>
              </a:spcBef>
              <a:buClr>
                <a:srgbClr val="0066A1"/>
              </a:buClr>
              <a:buFont typeface="Wingdings" pitchFamily="2" charset="2"/>
              <a:buChar char="ü"/>
            </a:pPr>
            <a:r>
              <a:rPr lang="ru-RU" sz="1500" dirty="0" smtClean="0">
                <a:solidFill>
                  <a:srgbClr val="0066A1"/>
                </a:solidFill>
                <a:latin typeface="Verdana" pitchFamily="34" charset="0"/>
                <a:ea typeface="Arial" pitchFamily="34" charset="0"/>
                <a:cs typeface="Verdana" pitchFamily="34" charset="0"/>
              </a:rPr>
              <a:t>за все время работы на </a:t>
            </a:r>
            <a:r>
              <a:rPr lang="ru-RU" sz="1500" dirty="0">
                <a:solidFill>
                  <a:srgbClr val="0066A1"/>
                </a:solidFill>
                <a:latin typeface="Verdana" pitchFamily="34" charset="0"/>
                <a:ea typeface="Arial" pitchFamily="34" charset="0"/>
                <a:cs typeface="Verdana" pitchFamily="34" charset="0"/>
              </a:rPr>
              <a:t>горячую линию поступило </a:t>
            </a:r>
            <a:r>
              <a:rPr lang="ru-RU" sz="1500" b="1" dirty="0" smtClean="0">
                <a:solidFill>
                  <a:srgbClr val="0066A1"/>
                </a:solidFill>
                <a:latin typeface="Verdana" pitchFamily="34" charset="0"/>
                <a:ea typeface="Arial" pitchFamily="34" charset="0"/>
                <a:cs typeface="Verdana" pitchFamily="34" charset="0"/>
              </a:rPr>
              <a:t>более 790 обращений</a:t>
            </a:r>
            <a:endParaRPr lang="ru-RU" sz="1500" b="1" dirty="0">
              <a:solidFill>
                <a:srgbClr val="0066A1"/>
              </a:solidFill>
              <a:latin typeface="Verdana" pitchFamily="34" charset="0"/>
              <a:ea typeface="Arial" pitchFamily="34" charset="0"/>
              <a:cs typeface="Verdana" pitchFamily="34" charset="0"/>
            </a:endParaRPr>
          </a:p>
          <a:p>
            <a:pPr indent="269875" algn="just">
              <a:lnSpc>
                <a:spcPts val="1400"/>
              </a:lnSpc>
              <a:spcBef>
                <a:spcPts val="300"/>
              </a:spcBef>
              <a:buClr>
                <a:srgbClr val="0066A1"/>
              </a:buClr>
              <a:buFont typeface="Wingdings" pitchFamily="2" charset="2"/>
              <a:buChar char="ü"/>
            </a:pP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 сайте </a:t>
            </a:r>
            <a:r>
              <a:rPr lang="ru-RU" sz="1400" dirty="0" err="1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6"/>
              </a:rPr>
              <a:t>www.rzd</a:t>
            </a:r>
            <a:r>
              <a:rPr lang="ru-RU" sz="14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6"/>
              </a:rPr>
              <a:t>.</a:t>
            </a:r>
            <a:r>
              <a:rPr lang="en-US" sz="14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  <a:hlinkClick r:id="rId6"/>
              </a:rPr>
              <a:t>ru</a:t>
            </a:r>
            <a:r>
              <a:rPr lang="ru-RU" sz="14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ведется реестр </a:t>
            </a:r>
            <a:r>
              <a:rPr lang="ru-RU" sz="1400" dirty="0">
                <a:latin typeface="Verdana" pitchFamily="34" charset="0"/>
                <a:ea typeface="Verdana" pitchFamily="34" charset="0"/>
                <a:cs typeface="Verdana" pitchFamily="34" charset="0"/>
              </a:rPr>
              <a:t>вопросов и </a:t>
            </a: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ответов</a:t>
            </a:r>
            <a:endParaRPr lang="ru-RU" sz="14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284662" y="1930412"/>
            <a:ext cx="4787931" cy="2349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269875">
              <a:lnSpc>
                <a:spcPts val="1600"/>
              </a:lnSpc>
              <a:spcBef>
                <a:spcPts val="0"/>
              </a:spcBef>
              <a:buClr>
                <a:srgbClr val="0066A1"/>
              </a:buClr>
              <a:buFont typeface="Wingdings" pitchFamily="2" charset="2"/>
              <a:buChar char="Ø"/>
            </a:pPr>
            <a:r>
              <a:rPr lang="ru-RU" sz="125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обращения </a:t>
            </a:r>
            <a:r>
              <a:rPr lang="ru-RU" sz="1250" dirty="0">
                <a:latin typeface="Verdana" pitchFamily="34" charset="0"/>
                <a:ea typeface="Verdana" pitchFamily="34" charset="0"/>
                <a:cs typeface="Verdana" pitchFamily="34" charset="0"/>
              </a:rPr>
              <a:t>обрабатываются ответственными за ведение Горячей линии лицами. При необходимости могут быть направлены в подразделения ОАО «РЖД»</a:t>
            </a:r>
          </a:p>
          <a:p>
            <a:pPr indent="269875">
              <a:lnSpc>
                <a:spcPts val="1600"/>
              </a:lnSpc>
              <a:spcBef>
                <a:spcPts val="0"/>
              </a:spcBef>
              <a:buClr>
                <a:srgbClr val="0066A1"/>
              </a:buClr>
              <a:buFont typeface="Wingdings" pitchFamily="2" charset="2"/>
              <a:buChar char="Ø"/>
            </a:pPr>
            <a:r>
              <a:rPr lang="ru-RU" sz="125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срок </a:t>
            </a:r>
            <a:r>
              <a:rPr lang="ru-RU" sz="1250" dirty="0">
                <a:latin typeface="Verdana" pitchFamily="34" charset="0"/>
                <a:ea typeface="Verdana" pitchFamily="34" charset="0"/>
                <a:cs typeface="Verdana" pitchFamily="34" charset="0"/>
              </a:rPr>
              <a:t>рассмотрения обращения – </a:t>
            </a:r>
            <a:r>
              <a:rPr lang="ru-RU" sz="125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3 рабочих </a:t>
            </a:r>
            <a:r>
              <a:rPr lang="ru-RU" sz="125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дня</a:t>
            </a:r>
            <a:br>
              <a:rPr lang="ru-RU" sz="125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25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(может </a:t>
            </a:r>
            <a:r>
              <a:rPr lang="ru-RU" sz="1250" dirty="0">
                <a:latin typeface="Verdana" pitchFamily="34" charset="0"/>
                <a:ea typeface="Verdana" pitchFamily="34" charset="0"/>
                <a:cs typeface="Verdana" pitchFamily="34" charset="0"/>
              </a:rPr>
              <a:t>быть </a:t>
            </a:r>
            <a:r>
              <a:rPr lang="ru-RU" sz="125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продлен не </a:t>
            </a:r>
            <a:r>
              <a:rPr lang="ru-RU" sz="1250" dirty="0">
                <a:latin typeface="Verdana" pitchFamily="34" charset="0"/>
                <a:ea typeface="Verdana" pitchFamily="34" charset="0"/>
                <a:cs typeface="Verdana" pitchFamily="34" charset="0"/>
              </a:rPr>
              <a:t>более чем на </a:t>
            </a:r>
            <a:r>
              <a:rPr lang="ru-RU" sz="125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 </a:t>
            </a:r>
            <a:r>
              <a:rPr lang="ru-RU" sz="1250" dirty="0">
                <a:latin typeface="Verdana" pitchFamily="34" charset="0"/>
                <a:ea typeface="Verdana" pitchFamily="34" charset="0"/>
                <a:cs typeface="Verdana" pitchFamily="34" charset="0"/>
              </a:rPr>
              <a:t>рабочих дня)</a:t>
            </a:r>
          </a:p>
          <a:p>
            <a:pPr indent="269875">
              <a:lnSpc>
                <a:spcPts val="1600"/>
              </a:lnSpc>
              <a:spcBef>
                <a:spcPts val="0"/>
              </a:spcBef>
              <a:buClr>
                <a:srgbClr val="0066A1"/>
              </a:buClr>
              <a:buFont typeface="Wingdings" pitchFamily="2" charset="2"/>
              <a:buChar char="Ø"/>
            </a:pPr>
            <a:r>
              <a:rPr lang="ru-RU" sz="125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 </a:t>
            </a:r>
            <a:r>
              <a:rPr lang="ru-RU" sz="1250" dirty="0">
                <a:latin typeface="Verdana" pitchFamily="34" charset="0"/>
                <a:ea typeface="Verdana" pitchFamily="34" charset="0"/>
                <a:cs typeface="Verdana" pitchFamily="34" charset="0"/>
              </a:rPr>
              <a:t>рассмотрению не принимаются обращения, в которых не указан адрес для ответа, не поддающиеся прочтению, содержащие нецензурные либо оскорбительные выражения, информацию рекламного характера, коммерческие предложения, </a:t>
            </a:r>
            <a:r>
              <a:rPr lang="ru-RU" sz="125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запросы </a:t>
            </a:r>
            <a:r>
              <a:rPr lang="ru-RU" sz="1250" dirty="0">
                <a:latin typeface="Verdana" pitchFamily="34" charset="0"/>
                <a:ea typeface="Verdana" pitchFamily="34" charset="0"/>
                <a:cs typeface="Verdana" pitchFamily="34" charset="0"/>
              </a:rPr>
              <a:t>разъяснений документаций процедур закупок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0" y="-51753"/>
            <a:ext cx="9144000" cy="768351"/>
          </a:xfrm>
        </p:spPr>
        <p:txBody>
          <a:bodyPr>
            <a:normAutofit/>
          </a:bodyPr>
          <a:lstStyle/>
          <a:p>
            <a:pPr algn="ctr" defTabSz="98583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/>
              <a:t>Рассмотрение жалоб в сфере</a:t>
            </a:r>
            <a:br>
              <a:rPr lang="ru-RU" sz="2000" dirty="0" smtClean="0"/>
            </a:br>
            <a:r>
              <a:rPr lang="ru-RU" sz="2000" dirty="0" smtClean="0"/>
              <a:t>закупочной деятельности ОАО «РЖД»</a:t>
            </a:r>
            <a:endParaRPr lang="ru-RU" sz="2000" dirty="0"/>
          </a:p>
        </p:txBody>
      </p:sp>
      <p:pic>
        <p:nvPicPr>
          <p:cNvPr id="6151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4929188"/>
            <a:ext cx="22145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13"/>
          <p:cNvSpPr>
            <a:spLocks noChangeArrowheads="1"/>
          </p:cNvSpPr>
          <p:nvPr/>
        </p:nvSpPr>
        <p:spPr bwMode="auto">
          <a:xfrm>
            <a:off x="107950" y="836086"/>
            <a:ext cx="8928546" cy="1282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defRPr/>
            </a:pPr>
            <a:endParaRPr lang="ru-RU" dirty="0" smtClean="0"/>
          </a:p>
          <a:p>
            <a:pPr algn="ctr">
              <a:lnSpc>
                <a:spcPts val="1400"/>
              </a:lnSpc>
              <a:defRPr/>
            </a:pPr>
            <a:r>
              <a:rPr lang="ru-RU" dirty="0" smtClean="0"/>
              <a:t> </a:t>
            </a: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714362"/>
            <a:ext cx="9001156" cy="761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50" spc="-30" dirty="0" smtClean="0">
                <a:solidFill>
                  <a:srgbClr val="0066A1"/>
                </a:solidFill>
                <a:latin typeface="Verdana" pitchFamily="34" charset="0"/>
                <a:ea typeface="Arial" pitchFamily="34" charset="0"/>
                <a:cs typeface="Verdana" pitchFamily="34" charset="0"/>
              </a:rPr>
              <a:t>В Положении ОАО «РЖД» о закупках определен порядок рассмотрения жалоб участников закупки. </a:t>
            </a:r>
            <a:r>
              <a:rPr lang="ru-RU" sz="1450" dirty="0" smtClean="0">
                <a:solidFill>
                  <a:srgbClr val="0066A1"/>
                </a:solidFill>
                <a:latin typeface="Verdana" pitchFamily="34" charset="0"/>
                <a:ea typeface="Arial" pitchFamily="34" charset="0"/>
                <a:cs typeface="Verdana" pitchFamily="34" charset="0"/>
              </a:rPr>
              <a:t>Сведения о рассмотрении жалоб размещаются на сайте </a:t>
            </a:r>
            <a:r>
              <a:rPr lang="ru-RU" sz="1450" dirty="0" smtClean="0">
                <a:solidFill>
                  <a:srgbClr val="0066A1"/>
                </a:solidFill>
                <a:latin typeface="Verdana" pitchFamily="34" charset="0"/>
                <a:ea typeface="Arial" pitchFamily="34" charset="0"/>
                <a:cs typeface="Verdana" pitchFamily="34" charset="0"/>
                <a:hlinkClick r:id="rId4"/>
              </a:rPr>
              <a:t>www.rzd.ru</a:t>
            </a:r>
            <a:r>
              <a:rPr lang="ru-RU" sz="1450" dirty="0" smtClean="0"/>
              <a:t> </a:t>
            </a:r>
            <a:r>
              <a:rPr lang="ru-RU" sz="1450" dirty="0" smtClean="0">
                <a:solidFill>
                  <a:srgbClr val="0066A1"/>
                </a:solidFill>
                <a:latin typeface="Verdana" pitchFamily="34" charset="0"/>
                <a:ea typeface="Arial" pitchFamily="34" charset="0"/>
                <a:cs typeface="Verdana" pitchFamily="34" charset="0"/>
              </a:rPr>
              <a:t>в разделе «Тендеры» (подраздел «Рассмотрение жалоб в сфере закупочной деятельности»)</a:t>
            </a:r>
            <a:endParaRPr lang="ru-RU" sz="1450" dirty="0">
              <a:solidFill>
                <a:srgbClr val="0066A1"/>
              </a:solidFill>
              <a:latin typeface="Verdana" pitchFamily="34" charset="0"/>
              <a:ea typeface="Arial" pitchFamily="34" charset="0"/>
              <a:cs typeface="Verdan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 l="1589" t="12590" r="1464" b="1800"/>
          <a:stretch>
            <a:fillRect/>
          </a:stretch>
        </p:blipFill>
        <p:spPr bwMode="auto">
          <a:xfrm>
            <a:off x="4714876" y="1571618"/>
            <a:ext cx="4288712" cy="295232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42844" y="1498625"/>
            <a:ext cx="4572000" cy="33035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800"/>
              </a:lnSpc>
              <a:spcBef>
                <a:spcPts val="0"/>
              </a:spcBef>
              <a:buClr>
                <a:srgbClr val="0066A1"/>
              </a:buClr>
              <a:buFont typeface="Wingdings" pitchFamily="2" charset="2"/>
              <a:buChar char="ü"/>
            </a:pPr>
            <a:r>
              <a:rPr lang="ru-RU" sz="1400" dirty="0" smtClean="0"/>
              <a:t> </a:t>
            </a: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обжалование действий заказчика возможно в любое время с момента размещения извещения и документации о закупке в единой информационной системе и не позднее, чем в течение </a:t>
            </a:r>
            <a:r>
              <a:rPr lang="ru-RU" sz="1400" b="1" dirty="0" smtClean="0">
                <a:solidFill>
                  <a:srgbClr val="6584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10 дней</a:t>
            </a:r>
            <a:r>
              <a:rPr lang="ru-RU" sz="1400" dirty="0" smtClean="0">
                <a:solidFill>
                  <a:srgbClr val="6584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 даты размещения информации об итогах процедуры закупки</a:t>
            </a:r>
          </a:p>
          <a:p>
            <a:pPr>
              <a:lnSpc>
                <a:spcPts val="1800"/>
              </a:lnSpc>
              <a:spcBef>
                <a:spcPts val="0"/>
              </a:spcBef>
              <a:buClr>
                <a:srgbClr val="0066A1"/>
              </a:buClr>
              <a:buFont typeface="Wingdings" pitchFamily="2" charset="2"/>
              <a:buChar char="ü"/>
            </a:pP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жалобы рассматриваются в течение</a:t>
            </a:r>
            <a:b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400" b="1" dirty="0" smtClean="0">
                <a:solidFill>
                  <a:srgbClr val="6584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10 рабочих дней</a:t>
            </a:r>
            <a:r>
              <a:rPr lang="ru-RU" sz="1400" dirty="0" smtClean="0">
                <a:solidFill>
                  <a:srgbClr val="65844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со дня их поступления</a:t>
            </a:r>
          </a:p>
          <a:p>
            <a:pPr>
              <a:lnSpc>
                <a:spcPts val="1800"/>
              </a:lnSpc>
              <a:spcBef>
                <a:spcPts val="0"/>
              </a:spcBef>
              <a:buClr>
                <a:srgbClr val="0066A1"/>
              </a:buClr>
              <a:buFont typeface="Wingdings" pitchFamily="2" charset="2"/>
              <a:buChar char="ü"/>
            </a:pP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заявителю может быть направлен запрос об уточнении информации, изложенной в жалобе</a:t>
            </a:r>
          </a:p>
          <a:p>
            <a:pPr>
              <a:lnSpc>
                <a:spcPts val="1800"/>
              </a:lnSpc>
              <a:spcBef>
                <a:spcPts val="0"/>
              </a:spcBef>
              <a:buClr>
                <a:srgbClr val="0066A1"/>
              </a:buClr>
              <a:buFont typeface="Wingdings" pitchFamily="2" charset="2"/>
              <a:buChar char="ü"/>
            </a:pP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в целях рассмотрения жалобы сроки проведения закупки могут быть продлены, а заключение договора – приостановлено </a:t>
            </a:r>
            <a:endParaRPr lang="ru-RU" sz="1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3" descr="vokzal.png"/>
          <p:cNvPicPr>
            <a:picLocks noChangeAspect="1"/>
          </p:cNvPicPr>
          <p:nvPr/>
        </p:nvPicPr>
        <p:blipFill>
          <a:blip r:embed="rId2" cstate="print"/>
          <a:srcRect l="679" r="494"/>
          <a:stretch>
            <a:fillRect/>
          </a:stretch>
        </p:blipFill>
        <p:spPr bwMode="auto">
          <a:xfrm>
            <a:off x="0" y="-42863"/>
            <a:ext cx="9144000" cy="4911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 Placeholder 3"/>
          <p:cNvSpPr>
            <a:spLocks noGrp="1"/>
          </p:cNvSpPr>
          <p:nvPr>
            <p:ph type="body" idx="1"/>
          </p:nvPr>
        </p:nvSpPr>
        <p:spPr>
          <a:xfrm>
            <a:off x="0" y="1881188"/>
            <a:ext cx="9144000" cy="762000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solidFill>
                  <a:srgbClr val="C00000"/>
                </a:solidFill>
              </a:rPr>
              <a:t>Спасибо за внимание!</a:t>
            </a:r>
            <a:endParaRPr lang="en-US" b="1" dirty="0" smtClean="0">
              <a:solidFill>
                <a:srgbClr val="C00000"/>
              </a:solidFill>
            </a:endParaRPr>
          </a:p>
        </p:txBody>
      </p:sp>
      <p:sp>
        <p:nvSpPr>
          <p:cNvPr id="22532" name="Прямоугольник 4"/>
          <p:cNvSpPr>
            <a:spLocks noChangeArrowheads="1"/>
          </p:cNvSpPr>
          <p:nvPr/>
        </p:nvSpPr>
        <p:spPr bwMode="auto">
          <a:xfrm>
            <a:off x="0" y="3919047"/>
            <a:ext cx="9144000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1000" dirty="0">
                <a:latin typeface="Verdana" pitchFamily="34" charset="0"/>
              </a:rPr>
              <a:t>Центр организации закупочной деятельности ОАО «РЖД»</a:t>
            </a:r>
          </a:p>
          <a:p>
            <a:pPr algn="ctr"/>
            <a:r>
              <a:rPr lang="ru-RU" sz="1000" dirty="0">
                <a:latin typeface="Verdana" pitchFamily="34" charset="0"/>
              </a:rPr>
              <a:t>129090, Россия, Москва,</a:t>
            </a:r>
          </a:p>
          <a:p>
            <a:pPr algn="ctr"/>
            <a:r>
              <a:rPr lang="ru-RU" sz="1000" dirty="0">
                <a:latin typeface="Verdana" pitchFamily="34" charset="0"/>
              </a:rPr>
              <a:t> Ул. Каланчевская, дом 16, строение 1, </a:t>
            </a:r>
          </a:p>
          <a:p>
            <a:pPr algn="ctr">
              <a:spcBef>
                <a:spcPts val="0"/>
              </a:spcBef>
            </a:pPr>
            <a:r>
              <a:rPr lang="ru-RU" sz="1000" dirty="0" smtClean="0">
                <a:latin typeface="Verdana" pitchFamily="34" charset="0"/>
              </a:rPr>
              <a:t>Тел:   </a:t>
            </a:r>
            <a:r>
              <a:rPr lang="ru-RU" sz="1000" dirty="0">
                <a:latin typeface="Verdana" pitchFamily="34" charset="0"/>
              </a:rPr>
              <a:t>(499) 262-34-95</a:t>
            </a:r>
          </a:p>
          <a:p>
            <a:pPr algn="ctr">
              <a:spcBef>
                <a:spcPts val="0"/>
              </a:spcBef>
            </a:pPr>
            <a:r>
              <a:rPr lang="ru-RU" sz="1000" dirty="0">
                <a:latin typeface="Verdana" pitchFamily="34" charset="0"/>
              </a:rPr>
              <a:t>Факс: (499) 260-71-32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6"/>
          <p:cNvSpPr txBox="1">
            <a:spLocks noChangeArrowheads="1"/>
          </p:cNvSpPr>
          <p:nvPr/>
        </p:nvSpPr>
        <p:spPr bwMode="auto">
          <a:xfrm>
            <a:off x="152400" y="0"/>
            <a:ext cx="8991600" cy="800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14" tIns="45706" rIns="91414" bIns="45706" anchor="ctr"/>
          <a:lstStyle/>
          <a:p>
            <a:pPr algn="ctr" defTabSz="985838"/>
            <a:endParaRPr lang="ru-RU" sz="1600" b="1" dirty="0">
              <a:solidFill>
                <a:srgbClr val="003366"/>
              </a:solidFill>
              <a:latin typeface="Verdana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147986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8583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Правовое обеспечение системы закупок ОАО </a:t>
            </a:r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«РЖД»</a:t>
            </a:r>
          </a:p>
        </p:txBody>
      </p:sp>
      <p:pic>
        <p:nvPicPr>
          <p:cNvPr id="14340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929188"/>
            <a:ext cx="22145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0" y="772529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ОАО «РЖД» осуществляет закупки</a:t>
            </a:r>
            <a:b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 субъектов МСП в соответствии с требованиями:</a:t>
            </a:r>
            <a:endParaRPr lang="ru-RU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142844" y="3289681"/>
            <a:ext cx="2187954" cy="1353771"/>
            <a:chOff x="5451695" y="778116"/>
            <a:chExt cx="2187954" cy="1353771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5451695" y="778116"/>
              <a:ext cx="2187954" cy="1353771"/>
            </a:xfrm>
            <a:prstGeom prst="roundRect">
              <a:avLst/>
            </a:prstGeom>
            <a:solidFill>
              <a:srgbClr val="BFC5CE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5517781" y="844202"/>
              <a:ext cx="2055782" cy="12215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>
                <a:spcBef>
                  <a:spcPct val="0"/>
                </a:spcBef>
                <a:spcAft>
                  <a:spcPts val="0"/>
                </a:spcAft>
              </a:pPr>
              <a:r>
                <a:rPr lang="ru-RU" sz="1800" b="1" kern="1200" dirty="0" smtClean="0">
                  <a:solidFill>
                    <a:schemeClr val="tx1"/>
                  </a:solidFill>
                </a:rPr>
                <a:t>Нормативные документы </a:t>
              </a:r>
            </a:p>
            <a:p>
              <a:pPr lvl="0" algn="ctr" defTabSz="800100">
                <a:spcBef>
                  <a:spcPct val="0"/>
                </a:spcBef>
                <a:spcAft>
                  <a:spcPts val="0"/>
                </a:spcAft>
              </a:pPr>
              <a:r>
                <a:rPr lang="ru-RU" sz="1800" b="1" kern="1200" dirty="0" smtClean="0">
                  <a:solidFill>
                    <a:schemeClr val="tx1"/>
                  </a:solidFill>
                </a:rPr>
                <a:t>ОАО «РЖД»</a:t>
              </a: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142844" y="1500180"/>
            <a:ext cx="2196000" cy="1428760"/>
            <a:chOff x="0" y="242721"/>
            <a:chExt cx="2247471" cy="2824451"/>
          </a:xfrm>
          <a:solidFill>
            <a:srgbClr val="B0DCF4"/>
          </a:solidFill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0" y="242721"/>
              <a:ext cx="2247471" cy="2824451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Скругленный прямоугольник 4"/>
            <p:cNvSpPr/>
            <p:nvPr/>
          </p:nvSpPr>
          <p:spPr>
            <a:xfrm>
              <a:off x="109713" y="352434"/>
              <a:ext cx="2028045" cy="2605025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>
                  <a:solidFill>
                    <a:schemeClr val="tx1"/>
                  </a:solidFill>
                </a:rPr>
                <a:t>Законодательство Российской Федерации</a:t>
              </a:r>
              <a:endParaRPr lang="ru-RU" sz="1800" b="1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20" name="Прямоугольник 19"/>
          <p:cNvSpPr/>
          <p:nvPr/>
        </p:nvSpPr>
        <p:spPr>
          <a:xfrm>
            <a:off x="2500298" y="1428742"/>
            <a:ext cx="657226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§"/>
            </a:pPr>
            <a:r>
              <a:rPr lang="ru-RU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Федерального закона от 18.07.2011 № 223-ФЗ «О закупках товаров, работ, услуг отдельными видами юридических лиц»</a:t>
            </a:r>
            <a:endParaRPr lang="ru-RU" sz="1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500298" y="1984715"/>
            <a:ext cx="664370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§"/>
            </a:pPr>
            <a:r>
              <a:rPr lang="ru-RU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Постановления Правительства РФ от 11.12.2014 № 1352</a:t>
            </a:r>
            <a:br>
              <a:rPr lang="ru-RU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«Об особенностях участия субъектов малого и среднего предпринимательства в закупках товаров, работ, услуг отдельными видами юридических лиц»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500298" y="3215680"/>
            <a:ext cx="657226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22300">
              <a:lnSpc>
                <a:spcPct val="90000"/>
              </a:lnSpc>
              <a:spcAft>
                <a:spcPct val="35000"/>
              </a:spcAft>
              <a:buFont typeface="Wingdings" pitchFamily="2" charset="2"/>
              <a:buChar char="§"/>
            </a:pPr>
            <a:r>
              <a:rPr lang="ru-RU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Положения о закупке товаров, работ, услуг для нужд </a:t>
            </a:r>
            <a:br>
              <a:rPr lang="ru-RU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ОАО «РЖД» (принятого к исполнению распоряжением</a:t>
            </a:r>
            <a:br>
              <a:rPr lang="ru-RU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ОАО «РЖД» от 17.07.2014 № 1663р)</a:t>
            </a:r>
          </a:p>
        </p:txBody>
      </p:sp>
      <p:grpSp>
        <p:nvGrpSpPr>
          <p:cNvPr id="23" name="Группа 117"/>
          <p:cNvGrpSpPr>
            <a:grpSpLocks/>
          </p:cNvGrpSpPr>
          <p:nvPr/>
        </p:nvGrpSpPr>
        <p:grpSpPr bwMode="auto">
          <a:xfrm>
            <a:off x="857224" y="2808000"/>
            <a:ext cx="144463" cy="576000"/>
            <a:chOff x="1288207" y="3723878"/>
            <a:chExt cx="144016" cy="792088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1330937" y="3723878"/>
              <a:ext cx="45895" cy="576208"/>
            </a:xfrm>
            <a:prstGeom prst="rect">
              <a:avLst/>
            </a:prstGeom>
            <a:solidFill>
              <a:srgbClr val="0066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5" name="Равнобедренный треугольник 24"/>
            <p:cNvSpPr/>
            <p:nvPr/>
          </p:nvSpPr>
          <p:spPr>
            <a:xfrm flipV="1">
              <a:off x="1288207" y="4155637"/>
              <a:ext cx="144016" cy="360329"/>
            </a:xfrm>
            <a:prstGeom prst="triangle">
              <a:avLst/>
            </a:prstGeom>
            <a:solidFill>
              <a:srgbClr val="0066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</p:grpSp>
      <p:grpSp>
        <p:nvGrpSpPr>
          <p:cNvPr id="26" name="Группа 118"/>
          <p:cNvGrpSpPr>
            <a:grpSpLocks/>
          </p:cNvGrpSpPr>
          <p:nvPr/>
        </p:nvGrpSpPr>
        <p:grpSpPr bwMode="auto">
          <a:xfrm flipV="1">
            <a:off x="1477937" y="2808000"/>
            <a:ext cx="142875" cy="576000"/>
            <a:chOff x="1288207" y="3723878"/>
            <a:chExt cx="144016" cy="792088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1331411" y="3723878"/>
              <a:ext cx="46406" cy="576208"/>
            </a:xfrm>
            <a:prstGeom prst="rect">
              <a:avLst/>
            </a:prstGeom>
            <a:solidFill>
              <a:srgbClr val="0066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28" name="Равнобедренный треугольник 27"/>
            <p:cNvSpPr/>
            <p:nvPr/>
          </p:nvSpPr>
          <p:spPr>
            <a:xfrm flipV="1">
              <a:off x="1288207" y="4155637"/>
              <a:ext cx="144016" cy="360329"/>
            </a:xfrm>
            <a:prstGeom prst="triangle">
              <a:avLst/>
            </a:prstGeom>
            <a:solidFill>
              <a:srgbClr val="0066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2500298" y="3930060"/>
            <a:ext cx="664370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Распоряжение ОАО «РЖД» от 05.02.2014 № 276р</a:t>
            </a:r>
          </a:p>
          <a:p>
            <a:r>
              <a:rPr lang="ru-RU" sz="1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«Об утверждении программы партнерства ОАО «РЖД» с субъектами малого и среднего предпринимательства»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Диаграмма 42"/>
          <p:cNvGraphicFramePr>
            <a:graphicFrameLocks/>
          </p:cNvGraphicFramePr>
          <p:nvPr/>
        </p:nvGraphicFramePr>
        <p:xfrm>
          <a:off x="642910" y="1697070"/>
          <a:ext cx="4405312" cy="2571768"/>
        </p:xfrm>
        <a:graphic>
          <a:graphicData uri="http://schemas.openxmlformats.org/presentationml/2006/ole">
            <p:oleObj spid="_x0000_s227330" name="Worksheet" r:id="rId4" imgW="3863333" imgH="1272456" progId="Excel.Sheet.8">
              <p:embed/>
            </p:oleObj>
          </a:graphicData>
        </a:graphic>
      </p:graphicFrame>
      <p:sp>
        <p:nvSpPr>
          <p:cNvPr id="1029" name="Title 2"/>
          <p:cNvSpPr>
            <a:spLocks noGrp="1"/>
          </p:cNvSpPr>
          <p:nvPr>
            <p:ph type="title"/>
          </p:nvPr>
        </p:nvSpPr>
        <p:spPr>
          <a:xfrm>
            <a:off x="0" y="-52388"/>
            <a:ext cx="9144000" cy="768351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Закупочная деятельность ОАО «РЖД»</a:t>
            </a:r>
          </a:p>
        </p:txBody>
      </p:sp>
      <p:pic>
        <p:nvPicPr>
          <p:cNvPr id="1030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4876006"/>
            <a:ext cx="2764110" cy="267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Rectangle 61"/>
          <p:cNvSpPr>
            <a:spLocks noChangeArrowheads="1"/>
          </p:cNvSpPr>
          <p:nvPr/>
        </p:nvSpPr>
        <p:spPr bwMode="auto">
          <a:xfrm>
            <a:off x="103191" y="714362"/>
            <a:ext cx="5111751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План закупок </a:t>
            </a:r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 2016 год</a:t>
            </a:r>
            <a:r>
              <a:rPr lang="ru-RU" sz="1000" dirty="0">
                <a:latin typeface="Verdana" pitchFamily="34" charset="0"/>
              </a:rPr>
              <a:t/>
            </a:r>
            <a:br>
              <a:rPr lang="ru-RU" sz="1000" dirty="0">
                <a:latin typeface="Verdana" pitchFamily="34" charset="0"/>
              </a:rPr>
            </a:br>
            <a:r>
              <a:rPr lang="ru-RU" sz="1200" dirty="0">
                <a:latin typeface="Verdana" pitchFamily="34" charset="0"/>
              </a:rPr>
              <a:t>всего </a:t>
            </a:r>
            <a:r>
              <a:rPr lang="ru-RU" sz="1200" dirty="0" smtClean="0">
                <a:latin typeface="Verdana" pitchFamily="34" charset="0"/>
              </a:rPr>
              <a:t>- </a:t>
            </a:r>
            <a:r>
              <a:rPr lang="ru-RU" sz="1200" b="1" dirty="0" smtClean="0">
                <a:latin typeface="Verdana" pitchFamily="34" charset="0"/>
              </a:rPr>
              <a:t>1 </a:t>
            </a:r>
            <a:r>
              <a:rPr lang="ru-RU" sz="1200" b="1" dirty="0">
                <a:latin typeface="Verdana" pitchFamily="34" charset="0"/>
              </a:rPr>
              <a:t>237,1 </a:t>
            </a:r>
            <a:r>
              <a:rPr lang="ru-RU" sz="1200" b="1" dirty="0" smtClean="0">
                <a:latin typeface="Verdana" pitchFamily="34" charset="0"/>
              </a:rPr>
              <a:t>млрд.руб</a:t>
            </a:r>
            <a:r>
              <a:rPr lang="ru-RU" sz="1200" b="1" dirty="0">
                <a:latin typeface="Verdana" pitchFamily="34" charset="0"/>
              </a:rPr>
              <a:t>.</a:t>
            </a:r>
            <a:r>
              <a:rPr lang="ru-RU" sz="1200" dirty="0">
                <a:latin typeface="Verdana" pitchFamily="34" charset="0"/>
              </a:rPr>
              <a:t>, </a:t>
            </a:r>
            <a:r>
              <a:rPr lang="ru-RU" sz="1200" dirty="0" smtClean="0">
                <a:latin typeface="Verdana" pitchFamily="34" charset="0"/>
              </a:rPr>
              <a:t>из </a:t>
            </a:r>
            <a:r>
              <a:rPr lang="ru-RU" sz="1200" dirty="0">
                <a:latin typeface="Verdana" pitchFamily="34" charset="0"/>
              </a:rPr>
              <a:t>них:</a:t>
            </a:r>
            <a:br>
              <a:rPr lang="ru-RU" sz="1200" dirty="0">
                <a:latin typeface="Verdana" pitchFamily="34" charset="0"/>
              </a:rPr>
            </a:br>
            <a:r>
              <a:rPr lang="ru-RU" sz="1200" dirty="0">
                <a:latin typeface="Verdana" pitchFamily="34" charset="0"/>
              </a:rPr>
              <a:t>конкурентные закупки – </a:t>
            </a:r>
            <a:r>
              <a:rPr lang="ru-RU" sz="1200" b="1" dirty="0">
                <a:latin typeface="Verdana" pitchFamily="34" charset="0"/>
              </a:rPr>
              <a:t>739,2 </a:t>
            </a:r>
            <a:r>
              <a:rPr lang="ru-RU" sz="1200" b="1" dirty="0" smtClean="0">
                <a:latin typeface="Verdana" pitchFamily="34" charset="0"/>
              </a:rPr>
              <a:t>млрд.руб</a:t>
            </a:r>
            <a:r>
              <a:rPr lang="ru-RU" sz="1200" b="1" dirty="0">
                <a:latin typeface="Verdana" pitchFamily="34" charset="0"/>
              </a:rPr>
              <a:t>.</a:t>
            </a:r>
            <a:r>
              <a:rPr lang="ru-RU" sz="1200" dirty="0">
                <a:latin typeface="Verdana" pitchFamily="34" charset="0"/>
              </a:rPr>
              <a:t> (</a:t>
            </a:r>
            <a:r>
              <a:rPr lang="ru-RU" sz="1200" b="1" dirty="0">
                <a:latin typeface="Verdana" pitchFamily="34" charset="0"/>
              </a:rPr>
              <a:t>60,0%</a:t>
            </a:r>
            <a:r>
              <a:rPr lang="ru-RU" sz="1200" dirty="0">
                <a:latin typeface="Verdana" pitchFamily="34" charset="0"/>
              </a:rPr>
              <a:t>)</a:t>
            </a:r>
          </a:p>
          <a:p>
            <a:pPr eaLnBrk="0" hangingPunct="0"/>
            <a:r>
              <a:rPr lang="ru-RU" sz="1200" dirty="0" smtClean="0">
                <a:latin typeface="Verdana" pitchFamily="34" charset="0"/>
              </a:rPr>
              <a:t>единственный поставщик </a:t>
            </a:r>
            <a:r>
              <a:rPr lang="ru-RU" sz="1200" dirty="0">
                <a:latin typeface="Verdana" pitchFamily="34" charset="0"/>
              </a:rPr>
              <a:t>– </a:t>
            </a:r>
            <a:r>
              <a:rPr lang="ru-RU" sz="1200" b="1" dirty="0">
                <a:latin typeface="Verdana" pitchFamily="34" charset="0"/>
              </a:rPr>
              <a:t>498,0</a:t>
            </a:r>
            <a:r>
              <a:rPr lang="ru-RU" sz="1200" dirty="0">
                <a:latin typeface="Verdana" pitchFamily="34" charset="0"/>
              </a:rPr>
              <a:t> </a:t>
            </a:r>
            <a:r>
              <a:rPr lang="ru-RU" sz="1200" b="1" dirty="0" smtClean="0">
                <a:latin typeface="Verdana" pitchFamily="34" charset="0"/>
              </a:rPr>
              <a:t>млрд.руб</a:t>
            </a:r>
            <a:r>
              <a:rPr lang="ru-RU" sz="1200" b="1" dirty="0">
                <a:latin typeface="Verdana" pitchFamily="34" charset="0"/>
              </a:rPr>
              <a:t>.</a:t>
            </a:r>
            <a:r>
              <a:rPr lang="ru-RU" sz="1200" dirty="0">
                <a:latin typeface="Verdana" pitchFamily="34" charset="0"/>
              </a:rPr>
              <a:t> (</a:t>
            </a:r>
            <a:r>
              <a:rPr lang="ru-RU" sz="1200" b="1" dirty="0">
                <a:latin typeface="Verdana" pitchFamily="34" charset="0"/>
              </a:rPr>
              <a:t>40,0%</a:t>
            </a:r>
            <a:r>
              <a:rPr lang="ru-RU" sz="1200" dirty="0">
                <a:latin typeface="Verdana" pitchFamily="34" charset="0"/>
              </a:rPr>
              <a:t>)</a:t>
            </a:r>
          </a:p>
        </p:txBody>
      </p:sp>
      <p:grpSp>
        <p:nvGrpSpPr>
          <p:cNvPr id="2" name="Группа 20"/>
          <p:cNvGrpSpPr>
            <a:grpSpLocks/>
          </p:cNvGrpSpPr>
          <p:nvPr/>
        </p:nvGrpSpPr>
        <p:grpSpPr bwMode="auto">
          <a:xfrm>
            <a:off x="4929190" y="714362"/>
            <a:ext cx="4347161" cy="1785950"/>
            <a:chOff x="140036" y="-509082"/>
            <a:chExt cx="4395379" cy="3095708"/>
          </a:xfrm>
        </p:grpSpPr>
        <p:graphicFrame>
          <p:nvGraphicFramePr>
            <p:cNvPr id="94" name="Диаграмма 93"/>
            <p:cNvGraphicFramePr/>
            <p:nvPr/>
          </p:nvGraphicFramePr>
          <p:xfrm>
            <a:off x="143244" y="642410"/>
            <a:ext cx="4258352" cy="194421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084" name="TextBox 38"/>
            <p:cNvSpPr txBox="1">
              <a:spLocks noChangeArrowheads="1"/>
            </p:cNvSpPr>
            <p:nvPr/>
          </p:nvSpPr>
          <p:spPr bwMode="auto">
            <a:xfrm>
              <a:off x="140036" y="-509082"/>
              <a:ext cx="4395379" cy="1013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ru-RU" sz="1600" dirty="0">
                  <a:latin typeface="Verdana" pitchFamily="34" charset="0"/>
                </a:rPr>
                <a:t>Количество организаций,  </a:t>
              </a:r>
              <a:r>
                <a:rPr lang="en-US" sz="1600" dirty="0">
                  <a:latin typeface="Verdana" pitchFamily="34" charset="0"/>
                </a:rPr>
                <a:t/>
              </a:r>
              <a:br>
                <a:rPr lang="en-US" sz="1600" dirty="0">
                  <a:latin typeface="Verdana" pitchFamily="34" charset="0"/>
                </a:rPr>
              </a:br>
              <a:r>
                <a:rPr lang="ru-RU" sz="1600" dirty="0">
                  <a:latin typeface="Verdana" pitchFamily="34" charset="0"/>
                </a:rPr>
                <a:t>зарегистрированных </a:t>
              </a:r>
              <a:r>
                <a:rPr lang="ru-RU" sz="1600" dirty="0" smtClean="0">
                  <a:latin typeface="Verdana" pitchFamily="34" charset="0"/>
                </a:rPr>
                <a:t>на </a:t>
              </a:r>
              <a:r>
                <a:rPr lang="ru-RU" sz="1600" dirty="0">
                  <a:latin typeface="Verdana" pitchFamily="34" charset="0"/>
                </a:rPr>
                <a:t>ЭТЗП </a:t>
              </a:r>
              <a:r>
                <a:rPr lang="ru-RU" sz="1600" dirty="0" smtClean="0">
                  <a:latin typeface="Verdana" pitchFamily="34" charset="0"/>
                </a:rPr>
                <a:t>РЖД</a:t>
              </a:r>
              <a:endParaRPr lang="ru-RU" sz="1600" dirty="0">
                <a:latin typeface="Verdana" pitchFamily="34" charset="0"/>
              </a:endParaRPr>
            </a:p>
          </p:txBody>
        </p:sp>
      </p:grpSp>
      <p:sp>
        <p:nvSpPr>
          <p:cNvPr id="1034" name="TextBox 41"/>
          <p:cNvSpPr txBox="1">
            <a:spLocks noChangeArrowheads="1"/>
          </p:cNvSpPr>
          <p:nvPr/>
        </p:nvSpPr>
        <p:spPr bwMode="auto">
          <a:xfrm>
            <a:off x="5214942" y="2500312"/>
            <a:ext cx="37147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Verdana" pitchFamily="34" charset="0"/>
              </a:rPr>
              <a:t>Среднее количество поданных заявок </a:t>
            </a:r>
            <a:r>
              <a:rPr lang="ru-RU" sz="1600" dirty="0" smtClean="0">
                <a:latin typeface="Verdana" pitchFamily="34" charset="0"/>
              </a:rPr>
              <a:t>на </a:t>
            </a:r>
            <a:r>
              <a:rPr lang="ru-RU" sz="1600" dirty="0">
                <a:latin typeface="Verdana" pitchFamily="34" charset="0"/>
              </a:rPr>
              <a:t>участие в закупке</a:t>
            </a:r>
          </a:p>
        </p:txBody>
      </p:sp>
      <p:sp>
        <p:nvSpPr>
          <p:cNvPr id="1051" name="TextBox 26"/>
          <p:cNvSpPr txBox="1">
            <a:spLocks noChangeArrowheads="1"/>
          </p:cNvSpPr>
          <p:nvPr/>
        </p:nvSpPr>
        <p:spPr bwMode="auto">
          <a:xfrm>
            <a:off x="5111750" y="4516438"/>
            <a:ext cx="40322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000" b="1" dirty="0">
              <a:latin typeface="Verdana" pitchFamily="34" charset="0"/>
            </a:endParaRPr>
          </a:p>
        </p:txBody>
      </p:sp>
      <p:sp>
        <p:nvSpPr>
          <p:cNvPr id="1054" name="TextBox 1"/>
          <p:cNvSpPr txBox="1">
            <a:spLocks noChangeArrowheads="1"/>
          </p:cNvSpPr>
          <p:nvPr/>
        </p:nvSpPr>
        <p:spPr bwMode="auto">
          <a:xfrm>
            <a:off x="107950" y="1766922"/>
            <a:ext cx="48244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1600" dirty="0">
                <a:latin typeface="Verdana" pitchFamily="34" charset="0"/>
              </a:rPr>
              <a:t>Структура </a:t>
            </a:r>
            <a:r>
              <a:rPr lang="ru-RU" sz="1600" dirty="0" smtClean="0">
                <a:latin typeface="Verdana" pitchFamily="34" charset="0"/>
              </a:rPr>
              <a:t>закупок в 2016 году</a:t>
            </a:r>
            <a:endParaRPr lang="ru-RU" sz="1600" dirty="0">
              <a:latin typeface="Verdana" pitchFamily="34" charset="0"/>
            </a:endParaRPr>
          </a:p>
        </p:txBody>
      </p:sp>
      <p:sp>
        <p:nvSpPr>
          <p:cNvPr id="1055" name="TextBox 34"/>
          <p:cNvSpPr txBox="1">
            <a:spLocks noChangeArrowheads="1"/>
          </p:cNvSpPr>
          <p:nvPr/>
        </p:nvSpPr>
        <p:spPr bwMode="auto">
          <a:xfrm>
            <a:off x="-32" y="2411450"/>
            <a:ext cx="72072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dirty="0" smtClean="0">
                <a:latin typeface="Verdana" pitchFamily="34" charset="0"/>
              </a:rPr>
              <a:t>2015</a:t>
            </a:r>
            <a:endParaRPr lang="ru-RU" sz="1200" dirty="0">
              <a:latin typeface="Verdana" pitchFamily="34" charset="0"/>
            </a:endParaRPr>
          </a:p>
        </p:txBody>
      </p:sp>
      <p:sp>
        <p:nvSpPr>
          <p:cNvPr id="1056" name="TextBox 35"/>
          <p:cNvSpPr txBox="1">
            <a:spLocks noChangeArrowheads="1"/>
          </p:cNvSpPr>
          <p:nvPr/>
        </p:nvSpPr>
        <p:spPr bwMode="auto">
          <a:xfrm>
            <a:off x="-32" y="3277459"/>
            <a:ext cx="72072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latin typeface="Verdana" pitchFamily="34" charset="0"/>
              </a:rPr>
              <a:t>2016</a:t>
            </a:r>
            <a:endParaRPr lang="ru-RU" sz="1200" dirty="0">
              <a:latin typeface="Verdana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214414" y="4125962"/>
            <a:ext cx="142876" cy="142876"/>
          </a:xfrm>
          <a:prstGeom prst="rect">
            <a:avLst/>
          </a:prstGeom>
          <a:solidFill>
            <a:srgbClr val="0066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1214414" y="4340077"/>
            <a:ext cx="142876" cy="143075"/>
          </a:xfrm>
          <a:prstGeom prst="rect">
            <a:avLst/>
          </a:prstGeom>
          <a:solidFill>
            <a:srgbClr val="8AB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63" name="Прямоугольник 42"/>
          <p:cNvSpPr>
            <a:spLocks noChangeArrowheads="1"/>
          </p:cNvSpPr>
          <p:nvPr/>
        </p:nvSpPr>
        <p:spPr bwMode="auto">
          <a:xfrm>
            <a:off x="1368000" y="4054524"/>
            <a:ext cx="172675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000" dirty="0">
                <a:latin typeface="Verdana" pitchFamily="34" charset="0"/>
              </a:rPr>
              <a:t>Конкурентные закупки</a:t>
            </a:r>
          </a:p>
        </p:txBody>
      </p:sp>
      <p:sp>
        <p:nvSpPr>
          <p:cNvPr id="1064" name="TextBox 1"/>
          <p:cNvSpPr txBox="1">
            <a:spLocks noChangeArrowheads="1"/>
          </p:cNvSpPr>
          <p:nvPr/>
        </p:nvSpPr>
        <p:spPr bwMode="auto">
          <a:xfrm>
            <a:off x="1357290" y="4286262"/>
            <a:ext cx="2740021" cy="21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000" dirty="0">
                <a:latin typeface="Verdana" pitchFamily="34" charset="0"/>
              </a:rPr>
              <a:t>Закупки у </a:t>
            </a:r>
            <a:r>
              <a:rPr lang="ru-RU" sz="1000" dirty="0" smtClean="0">
                <a:latin typeface="Verdana" pitchFamily="34" charset="0"/>
              </a:rPr>
              <a:t>единственного поставщика</a:t>
            </a:r>
            <a:endParaRPr lang="ru-RU" sz="1000" dirty="0">
              <a:latin typeface="Verdana" pitchFamily="34" charset="0"/>
            </a:endParaRPr>
          </a:p>
        </p:txBody>
      </p:sp>
      <p:sp>
        <p:nvSpPr>
          <p:cNvPr id="1065" name="TextBox 1"/>
          <p:cNvSpPr txBox="1">
            <a:spLocks noChangeArrowheads="1"/>
          </p:cNvSpPr>
          <p:nvPr/>
        </p:nvSpPr>
        <p:spPr bwMode="auto">
          <a:xfrm>
            <a:off x="857224" y="2214560"/>
            <a:ext cx="2500330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000" b="1" dirty="0">
                <a:solidFill>
                  <a:schemeClr val="bg1"/>
                </a:solidFill>
                <a:latin typeface="Verdana" pitchFamily="34" charset="0"/>
              </a:rPr>
              <a:t>720,9 </a:t>
            </a:r>
            <a:r>
              <a:rPr lang="ru-RU" sz="1000" b="1" dirty="0" smtClean="0">
                <a:solidFill>
                  <a:schemeClr val="bg1"/>
                </a:solidFill>
                <a:latin typeface="Verdana" pitchFamily="34" charset="0"/>
              </a:rPr>
              <a:t>млрд.руб</a:t>
            </a:r>
            <a:r>
              <a:rPr lang="ru-RU" sz="1000" b="1" dirty="0">
                <a:solidFill>
                  <a:schemeClr val="bg1"/>
                </a:solidFill>
                <a:latin typeface="Verdana" pitchFamily="34" charset="0"/>
              </a:rPr>
              <a:t>.</a:t>
            </a:r>
          </a:p>
          <a:p>
            <a:pPr algn="ctr"/>
            <a:r>
              <a:rPr lang="ru-RU" sz="1000" b="1" dirty="0">
                <a:solidFill>
                  <a:schemeClr val="bg1"/>
                </a:solidFill>
                <a:latin typeface="Verdana" pitchFamily="34" charset="0"/>
              </a:rPr>
              <a:t>(63,0%)</a:t>
            </a:r>
          </a:p>
        </p:txBody>
      </p:sp>
      <p:sp>
        <p:nvSpPr>
          <p:cNvPr id="1066" name="TextBox 1"/>
          <p:cNvSpPr txBox="1">
            <a:spLocks noChangeArrowheads="1"/>
          </p:cNvSpPr>
          <p:nvPr/>
        </p:nvSpPr>
        <p:spPr bwMode="auto">
          <a:xfrm>
            <a:off x="3349624" y="2214560"/>
            <a:ext cx="1436690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000" b="1" dirty="0">
                <a:latin typeface="Verdana" pitchFamily="34" charset="0"/>
              </a:rPr>
              <a:t>423,6 </a:t>
            </a:r>
            <a:r>
              <a:rPr lang="ru-RU" sz="1000" b="1" dirty="0" smtClean="0">
                <a:latin typeface="Verdana" pitchFamily="34" charset="0"/>
              </a:rPr>
              <a:t>млрд.руб</a:t>
            </a:r>
            <a:r>
              <a:rPr lang="ru-RU" sz="1000" b="1" dirty="0">
                <a:latin typeface="Verdana" pitchFamily="34" charset="0"/>
              </a:rPr>
              <a:t>.</a:t>
            </a:r>
          </a:p>
          <a:p>
            <a:pPr algn="ctr"/>
            <a:r>
              <a:rPr lang="ru-RU" sz="1000" b="1" dirty="0">
                <a:latin typeface="Verdana" pitchFamily="34" charset="0"/>
              </a:rPr>
              <a:t>(37,0%)</a:t>
            </a:r>
          </a:p>
        </p:txBody>
      </p:sp>
      <p:sp>
        <p:nvSpPr>
          <p:cNvPr id="1067" name="TextBox 1"/>
          <p:cNvSpPr txBox="1">
            <a:spLocks noChangeArrowheads="1"/>
          </p:cNvSpPr>
          <p:nvPr/>
        </p:nvSpPr>
        <p:spPr bwMode="auto">
          <a:xfrm>
            <a:off x="857224" y="3143254"/>
            <a:ext cx="2500330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000" b="1" dirty="0" smtClean="0">
                <a:solidFill>
                  <a:schemeClr val="bg1"/>
                </a:solidFill>
                <a:latin typeface="Verdana" pitchFamily="34" charset="0"/>
              </a:rPr>
              <a:t>724,2 млрд.руб</a:t>
            </a:r>
            <a:r>
              <a:rPr lang="ru-RU" sz="1000" b="1" dirty="0">
                <a:solidFill>
                  <a:schemeClr val="bg1"/>
                </a:solidFill>
                <a:latin typeface="Verdana" pitchFamily="34" charset="0"/>
              </a:rPr>
              <a:t>.</a:t>
            </a:r>
          </a:p>
          <a:p>
            <a:pPr algn="ctr"/>
            <a:r>
              <a:rPr lang="ru-RU" sz="1000" b="1" dirty="0">
                <a:solidFill>
                  <a:schemeClr val="bg1"/>
                </a:solidFill>
                <a:latin typeface="Verdana" pitchFamily="34" charset="0"/>
              </a:rPr>
              <a:t>(</a:t>
            </a:r>
            <a:r>
              <a:rPr lang="ru-RU" sz="1000" b="1" dirty="0" smtClean="0">
                <a:solidFill>
                  <a:schemeClr val="bg1"/>
                </a:solidFill>
                <a:latin typeface="Verdana" pitchFamily="34" charset="0"/>
              </a:rPr>
              <a:t>63,0</a:t>
            </a:r>
            <a:r>
              <a:rPr lang="ru-RU" sz="1000" b="1" dirty="0">
                <a:solidFill>
                  <a:schemeClr val="bg1"/>
                </a:solidFill>
                <a:latin typeface="Verdana" pitchFamily="34" charset="0"/>
              </a:rPr>
              <a:t>%)</a:t>
            </a:r>
          </a:p>
        </p:txBody>
      </p:sp>
      <p:sp>
        <p:nvSpPr>
          <p:cNvPr id="1068" name="TextBox 1"/>
          <p:cNvSpPr txBox="1">
            <a:spLocks noChangeArrowheads="1"/>
          </p:cNvSpPr>
          <p:nvPr/>
        </p:nvSpPr>
        <p:spPr bwMode="auto">
          <a:xfrm>
            <a:off x="3357554" y="3143254"/>
            <a:ext cx="1428760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000" b="1" dirty="0" smtClean="0">
                <a:latin typeface="Verdana" pitchFamily="34" charset="0"/>
              </a:rPr>
              <a:t>425,8 млрд.руб</a:t>
            </a:r>
            <a:r>
              <a:rPr lang="ru-RU" sz="1000" b="1" dirty="0">
                <a:latin typeface="Verdana" pitchFamily="34" charset="0"/>
              </a:rPr>
              <a:t>.</a:t>
            </a:r>
          </a:p>
          <a:p>
            <a:pPr algn="ctr"/>
            <a:r>
              <a:rPr lang="ru-RU" sz="1000" b="1" dirty="0" smtClean="0">
                <a:latin typeface="Verdana" pitchFamily="34" charset="0"/>
              </a:rPr>
              <a:t>(37,0</a:t>
            </a:r>
            <a:r>
              <a:rPr lang="ru-RU" sz="1000" b="1" dirty="0">
                <a:latin typeface="Verdana" pitchFamily="34" charset="0"/>
              </a:rPr>
              <a:t>%)</a:t>
            </a:r>
          </a:p>
        </p:txBody>
      </p:sp>
      <p:graphicFrame>
        <p:nvGraphicFramePr>
          <p:cNvPr id="52" name="Диаграмма 30"/>
          <p:cNvGraphicFramePr>
            <a:graphicFrameLocks/>
          </p:cNvGraphicFramePr>
          <p:nvPr/>
        </p:nvGraphicFramePr>
        <p:xfrm>
          <a:off x="5214942" y="3071816"/>
          <a:ext cx="3786214" cy="17827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035" name="TextBox 1"/>
          <p:cNvSpPr txBox="1">
            <a:spLocks noChangeArrowheads="1"/>
          </p:cNvSpPr>
          <p:nvPr/>
        </p:nvSpPr>
        <p:spPr bwMode="auto">
          <a:xfrm>
            <a:off x="5786446" y="3786196"/>
            <a:ext cx="857256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100" b="1" dirty="0">
                <a:latin typeface="Verdana" pitchFamily="34" charset="0"/>
              </a:rPr>
              <a:t>2,0</a:t>
            </a:r>
            <a:endParaRPr lang="ru-RU" sz="1100" dirty="0">
              <a:latin typeface="Verdana" pitchFamily="34" charset="0"/>
            </a:endParaRPr>
          </a:p>
        </p:txBody>
      </p:sp>
      <p:sp>
        <p:nvSpPr>
          <p:cNvPr id="64" name="TextBox 1"/>
          <p:cNvSpPr txBox="1">
            <a:spLocks noChangeArrowheads="1"/>
          </p:cNvSpPr>
          <p:nvPr/>
        </p:nvSpPr>
        <p:spPr bwMode="auto">
          <a:xfrm>
            <a:off x="7480800" y="3643320"/>
            <a:ext cx="85725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100" b="1" dirty="0" smtClean="0">
                <a:solidFill>
                  <a:schemeClr val="bg1"/>
                </a:solidFill>
                <a:latin typeface="Verdana" pitchFamily="34" charset="0"/>
              </a:rPr>
              <a:t>2,7</a:t>
            </a:r>
            <a:endParaRPr lang="ru-RU" sz="11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65" name="TextBox 302"/>
          <p:cNvSpPr txBox="1">
            <a:spLocks noChangeArrowheads="1"/>
          </p:cNvSpPr>
          <p:nvPr/>
        </p:nvSpPr>
        <p:spPr bwMode="auto">
          <a:xfrm>
            <a:off x="7278713" y="3090460"/>
            <a:ext cx="1008063" cy="338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45716" rIns="36000" bIns="45716" anchor="ctr">
            <a:spAutoFit/>
          </a:bodyPr>
          <a:lstStyle/>
          <a:p>
            <a:pPr defTabSz="912813"/>
            <a:r>
              <a:rPr lang="ru-RU" sz="1600" b="1" dirty="0" smtClean="0">
                <a:solidFill>
                  <a:srgbClr val="7FA357"/>
                </a:solidFill>
                <a:latin typeface="Verdana" pitchFamily="34" charset="0"/>
              </a:rPr>
              <a:t>+135%</a:t>
            </a:r>
            <a:endParaRPr lang="ru-RU" sz="1600" b="1" dirty="0">
              <a:solidFill>
                <a:srgbClr val="7FA357"/>
              </a:solidFill>
              <a:latin typeface="Verdana" pitchFamily="34" charset="0"/>
            </a:endParaRPr>
          </a:p>
        </p:txBody>
      </p:sp>
      <p:sp>
        <p:nvSpPr>
          <p:cNvPr id="66" name=" 3"/>
          <p:cNvSpPr/>
          <p:nvPr/>
        </p:nvSpPr>
        <p:spPr>
          <a:xfrm rot="18400396" flipV="1">
            <a:off x="6619467" y="3257264"/>
            <a:ext cx="714713" cy="582657"/>
          </a:xfrm>
          <a:prstGeom prst="swooshArrow">
            <a:avLst>
              <a:gd name="adj1" fmla="val 25000"/>
              <a:gd name="adj2" fmla="val 25000"/>
            </a:avLst>
          </a:prstGeom>
          <a:solidFill>
            <a:srgbClr val="7FA357"/>
          </a:solidFill>
          <a:ln>
            <a:noFill/>
          </a:ln>
          <a:effectLst/>
          <a:scene3d>
            <a:camera prst="orthographicFront"/>
            <a:lightRig rig="flood" dir="t">
              <a:rot lat="0" lon="0" rev="2400000"/>
            </a:lightRig>
          </a:scene3d>
          <a:sp3d prstMaterial="dkEdge"/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91430" tIns="45716" rIns="91430" bIns="45716"/>
          <a:lstStyle>
            <a:lvl1pPr marL="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8" name="TextBox 34"/>
          <p:cNvSpPr txBox="1">
            <a:spLocks noChangeArrowheads="1"/>
          </p:cNvSpPr>
          <p:nvPr/>
        </p:nvSpPr>
        <p:spPr bwMode="auto">
          <a:xfrm>
            <a:off x="5000628" y="2143122"/>
            <a:ext cx="720725" cy="2308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900" dirty="0" smtClean="0">
                <a:latin typeface="Verdana" pitchFamily="34" charset="0"/>
              </a:rPr>
              <a:t>2010</a:t>
            </a:r>
            <a:endParaRPr lang="ru-RU" sz="900" dirty="0">
              <a:latin typeface="Verdana" pitchFamily="34" charset="0"/>
            </a:endParaRPr>
          </a:p>
        </p:txBody>
      </p:sp>
      <p:sp>
        <p:nvSpPr>
          <p:cNvPr id="69" name="TextBox 34"/>
          <p:cNvSpPr txBox="1">
            <a:spLocks noChangeArrowheads="1"/>
          </p:cNvSpPr>
          <p:nvPr/>
        </p:nvSpPr>
        <p:spPr bwMode="auto">
          <a:xfrm>
            <a:off x="5634000" y="2143122"/>
            <a:ext cx="571503" cy="2308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900" dirty="0" smtClean="0">
                <a:latin typeface="Verdana" pitchFamily="34" charset="0"/>
              </a:rPr>
              <a:t>2011</a:t>
            </a:r>
            <a:endParaRPr lang="ru-RU" sz="900" dirty="0">
              <a:latin typeface="Verdana" pitchFamily="34" charset="0"/>
            </a:endParaRPr>
          </a:p>
        </p:txBody>
      </p:sp>
      <p:sp>
        <p:nvSpPr>
          <p:cNvPr id="70" name="TextBox 34"/>
          <p:cNvSpPr txBox="1">
            <a:spLocks noChangeArrowheads="1"/>
          </p:cNvSpPr>
          <p:nvPr/>
        </p:nvSpPr>
        <p:spPr bwMode="auto">
          <a:xfrm>
            <a:off x="6192000" y="2143122"/>
            <a:ext cx="561979" cy="2308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900" dirty="0" smtClean="0">
                <a:latin typeface="Verdana" pitchFamily="34" charset="0"/>
              </a:rPr>
              <a:t>2012</a:t>
            </a:r>
            <a:endParaRPr lang="ru-RU" sz="900" dirty="0">
              <a:latin typeface="Verdana" pitchFamily="34" charset="0"/>
            </a:endParaRPr>
          </a:p>
        </p:txBody>
      </p:sp>
      <p:sp>
        <p:nvSpPr>
          <p:cNvPr id="71" name="TextBox 34"/>
          <p:cNvSpPr txBox="1">
            <a:spLocks noChangeArrowheads="1"/>
          </p:cNvSpPr>
          <p:nvPr/>
        </p:nvSpPr>
        <p:spPr bwMode="auto">
          <a:xfrm>
            <a:off x="6750000" y="2143122"/>
            <a:ext cx="561979" cy="2308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900" dirty="0" smtClean="0">
                <a:latin typeface="Verdana" pitchFamily="34" charset="0"/>
              </a:rPr>
              <a:t>2013</a:t>
            </a:r>
            <a:endParaRPr lang="ru-RU" sz="900" dirty="0">
              <a:latin typeface="Verdana" pitchFamily="34" charset="0"/>
            </a:endParaRPr>
          </a:p>
        </p:txBody>
      </p:sp>
      <p:sp>
        <p:nvSpPr>
          <p:cNvPr id="72" name="TextBox 34"/>
          <p:cNvSpPr txBox="1">
            <a:spLocks noChangeArrowheads="1"/>
          </p:cNvSpPr>
          <p:nvPr/>
        </p:nvSpPr>
        <p:spPr bwMode="auto">
          <a:xfrm>
            <a:off x="7308000" y="2143122"/>
            <a:ext cx="561979" cy="2308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900" dirty="0" smtClean="0">
                <a:latin typeface="Verdana" pitchFamily="34" charset="0"/>
              </a:rPr>
              <a:t>2014</a:t>
            </a:r>
            <a:endParaRPr lang="ru-RU" sz="900" dirty="0">
              <a:latin typeface="Verdana" pitchFamily="34" charset="0"/>
            </a:endParaRPr>
          </a:p>
        </p:txBody>
      </p:sp>
      <p:sp>
        <p:nvSpPr>
          <p:cNvPr id="73" name="TextBox 34"/>
          <p:cNvSpPr txBox="1">
            <a:spLocks noChangeArrowheads="1"/>
          </p:cNvSpPr>
          <p:nvPr/>
        </p:nvSpPr>
        <p:spPr bwMode="auto">
          <a:xfrm>
            <a:off x="7873200" y="2143122"/>
            <a:ext cx="561979" cy="2308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900" dirty="0" smtClean="0">
                <a:latin typeface="Verdana" pitchFamily="34" charset="0"/>
              </a:rPr>
              <a:t>2015</a:t>
            </a:r>
            <a:endParaRPr lang="ru-RU" sz="900" dirty="0">
              <a:latin typeface="Verdana" pitchFamily="34" charset="0"/>
            </a:endParaRPr>
          </a:p>
        </p:txBody>
      </p:sp>
      <p:sp>
        <p:nvSpPr>
          <p:cNvPr id="74" name="TextBox 34"/>
          <p:cNvSpPr txBox="1">
            <a:spLocks noChangeArrowheads="1"/>
          </p:cNvSpPr>
          <p:nvPr/>
        </p:nvSpPr>
        <p:spPr bwMode="auto">
          <a:xfrm>
            <a:off x="8429652" y="2143122"/>
            <a:ext cx="561979" cy="2308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900" dirty="0" smtClean="0">
                <a:latin typeface="Verdana" pitchFamily="34" charset="0"/>
              </a:rPr>
              <a:t>2016</a:t>
            </a:r>
            <a:endParaRPr lang="ru-RU" sz="900" dirty="0"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Диаграмма 48"/>
          <p:cNvGraphicFramePr/>
          <p:nvPr/>
        </p:nvGraphicFramePr>
        <p:xfrm>
          <a:off x="142844" y="1214428"/>
          <a:ext cx="4929222" cy="3071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29" name="Title 2"/>
          <p:cNvSpPr>
            <a:spLocks noGrp="1"/>
          </p:cNvSpPr>
          <p:nvPr>
            <p:ph type="title"/>
          </p:nvPr>
        </p:nvSpPr>
        <p:spPr>
          <a:xfrm>
            <a:off x="0" y="-52388"/>
            <a:ext cx="9144000" cy="768351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Закупочная деятельность ОАО «РЖД»</a:t>
            </a:r>
          </a:p>
        </p:txBody>
      </p:sp>
      <p:pic>
        <p:nvPicPr>
          <p:cNvPr id="1030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876006"/>
            <a:ext cx="2764110" cy="267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6" name="TextBox 1"/>
          <p:cNvSpPr txBox="1">
            <a:spLocks noChangeArrowheads="1"/>
          </p:cNvSpPr>
          <p:nvPr/>
        </p:nvSpPr>
        <p:spPr bwMode="auto">
          <a:xfrm>
            <a:off x="7512079" y="2428874"/>
            <a:ext cx="1131887" cy="13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Verdana" pitchFamily="34" charset="0"/>
              </a:rPr>
              <a:t>2,7</a:t>
            </a:r>
            <a:endParaRPr lang="ru-RU" sz="12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42" name="TextBox 40"/>
          <p:cNvSpPr txBox="1">
            <a:spLocks noChangeArrowheads="1"/>
          </p:cNvSpPr>
          <p:nvPr/>
        </p:nvSpPr>
        <p:spPr bwMode="auto">
          <a:xfrm>
            <a:off x="5000628" y="1500180"/>
            <a:ext cx="40322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dirty="0">
                <a:latin typeface="Verdana" pitchFamily="34" charset="0"/>
              </a:rPr>
              <a:t>Экономия при </a:t>
            </a:r>
            <a:r>
              <a:rPr lang="ru-RU" sz="1600" dirty="0" smtClean="0">
                <a:latin typeface="Verdana" pitchFamily="34" charset="0"/>
              </a:rPr>
              <a:t>проведении</a:t>
            </a:r>
            <a:br>
              <a:rPr lang="ru-RU" sz="1600" dirty="0" smtClean="0">
                <a:latin typeface="Verdana" pitchFamily="34" charset="0"/>
              </a:rPr>
            </a:br>
            <a:r>
              <a:rPr lang="ru-RU" sz="1600" dirty="0" smtClean="0">
                <a:latin typeface="Verdana" pitchFamily="34" charset="0"/>
              </a:rPr>
              <a:t>торгов </a:t>
            </a:r>
            <a:r>
              <a:rPr lang="ru-RU" sz="1600" dirty="0">
                <a:latin typeface="Verdana" pitchFamily="34" charset="0"/>
              </a:rPr>
              <a:t>в </a:t>
            </a:r>
            <a:r>
              <a:rPr lang="ru-RU" sz="1600" dirty="0" smtClean="0">
                <a:latin typeface="Verdana" pitchFamily="34" charset="0"/>
              </a:rPr>
              <a:t>2016 году</a:t>
            </a:r>
            <a:endParaRPr lang="ru-RU" sz="1600" dirty="0">
              <a:latin typeface="Verdana" pitchFamily="34" charset="0"/>
            </a:endParaRPr>
          </a:p>
        </p:txBody>
      </p:sp>
      <p:sp>
        <p:nvSpPr>
          <p:cNvPr id="1047" name="TextBox 1"/>
          <p:cNvSpPr txBox="1">
            <a:spLocks noChangeArrowheads="1"/>
          </p:cNvSpPr>
          <p:nvPr/>
        </p:nvSpPr>
        <p:spPr bwMode="auto">
          <a:xfrm>
            <a:off x="7340600" y="4000510"/>
            <a:ext cx="936625" cy="29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Verdana" pitchFamily="34" charset="0"/>
              </a:rPr>
              <a:t>(4,0%)</a:t>
            </a:r>
          </a:p>
        </p:txBody>
      </p:sp>
      <p:sp>
        <p:nvSpPr>
          <p:cNvPr id="1051" name="TextBox 26"/>
          <p:cNvSpPr txBox="1">
            <a:spLocks noChangeArrowheads="1"/>
          </p:cNvSpPr>
          <p:nvPr/>
        </p:nvSpPr>
        <p:spPr bwMode="auto">
          <a:xfrm>
            <a:off x="5111750" y="4516438"/>
            <a:ext cx="40322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000" b="1" dirty="0">
              <a:latin typeface="Verdana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786182" y="2500312"/>
            <a:ext cx="642942" cy="128588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ts val="900"/>
              </a:lnSpc>
            </a:pPr>
            <a:r>
              <a:rPr lang="ru-RU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274,6</a:t>
            </a:r>
          </a:p>
          <a:p>
            <a:pPr algn="ctr">
              <a:lnSpc>
                <a:spcPts val="900"/>
              </a:lnSpc>
            </a:pPr>
            <a:r>
              <a:rPr lang="ru-RU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млрд. руб.</a:t>
            </a:r>
          </a:p>
        </p:txBody>
      </p:sp>
      <p:sp>
        <p:nvSpPr>
          <p:cNvPr id="52" name="TextBox 1"/>
          <p:cNvSpPr txBox="1">
            <a:spLocks noChangeArrowheads="1"/>
          </p:cNvSpPr>
          <p:nvPr/>
        </p:nvSpPr>
        <p:spPr bwMode="auto">
          <a:xfrm>
            <a:off x="2771800" y="4206875"/>
            <a:ext cx="259228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900" dirty="0" smtClean="0">
                <a:latin typeface="Verdana" pitchFamily="34" charset="0"/>
              </a:rPr>
              <a:t>Общая стоимость договоров, заключенных по результатам открытых аукционов </a:t>
            </a:r>
            <a:br>
              <a:rPr lang="ru-RU" sz="900" dirty="0" smtClean="0">
                <a:latin typeface="Verdana" pitchFamily="34" charset="0"/>
              </a:rPr>
            </a:br>
            <a:r>
              <a:rPr lang="ru-RU" sz="900" dirty="0" smtClean="0">
                <a:latin typeface="Verdana" pitchFamily="34" charset="0"/>
              </a:rPr>
              <a:t>в электронной форме, млрд. руб.</a:t>
            </a:r>
            <a:endParaRPr lang="ru-RU" sz="900" dirty="0">
              <a:latin typeface="Verdana" pitchFamily="34" charset="0"/>
            </a:endParaRPr>
          </a:p>
        </p:txBody>
      </p:sp>
      <p:sp>
        <p:nvSpPr>
          <p:cNvPr id="65" name="Прямоугольник 42"/>
          <p:cNvSpPr>
            <a:spLocks noChangeArrowheads="1"/>
          </p:cNvSpPr>
          <p:nvPr/>
        </p:nvSpPr>
        <p:spPr bwMode="auto">
          <a:xfrm>
            <a:off x="382612" y="4211435"/>
            <a:ext cx="22605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900" dirty="0" smtClean="0">
                <a:latin typeface="Verdana" pitchFamily="34" charset="0"/>
              </a:rPr>
              <a:t>Общая стоимость договоров,</a:t>
            </a:r>
            <a:br>
              <a:rPr lang="ru-RU" sz="900" dirty="0" smtClean="0">
                <a:latin typeface="Verdana" pitchFamily="34" charset="0"/>
              </a:rPr>
            </a:br>
            <a:r>
              <a:rPr lang="ru-RU" sz="900" dirty="0" smtClean="0">
                <a:latin typeface="Verdana" pitchFamily="34" charset="0"/>
              </a:rPr>
              <a:t>заключенных по результатам закупок в электронной форме, млрд. руб.</a:t>
            </a:r>
            <a:endParaRPr lang="ru-RU" sz="900" dirty="0">
              <a:latin typeface="Verdana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2643175" y="4282872"/>
            <a:ext cx="136626" cy="146265"/>
          </a:xfrm>
          <a:prstGeom prst="rect">
            <a:avLst/>
          </a:prstGeom>
          <a:solidFill>
            <a:srgbClr val="8AB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8" name="TextBox 302"/>
          <p:cNvSpPr txBox="1">
            <a:spLocks noChangeArrowheads="1"/>
          </p:cNvSpPr>
          <p:nvPr/>
        </p:nvSpPr>
        <p:spPr bwMode="auto">
          <a:xfrm>
            <a:off x="3428992" y="1000114"/>
            <a:ext cx="894091" cy="2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45716" rIns="36000" bIns="45716" anchor="ctr">
            <a:spAutoFit/>
          </a:bodyPr>
          <a:lstStyle/>
          <a:p>
            <a:pPr defTabSz="912813"/>
            <a:r>
              <a:rPr lang="ru-RU" sz="1000" b="1" dirty="0" smtClean="0">
                <a:solidFill>
                  <a:srgbClr val="7FA357"/>
                </a:solidFill>
                <a:latin typeface="Verdana" pitchFamily="34" charset="0"/>
              </a:rPr>
              <a:t>в 1,2 раза </a:t>
            </a:r>
            <a:endParaRPr lang="ru-RU" sz="1000" b="1" dirty="0">
              <a:solidFill>
                <a:srgbClr val="7FA357"/>
              </a:solidFill>
              <a:latin typeface="Verdana" pitchFamily="34" charset="0"/>
            </a:endParaRPr>
          </a:p>
        </p:txBody>
      </p:sp>
      <p:sp>
        <p:nvSpPr>
          <p:cNvPr id="69" name=" 3"/>
          <p:cNvSpPr/>
          <p:nvPr/>
        </p:nvSpPr>
        <p:spPr>
          <a:xfrm rot="18400396" flipV="1">
            <a:off x="3225740" y="1141200"/>
            <a:ext cx="471954" cy="442711"/>
          </a:xfrm>
          <a:prstGeom prst="swooshArrow">
            <a:avLst>
              <a:gd name="adj1" fmla="val 25000"/>
              <a:gd name="adj2" fmla="val 25000"/>
            </a:avLst>
          </a:prstGeom>
          <a:solidFill>
            <a:srgbClr val="7FA357"/>
          </a:solidFill>
          <a:ln>
            <a:noFill/>
          </a:ln>
          <a:effectLst/>
          <a:scene3d>
            <a:camera prst="orthographicFront"/>
            <a:lightRig rig="flood" dir="t">
              <a:rot lat="0" lon="0" rev="2400000"/>
            </a:lightRig>
          </a:scene3d>
          <a:sp3d prstMaterial="dkEdge"/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91430" tIns="45716" rIns="91430" bIns="45716"/>
          <a:lstStyle>
            <a:lvl1pPr marL="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0" name="TextBox 302"/>
          <p:cNvSpPr txBox="1">
            <a:spLocks noChangeArrowheads="1"/>
          </p:cNvSpPr>
          <p:nvPr/>
        </p:nvSpPr>
        <p:spPr bwMode="auto">
          <a:xfrm>
            <a:off x="4143372" y="1857370"/>
            <a:ext cx="894091" cy="2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45716" rIns="36000" bIns="45716" anchor="ctr">
            <a:spAutoFit/>
          </a:bodyPr>
          <a:lstStyle/>
          <a:p>
            <a:pPr defTabSz="912813"/>
            <a:r>
              <a:rPr lang="ru-RU" sz="1000" b="1" dirty="0" smtClean="0">
                <a:solidFill>
                  <a:srgbClr val="7FA357"/>
                </a:solidFill>
                <a:latin typeface="Verdana" pitchFamily="34" charset="0"/>
              </a:rPr>
              <a:t>в 1,1 раза </a:t>
            </a:r>
            <a:endParaRPr lang="ru-RU" sz="1000" b="1" dirty="0">
              <a:solidFill>
                <a:srgbClr val="7FA357"/>
              </a:solidFill>
              <a:latin typeface="Verdana" pitchFamily="34" charset="0"/>
            </a:endParaRPr>
          </a:p>
        </p:txBody>
      </p:sp>
      <p:sp>
        <p:nvSpPr>
          <p:cNvPr id="71" name=" 3"/>
          <p:cNvSpPr/>
          <p:nvPr/>
        </p:nvSpPr>
        <p:spPr>
          <a:xfrm rot="18400396" flipV="1">
            <a:off x="3905396" y="2028923"/>
            <a:ext cx="471954" cy="442711"/>
          </a:xfrm>
          <a:prstGeom prst="swooshArrow">
            <a:avLst>
              <a:gd name="adj1" fmla="val 25000"/>
              <a:gd name="adj2" fmla="val 25000"/>
            </a:avLst>
          </a:prstGeom>
          <a:solidFill>
            <a:srgbClr val="7FA357"/>
          </a:solidFill>
          <a:ln>
            <a:noFill/>
          </a:ln>
          <a:effectLst/>
          <a:scene3d>
            <a:camera prst="orthographicFront"/>
            <a:lightRig rig="flood" dir="t">
              <a:rot lat="0" lon="0" rev="2400000"/>
            </a:lightRig>
          </a:scene3d>
          <a:sp3d prstMaterial="dkEdge"/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91430" tIns="45716" rIns="91430" bIns="45716"/>
          <a:lstStyle>
            <a:lvl1pPr marL="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071802" y="2500312"/>
            <a:ext cx="714380" cy="1285884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ts val="900"/>
              </a:lnSpc>
            </a:pPr>
            <a:r>
              <a:rPr lang="ru-RU" sz="1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457,3</a:t>
            </a:r>
          </a:p>
          <a:p>
            <a:pPr algn="ctr">
              <a:lnSpc>
                <a:spcPts val="900"/>
              </a:lnSpc>
            </a:pPr>
            <a:r>
              <a:rPr lang="ru-RU" sz="1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млрд. руб.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270000" y="4282873"/>
            <a:ext cx="136626" cy="146265"/>
          </a:xfrm>
          <a:prstGeom prst="rect">
            <a:avLst/>
          </a:prstGeom>
          <a:solidFill>
            <a:srgbClr val="0066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4" name="TextBox 73"/>
          <p:cNvSpPr txBox="1"/>
          <p:nvPr/>
        </p:nvSpPr>
        <p:spPr>
          <a:xfrm>
            <a:off x="1428728" y="2571750"/>
            <a:ext cx="714380" cy="121444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ts val="900"/>
              </a:lnSpc>
            </a:pPr>
            <a:r>
              <a:rPr lang="ru-RU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253,2</a:t>
            </a:r>
          </a:p>
          <a:p>
            <a:pPr algn="ctr">
              <a:lnSpc>
                <a:spcPts val="900"/>
              </a:lnSpc>
            </a:pPr>
            <a:r>
              <a:rPr lang="ru-RU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млрд. руб.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785786" y="2571750"/>
            <a:ext cx="642942" cy="121444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ts val="900"/>
              </a:lnSpc>
            </a:pPr>
            <a:r>
              <a:rPr lang="ru-RU" sz="1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382,3</a:t>
            </a:r>
          </a:p>
          <a:p>
            <a:pPr algn="ctr">
              <a:lnSpc>
                <a:spcPts val="900"/>
              </a:lnSpc>
            </a:pPr>
            <a:r>
              <a:rPr lang="ru-RU" sz="1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млрд. руб.</a:t>
            </a:r>
          </a:p>
        </p:txBody>
      </p:sp>
      <p:graphicFrame>
        <p:nvGraphicFramePr>
          <p:cNvPr id="76" name="Диаграмма 30"/>
          <p:cNvGraphicFramePr>
            <a:graphicFrameLocks/>
          </p:cNvGraphicFramePr>
          <p:nvPr/>
        </p:nvGraphicFramePr>
        <p:xfrm>
          <a:off x="5072066" y="2428874"/>
          <a:ext cx="3786214" cy="17827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7" name="TextBox 1"/>
          <p:cNvSpPr txBox="1">
            <a:spLocks noChangeArrowheads="1"/>
          </p:cNvSpPr>
          <p:nvPr/>
        </p:nvSpPr>
        <p:spPr bwMode="auto">
          <a:xfrm>
            <a:off x="5572132" y="3143254"/>
            <a:ext cx="100013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000" b="1" dirty="0" smtClean="0">
                <a:latin typeface="Verdana" pitchFamily="34" charset="0"/>
              </a:rPr>
              <a:t>4,7 млрд.руб.</a:t>
            </a:r>
            <a:br>
              <a:rPr lang="ru-RU" sz="1000" b="1" dirty="0" smtClean="0">
                <a:latin typeface="Verdana" pitchFamily="34" charset="0"/>
              </a:rPr>
            </a:br>
            <a:r>
              <a:rPr lang="ru-RU" sz="1000" b="1" dirty="0" smtClean="0">
                <a:latin typeface="Verdana" pitchFamily="34" charset="0"/>
              </a:rPr>
              <a:t>(1,8%)</a:t>
            </a:r>
            <a:endParaRPr lang="ru-RU" sz="1000" dirty="0">
              <a:latin typeface="Verdana" pitchFamily="34" charset="0"/>
            </a:endParaRPr>
          </a:p>
        </p:txBody>
      </p:sp>
      <p:sp>
        <p:nvSpPr>
          <p:cNvPr id="78" name="TextBox 1"/>
          <p:cNvSpPr txBox="1">
            <a:spLocks noChangeArrowheads="1"/>
          </p:cNvSpPr>
          <p:nvPr/>
        </p:nvSpPr>
        <p:spPr bwMode="auto">
          <a:xfrm>
            <a:off x="7286644" y="3000378"/>
            <a:ext cx="1000132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000" b="1" dirty="0" smtClean="0">
                <a:solidFill>
                  <a:schemeClr val="bg1"/>
                </a:solidFill>
                <a:latin typeface="Verdana" pitchFamily="34" charset="0"/>
              </a:rPr>
              <a:t>10,8</a:t>
            </a:r>
            <a:br>
              <a:rPr lang="ru-RU" sz="1000" b="1" dirty="0" smtClean="0">
                <a:solidFill>
                  <a:schemeClr val="bg1"/>
                </a:solidFill>
                <a:latin typeface="Verdana" pitchFamily="34" charset="0"/>
              </a:rPr>
            </a:br>
            <a:r>
              <a:rPr lang="ru-RU" sz="1000" b="1" dirty="0" smtClean="0">
                <a:solidFill>
                  <a:schemeClr val="bg1"/>
                </a:solidFill>
                <a:latin typeface="Verdana" pitchFamily="34" charset="0"/>
              </a:rPr>
              <a:t>млрд.руб.</a:t>
            </a:r>
            <a:br>
              <a:rPr lang="ru-RU" sz="1000" b="1" dirty="0" smtClean="0">
                <a:solidFill>
                  <a:schemeClr val="bg1"/>
                </a:solidFill>
                <a:latin typeface="Verdana" pitchFamily="34" charset="0"/>
              </a:rPr>
            </a:br>
            <a:r>
              <a:rPr lang="ru-RU" sz="1000" b="1" dirty="0" smtClean="0">
                <a:solidFill>
                  <a:schemeClr val="bg1"/>
                </a:solidFill>
                <a:latin typeface="Verdana" pitchFamily="34" charset="0"/>
              </a:rPr>
              <a:t>(4,0%)</a:t>
            </a:r>
            <a:endParaRPr lang="ru-RU" sz="10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79" name="TextBox 302"/>
          <p:cNvSpPr txBox="1">
            <a:spLocks noChangeArrowheads="1"/>
          </p:cNvSpPr>
          <p:nvPr/>
        </p:nvSpPr>
        <p:spPr bwMode="auto">
          <a:xfrm>
            <a:off x="7061931" y="2285998"/>
            <a:ext cx="1224845" cy="307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45716" rIns="36000" bIns="45716" anchor="ctr">
            <a:spAutoFit/>
          </a:bodyPr>
          <a:lstStyle/>
          <a:p>
            <a:pPr defTabSz="912813"/>
            <a:r>
              <a:rPr lang="ru-RU" sz="1400" b="1" dirty="0" smtClean="0">
                <a:solidFill>
                  <a:srgbClr val="7FA357"/>
                </a:solidFill>
                <a:latin typeface="Verdana" pitchFamily="34" charset="0"/>
              </a:rPr>
              <a:t>в 2,3 раза </a:t>
            </a:r>
            <a:endParaRPr lang="ru-RU" sz="1400" b="1" dirty="0">
              <a:solidFill>
                <a:srgbClr val="7FA357"/>
              </a:solidFill>
              <a:latin typeface="Verdana" pitchFamily="34" charset="0"/>
            </a:endParaRPr>
          </a:p>
        </p:txBody>
      </p:sp>
      <p:sp>
        <p:nvSpPr>
          <p:cNvPr id="81" name=" 3"/>
          <p:cNvSpPr/>
          <p:nvPr/>
        </p:nvSpPr>
        <p:spPr>
          <a:xfrm rot="18400396" flipV="1">
            <a:off x="6619467" y="2534185"/>
            <a:ext cx="714713" cy="582657"/>
          </a:xfrm>
          <a:prstGeom prst="swooshArrow">
            <a:avLst>
              <a:gd name="adj1" fmla="val 25000"/>
              <a:gd name="adj2" fmla="val 25000"/>
            </a:avLst>
          </a:prstGeom>
          <a:solidFill>
            <a:srgbClr val="7FA357"/>
          </a:solidFill>
          <a:ln>
            <a:noFill/>
          </a:ln>
          <a:effectLst/>
          <a:scene3d>
            <a:camera prst="orthographicFront"/>
            <a:lightRig rig="flood" dir="t">
              <a:rot lat="0" lon="0" rev="2400000"/>
            </a:lightRig>
          </a:scene3d>
          <a:sp3d prstMaterial="dkEdge"/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91430" tIns="45716" rIns="91430" bIns="45716"/>
          <a:lstStyle>
            <a:lvl1pPr marL="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142844" y="785800"/>
            <a:ext cx="27146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Verdana" pitchFamily="34" charset="0"/>
              </a:rPr>
              <a:t>Электронные закупки</a:t>
            </a:r>
            <a:br>
              <a:rPr lang="ru-RU" sz="1600" dirty="0" smtClean="0">
                <a:latin typeface="Verdana" pitchFamily="34" charset="0"/>
              </a:rPr>
            </a:br>
            <a:r>
              <a:rPr lang="ru-RU" sz="1600" dirty="0" smtClean="0">
                <a:latin typeface="Verdana" pitchFamily="34" charset="0"/>
              </a:rPr>
              <a:t>в 2016 году</a:t>
            </a:r>
            <a:endParaRPr lang="ru-RU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Диаграмма 8"/>
          <p:cNvGraphicFramePr>
            <a:graphicFrameLocks/>
          </p:cNvGraphicFramePr>
          <p:nvPr/>
        </p:nvGraphicFramePr>
        <p:xfrm>
          <a:off x="142844" y="1142990"/>
          <a:ext cx="4746627" cy="2711455"/>
        </p:xfrm>
        <a:graphic>
          <a:graphicData uri="http://schemas.openxmlformats.org/presentationml/2006/ole">
            <p:oleObj spid="_x0000_s228354" name="Worksheet" r:id="rId3" imgW="4724301" imgH="2621376" progId="Excel.Sheet.8">
              <p:embed/>
            </p:oleObj>
          </a:graphicData>
        </a:graphic>
      </p:graphicFrame>
      <p:sp>
        <p:nvSpPr>
          <p:cNvPr id="1028" name="Заголовок 2"/>
          <p:cNvSpPr>
            <a:spLocks noGrp="1"/>
          </p:cNvSpPr>
          <p:nvPr>
            <p:ph type="title"/>
          </p:nvPr>
        </p:nvSpPr>
        <p:spPr>
          <a:xfrm>
            <a:off x="230188" y="-52401"/>
            <a:ext cx="8543925" cy="766763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Объем закупок ОАО «РЖД» у субъектов МСП</a:t>
            </a:r>
          </a:p>
        </p:txBody>
      </p:sp>
      <p:sp>
        <p:nvSpPr>
          <p:cNvPr id="1030" name="TextBox 10"/>
          <p:cNvSpPr txBox="1">
            <a:spLocks noChangeArrowheads="1"/>
          </p:cNvSpPr>
          <p:nvPr/>
        </p:nvSpPr>
        <p:spPr bwMode="auto">
          <a:xfrm>
            <a:off x="500034" y="1357304"/>
            <a:ext cx="10001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78,9</a:t>
            </a:r>
            <a:br>
              <a:rPr lang="ru-RU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млрд</a:t>
            </a:r>
            <a:r>
              <a:rPr lang="ru-RU" sz="1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. руб</a:t>
            </a:r>
            <a:r>
              <a:rPr lang="ru-RU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ru-RU" sz="1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31" name="TextBox 11"/>
          <p:cNvSpPr txBox="1">
            <a:spLocks noChangeArrowheads="1"/>
          </p:cNvSpPr>
          <p:nvPr/>
        </p:nvSpPr>
        <p:spPr bwMode="auto">
          <a:xfrm>
            <a:off x="1314000" y="2857502"/>
            <a:ext cx="10001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18 </a:t>
            </a:r>
            <a:r>
              <a:rPr lang="ru-RU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млрд.руб.</a:t>
            </a:r>
            <a:endParaRPr lang="ru-RU" sz="1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35" name="TextBox 17"/>
          <p:cNvSpPr txBox="1">
            <a:spLocks noChangeArrowheads="1"/>
          </p:cNvSpPr>
          <p:nvPr/>
        </p:nvSpPr>
        <p:spPr bwMode="auto">
          <a:xfrm>
            <a:off x="6263233" y="2897188"/>
            <a:ext cx="7191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 smtClean="0">
                <a:solidFill>
                  <a:schemeClr val="bg1"/>
                </a:solidFill>
              </a:rPr>
              <a:t>43,3 млрд</a:t>
            </a:r>
            <a:r>
              <a:rPr lang="ru-RU" sz="1200" b="1" dirty="0">
                <a:solidFill>
                  <a:schemeClr val="bg1"/>
                </a:solidFill>
              </a:rPr>
              <a:t>. руб.</a:t>
            </a:r>
          </a:p>
          <a:p>
            <a:r>
              <a:rPr lang="ru-RU" sz="1200" b="1" dirty="0">
                <a:solidFill>
                  <a:schemeClr val="bg1"/>
                </a:solidFill>
              </a:rPr>
              <a:t>(</a:t>
            </a:r>
            <a:r>
              <a:rPr lang="ru-RU" sz="1200" b="1" dirty="0" smtClean="0">
                <a:solidFill>
                  <a:schemeClr val="bg1"/>
                </a:solidFill>
              </a:rPr>
              <a:t>18%)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040" name="TextBox 4"/>
          <p:cNvSpPr txBox="1">
            <a:spLocks noChangeArrowheads="1"/>
          </p:cNvSpPr>
          <p:nvPr/>
        </p:nvSpPr>
        <p:spPr bwMode="auto">
          <a:xfrm>
            <a:off x="0" y="732998"/>
            <a:ext cx="4572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 </a:t>
            </a:r>
            <a:r>
              <a:rPr lang="ru-RU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полугодие 2015 </a:t>
            </a:r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года</a:t>
            </a:r>
            <a:endParaRPr lang="ru-RU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4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3" y="4929188"/>
            <a:ext cx="22145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TextBox 7"/>
          <p:cNvSpPr txBox="1">
            <a:spLocks noChangeArrowheads="1"/>
          </p:cNvSpPr>
          <p:nvPr/>
        </p:nvSpPr>
        <p:spPr bwMode="auto">
          <a:xfrm>
            <a:off x="142844" y="4457656"/>
            <a:ext cx="864399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000" dirty="0">
                <a:latin typeface="Verdana" pitchFamily="34" charset="0"/>
                <a:ea typeface="Verdana" pitchFamily="34" charset="0"/>
                <a:cs typeface="Verdana" pitchFamily="34" charset="0"/>
              </a:rPr>
              <a:t>Нормативные показатели закупок </a:t>
            </a:r>
            <a:r>
              <a:rPr lang="ru-RU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рассчитаны </a:t>
            </a:r>
            <a:r>
              <a:rPr lang="ru-RU" sz="1000" dirty="0">
                <a:latin typeface="Verdana" pitchFamily="34" charset="0"/>
                <a:ea typeface="Verdana" pitchFamily="34" charset="0"/>
                <a:cs typeface="Verdana" pitchFamily="34" charset="0"/>
              </a:rPr>
              <a:t>от совокупного годового стоимостного объема </a:t>
            </a:r>
            <a:r>
              <a:rPr lang="ru-RU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заключенных договоров:</a:t>
            </a:r>
            <a:endParaRPr lang="ru-RU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 </a:t>
            </a:r>
            <a:r>
              <a:rPr lang="ru-RU" sz="1000" dirty="0">
                <a:latin typeface="Verdana" pitchFamily="34" charset="0"/>
                <a:ea typeface="Verdana" pitchFamily="34" charset="0"/>
                <a:cs typeface="Verdana" pitchFamily="34" charset="0"/>
              </a:rPr>
              <a:t>итогам </a:t>
            </a:r>
            <a:r>
              <a:rPr lang="ru-RU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второго </a:t>
            </a:r>
            <a:r>
              <a:rPr lang="ru-RU" sz="1000" dirty="0">
                <a:latin typeface="Verdana" pitchFamily="34" charset="0"/>
                <a:ea typeface="Verdana" pitchFamily="34" charset="0"/>
                <a:cs typeface="Verdana" pitchFamily="34" charset="0"/>
              </a:rPr>
              <a:t>полугодия 2015 г. – </a:t>
            </a:r>
            <a:r>
              <a:rPr lang="ru-RU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200,8 </a:t>
            </a:r>
            <a:r>
              <a:rPr lang="ru-RU" sz="1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млрд. руб.</a:t>
            </a:r>
            <a:r>
              <a:rPr lang="ru-RU" sz="1000" dirty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ru-RU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 </a:t>
            </a:r>
            <a:r>
              <a:rPr lang="ru-RU" sz="1000" dirty="0">
                <a:latin typeface="Verdana" pitchFamily="34" charset="0"/>
                <a:ea typeface="Verdana" pitchFamily="34" charset="0"/>
                <a:cs typeface="Verdana" pitchFamily="34" charset="0"/>
              </a:rPr>
              <a:t>итогам </a:t>
            </a:r>
            <a:r>
              <a:rPr lang="ru-RU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2016 </a:t>
            </a:r>
            <a:r>
              <a:rPr lang="ru-RU" sz="1000" dirty="0">
                <a:latin typeface="Verdana" pitchFamily="34" charset="0"/>
                <a:ea typeface="Verdana" pitchFamily="34" charset="0"/>
                <a:cs typeface="Verdana" pitchFamily="34" charset="0"/>
              </a:rPr>
              <a:t>г. – </a:t>
            </a:r>
            <a:r>
              <a:rPr lang="ru-RU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290,9 </a:t>
            </a:r>
            <a:r>
              <a:rPr lang="ru-RU" sz="1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млрд. руб</a:t>
            </a:r>
            <a:r>
              <a:rPr lang="ru-RU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</p:txBody>
      </p:sp>
      <p:graphicFrame>
        <p:nvGraphicFramePr>
          <p:cNvPr id="20" name="Диаграмма 19"/>
          <p:cNvGraphicFramePr>
            <a:graphicFrameLocks noGrp="1"/>
          </p:cNvGraphicFramePr>
          <p:nvPr/>
        </p:nvGraphicFramePr>
        <p:xfrm>
          <a:off x="4356000" y="900000"/>
          <a:ext cx="4680520" cy="2857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41" name="TextBox 6"/>
          <p:cNvSpPr txBox="1">
            <a:spLocks noChangeArrowheads="1"/>
          </p:cNvSpPr>
          <p:nvPr/>
        </p:nvSpPr>
        <p:spPr bwMode="auto">
          <a:xfrm>
            <a:off x="4608512" y="732998"/>
            <a:ext cx="4572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2016 год</a:t>
            </a:r>
            <a:endParaRPr lang="ru-RU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7" name="TextBox 10"/>
          <p:cNvSpPr txBox="1">
            <a:spLocks noChangeArrowheads="1"/>
          </p:cNvSpPr>
          <p:nvPr/>
        </p:nvSpPr>
        <p:spPr bwMode="auto">
          <a:xfrm>
            <a:off x="2714612" y="2814582"/>
            <a:ext cx="10001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19,7</a:t>
            </a:r>
            <a:br>
              <a:rPr lang="ru-RU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млрд</a:t>
            </a:r>
            <a:r>
              <a:rPr lang="ru-RU" sz="1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. руб</a:t>
            </a:r>
            <a:r>
              <a:rPr lang="ru-RU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ru-RU" sz="1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8" name="TextBox 11"/>
          <p:cNvSpPr txBox="1">
            <a:spLocks noChangeArrowheads="1"/>
          </p:cNvSpPr>
          <p:nvPr/>
        </p:nvSpPr>
        <p:spPr bwMode="auto">
          <a:xfrm>
            <a:off x="3528000" y="3028896"/>
            <a:ext cx="10001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10 млрд.руб.</a:t>
            </a:r>
            <a:endParaRPr lang="ru-RU" sz="1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1" name="Прямоугольник 21"/>
          <p:cNvSpPr>
            <a:spLocks noChangeArrowheads="1"/>
          </p:cNvSpPr>
          <p:nvPr/>
        </p:nvSpPr>
        <p:spPr bwMode="auto">
          <a:xfrm>
            <a:off x="428596" y="3714758"/>
            <a:ext cx="18573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Доля закупок у субъектов МСП (всего)</a:t>
            </a:r>
            <a:endParaRPr lang="ru-RU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2" name="Прямоугольник 21"/>
          <p:cNvSpPr>
            <a:spLocks noChangeArrowheads="1"/>
          </p:cNvSpPr>
          <p:nvPr/>
        </p:nvSpPr>
        <p:spPr bwMode="auto">
          <a:xfrm>
            <a:off x="2664000" y="3714758"/>
            <a:ext cx="185738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Доля закупок,</a:t>
            </a:r>
            <a:br>
              <a:rPr lang="ru-RU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участниками которых могут быть только МСП</a:t>
            </a:r>
            <a:endParaRPr lang="ru-RU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3" name="TextBox 11"/>
          <p:cNvSpPr txBox="1">
            <a:spLocks noChangeArrowheads="1"/>
          </p:cNvSpPr>
          <p:nvPr/>
        </p:nvSpPr>
        <p:spPr bwMode="auto">
          <a:xfrm>
            <a:off x="3715200" y="3420000"/>
            <a:ext cx="64294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5%</a:t>
            </a:r>
            <a:endParaRPr lang="ru-RU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4" name="TextBox 11"/>
          <p:cNvSpPr txBox="1">
            <a:spLocks noChangeArrowheads="1"/>
          </p:cNvSpPr>
          <p:nvPr/>
        </p:nvSpPr>
        <p:spPr bwMode="auto">
          <a:xfrm>
            <a:off x="2857488" y="3420000"/>
            <a:ext cx="7858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9,8%</a:t>
            </a:r>
            <a:endParaRPr lang="ru-RU" sz="12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5" name="TextBox 11"/>
          <p:cNvSpPr txBox="1">
            <a:spLocks noChangeArrowheads="1"/>
          </p:cNvSpPr>
          <p:nvPr/>
        </p:nvSpPr>
        <p:spPr bwMode="auto">
          <a:xfrm>
            <a:off x="1500166" y="3420000"/>
            <a:ext cx="64294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9%</a:t>
            </a:r>
            <a:endParaRPr lang="ru-RU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6" name="TextBox 11"/>
          <p:cNvSpPr txBox="1">
            <a:spLocks noChangeArrowheads="1"/>
          </p:cNvSpPr>
          <p:nvPr/>
        </p:nvSpPr>
        <p:spPr bwMode="auto">
          <a:xfrm>
            <a:off x="642910" y="3420000"/>
            <a:ext cx="7858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39,3%</a:t>
            </a:r>
            <a:endParaRPr lang="ru-RU" sz="12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7" name="TextBox 10"/>
          <p:cNvSpPr txBox="1">
            <a:spLocks noChangeArrowheads="1"/>
          </p:cNvSpPr>
          <p:nvPr/>
        </p:nvSpPr>
        <p:spPr bwMode="auto">
          <a:xfrm>
            <a:off x="4698000" y="1028632"/>
            <a:ext cx="10001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146,2</a:t>
            </a:r>
            <a:br>
              <a:rPr lang="ru-RU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млрд</a:t>
            </a:r>
            <a:r>
              <a:rPr lang="ru-RU" sz="1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. руб</a:t>
            </a:r>
            <a:r>
              <a:rPr lang="ru-RU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ru-RU" sz="1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8" name="TextBox 11"/>
          <p:cNvSpPr txBox="1">
            <a:spLocks noChangeArrowheads="1"/>
          </p:cNvSpPr>
          <p:nvPr/>
        </p:nvSpPr>
        <p:spPr bwMode="auto">
          <a:xfrm>
            <a:off x="5500694" y="2243078"/>
            <a:ext cx="10001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18 </a:t>
            </a:r>
            <a:r>
              <a:rPr lang="ru-RU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млрд.руб.</a:t>
            </a:r>
            <a:endParaRPr lang="ru-RU" sz="1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9" name="TextBox 11"/>
          <p:cNvSpPr txBox="1">
            <a:spLocks noChangeArrowheads="1"/>
          </p:cNvSpPr>
          <p:nvPr/>
        </p:nvSpPr>
        <p:spPr bwMode="auto">
          <a:xfrm>
            <a:off x="7686000" y="2743144"/>
            <a:ext cx="10001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29,1 млрд.руб.</a:t>
            </a:r>
            <a:endParaRPr lang="ru-RU" sz="1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0" name="TextBox 10"/>
          <p:cNvSpPr txBox="1">
            <a:spLocks noChangeArrowheads="1"/>
          </p:cNvSpPr>
          <p:nvPr/>
        </p:nvSpPr>
        <p:spPr bwMode="auto">
          <a:xfrm>
            <a:off x="6876000" y="2357436"/>
            <a:ext cx="10001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61,3</a:t>
            </a:r>
            <a:br>
              <a:rPr lang="ru-RU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млрд</a:t>
            </a:r>
            <a:r>
              <a:rPr lang="ru-RU" sz="1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. руб</a:t>
            </a:r>
            <a:r>
              <a:rPr lang="ru-RU" sz="1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ru-RU" sz="1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1" name="TextBox 11"/>
          <p:cNvSpPr txBox="1">
            <a:spLocks noChangeArrowheads="1"/>
          </p:cNvSpPr>
          <p:nvPr/>
        </p:nvSpPr>
        <p:spPr bwMode="auto">
          <a:xfrm>
            <a:off x="7858148" y="3420000"/>
            <a:ext cx="64294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10%</a:t>
            </a:r>
            <a:endParaRPr lang="ru-RU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2" name="TextBox 11"/>
          <p:cNvSpPr txBox="1">
            <a:spLocks noChangeArrowheads="1"/>
          </p:cNvSpPr>
          <p:nvPr/>
        </p:nvSpPr>
        <p:spPr bwMode="auto">
          <a:xfrm>
            <a:off x="7000436" y="3420000"/>
            <a:ext cx="7858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21,1%</a:t>
            </a:r>
            <a:endParaRPr lang="ru-RU" sz="12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3" name="TextBox 11"/>
          <p:cNvSpPr txBox="1">
            <a:spLocks noChangeArrowheads="1"/>
          </p:cNvSpPr>
          <p:nvPr/>
        </p:nvSpPr>
        <p:spPr bwMode="auto">
          <a:xfrm>
            <a:off x="5677200" y="3420000"/>
            <a:ext cx="64294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18%</a:t>
            </a:r>
            <a:endParaRPr lang="ru-RU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4" name="TextBox 11"/>
          <p:cNvSpPr txBox="1">
            <a:spLocks noChangeArrowheads="1"/>
          </p:cNvSpPr>
          <p:nvPr/>
        </p:nvSpPr>
        <p:spPr bwMode="auto">
          <a:xfrm>
            <a:off x="4806000" y="3420000"/>
            <a:ext cx="7858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39,3%</a:t>
            </a:r>
            <a:endParaRPr lang="ru-RU" sz="12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5" name="Прямоугольник 21"/>
          <p:cNvSpPr>
            <a:spLocks noChangeArrowheads="1"/>
          </p:cNvSpPr>
          <p:nvPr/>
        </p:nvSpPr>
        <p:spPr bwMode="auto">
          <a:xfrm>
            <a:off x="4643438" y="3714758"/>
            <a:ext cx="18573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Доля закупок у субъектов МСП (всего)</a:t>
            </a:r>
            <a:endParaRPr lang="ru-RU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6" name="Прямоугольник 21"/>
          <p:cNvSpPr>
            <a:spLocks noChangeArrowheads="1"/>
          </p:cNvSpPr>
          <p:nvPr/>
        </p:nvSpPr>
        <p:spPr bwMode="auto">
          <a:xfrm>
            <a:off x="6858016" y="3714758"/>
            <a:ext cx="185738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Доля закупок,</a:t>
            </a:r>
            <a:br>
              <a:rPr lang="ru-RU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участниками которых могут быть только МСП</a:t>
            </a:r>
            <a:endParaRPr lang="ru-RU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00034" y="4286262"/>
            <a:ext cx="142876" cy="142876"/>
          </a:xfrm>
          <a:prstGeom prst="rect">
            <a:avLst/>
          </a:prstGeom>
          <a:solidFill>
            <a:srgbClr val="0066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8" name="Прямоугольник 42"/>
          <p:cNvSpPr>
            <a:spLocks noChangeArrowheads="1"/>
          </p:cNvSpPr>
          <p:nvPr/>
        </p:nvSpPr>
        <p:spPr bwMode="auto">
          <a:xfrm>
            <a:off x="653620" y="4254355"/>
            <a:ext cx="179568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000" dirty="0" smtClean="0">
                <a:latin typeface="Verdana" pitchFamily="34" charset="0"/>
              </a:rPr>
              <a:t>Показатель ОАО «РЖД»</a:t>
            </a:r>
            <a:endParaRPr lang="ru-RU" sz="1000" dirty="0">
              <a:latin typeface="Verdana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548783" y="4286262"/>
            <a:ext cx="142876" cy="142876"/>
          </a:xfrm>
          <a:prstGeom prst="rect">
            <a:avLst/>
          </a:prstGeom>
          <a:solidFill>
            <a:srgbClr val="8AB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0" name="Прямоугольник 42"/>
          <p:cNvSpPr>
            <a:spLocks noChangeArrowheads="1"/>
          </p:cNvSpPr>
          <p:nvPr/>
        </p:nvSpPr>
        <p:spPr bwMode="auto">
          <a:xfrm>
            <a:off x="2702369" y="4254355"/>
            <a:ext cx="189186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000" dirty="0" smtClean="0">
                <a:latin typeface="Verdana" pitchFamily="34" charset="0"/>
              </a:rPr>
              <a:t>Нормативный показатель</a:t>
            </a:r>
            <a:endParaRPr lang="ru-RU" sz="1000" dirty="0">
              <a:latin typeface="Verdana" pitchFamily="34" charset="0"/>
            </a:endParaRPr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>
            <a:off x="71406" y="4500576"/>
            <a:ext cx="8964000" cy="15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4929188"/>
            <a:ext cx="22145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Subtitle 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0088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000" dirty="0" smtClean="0"/>
              <a:t>Показатели закупок ОАО «РЖД» у субъектов МСП за 2016 год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42844" y="857238"/>
          <a:ext cx="8821643" cy="3857651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4635100"/>
                <a:gridCol w="822357"/>
                <a:gridCol w="1644713"/>
                <a:gridCol w="1719473"/>
              </a:tblGrid>
              <a:tr h="1038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Наименование показателя</a:t>
                      </a:r>
                      <a:endParaRPr kumimoji="0" lang="ru-RU" sz="15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T="34290" marB="34290" anchor="ctr" horzOverflow="overflow">
                    <a:solidFill>
                      <a:srgbClr val="AED0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Всего</a:t>
                      </a:r>
                      <a:endParaRPr kumimoji="0" lang="ru-RU" sz="15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T="34290" marB="34290" anchor="ctr" horzOverflow="overflow">
                    <a:solidFill>
                      <a:srgbClr val="AED0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Закупки у МСП</a:t>
                      </a:r>
                      <a:endParaRPr kumimoji="0" 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T="34290" marB="34290" anchor="ctr" horzOverflow="overflow">
                    <a:solidFill>
                      <a:srgbClr val="AED0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Доля закупок у МСП в общем объеме, %</a:t>
                      </a:r>
                      <a:endParaRPr kumimoji="0" 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T="34290" marB="34290" anchor="ctr" horzOverflow="overflow">
                    <a:solidFill>
                      <a:srgbClr val="AED086"/>
                    </a:solidFill>
                  </a:tcPr>
                </a:tc>
              </a:tr>
              <a:tr h="520253">
                <a:tc>
                  <a:txBody>
                    <a:bodyPr/>
                    <a:lstStyle/>
                    <a:p>
                      <a:pPr marL="920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Количество закупок (лотов), ед.</a:t>
                      </a:r>
                      <a:endParaRPr kumimoji="0" lang="ru-RU" sz="15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 horzOverflow="overflow"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17 888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 horzOverflow="overflow"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10 880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 horzOverflow="overflow"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60,8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 horzOverflow="overflow">
                    <a:solidFill>
                      <a:srgbClr val="D3D3D3"/>
                    </a:solidFill>
                  </a:tcPr>
                </a:tc>
              </a:tr>
              <a:tr h="520253">
                <a:tc>
                  <a:txBody>
                    <a:bodyPr/>
                    <a:lstStyle/>
                    <a:p>
                      <a:pPr marL="920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Количество участников, ед.</a:t>
                      </a:r>
                      <a:endParaRPr kumimoji="0" lang="ru-RU" sz="15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 horzOverflow="overflow"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48 768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 horzOverflow="overflow"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30 715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 horzOverflow="overflow"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63,0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 horzOverflow="overflow">
                    <a:solidFill>
                      <a:srgbClr val="D3D3D3"/>
                    </a:solidFill>
                  </a:tcPr>
                </a:tc>
              </a:tr>
              <a:tr h="520253">
                <a:tc>
                  <a:txBody>
                    <a:bodyPr/>
                    <a:lstStyle/>
                    <a:p>
                      <a:pPr marL="920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Среднее количество участников, ед.</a:t>
                      </a:r>
                      <a:endParaRPr kumimoji="0" lang="ru-RU" sz="15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 horzOverflow="overflow"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2,7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 horzOverflow="overflow"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2,8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 horzOverflow="overflow"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 horzOverflow="overflow">
                    <a:solidFill>
                      <a:srgbClr val="D3D3D3"/>
                    </a:solidFill>
                  </a:tcPr>
                </a:tc>
              </a:tr>
              <a:tr h="629396">
                <a:tc>
                  <a:txBody>
                    <a:bodyPr/>
                    <a:lstStyle/>
                    <a:p>
                      <a:pPr marL="92075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Полученная экономия по результатам проведенных закупок,  млрд. руб</a:t>
                      </a:r>
                      <a:r>
                        <a:rPr kumimoji="0" lang="ru-RU" sz="15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.</a:t>
                      </a:r>
                      <a:endParaRPr kumimoji="0" 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 horzOverflow="overflow"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10,8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 horzOverflow="overflow"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4,7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 horzOverflow="overflow"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43,5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 horzOverflow="overflow">
                    <a:solidFill>
                      <a:srgbClr val="D3D3D3"/>
                    </a:solidFill>
                  </a:tcPr>
                </a:tc>
              </a:tr>
              <a:tr h="629396">
                <a:tc>
                  <a:txBody>
                    <a:bodyPr/>
                    <a:lstStyle/>
                    <a:p>
                      <a:pPr marL="920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Полученная экономия по результатам проведенных закупок, %</a:t>
                      </a:r>
                      <a:endParaRPr kumimoji="0" lang="ru-RU" sz="15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 horzOverflow="overflow"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4,0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 horzOverflow="overflow"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6,4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 horzOverflow="overflow"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525" marR="9525" marT="9525" marB="0" anchor="ctr" horzOverflow="overflow">
                    <a:solidFill>
                      <a:srgbClr val="D3D3D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Диаграмма 21"/>
          <p:cNvGraphicFramePr/>
          <p:nvPr/>
        </p:nvGraphicFramePr>
        <p:xfrm>
          <a:off x="4849738" y="1396380"/>
          <a:ext cx="2780687" cy="3173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57150" y="943000"/>
          <a:ext cx="4788024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954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Закупки ОАО «РЖД» в 2017 году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-142908" y="3759653"/>
            <a:ext cx="20882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Закупки</a:t>
            </a:r>
          </a:p>
          <a:p>
            <a:pPr algn="ctr"/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конкурентными</a:t>
            </a:r>
          </a:p>
          <a:p>
            <a:pPr algn="ctr"/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способами</a:t>
            </a:r>
          </a:p>
          <a:p>
            <a:pPr algn="ctr"/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ru-RU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75,9%</a:t>
            </a: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 algn="ctr"/>
            <a:r>
              <a:rPr lang="ru-RU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343,2 млрд.руб.</a:t>
            </a:r>
            <a:endParaRPr lang="ru-RU" sz="1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71802" y="3714758"/>
            <a:ext cx="185738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Закупки</a:t>
            </a:r>
            <a:r>
              <a:rPr lang="ru-RU" sz="115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algn="ctr"/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неконкурентным</a:t>
            </a:r>
          </a:p>
          <a:p>
            <a:pPr algn="ctr"/>
            <a:r>
              <a:rPr lang="ru-RU" sz="115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способом</a:t>
            </a:r>
          </a:p>
          <a:p>
            <a:pPr algn="ctr"/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ru-RU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24,1%</a:t>
            </a:r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 algn="ctr"/>
            <a:r>
              <a:rPr lang="ru-RU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109,3 млрд.руб.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92280" y="1489015"/>
            <a:ext cx="19442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Объем закупок, участниками которых могут быть исключительно субъекты МСП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 bwMode="auto">
          <a:xfrm rot="2340000" flipH="1" flipV="1">
            <a:off x="3803984" y="3564000"/>
            <a:ext cx="288000" cy="1414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5214942" y="4573116"/>
            <a:ext cx="3975095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lang="ru-RU" sz="900" dirty="0" smtClean="0">
                <a:latin typeface="+mn-lt"/>
              </a:rPr>
              <a:t>*определен в соответствии </a:t>
            </a:r>
            <a:r>
              <a:rPr lang="ru-RU" sz="900" dirty="0" smtClean="0">
                <a:latin typeface="+mn-lt"/>
                <a:ea typeface="Verdana" pitchFamily="34" charset="0"/>
                <a:cs typeface="Verdana" pitchFamily="34" charset="0"/>
              </a:rPr>
              <a:t>с требованиями</a:t>
            </a:r>
          </a:p>
          <a:p>
            <a:pPr algn="r">
              <a:lnSpc>
                <a:spcPts val="1000"/>
              </a:lnSpc>
            </a:pPr>
            <a:r>
              <a:rPr lang="ru-RU" sz="900" dirty="0" smtClean="0">
                <a:latin typeface="+mn-lt"/>
                <a:ea typeface="Verdana" pitchFamily="34" charset="0"/>
                <a:cs typeface="Verdana" pitchFamily="34" charset="0"/>
              </a:rPr>
              <a:t> Постановления Правительства Российской Федерации от 11.12.2014 № 1352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1520" y="771550"/>
            <a:ext cx="8712968" cy="720080"/>
          </a:xfrm>
          <a:prstGeom prst="roundRect">
            <a:avLst/>
          </a:prstGeom>
          <a:solidFill>
            <a:srgbClr val="D3D7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</a:pPr>
            <a:r>
              <a:rPr lang="ru-RU" b="1" dirty="0" smtClean="0">
                <a:solidFill>
                  <a:schemeClr val="tx1"/>
                </a:solidFill>
              </a:rPr>
              <a:t>План закупок ОАО «</a:t>
            </a:r>
            <a:r>
              <a:rPr lang="ru-RU" sz="2000" b="1" dirty="0" smtClean="0">
                <a:solidFill>
                  <a:schemeClr val="tx1"/>
                </a:solidFill>
              </a:rPr>
              <a:t>РЖД</a:t>
            </a:r>
            <a:r>
              <a:rPr lang="ru-RU" b="1" dirty="0" smtClean="0">
                <a:solidFill>
                  <a:schemeClr val="tx1"/>
                </a:solidFill>
              </a:rPr>
              <a:t>» на 2017 год, </a:t>
            </a:r>
          </a:p>
          <a:p>
            <a:pPr algn="ctr">
              <a:lnSpc>
                <a:spcPts val="1600"/>
              </a:lnSpc>
            </a:pPr>
            <a:r>
              <a:rPr lang="ru-RU" dirty="0" smtClean="0">
                <a:solidFill>
                  <a:schemeClr val="tx1"/>
                </a:solidFill>
              </a:rPr>
              <a:t>размещенный в Единой информационной системе в сфере закупок                              (по состоянию на 17 марта 2017 года)</a:t>
            </a:r>
            <a:r>
              <a:rPr lang="ru-RU" dirty="0" smtClean="0">
                <a:solidFill>
                  <a:srgbClr val="003356"/>
                </a:solidFill>
              </a:rPr>
              <a:t> </a:t>
            </a:r>
          </a:p>
        </p:txBody>
      </p:sp>
      <p:sp>
        <p:nvSpPr>
          <p:cNvPr id="15" name="Стрелка вправо 14"/>
          <p:cNvSpPr/>
          <p:nvPr/>
        </p:nvSpPr>
        <p:spPr>
          <a:xfrm>
            <a:off x="4357686" y="2357436"/>
            <a:ext cx="928694" cy="1071570"/>
          </a:xfrm>
          <a:prstGeom prst="rightArrow">
            <a:avLst/>
          </a:prstGeom>
          <a:solidFill>
            <a:srgbClr val="D3D7BD"/>
          </a:solidFill>
          <a:ln w="9525">
            <a:solidFill>
              <a:srgbClr val="D3D3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00"/>
              </a:lnSpc>
              <a:defRPr/>
            </a:pPr>
            <a:endParaRPr lang="ru-RU" b="1" dirty="0">
              <a:solidFill>
                <a:srgbClr val="003356"/>
              </a:solidFill>
            </a:endParaRPr>
          </a:p>
        </p:txBody>
      </p:sp>
      <p:pic>
        <p:nvPicPr>
          <p:cNvPr id="17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3" y="4929188"/>
            <a:ext cx="22145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572132" y="1869370"/>
            <a:ext cx="12954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ru-RU" sz="13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44,1 млрд.руб. (25,5%)</a:t>
            </a:r>
            <a:endParaRPr lang="ru-RU" sz="13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3" name="Правая фигурная скобка 22"/>
          <p:cNvSpPr/>
          <p:nvPr/>
        </p:nvSpPr>
        <p:spPr bwMode="auto">
          <a:xfrm>
            <a:off x="7020272" y="1857370"/>
            <a:ext cx="232828" cy="2304256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 bwMode="auto">
          <a:xfrm flipH="1">
            <a:off x="6660232" y="1707654"/>
            <a:ext cx="7238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Прямая соединительная линия 24"/>
          <p:cNvCxnSpPr/>
          <p:nvPr/>
        </p:nvCxnSpPr>
        <p:spPr bwMode="auto">
          <a:xfrm flipH="1">
            <a:off x="6732612" y="1707654"/>
            <a:ext cx="57569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7524328" y="2542948"/>
            <a:ext cx="144016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172,5* млрд.руб.</a:t>
            </a:r>
          </a:p>
          <a:p>
            <a:pPr algn="ctr"/>
            <a:r>
              <a:rPr lang="ru-RU" sz="1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Совокупный годовой стоимостной объем договоров</a:t>
            </a:r>
            <a:endParaRPr lang="ru-RU" sz="1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44016" y="1549593"/>
            <a:ext cx="44279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Всего </a:t>
            </a:r>
            <a:r>
              <a:rPr lang="ru-RU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452,5 млрд.руб.</a:t>
            </a:r>
            <a:r>
              <a:rPr lang="ru-RU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с НДС, из них:</a:t>
            </a:r>
            <a:endParaRPr lang="ru-RU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 bwMode="auto">
          <a:xfrm rot="5880000" flipH="1" flipV="1">
            <a:off x="816979" y="3616670"/>
            <a:ext cx="324000" cy="1414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6"/>
          <p:cNvSpPr txBox="1">
            <a:spLocks noChangeArrowheads="1"/>
          </p:cNvSpPr>
          <p:nvPr/>
        </p:nvSpPr>
        <p:spPr bwMode="auto">
          <a:xfrm>
            <a:off x="0" y="0"/>
            <a:ext cx="8991600" cy="800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14" tIns="45706" rIns="91414" bIns="45706" anchor="ctr"/>
          <a:lstStyle/>
          <a:p>
            <a:pPr algn="ctr" defTabSz="985838"/>
            <a:endParaRPr lang="ru-RU" sz="1600" b="1" dirty="0">
              <a:solidFill>
                <a:srgbClr val="003366"/>
              </a:solidFill>
              <a:latin typeface="Verdana" pitchFamily="34" charset="0"/>
            </a:endParaRPr>
          </a:p>
        </p:txBody>
      </p:sp>
      <p:sp>
        <p:nvSpPr>
          <p:cNvPr id="15363" name="Прямоугольник 14"/>
          <p:cNvSpPr>
            <a:spLocks noChangeArrowheads="1"/>
          </p:cNvSpPr>
          <p:nvPr/>
        </p:nvSpPr>
        <p:spPr bwMode="auto">
          <a:xfrm>
            <a:off x="0" y="6476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85838"/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Мероприятия по повышению доступности</a:t>
            </a:r>
            <a:b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закупок ОАО «РЖД» для участников рынка:</a:t>
            </a:r>
            <a:endParaRPr lang="ru-RU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5364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4929188"/>
            <a:ext cx="22145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899592" y="857511"/>
            <a:ext cx="7992888" cy="625766"/>
          </a:xfrm>
          <a:prstGeom prst="rect">
            <a:avLst/>
          </a:prstGeom>
          <a:solidFill>
            <a:srgbClr val="EBEAD4"/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 сайте ОАО «РЖД» размещены методические материалы, примерные формы документаций, нормативные документы, иная информация, необходимая для подготовки к участию в закупке</a:t>
            </a:r>
            <a:endParaRPr lang="ru-RU" sz="13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1621278"/>
            <a:ext cx="7992888" cy="637358"/>
          </a:xfrm>
          <a:prstGeom prst="rect">
            <a:avLst/>
          </a:prstGeom>
          <a:solidFill>
            <a:srgbClr val="EBEAD4"/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sz="1300" dirty="0">
                <a:latin typeface="Verdana" pitchFamily="34" charset="0"/>
                <a:ea typeface="Verdana" pitchFamily="34" charset="0"/>
                <a:cs typeface="Verdana" pitchFamily="34" charset="0"/>
              </a:rPr>
              <a:t>Предусмотрено проведение закупок в электронной </a:t>
            </a:r>
            <a:r>
              <a:rPr lang="ru-RU" sz="1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форме.</a:t>
            </a:r>
          </a:p>
          <a:p>
            <a:pPr algn="just">
              <a:defRPr/>
            </a:pPr>
            <a:r>
              <a:rPr lang="ru-RU" sz="1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Закупки </a:t>
            </a:r>
            <a:r>
              <a:rPr lang="ru-RU" sz="1300" dirty="0">
                <a:latin typeface="Verdana" pitchFamily="34" charset="0"/>
                <a:ea typeface="Verdana" pitchFamily="34" charset="0"/>
                <a:cs typeface="Verdana" pitchFamily="34" charset="0"/>
              </a:rPr>
              <a:t>проводятся как на </a:t>
            </a:r>
            <a:r>
              <a:rPr lang="ru-RU" sz="1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ЭТЗП ОАО </a:t>
            </a:r>
            <a:r>
              <a:rPr lang="ru-RU" sz="1300" dirty="0">
                <a:latin typeface="Verdana" pitchFamily="34" charset="0"/>
                <a:ea typeface="Verdana" pitchFamily="34" charset="0"/>
                <a:cs typeface="Verdana" pitchFamily="34" charset="0"/>
              </a:rPr>
              <a:t>«</a:t>
            </a:r>
            <a:r>
              <a:rPr lang="ru-RU" sz="1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РЖД», так и </a:t>
            </a:r>
            <a:r>
              <a:rPr lang="ru-RU" sz="1300" dirty="0">
                <a:latin typeface="Verdana" pitchFamily="34" charset="0"/>
                <a:ea typeface="Verdana" pitchFamily="34" charset="0"/>
                <a:cs typeface="Verdana" pitchFamily="34" charset="0"/>
              </a:rPr>
              <a:t>на иных крупнейших </a:t>
            </a:r>
            <a:r>
              <a:rPr lang="ru-RU" sz="1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ЭТП</a:t>
            </a:r>
            <a:endParaRPr lang="ru-RU" sz="13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Группа 12"/>
          <p:cNvGrpSpPr>
            <a:grpSpLocks/>
          </p:cNvGrpSpPr>
          <p:nvPr/>
        </p:nvGrpSpPr>
        <p:grpSpPr bwMode="auto">
          <a:xfrm>
            <a:off x="250825" y="872828"/>
            <a:ext cx="657225" cy="841665"/>
            <a:chOff x="-5384" y="470962"/>
            <a:chExt cx="368110" cy="775501"/>
          </a:xfrm>
          <a:solidFill>
            <a:srgbClr val="A9AA79"/>
          </a:solidFill>
        </p:grpSpPr>
        <p:sp>
          <p:nvSpPr>
            <p:cNvPr id="14" name="Нашивка 13"/>
            <p:cNvSpPr/>
            <p:nvPr/>
          </p:nvSpPr>
          <p:spPr>
            <a:xfrm rot="5400000">
              <a:off x="-209079" y="674658"/>
              <a:ext cx="775501" cy="368109"/>
            </a:xfrm>
            <a:prstGeom prst="chevron">
              <a:avLst>
                <a:gd name="adj" fmla="val 30644"/>
              </a:avLst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16" name="Нашивка 4"/>
            <p:cNvSpPr/>
            <p:nvPr/>
          </p:nvSpPr>
          <p:spPr>
            <a:xfrm>
              <a:off x="-5384" y="655018"/>
              <a:ext cx="368109" cy="407392"/>
            </a:xfrm>
            <a:prstGeom prst="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7620" tIns="7620" rIns="762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b="1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1</a:t>
              </a:r>
            </a:p>
          </p:txBody>
        </p:sp>
      </p:grpSp>
      <p:grpSp>
        <p:nvGrpSpPr>
          <p:cNvPr id="3" name="Группа 16"/>
          <p:cNvGrpSpPr>
            <a:grpSpLocks/>
          </p:cNvGrpSpPr>
          <p:nvPr/>
        </p:nvGrpSpPr>
        <p:grpSpPr bwMode="auto">
          <a:xfrm>
            <a:off x="250825" y="1643056"/>
            <a:ext cx="657225" cy="857256"/>
            <a:chOff x="-5384" y="470962"/>
            <a:chExt cx="368110" cy="775501"/>
          </a:xfrm>
          <a:solidFill>
            <a:srgbClr val="A9AA79"/>
          </a:solidFill>
        </p:grpSpPr>
        <p:sp>
          <p:nvSpPr>
            <p:cNvPr id="18" name="Нашивка 17"/>
            <p:cNvSpPr/>
            <p:nvPr/>
          </p:nvSpPr>
          <p:spPr>
            <a:xfrm rot="5400000">
              <a:off x="-209079" y="674658"/>
              <a:ext cx="775501" cy="368109"/>
            </a:xfrm>
            <a:prstGeom prst="chevron">
              <a:avLst>
                <a:gd name="adj" fmla="val 30644"/>
              </a:avLst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19" name="Нашивка 4"/>
            <p:cNvSpPr/>
            <p:nvPr/>
          </p:nvSpPr>
          <p:spPr>
            <a:xfrm>
              <a:off x="-5384" y="655018"/>
              <a:ext cx="368109" cy="407392"/>
            </a:xfrm>
            <a:prstGeom prst="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7620" tIns="7620" rIns="762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b="1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2</a:t>
              </a:r>
            </a:p>
          </p:txBody>
        </p:sp>
      </p:grpSp>
      <p:sp>
        <p:nvSpPr>
          <p:cNvPr id="33" name="Прямоугольник 32"/>
          <p:cNvSpPr/>
          <p:nvPr/>
        </p:nvSpPr>
        <p:spPr>
          <a:xfrm>
            <a:off x="900000" y="2412000"/>
            <a:ext cx="7992888" cy="655026"/>
          </a:xfrm>
          <a:prstGeom prst="rect">
            <a:avLst/>
          </a:prstGeom>
          <a:solidFill>
            <a:srgbClr val="EBEAD4"/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25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Исключены требования о предоставлении части документов (учредительных документов,</a:t>
            </a:r>
            <a:br>
              <a:rPr lang="ru-RU" sz="125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25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выписок ЕГРЮЛ), часть документов по выбору участника может предоставляться в электронной или бумажной форме (обеспечение заявки, справки из ИФНС)</a:t>
            </a:r>
            <a:endParaRPr lang="ru-RU" sz="125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252000" y="2428321"/>
            <a:ext cx="657225" cy="881020"/>
            <a:chOff x="-5384" y="470962"/>
            <a:chExt cx="368110" cy="775501"/>
          </a:xfrm>
          <a:solidFill>
            <a:srgbClr val="A9AA79"/>
          </a:solidFill>
        </p:grpSpPr>
        <p:sp>
          <p:nvSpPr>
            <p:cNvPr id="35" name="Нашивка 34"/>
            <p:cNvSpPr/>
            <p:nvPr/>
          </p:nvSpPr>
          <p:spPr>
            <a:xfrm rot="5400000">
              <a:off x="-209079" y="674658"/>
              <a:ext cx="775501" cy="368109"/>
            </a:xfrm>
            <a:prstGeom prst="chevron">
              <a:avLst>
                <a:gd name="adj" fmla="val 30644"/>
              </a:avLst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36" name="Нашивка 4"/>
            <p:cNvSpPr/>
            <p:nvPr/>
          </p:nvSpPr>
          <p:spPr>
            <a:xfrm>
              <a:off x="-5384" y="655018"/>
              <a:ext cx="368109" cy="407392"/>
            </a:xfrm>
            <a:prstGeom prst="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7620" tIns="7620" rIns="762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b="1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3</a:t>
              </a:r>
            </a:p>
          </p:txBody>
        </p:sp>
      </p:grpSp>
      <p:sp>
        <p:nvSpPr>
          <p:cNvPr id="41" name="Прямоугольник 40"/>
          <p:cNvSpPr/>
          <p:nvPr/>
        </p:nvSpPr>
        <p:spPr>
          <a:xfrm>
            <a:off x="900000" y="3214692"/>
            <a:ext cx="7992888" cy="618809"/>
          </a:xfrm>
          <a:prstGeom prst="rect">
            <a:avLst/>
          </a:prstGeom>
          <a:solidFill>
            <a:srgbClr val="EBEAD4"/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3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Проводится работа с ФАС России по формированию требований к участникам закупок</a:t>
            </a:r>
            <a:endParaRPr lang="ru-RU" sz="13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5" name="Группа 12"/>
          <p:cNvGrpSpPr>
            <a:grpSpLocks/>
          </p:cNvGrpSpPr>
          <p:nvPr/>
        </p:nvGrpSpPr>
        <p:grpSpPr bwMode="auto">
          <a:xfrm>
            <a:off x="252000" y="3230111"/>
            <a:ext cx="657225" cy="832308"/>
            <a:chOff x="-5384" y="470962"/>
            <a:chExt cx="368110" cy="775501"/>
          </a:xfrm>
          <a:solidFill>
            <a:srgbClr val="A9AA79"/>
          </a:solidFill>
        </p:grpSpPr>
        <p:sp>
          <p:nvSpPr>
            <p:cNvPr id="43" name="Нашивка 42"/>
            <p:cNvSpPr/>
            <p:nvPr/>
          </p:nvSpPr>
          <p:spPr>
            <a:xfrm rot="5400000">
              <a:off x="-209079" y="674658"/>
              <a:ext cx="775501" cy="368109"/>
            </a:xfrm>
            <a:prstGeom prst="chevron">
              <a:avLst>
                <a:gd name="adj" fmla="val 30644"/>
              </a:avLst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44" name="Нашивка 4"/>
            <p:cNvSpPr/>
            <p:nvPr/>
          </p:nvSpPr>
          <p:spPr>
            <a:xfrm>
              <a:off x="-5384" y="655018"/>
              <a:ext cx="368109" cy="407392"/>
            </a:xfrm>
            <a:prstGeom prst="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7620" tIns="7620" rIns="762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b="1" dirty="0" smtClean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4</a:t>
              </a:r>
              <a:endParaRPr lang="ru-RU" sz="1200" b="1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</p:grpSp>
      <p:sp>
        <p:nvSpPr>
          <p:cNvPr id="46" name="Прямоугольник 45"/>
          <p:cNvSpPr/>
          <p:nvPr/>
        </p:nvSpPr>
        <p:spPr>
          <a:xfrm>
            <a:off x="900000" y="4007104"/>
            <a:ext cx="7992888" cy="634092"/>
          </a:xfrm>
          <a:prstGeom prst="rect">
            <a:avLst/>
          </a:prstGeom>
          <a:solidFill>
            <a:srgbClr val="EBEAD4"/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3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 2016 года работает горячая линия в сфере закупок, а также организован механизм рассмотрения жалоб</a:t>
            </a:r>
            <a:endParaRPr lang="ru-RU" sz="13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6" name="Группа 16"/>
          <p:cNvGrpSpPr>
            <a:grpSpLocks/>
          </p:cNvGrpSpPr>
          <p:nvPr/>
        </p:nvGrpSpPr>
        <p:grpSpPr bwMode="auto">
          <a:xfrm>
            <a:off x="252000" y="4004902"/>
            <a:ext cx="657225" cy="852864"/>
            <a:chOff x="-5384" y="470962"/>
            <a:chExt cx="368110" cy="775501"/>
          </a:xfrm>
          <a:solidFill>
            <a:srgbClr val="A9AA79"/>
          </a:solidFill>
        </p:grpSpPr>
        <p:sp>
          <p:nvSpPr>
            <p:cNvPr id="48" name="Нашивка 47"/>
            <p:cNvSpPr/>
            <p:nvPr/>
          </p:nvSpPr>
          <p:spPr>
            <a:xfrm rot="5400000">
              <a:off x="-209079" y="674658"/>
              <a:ext cx="775501" cy="368109"/>
            </a:xfrm>
            <a:prstGeom prst="chevron">
              <a:avLst>
                <a:gd name="adj" fmla="val 30644"/>
              </a:avLst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49" name="Нашивка 4"/>
            <p:cNvSpPr/>
            <p:nvPr/>
          </p:nvSpPr>
          <p:spPr>
            <a:xfrm>
              <a:off x="-5384" y="655018"/>
              <a:ext cx="368109" cy="407392"/>
            </a:xfrm>
            <a:prstGeom prst="rect">
              <a:avLst/>
            </a:prstGeom>
            <a:grpFill/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7620" tIns="7620" rIns="7620" bIns="76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b="1" dirty="0" smtClean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5</a:t>
              </a:r>
              <a:endParaRPr lang="ru-RU" sz="1200" b="1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6"/>
          <p:cNvSpPr txBox="1">
            <a:spLocks noChangeArrowheads="1"/>
          </p:cNvSpPr>
          <p:nvPr/>
        </p:nvSpPr>
        <p:spPr bwMode="auto">
          <a:xfrm>
            <a:off x="0" y="0"/>
            <a:ext cx="8991600" cy="800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14" tIns="45706" rIns="91414" bIns="45706" anchor="ctr"/>
          <a:lstStyle/>
          <a:p>
            <a:pPr algn="ctr" defTabSz="985838"/>
            <a:endParaRPr lang="ru-RU" sz="1600" b="1" dirty="0">
              <a:solidFill>
                <a:srgbClr val="003366"/>
              </a:solidFill>
              <a:latin typeface="Verdana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6476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Мероприятия по повышению доступности</a:t>
            </a:r>
            <a:b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закупок ОАО «РЖД» для субъектов МСП:</a:t>
            </a:r>
            <a:endParaRPr lang="ru-RU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2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4929188"/>
            <a:ext cx="22145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36"/>
          <p:cNvGrpSpPr>
            <a:grpSpLocks/>
          </p:cNvGrpSpPr>
          <p:nvPr/>
        </p:nvGrpSpPr>
        <p:grpSpPr bwMode="auto">
          <a:xfrm>
            <a:off x="285720" y="857238"/>
            <a:ext cx="8569325" cy="642942"/>
            <a:chOff x="323528" y="843557"/>
            <a:chExt cx="8568952" cy="562304"/>
          </a:xfrm>
        </p:grpSpPr>
        <p:sp>
          <p:nvSpPr>
            <p:cNvPr id="37" name="Прямоугольник с одним скругленным углом 36"/>
            <p:cNvSpPr/>
            <p:nvPr/>
          </p:nvSpPr>
          <p:spPr>
            <a:xfrm>
              <a:off x="899592" y="843557"/>
              <a:ext cx="7992888" cy="428867"/>
            </a:xfrm>
            <a:prstGeom prst="round1Rect">
              <a:avLst/>
            </a:prstGeom>
            <a:solidFill>
              <a:srgbClr val="D6E8C3"/>
            </a:solidFill>
            <a:ln>
              <a:noFill/>
            </a:ln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lnSpc>
                  <a:spcPts val="1500"/>
                </a:lnSpc>
                <a:defRPr/>
              </a:pPr>
              <a:r>
                <a:rPr lang="ru-RU" sz="1400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Разработан и опубликован перечень товаров, работ, услуг, закупки которых осуществляются у субъектов МСП</a:t>
              </a:r>
              <a:endParaRPr lang="ru-RU" sz="1400" dirty="0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grpSp>
          <p:nvGrpSpPr>
            <p:cNvPr id="3" name="Группа 12"/>
            <p:cNvGrpSpPr>
              <a:grpSpLocks/>
            </p:cNvGrpSpPr>
            <p:nvPr/>
          </p:nvGrpSpPr>
          <p:grpSpPr bwMode="auto">
            <a:xfrm>
              <a:off x="323528" y="843559"/>
              <a:ext cx="584134" cy="562302"/>
              <a:chOff x="-5384" y="470962"/>
              <a:chExt cx="368110" cy="775501"/>
            </a:xfrm>
          </p:grpSpPr>
          <p:sp>
            <p:nvSpPr>
              <p:cNvPr id="39" name="Нашивка 38"/>
              <p:cNvSpPr/>
              <p:nvPr/>
            </p:nvSpPr>
            <p:spPr>
              <a:xfrm rot="5400000">
                <a:off x="-209079" y="674658"/>
                <a:ext cx="775501" cy="368109"/>
              </a:xfrm>
              <a:prstGeom prst="chevron">
                <a:avLst>
                  <a:gd name="adj" fmla="val 26730"/>
                </a:avLst>
              </a:prstGeom>
              <a:solidFill>
                <a:srgbClr val="BFC5CE"/>
              </a:solidFill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</p:sp>
          <p:sp>
            <p:nvSpPr>
              <p:cNvPr id="40" name="Нашивка 4"/>
              <p:cNvSpPr/>
              <p:nvPr/>
            </p:nvSpPr>
            <p:spPr>
              <a:xfrm>
                <a:off x="-5384" y="698262"/>
                <a:ext cx="368109" cy="40739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7620" tIns="7620" rIns="7620" bIns="7620" spcCol="1270" anchor="ctr"/>
              <a:lstStyle/>
              <a:p>
                <a:pPr algn="ctr" defTabSz="5334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ru-RU" sz="1200" b="1" dirty="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1</a:t>
                </a:r>
              </a:p>
            </p:txBody>
          </p:sp>
        </p:grpSp>
      </p:grpSp>
      <p:grpSp>
        <p:nvGrpSpPr>
          <p:cNvPr id="4" name="Группа 36"/>
          <p:cNvGrpSpPr>
            <a:grpSpLocks/>
          </p:cNvGrpSpPr>
          <p:nvPr/>
        </p:nvGrpSpPr>
        <p:grpSpPr bwMode="auto">
          <a:xfrm>
            <a:off x="288955" y="1428743"/>
            <a:ext cx="8569325" cy="1008005"/>
            <a:chOff x="323528" y="843557"/>
            <a:chExt cx="8568952" cy="495889"/>
          </a:xfrm>
        </p:grpSpPr>
        <p:sp>
          <p:nvSpPr>
            <p:cNvPr id="42" name="Прямоугольник с одним скругленным углом 41"/>
            <p:cNvSpPr/>
            <p:nvPr/>
          </p:nvSpPr>
          <p:spPr>
            <a:xfrm>
              <a:off x="899592" y="843557"/>
              <a:ext cx="7992888" cy="428867"/>
            </a:xfrm>
            <a:prstGeom prst="round1Rect">
              <a:avLst/>
            </a:prstGeom>
            <a:solidFill>
              <a:srgbClr val="D6E8C3"/>
            </a:solidFill>
            <a:ln>
              <a:noFill/>
            </a:ln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lnSpc>
                  <a:spcPts val="1500"/>
                </a:lnSpc>
                <a:defRPr/>
              </a:pPr>
              <a:r>
                <a:rPr lang="ru-RU" sz="1400" dirty="0" smtClean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На сайте ОАО «РЖД» создан раздел «Информация для МСП», где размещена информация о мерах поддержки субъектов МСП, программе партнерства с субъектами МСП, работе единого окна для подачи субъектами МСП предложений инновационных товаров, работ</a:t>
              </a:r>
              <a:endParaRPr lang="ru-RU" sz="14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grpSp>
          <p:nvGrpSpPr>
            <p:cNvPr id="5" name="Группа 12"/>
            <p:cNvGrpSpPr>
              <a:grpSpLocks/>
            </p:cNvGrpSpPr>
            <p:nvPr/>
          </p:nvGrpSpPr>
          <p:grpSpPr bwMode="auto">
            <a:xfrm>
              <a:off x="323528" y="843559"/>
              <a:ext cx="584134" cy="495887"/>
              <a:chOff x="-5384" y="470962"/>
              <a:chExt cx="368111" cy="683904"/>
            </a:xfrm>
          </p:grpSpPr>
          <p:sp>
            <p:nvSpPr>
              <p:cNvPr id="44" name="Нашивка 43"/>
              <p:cNvSpPr/>
              <p:nvPr/>
            </p:nvSpPr>
            <p:spPr>
              <a:xfrm rot="5400000">
                <a:off x="-163280" y="628859"/>
                <a:ext cx="683904" cy="368110"/>
              </a:xfrm>
              <a:prstGeom prst="chevron">
                <a:avLst>
                  <a:gd name="adj" fmla="val 22818"/>
                </a:avLst>
              </a:prstGeom>
              <a:solidFill>
                <a:srgbClr val="BFC5CE"/>
              </a:solidFill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</p:sp>
          <p:sp>
            <p:nvSpPr>
              <p:cNvPr id="45" name="Нашивка 4"/>
              <p:cNvSpPr/>
              <p:nvPr/>
            </p:nvSpPr>
            <p:spPr>
              <a:xfrm>
                <a:off x="-5384" y="616365"/>
                <a:ext cx="368109" cy="40739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7620" tIns="7620" rIns="7620" bIns="7620" spcCol="1270" anchor="ctr"/>
              <a:lstStyle/>
              <a:p>
                <a:pPr algn="ctr" defTabSz="5334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ru-RU" sz="1200" b="1" dirty="0" smtClean="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2</a:t>
                </a:r>
                <a:endParaRPr lang="ru-RU" sz="1200" b="1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</p:grpSp>
      </p:grpSp>
      <p:grpSp>
        <p:nvGrpSpPr>
          <p:cNvPr id="6" name="Группа 36"/>
          <p:cNvGrpSpPr>
            <a:grpSpLocks/>
          </p:cNvGrpSpPr>
          <p:nvPr/>
        </p:nvGrpSpPr>
        <p:grpSpPr bwMode="auto">
          <a:xfrm>
            <a:off x="285720" y="2377687"/>
            <a:ext cx="8569325" cy="738001"/>
            <a:chOff x="323528" y="843557"/>
            <a:chExt cx="8568952" cy="542056"/>
          </a:xfrm>
        </p:grpSpPr>
        <p:sp>
          <p:nvSpPr>
            <p:cNvPr id="47" name="Прямоугольник с одним скругленным углом 46"/>
            <p:cNvSpPr/>
            <p:nvPr/>
          </p:nvSpPr>
          <p:spPr>
            <a:xfrm>
              <a:off x="899592" y="843557"/>
              <a:ext cx="7992888" cy="428867"/>
            </a:xfrm>
            <a:prstGeom prst="round1Rect">
              <a:avLst/>
            </a:prstGeom>
            <a:solidFill>
              <a:srgbClr val="D6E8C3"/>
            </a:solidFill>
            <a:ln>
              <a:noFill/>
            </a:ln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lnSpc>
                  <a:spcPts val="1500"/>
                </a:lnSpc>
                <a:defRPr/>
              </a:pPr>
              <a:r>
                <a:rPr lang="ru-RU" sz="1400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Активное взаимодействие с АО «Федеральная корпорация по развитию малого и среднего предпринимательства» и ОООМСП «Опора России» в рамках соглашений о сотрудничестве</a:t>
              </a:r>
            </a:p>
          </p:txBody>
        </p:sp>
        <p:grpSp>
          <p:nvGrpSpPr>
            <p:cNvPr id="7" name="Группа 12"/>
            <p:cNvGrpSpPr>
              <a:grpSpLocks/>
            </p:cNvGrpSpPr>
            <p:nvPr/>
          </p:nvGrpSpPr>
          <p:grpSpPr bwMode="auto">
            <a:xfrm>
              <a:off x="323528" y="843558"/>
              <a:ext cx="584132" cy="542055"/>
              <a:chOff x="-5384" y="470962"/>
              <a:chExt cx="368109" cy="747578"/>
            </a:xfrm>
          </p:grpSpPr>
          <p:sp>
            <p:nvSpPr>
              <p:cNvPr id="49" name="Нашивка 48"/>
              <p:cNvSpPr/>
              <p:nvPr/>
            </p:nvSpPr>
            <p:spPr>
              <a:xfrm rot="5400000">
                <a:off x="-195118" y="660696"/>
                <a:ext cx="747578" cy="368109"/>
              </a:xfrm>
              <a:prstGeom prst="chevron">
                <a:avLst>
                  <a:gd name="adj" fmla="val 28033"/>
                </a:avLst>
              </a:prstGeom>
              <a:solidFill>
                <a:srgbClr val="BFC5CE"/>
              </a:soli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</p:sp>
          <p:sp>
            <p:nvSpPr>
              <p:cNvPr id="50" name="Нашивка 4"/>
              <p:cNvSpPr/>
              <p:nvPr/>
            </p:nvSpPr>
            <p:spPr>
              <a:xfrm>
                <a:off x="-5384" y="668108"/>
                <a:ext cx="368109" cy="40739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7620" tIns="7620" rIns="7620" bIns="7620" spcCol="1270" anchor="ctr"/>
              <a:lstStyle/>
              <a:p>
                <a:pPr algn="ctr" defTabSz="5334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ru-RU" sz="1200" b="1" dirty="0" smtClean="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3</a:t>
                </a:r>
                <a:endParaRPr lang="ru-RU" sz="1200" b="1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</p:grpSp>
      </p:grpSp>
      <p:grpSp>
        <p:nvGrpSpPr>
          <p:cNvPr id="8" name="Группа 36"/>
          <p:cNvGrpSpPr>
            <a:grpSpLocks/>
          </p:cNvGrpSpPr>
          <p:nvPr/>
        </p:nvGrpSpPr>
        <p:grpSpPr bwMode="auto">
          <a:xfrm>
            <a:off x="285720" y="3043686"/>
            <a:ext cx="8569325" cy="630001"/>
            <a:chOff x="323528" y="843557"/>
            <a:chExt cx="8568952" cy="550986"/>
          </a:xfrm>
        </p:grpSpPr>
        <p:sp>
          <p:nvSpPr>
            <p:cNvPr id="52" name="Прямоугольник с одним скругленным углом 51"/>
            <p:cNvSpPr/>
            <p:nvPr/>
          </p:nvSpPr>
          <p:spPr>
            <a:xfrm>
              <a:off x="899592" y="843557"/>
              <a:ext cx="7992888" cy="428867"/>
            </a:xfrm>
            <a:prstGeom prst="round1Rect">
              <a:avLst/>
            </a:prstGeom>
            <a:solidFill>
              <a:srgbClr val="D6E8C3"/>
            </a:solidFill>
            <a:ln>
              <a:noFill/>
            </a:ln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lnSpc>
                  <a:spcPts val="1500"/>
                </a:lnSpc>
                <a:defRPr/>
              </a:pPr>
              <a:r>
                <a:rPr lang="ru-RU" sz="1400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Сокращен перечень документов, представляемых в составе заявки для участия в закупках</a:t>
              </a:r>
            </a:p>
          </p:txBody>
        </p:sp>
        <p:grpSp>
          <p:nvGrpSpPr>
            <p:cNvPr id="9" name="Группа 12"/>
            <p:cNvGrpSpPr>
              <a:grpSpLocks/>
            </p:cNvGrpSpPr>
            <p:nvPr/>
          </p:nvGrpSpPr>
          <p:grpSpPr bwMode="auto">
            <a:xfrm>
              <a:off x="323528" y="843558"/>
              <a:ext cx="584132" cy="550985"/>
              <a:chOff x="-5384" y="470960"/>
              <a:chExt cx="368109" cy="759892"/>
            </a:xfrm>
          </p:grpSpPr>
          <p:sp>
            <p:nvSpPr>
              <p:cNvPr id="54" name="Нашивка 53"/>
              <p:cNvSpPr/>
              <p:nvPr/>
            </p:nvSpPr>
            <p:spPr>
              <a:xfrm rot="5400000">
                <a:off x="-201275" y="666851"/>
                <a:ext cx="759892" cy="368109"/>
              </a:xfrm>
              <a:prstGeom prst="chevron">
                <a:avLst>
                  <a:gd name="adj" fmla="val 28035"/>
                </a:avLst>
              </a:prstGeom>
              <a:solidFill>
                <a:srgbClr val="BFC5CE"/>
              </a:soli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</p:sp>
          <p:sp>
            <p:nvSpPr>
              <p:cNvPr id="55" name="Нашивка 4"/>
              <p:cNvSpPr/>
              <p:nvPr/>
            </p:nvSpPr>
            <p:spPr>
              <a:xfrm>
                <a:off x="-5384" y="709783"/>
                <a:ext cx="368109" cy="40739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7620" tIns="7620" rIns="7620" bIns="7620" spcCol="1270" anchor="ctr"/>
              <a:lstStyle/>
              <a:p>
                <a:pPr algn="ctr" defTabSz="5334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ru-RU" sz="1200" b="1" dirty="0" smtClean="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4</a:t>
                </a:r>
                <a:endParaRPr lang="ru-RU" sz="1200" b="1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</p:grpSp>
      </p:grpSp>
      <p:grpSp>
        <p:nvGrpSpPr>
          <p:cNvPr id="10" name="Группа 36"/>
          <p:cNvGrpSpPr>
            <a:grpSpLocks/>
          </p:cNvGrpSpPr>
          <p:nvPr/>
        </p:nvGrpSpPr>
        <p:grpSpPr bwMode="auto">
          <a:xfrm>
            <a:off x="285720" y="3601686"/>
            <a:ext cx="8569325" cy="642942"/>
            <a:chOff x="323528" y="843557"/>
            <a:chExt cx="8568952" cy="562304"/>
          </a:xfrm>
        </p:grpSpPr>
        <p:sp>
          <p:nvSpPr>
            <p:cNvPr id="57" name="Прямоугольник с одним скругленным углом 56"/>
            <p:cNvSpPr/>
            <p:nvPr/>
          </p:nvSpPr>
          <p:spPr>
            <a:xfrm>
              <a:off x="899592" y="843557"/>
              <a:ext cx="7992888" cy="428867"/>
            </a:xfrm>
            <a:prstGeom prst="round1Rect">
              <a:avLst/>
            </a:prstGeom>
            <a:solidFill>
              <a:srgbClr val="D6E8C3"/>
            </a:solidFill>
            <a:ln>
              <a:noFill/>
            </a:ln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lnSpc>
                  <a:spcPts val="1500"/>
                </a:lnSpc>
                <a:defRPr/>
              </a:pPr>
              <a:r>
                <a:rPr lang="ru-RU" sz="1400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Предусмотрено проведение закупок среди субъектов МСП исключительно в электронной форме</a:t>
              </a:r>
            </a:p>
          </p:txBody>
        </p:sp>
        <p:grpSp>
          <p:nvGrpSpPr>
            <p:cNvPr id="11" name="Группа 12"/>
            <p:cNvGrpSpPr>
              <a:grpSpLocks/>
            </p:cNvGrpSpPr>
            <p:nvPr/>
          </p:nvGrpSpPr>
          <p:grpSpPr bwMode="auto">
            <a:xfrm>
              <a:off x="323528" y="843559"/>
              <a:ext cx="584134" cy="562302"/>
              <a:chOff x="-5384" y="470962"/>
              <a:chExt cx="368110" cy="775501"/>
            </a:xfrm>
          </p:grpSpPr>
          <p:sp>
            <p:nvSpPr>
              <p:cNvPr id="59" name="Нашивка 58"/>
              <p:cNvSpPr/>
              <p:nvPr/>
            </p:nvSpPr>
            <p:spPr>
              <a:xfrm rot="5400000">
                <a:off x="-209079" y="674658"/>
                <a:ext cx="775501" cy="368109"/>
              </a:xfrm>
              <a:prstGeom prst="chevron">
                <a:avLst>
                  <a:gd name="adj" fmla="val 30644"/>
                </a:avLst>
              </a:prstGeom>
              <a:solidFill>
                <a:srgbClr val="BFC5CE"/>
              </a:soli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</p:sp>
          <p:sp>
            <p:nvSpPr>
              <p:cNvPr id="60" name="Нашивка 4"/>
              <p:cNvSpPr/>
              <p:nvPr/>
            </p:nvSpPr>
            <p:spPr>
              <a:xfrm>
                <a:off x="-5384" y="698262"/>
                <a:ext cx="368109" cy="40739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7620" tIns="7620" rIns="7620" bIns="7620" spcCol="1270" anchor="ctr"/>
              <a:lstStyle/>
              <a:p>
                <a:pPr algn="ctr" defTabSz="5334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ru-RU" sz="1200" b="1" dirty="0" smtClean="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5</a:t>
                </a:r>
                <a:endParaRPr lang="ru-RU" sz="1200" b="1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</p:grpSp>
      </p:grpSp>
      <p:grpSp>
        <p:nvGrpSpPr>
          <p:cNvPr id="12" name="Группа 36"/>
          <p:cNvGrpSpPr>
            <a:grpSpLocks/>
          </p:cNvGrpSpPr>
          <p:nvPr/>
        </p:nvGrpSpPr>
        <p:grpSpPr bwMode="auto">
          <a:xfrm>
            <a:off x="285720" y="4173190"/>
            <a:ext cx="8569325" cy="642942"/>
            <a:chOff x="323528" y="843557"/>
            <a:chExt cx="8568952" cy="562304"/>
          </a:xfrm>
        </p:grpSpPr>
        <p:sp>
          <p:nvSpPr>
            <p:cNvPr id="62" name="Прямоугольник с одним скругленным углом 61"/>
            <p:cNvSpPr/>
            <p:nvPr/>
          </p:nvSpPr>
          <p:spPr>
            <a:xfrm>
              <a:off x="899592" y="843557"/>
              <a:ext cx="7992888" cy="428867"/>
            </a:xfrm>
            <a:prstGeom prst="round1Rect">
              <a:avLst/>
            </a:prstGeom>
            <a:solidFill>
              <a:srgbClr val="D6E8C3"/>
            </a:solidFill>
            <a:ln>
              <a:noFill/>
            </a:ln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lnSpc>
                  <a:spcPts val="1500"/>
                </a:lnSpc>
                <a:defRPr/>
              </a:pPr>
              <a:r>
                <a:rPr lang="ru-RU" sz="1400" dirty="0" smtClean="0">
                  <a:latin typeface="Verdana" pitchFamily="34" charset="0"/>
                  <a:ea typeface="Verdana" pitchFamily="34" charset="0"/>
                  <a:cs typeface="Verdana" pitchFamily="34" charset="0"/>
                </a:rPr>
                <a:t>Исключен ряд квалификационных требований (при закупке стандартной продукции)</a:t>
              </a:r>
            </a:p>
          </p:txBody>
        </p:sp>
        <p:grpSp>
          <p:nvGrpSpPr>
            <p:cNvPr id="13" name="Группа 12"/>
            <p:cNvGrpSpPr>
              <a:grpSpLocks/>
            </p:cNvGrpSpPr>
            <p:nvPr/>
          </p:nvGrpSpPr>
          <p:grpSpPr bwMode="auto">
            <a:xfrm>
              <a:off x="323528" y="843559"/>
              <a:ext cx="584134" cy="562302"/>
              <a:chOff x="-5384" y="470962"/>
              <a:chExt cx="368110" cy="775501"/>
            </a:xfrm>
          </p:grpSpPr>
          <p:sp>
            <p:nvSpPr>
              <p:cNvPr id="64" name="Нашивка 63"/>
              <p:cNvSpPr/>
              <p:nvPr/>
            </p:nvSpPr>
            <p:spPr>
              <a:xfrm rot="5400000">
                <a:off x="-209079" y="674658"/>
                <a:ext cx="775501" cy="368109"/>
              </a:xfrm>
              <a:prstGeom prst="chevron">
                <a:avLst>
                  <a:gd name="adj" fmla="val 30644"/>
                </a:avLst>
              </a:prstGeom>
              <a:solidFill>
                <a:srgbClr val="BFC5CE"/>
              </a:soli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</p:sp>
          <p:sp>
            <p:nvSpPr>
              <p:cNvPr id="65" name="Нашивка 4"/>
              <p:cNvSpPr/>
              <p:nvPr/>
            </p:nvSpPr>
            <p:spPr>
              <a:xfrm>
                <a:off x="-5384" y="698262"/>
                <a:ext cx="368109" cy="40739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7620" tIns="7620" rIns="7620" bIns="7620" spcCol="1270" anchor="ctr"/>
              <a:lstStyle/>
              <a:p>
                <a:pPr algn="ctr" defTabSz="5334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ru-RU" sz="1200" b="1" dirty="0" smtClean="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6</a:t>
                </a:r>
                <a:endParaRPr lang="ru-RU" sz="1200" b="1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9624</TotalTime>
  <Words>1440</Words>
  <Application>Microsoft Office PowerPoint</Application>
  <PresentationFormat>Экран (16:9)</PresentationFormat>
  <Paragraphs>263</Paragraphs>
  <Slides>17</Slides>
  <Notes>12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Worksheet</vt:lpstr>
      <vt:lpstr>Слайд 1</vt:lpstr>
      <vt:lpstr>Слайд 2</vt:lpstr>
      <vt:lpstr>Закупочная деятельность ОАО «РЖД»</vt:lpstr>
      <vt:lpstr>Закупочная деятельность ОАО «РЖД»</vt:lpstr>
      <vt:lpstr>Объем закупок ОАО «РЖД» у субъектов МСП</vt:lpstr>
      <vt:lpstr>Показатели закупок ОАО «РЖД» у субъектов МСП за 2016 год</vt:lpstr>
      <vt:lpstr>Закупки ОАО «РЖД» в 2017 году</vt:lpstr>
      <vt:lpstr>Слайд 8</vt:lpstr>
      <vt:lpstr>Слайд 9</vt:lpstr>
      <vt:lpstr>Слайд 10</vt:lpstr>
      <vt:lpstr>Программа партнерства ОАО «РЖД»</vt:lpstr>
      <vt:lpstr>Взаимодействие с АО «Федеральная корпорация по развитию малого и среднего предпринимательства»</vt:lpstr>
      <vt:lpstr>Взаимодействие с АО «Федеральная корпорация по развитию малого и среднего предпринимательства»</vt:lpstr>
      <vt:lpstr>Слайд 14</vt:lpstr>
      <vt:lpstr>Горячая линия по вопросам закупочной деятельности ОАО «РЖД»</vt:lpstr>
      <vt:lpstr>Рассмотрение жалоб в сфере закупочной деятельности ОАО «РЖД»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Грачев С.С. 7-54-07</dc:creator>
  <cp:keywords>ЦКЗ</cp:keywords>
  <cp:lastModifiedBy>Парщиков Евгений</cp:lastModifiedBy>
  <cp:revision>1638</cp:revision>
  <dcterms:created xsi:type="dcterms:W3CDTF">2011-05-23T14:04:51Z</dcterms:created>
  <dcterms:modified xsi:type="dcterms:W3CDTF">2017-03-28T07:13:01Z</dcterms:modified>
  <cp:contentStatus>03.03.2016</cp:contentStatus>
</cp:coreProperties>
</file>