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46"/>
  </p:notesMasterIdLst>
  <p:sldIdLst>
    <p:sldId id="256" r:id="rId2"/>
    <p:sldId id="542" r:id="rId3"/>
    <p:sldId id="412" r:id="rId4"/>
    <p:sldId id="414" r:id="rId5"/>
    <p:sldId id="410" r:id="rId6"/>
    <p:sldId id="422" r:id="rId7"/>
    <p:sldId id="425" r:id="rId8"/>
    <p:sldId id="529" r:id="rId9"/>
    <p:sldId id="489" r:id="rId10"/>
    <p:sldId id="471" r:id="rId11"/>
    <p:sldId id="472" r:id="rId12"/>
    <p:sldId id="491" r:id="rId13"/>
    <p:sldId id="530" r:id="rId14"/>
    <p:sldId id="531" r:id="rId15"/>
    <p:sldId id="532" r:id="rId16"/>
    <p:sldId id="533" r:id="rId17"/>
    <p:sldId id="492" r:id="rId18"/>
    <p:sldId id="493" r:id="rId19"/>
    <p:sldId id="494" r:id="rId20"/>
    <p:sldId id="498" r:id="rId21"/>
    <p:sldId id="521" r:id="rId22"/>
    <p:sldId id="522" r:id="rId23"/>
    <p:sldId id="523" r:id="rId24"/>
    <p:sldId id="520" r:id="rId25"/>
    <p:sldId id="524" r:id="rId26"/>
    <p:sldId id="525" r:id="rId27"/>
    <p:sldId id="526" r:id="rId28"/>
    <p:sldId id="527" r:id="rId29"/>
    <p:sldId id="528" r:id="rId30"/>
    <p:sldId id="499" r:id="rId31"/>
    <p:sldId id="500" r:id="rId32"/>
    <p:sldId id="501" r:id="rId33"/>
    <p:sldId id="502" r:id="rId34"/>
    <p:sldId id="503" r:id="rId35"/>
    <p:sldId id="504" r:id="rId36"/>
    <p:sldId id="507" r:id="rId37"/>
    <p:sldId id="517" r:id="rId38"/>
    <p:sldId id="518" r:id="rId39"/>
    <p:sldId id="519" r:id="rId40"/>
    <p:sldId id="534" r:id="rId41"/>
    <p:sldId id="535" r:id="rId42"/>
    <p:sldId id="536" r:id="rId43"/>
    <p:sldId id="538" r:id="rId44"/>
    <p:sldId id="541" r:id="rId4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506077-F7BF-48EF-A7AE-00C8368EC27C}" type="datetimeFigureOut">
              <a:rPr lang="ru-RU" smtClean="0"/>
              <a:pPr/>
              <a:t>15.10.2024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852CAF-FB62-46FD-A764-0EA123F07E8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7065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706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7B21D05-BE9C-4031-A138-F81054289496}" type="slidenum">
              <a:rPr lang="ru-RU" altLang="ru-RU" smtClean="0"/>
              <a:pPr/>
              <a:t>9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xmlns="" val="14002527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2512D854-4035-4B5A-ACCA-B626C1D13E32}" type="datetimeFigureOut">
              <a:rPr lang="ru-RU" smtClean="0"/>
              <a:pPr/>
              <a:t>15.10.2024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B224330-30F6-411A-95E2-5DE24AB497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2D854-4035-4B5A-ACCA-B626C1D13E32}" type="datetimeFigureOut">
              <a:rPr lang="ru-RU" smtClean="0"/>
              <a:pPr/>
              <a:t>15.10.2024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24330-30F6-411A-95E2-5DE24AB497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2512D854-4035-4B5A-ACCA-B626C1D13E32}" type="datetimeFigureOut">
              <a:rPr lang="ru-RU" smtClean="0"/>
              <a:pPr/>
              <a:t>15.10.2024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BB224330-30F6-411A-95E2-5DE24AB497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2D854-4035-4B5A-ACCA-B626C1D13E32}" type="datetimeFigureOut">
              <a:rPr lang="ru-RU" smtClean="0"/>
              <a:pPr/>
              <a:t>15.10.2024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B224330-30F6-411A-95E2-5DE24AB4975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2D854-4035-4B5A-ACCA-B626C1D13E32}" type="datetimeFigureOut">
              <a:rPr lang="ru-RU" smtClean="0"/>
              <a:pPr/>
              <a:t>15.10.2024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B224330-30F6-411A-95E2-5DE24AB4975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2512D854-4035-4B5A-ACCA-B626C1D13E32}" type="datetimeFigureOut">
              <a:rPr lang="ru-RU" smtClean="0"/>
              <a:pPr/>
              <a:t>15.10.2024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B224330-30F6-411A-95E2-5DE24AB4975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2512D854-4035-4B5A-ACCA-B626C1D13E32}" type="datetimeFigureOut">
              <a:rPr lang="ru-RU" smtClean="0"/>
              <a:pPr/>
              <a:t>15.10.2024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B224330-30F6-411A-95E2-5DE24AB4975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2D854-4035-4B5A-ACCA-B626C1D13E32}" type="datetimeFigureOut">
              <a:rPr lang="ru-RU" smtClean="0"/>
              <a:pPr/>
              <a:t>15.10.2024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B224330-30F6-411A-95E2-5DE24AB497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2D854-4035-4B5A-ACCA-B626C1D13E32}" type="datetimeFigureOut">
              <a:rPr lang="ru-RU" smtClean="0"/>
              <a:pPr/>
              <a:t>15.10.2024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B224330-30F6-411A-95E2-5DE24AB497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2D854-4035-4B5A-ACCA-B626C1D13E32}" type="datetimeFigureOut">
              <a:rPr lang="ru-RU" smtClean="0"/>
              <a:pPr/>
              <a:t>15.10.2024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B224330-30F6-411A-95E2-5DE24AB4975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2512D854-4035-4B5A-ACCA-B626C1D13E32}" type="datetimeFigureOut">
              <a:rPr lang="ru-RU" smtClean="0"/>
              <a:pPr/>
              <a:t>15.10.2024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B224330-30F6-411A-95E2-5DE24AB4975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512D854-4035-4B5A-ACCA-B626C1D13E32}" type="datetimeFigureOut">
              <a:rPr lang="ru-RU" smtClean="0"/>
              <a:pPr/>
              <a:t>15.10.2024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B224330-30F6-411A-95E2-5DE24AB4975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audit-it.ru/terms/accounting/bukhgalterskiy_uchet.html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udit-it.ru/plan_schetov/schet-90.html" TargetMode="External"/><Relationship Id="rId2" Type="http://schemas.openxmlformats.org/officeDocument/2006/relationships/hyperlink" Target="https://www.audit-it.ru/plan_schetov/schet-86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audit-it.ru/plan_schetov/schet-91.html" TargetMode="Externa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audit-it.ru/plan_schetov/schet-86.html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audit-it.ru/plan_schetov/schet-20.html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audit-it.ru/plan_schetov/schet-26.htm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://wiki.klerk.ru/index.php/%D0%9D%D0%9F%D0%90:%D0%9D%D0%B0%D0%BB%D0%BE%D0%B3%D0%BE%D0%B2%D1%8B%D0%B9_%D0%BA%D0%BE%D0%B4%D0%B5%D0%BA%D1%81_%D0%A0%D0%BE%D1%81%D1%81%D0%B8%D0%B9%D1%81%D0%BA%D0%BE%D0%B9_%D0%A4%D0%B5%D0%B4%D0%B5%D1%80%D0%B0%D1%86%D0%B8%D0%B8:%D0%A1%D1%82%D0%B0%D1%82%D1%8C%D1%8F_272" TargetMode="External"/><Relationship Id="rId2" Type="http://schemas.openxmlformats.org/officeDocument/2006/relationships/hyperlink" Target="https://www.klerk.ru/doc/424420/" TargetMode="Externa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login.consultant.ru/link/?req=doc&amp;base=RZR&amp;n=191502&amp;date=09.11.2020&amp;dst=100132&amp;fld=134" TargetMode="External"/><Relationship Id="rId2" Type="http://schemas.openxmlformats.org/officeDocument/2006/relationships/hyperlink" Target="https://login.consultant.ru/link/?req=doc&amp;base=RZR&amp;n=191502&amp;date=09.11.2020&amp;dst=100130&amp;fld=134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Торгово</a:t>
            </a:r>
            <a:r>
              <a:rPr lang="ru-RU" dirty="0" smtClean="0"/>
              <a:t> -промышленные палаты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ru-RU" dirty="0" smtClean="0"/>
              <a:t>ВЕБИНАР</a:t>
            </a:r>
          </a:p>
          <a:p>
            <a:r>
              <a:rPr lang="ru-RU" dirty="0" smtClean="0"/>
              <a:t>Автор и ведущая </a:t>
            </a:r>
          </a:p>
          <a:p>
            <a:r>
              <a:rPr lang="ru-RU" dirty="0" err="1" smtClean="0"/>
              <a:t>Баханькова</a:t>
            </a:r>
            <a:r>
              <a:rPr lang="ru-RU" dirty="0" smtClean="0"/>
              <a:t> Екатерина Рудольфовна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18487" cy="1557338"/>
          </a:xfrm>
        </p:spPr>
        <p:txBody>
          <a:bodyPr/>
          <a:lstStyle/>
          <a:p>
            <a:pPr eaLnBrk="1" hangingPunct="1"/>
            <a:r>
              <a:rPr lang="ru-RU" altLang="ru-RU" sz="3200" b="1" smtClean="0"/>
              <a:t>Предпринимательская деятельность</a:t>
            </a:r>
          </a:p>
        </p:txBody>
      </p:sp>
      <p:sp>
        <p:nvSpPr>
          <p:cNvPr id="58371" name="Содержимое 2"/>
          <p:cNvSpPr>
            <a:spLocks noGrp="1"/>
          </p:cNvSpPr>
          <p:nvPr>
            <p:ph sz="quarter" idx="1"/>
          </p:nvPr>
        </p:nvSpPr>
        <p:spPr>
          <a:xfrm>
            <a:off x="323850" y="1557338"/>
            <a:ext cx="8362950" cy="4568825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ru-RU" altLang="ru-RU" sz="2400" dirty="0" smtClean="0"/>
              <a:t>Правила предпринимательской деятельности некоммерческих организаций установлены статьей 50 Гражданского кодекса РФ.</a:t>
            </a:r>
          </a:p>
          <a:p>
            <a:pPr eaLnBrk="1" hangingPunct="1"/>
            <a:r>
              <a:rPr lang="ru-RU" altLang="ru-RU" sz="2400" dirty="0" smtClean="0"/>
              <a:t>Некоммерческие организации определены как юридические лица, не имеющие извлечение прибыли в качестве основной цели и не распределяющие полученную прибыль между участниками. </a:t>
            </a:r>
          </a:p>
          <a:p>
            <a:pPr eaLnBrk="1" hangingPunct="1"/>
            <a:r>
              <a:rPr lang="ru-RU" altLang="ru-RU" sz="2400" b="1" i="1" dirty="0" smtClean="0"/>
              <a:t>Некоммерческие организации могут осуществлять предпринимательскую деятельность лишь постольку, поскольку это служит достижению целей, ради которых они созданы, и </a:t>
            </a:r>
            <a:r>
              <a:rPr lang="ru-RU" altLang="ru-RU" sz="2400" b="1" i="1" u="sng" dirty="0" smtClean="0">
                <a:solidFill>
                  <a:srgbClr val="FF0000"/>
                </a:solidFill>
              </a:rPr>
              <a:t>соответствующую этим целям.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91959" cy="136815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z="3200" b="1" dirty="0" smtClean="0"/>
              <a:t>Предпринимательская деятельность НКО должна отвечать следующим требованиям: </a:t>
            </a:r>
            <a:r>
              <a:rPr lang="ru-RU" altLang="ru-RU" sz="3200" dirty="0" smtClean="0"/>
              <a:t/>
            </a:r>
            <a:br>
              <a:rPr lang="ru-RU" altLang="ru-RU" sz="3200" dirty="0" smtClean="0"/>
            </a:br>
            <a:endParaRPr lang="ru-RU" altLang="ru-RU" sz="3200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850" y="2133600"/>
            <a:ext cx="8362950" cy="3992563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осуществляться наряду с уставной деятельностью, не подменять собой уставную деятельность;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производимые товары, оказываемее услуги должны соответствовать целям создания НКО;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</a:rPr>
              <a:t>приносить прибыль</a:t>
            </a:r>
            <a:r>
              <a:rPr lang="ru-RU" dirty="0" smtClean="0"/>
              <a:t>, которая не может распределяться между учредителями, членами или участниками и должна направляться на уставную деятельность НКО;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сопровождаться ведением </a:t>
            </a:r>
            <a:r>
              <a:rPr lang="ru-RU" b="1" dirty="0" smtClean="0">
                <a:solidFill>
                  <a:srgbClr val="FF0000"/>
                </a:solidFill>
              </a:rPr>
              <a:t>раздельного учета </a:t>
            </a:r>
            <a:r>
              <a:rPr lang="ru-RU" dirty="0" smtClean="0"/>
              <a:t>(бухгалтерского и налогового — обязательно, управленческого — желательно); 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Заголовок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8147248" cy="106613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mtClean="0"/>
              <a:t/>
            </a:r>
            <a:br>
              <a:rPr lang="ru-RU" altLang="ru-RU" smtClean="0"/>
            </a:br>
            <a:r>
              <a:rPr lang="ru-RU" altLang="ru-RU" sz="3600" b="1" smtClean="0"/>
              <a:t>Виды и признаки деятельности, приносящей доход </a:t>
            </a:r>
            <a:r>
              <a:rPr lang="ru-RU" altLang="ru-RU" smtClean="0"/>
              <a:t/>
            </a:r>
            <a:br>
              <a:rPr lang="ru-RU" altLang="ru-RU" smtClean="0"/>
            </a:br>
            <a:endParaRPr lang="ru-RU" altLang="ru-RU" smtClean="0"/>
          </a:p>
        </p:txBody>
      </p:sp>
      <p:sp>
        <p:nvSpPr>
          <p:cNvPr id="3075" name="Объект 2"/>
          <p:cNvSpPr>
            <a:spLocks noGrp="1"/>
          </p:cNvSpPr>
          <p:nvPr>
            <p:ph sz="quarter" idx="1"/>
          </p:nvPr>
        </p:nvSpPr>
        <p:spPr>
          <a:xfrm>
            <a:off x="539750" y="2781300"/>
            <a:ext cx="8147050" cy="3344863"/>
          </a:xfrm>
        </p:spPr>
        <p:txBody>
          <a:bodyPr>
            <a:noAutofit/>
          </a:bodyPr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ru-RU" altLang="ru-RU" sz="2800" dirty="0" smtClean="0"/>
              <a:t>Приносящая доход деятельность может быть предпринимательской деятельностью, согласно определению, приведенному в ст. 2 ГК РФ, либо иной приносящей доход деятельностью, связанной с получением несистематических, т. е. разовых доходов.</a:t>
            </a:r>
          </a:p>
          <a:p>
            <a:pPr eaLnBrk="1" hangingPunct="1">
              <a:defRPr/>
            </a:pPr>
            <a:endParaRPr lang="ru-RU" alt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 исключают одна другую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600200"/>
            <a:ext cx="8892480" cy="4495800"/>
          </a:xfrm>
        </p:spPr>
        <p:txBody>
          <a:bodyPr/>
          <a:lstStyle/>
          <a:p>
            <a:r>
              <a:rPr lang="ru-RU" b="1" dirty="0" smtClean="0"/>
              <a:t>Некоммерческая</a:t>
            </a:r>
            <a:r>
              <a:rPr lang="ru-RU" dirty="0" smtClean="0"/>
              <a:t> </a:t>
            </a:r>
            <a:r>
              <a:rPr lang="ru-RU" b="1" dirty="0" smtClean="0"/>
              <a:t>организация</a:t>
            </a:r>
            <a:r>
              <a:rPr lang="ru-RU" dirty="0" smtClean="0"/>
              <a:t> может </a:t>
            </a:r>
            <a:r>
              <a:rPr lang="ru-RU" b="1" dirty="0" smtClean="0"/>
              <a:t>осуществлять</a:t>
            </a:r>
            <a:r>
              <a:rPr lang="ru-RU" dirty="0" smtClean="0"/>
              <a:t> предпринимательскую и другую </a:t>
            </a:r>
            <a:r>
              <a:rPr lang="ru-RU" b="1" dirty="0" smtClean="0"/>
              <a:t>приносящую</a:t>
            </a:r>
            <a:r>
              <a:rPr lang="ru-RU" dirty="0" smtClean="0"/>
              <a:t> </a:t>
            </a:r>
            <a:r>
              <a:rPr lang="ru-RU" b="1" dirty="0" smtClean="0"/>
              <a:t>доход</a:t>
            </a:r>
            <a:r>
              <a:rPr lang="ru-RU" dirty="0" smtClean="0"/>
              <a:t> </a:t>
            </a:r>
            <a:r>
              <a:rPr lang="ru-RU" b="1" dirty="0" smtClean="0"/>
              <a:t>деятельность</a:t>
            </a:r>
            <a:r>
              <a:rPr lang="ru-RU" dirty="0" smtClean="0"/>
              <a:t> только для достижения целей, ради которых она создана. Эта </a:t>
            </a:r>
            <a:r>
              <a:rPr lang="ru-RU" b="1" dirty="0" smtClean="0"/>
              <a:t>деятельность</a:t>
            </a:r>
            <a:r>
              <a:rPr lang="ru-RU" dirty="0" smtClean="0"/>
              <a:t> должна соответствовать целям </a:t>
            </a:r>
            <a:r>
              <a:rPr lang="ru-RU" b="1" dirty="0" smtClean="0"/>
              <a:t>организации</a:t>
            </a:r>
            <a:r>
              <a:rPr lang="ru-RU" dirty="0" smtClean="0"/>
              <a:t> и должна быть указана в ее учредительных документах.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 закону: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Согласно пункту 2 статьи 24 Федерального закона «О некоммерческих организациях» от 12.01.1996 № 7-ФЗ, НКО может осуществлять предпринимательскую и иную приносящую доход деятельность, если это служит достижению целей, ради которых она создана, и соответствует указанным целям.</a:t>
            </a:r>
          </a:p>
          <a:p>
            <a:r>
              <a:rPr lang="ru-RU" dirty="0" smtClean="0"/>
              <a:t>К такой деятельности относятся:</a:t>
            </a:r>
          </a:p>
          <a:p>
            <a:r>
              <a:rPr lang="ru-RU" dirty="0" smtClean="0"/>
              <a:t>приносящее прибыль производство товаров и услуг, отвечающих целям создания некоммерческой организации;</a:t>
            </a:r>
          </a:p>
          <a:p>
            <a:r>
              <a:rPr lang="ru-RU" dirty="0" smtClean="0"/>
              <a:t>приобретение и реализация ценных бумаг, имущественных и неимущественных прав;</a:t>
            </a:r>
          </a:p>
          <a:p>
            <a:r>
              <a:rPr lang="ru-RU" dirty="0" smtClean="0"/>
              <a:t>участие в хозяйственных обществах и товариществах на вере в качестве вкладчика.</a:t>
            </a:r>
          </a:p>
          <a:p>
            <a:r>
              <a:rPr lang="ru-RU" dirty="0" smtClean="0"/>
              <a:t>Для осуществления приносящей доход деятельности НКО необходимо указать соответствующие виды деятельности в своем уставе.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Некоммерческие</a:t>
            </a:r>
            <a:r>
              <a:rPr lang="ru-RU" dirty="0" smtClean="0"/>
              <a:t> </a:t>
            </a:r>
            <a:r>
              <a:rPr lang="ru-RU" b="1" dirty="0" smtClean="0"/>
              <a:t>организации</a:t>
            </a:r>
            <a:r>
              <a:rPr lang="ru-RU" dirty="0" smtClean="0"/>
              <a:t> </a:t>
            </a:r>
            <a:r>
              <a:rPr lang="ru-RU" b="1" dirty="0" smtClean="0"/>
              <a:t>обладают</a:t>
            </a:r>
            <a:r>
              <a:rPr lang="ru-RU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специальной </a:t>
            </a:r>
            <a:r>
              <a:rPr lang="ru-RU" dirty="0" smtClean="0"/>
              <a:t>(</a:t>
            </a:r>
            <a:r>
              <a:rPr lang="ru-RU" dirty="0" smtClean="0"/>
              <a:t>ограниченной, целевой</a:t>
            </a:r>
            <a:r>
              <a:rPr lang="ru-RU" dirty="0" smtClean="0"/>
              <a:t>) </a:t>
            </a:r>
            <a:r>
              <a:rPr lang="ru-RU" b="1" dirty="0" smtClean="0"/>
              <a:t>правоспособностью</a:t>
            </a:r>
            <a:r>
              <a:rPr lang="ru-RU" dirty="0" smtClean="0"/>
              <a:t>, т.е. они могут </a:t>
            </a:r>
            <a:r>
              <a:rPr lang="ru-RU" b="1" dirty="0" smtClean="0"/>
              <a:t>иметь</a:t>
            </a:r>
            <a:r>
              <a:rPr lang="ru-RU" dirty="0" smtClean="0"/>
              <a:t> только те гражданские права и обязанности, которые предусмотрены в ее учредительных документах и соответствуют целям ее деятельности.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/>
              <a:t>Правоспособность некоммерческих организаций является специальной.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Некоммерческие </a:t>
            </a:r>
            <a:r>
              <a:rPr lang="ru-RU" dirty="0" smtClean="0"/>
              <a:t>юридические лица вправе осуществлять только те виды деятельности, которые прямо предусмотрены их учредительными документами и законом.</a:t>
            </a:r>
          </a:p>
          <a:p>
            <a:r>
              <a:rPr lang="ru-RU" dirty="0" smtClean="0"/>
              <a:t>Объём специальной правоспособности определяется целями деятельности конкретной организации, указанными в её учредительных документах.</a:t>
            </a:r>
          </a:p>
          <a:p>
            <a:r>
              <a:rPr lang="ru-RU" dirty="0" smtClean="0"/>
              <a:t>Кроме того, согласно Гражданскому кодексу некоммерческие организации вправе заниматься предпринимательской деятельностью и извлекать прибыль, но такая деятельность может быть только неосновной и осуществляться лишь в той степени, в которой это необходимо для достижения уставных целей.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Доходы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Предпринимательская деятельность=</a:t>
            </a:r>
          </a:p>
          <a:p>
            <a:pPr eaLnBrk="1" hangingPunct="1">
              <a:defRPr/>
            </a:pPr>
            <a:r>
              <a:rPr lang="ru-RU" dirty="0" smtClean="0"/>
              <a:t>систематические продажи</a:t>
            </a:r>
          </a:p>
          <a:p>
            <a:pPr eaLnBrk="1" hangingPunct="1">
              <a:defRPr/>
            </a:pPr>
            <a:endParaRPr lang="ru-RU" dirty="0"/>
          </a:p>
          <a:p>
            <a:pPr eaLnBrk="1" hangingPunct="1">
              <a:defRPr/>
            </a:pPr>
            <a:r>
              <a:rPr lang="ru-RU" dirty="0" smtClean="0"/>
              <a:t>Деятельность приносящая доход= </a:t>
            </a:r>
            <a:r>
              <a:rPr lang="ru-RU" dirty="0"/>
              <a:t>разовые </a:t>
            </a:r>
            <a:r>
              <a:rPr lang="ru-RU" dirty="0" smtClean="0"/>
              <a:t>продажи </a:t>
            </a:r>
            <a:r>
              <a:rPr lang="ru-RU" dirty="0"/>
              <a:t>или доходы, не связанные с продажами.</a:t>
            </a:r>
          </a:p>
          <a:p>
            <a:pPr marL="0" indent="0" eaLnBrk="1" hangingPunct="1">
              <a:buFont typeface="Arial" charset="0"/>
              <a:buNone/>
              <a:defRPr/>
            </a:pPr>
            <a:endParaRPr lang="ru-RU" dirty="0"/>
          </a:p>
          <a:p>
            <a:pPr eaLnBrk="1" hangingPunct="1"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Бухгалтерский учет: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/>
              <a:t>счет 90 «</a:t>
            </a:r>
            <a:r>
              <a:rPr lang="ru-RU" dirty="0" smtClean="0"/>
              <a:t>Продажи»- для </a:t>
            </a:r>
            <a:r>
              <a:rPr lang="ru-RU" dirty="0"/>
              <a:t>учета выручки от реализации товаров, работ и </a:t>
            </a:r>
            <a:r>
              <a:rPr lang="ru-RU" dirty="0" smtClean="0"/>
              <a:t>услуг</a:t>
            </a:r>
          </a:p>
          <a:p>
            <a:pPr marL="0" indent="0" eaLnBrk="1" hangingPunct="1">
              <a:buFont typeface="Arial" charset="0"/>
              <a:buNone/>
              <a:defRPr/>
            </a:pPr>
            <a:endParaRPr lang="ru-RU" dirty="0"/>
          </a:p>
          <a:p>
            <a:pPr eaLnBrk="1" hangingPunct="1">
              <a:defRPr/>
            </a:pPr>
            <a:r>
              <a:rPr lang="ru-RU" dirty="0"/>
              <a:t>счет 91 «Прочий </a:t>
            </a:r>
            <a:r>
              <a:rPr lang="ru-RU" dirty="0" smtClean="0"/>
              <a:t>доход»-для </a:t>
            </a:r>
            <a:r>
              <a:rPr lang="ru-RU" dirty="0"/>
              <a:t>деятельности приносящей </a:t>
            </a:r>
            <a:r>
              <a:rPr lang="ru-RU" dirty="0" smtClean="0"/>
              <a:t>доход (иные доходы, прочие доходы)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Доходы</a:t>
            </a:r>
          </a:p>
        </p:txBody>
      </p:sp>
      <p:sp>
        <p:nvSpPr>
          <p:cNvPr id="57347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Выручка (от продаж)</a:t>
            </a:r>
          </a:p>
          <a:p>
            <a:pPr eaLnBrk="1" hangingPunct="1"/>
            <a:r>
              <a:rPr lang="ru-RU" altLang="ru-RU" smtClean="0"/>
              <a:t>Прочие </a:t>
            </a:r>
          </a:p>
          <a:p>
            <a:pPr eaLnBrk="1" hangingPunct="1"/>
            <a:r>
              <a:rPr lang="ru-RU" altLang="ru-RU" smtClean="0"/>
              <a:t>Целевые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/>
              <a:t>Предпринимательская деятельность и деятельность, приносящая доход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016750" cy="2135188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1212"/>
          </a:xfrm>
        </p:spPr>
        <p:txBody>
          <a:bodyPr/>
          <a:lstStyle/>
          <a:p>
            <a:pPr eaLnBrk="1" hangingPunct="1"/>
            <a:r>
              <a:rPr lang="ru-RU" altLang="ru-RU" b="1" smtClean="0"/>
              <a:t>Раздельный учет – </a:t>
            </a:r>
            <a:br>
              <a:rPr lang="ru-RU" altLang="ru-RU" b="1" smtClean="0"/>
            </a:br>
            <a:r>
              <a:rPr lang="ru-RU" altLang="ru-RU" b="1" smtClean="0"/>
              <a:t>бухгалтерский  и налоговый</a:t>
            </a:r>
            <a:r>
              <a:rPr lang="ru-RU" altLang="ru-RU" smtClean="0"/>
              <a:t/>
            </a:r>
            <a:br>
              <a:rPr lang="ru-RU" altLang="ru-RU" smtClean="0"/>
            </a:br>
            <a:endParaRPr lang="ru-RU" altLang="ru-RU" smtClean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362950" cy="4997450"/>
          </a:xfrm>
        </p:spPr>
        <p:txBody>
          <a:bodyPr>
            <a:normAutofit/>
          </a:bodyPr>
          <a:lstStyle/>
          <a:p>
            <a:pPr marL="0" indent="0" eaLnBrk="1" hangingPunct="1">
              <a:buFont typeface="Arial" charset="0"/>
              <a:buNone/>
              <a:defRPr/>
            </a:pPr>
            <a:endParaRPr lang="ru-RU" dirty="0" smtClean="0"/>
          </a:p>
          <a:p>
            <a:pPr eaLnBrk="1" hangingPunct="1"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Раздельный учет</a:t>
            </a:r>
          </a:p>
        </p:txBody>
      </p:sp>
      <p:sp>
        <p:nvSpPr>
          <p:cNvPr id="72707" name="Объект 2"/>
          <p:cNvSpPr>
            <a:spLocks noGrp="1"/>
          </p:cNvSpPr>
          <p:nvPr>
            <p:ph idx="1"/>
          </p:nvPr>
        </p:nvSpPr>
        <p:spPr>
          <a:xfrm>
            <a:off x="611560" y="1628775"/>
            <a:ext cx="7920880" cy="4497388"/>
          </a:xfrm>
        </p:spPr>
        <p:txBody>
          <a:bodyPr>
            <a:normAutofit/>
          </a:bodyPr>
          <a:lstStyle/>
          <a:p>
            <a:pPr eaLnBrk="1" hangingPunct="1"/>
            <a:r>
              <a:rPr lang="ru-RU" altLang="ru-RU" sz="2400" dirty="0"/>
              <a:t>До настоящего времени порядок ведения раздельного учета расходов в некоммерческой организации на нормативном уровне не определен.</a:t>
            </a:r>
          </a:p>
          <a:p>
            <a:pPr eaLnBrk="1" hangingPunct="1"/>
            <a:r>
              <a:rPr lang="ru-RU" altLang="ru-RU" sz="2400" dirty="0"/>
              <a:t>Исходя из вышеизложенного, некоммерческим организациям необходимо самостоятельно разработать способ распределения затрат между уставной и предпринимательской деятельностью и закрепить его в своей учетной политике.</a:t>
            </a:r>
          </a:p>
          <a:p>
            <a:pPr eaLnBrk="1" hangingPunct="1"/>
            <a:endParaRPr lang="ru-RU" alt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1316577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19256" cy="936104"/>
          </a:xfrm>
        </p:spPr>
        <p:txBody>
          <a:bodyPr>
            <a:normAutofit/>
          </a:bodyPr>
          <a:lstStyle/>
          <a:p>
            <a:pPr eaLnBrk="1" hangingPunct="1"/>
            <a:r>
              <a:rPr lang="ru-RU" altLang="ru-RU" dirty="0" smtClean="0"/>
              <a:t>Раздельный учет</a:t>
            </a:r>
          </a:p>
        </p:txBody>
      </p:sp>
      <p:sp>
        <p:nvSpPr>
          <p:cNvPr id="73731" name="Объект 2"/>
          <p:cNvSpPr>
            <a:spLocks noGrp="1"/>
          </p:cNvSpPr>
          <p:nvPr>
            <p:ph idx="1"/>
          </p:nvPr>
        </p:nvSpPr>
        <p:spPr>
          <a:xfrm>
            <a:off x="395536" y="1773240"/>
            <a:ext cx="7920880" cy="4352925"/>
          </a:xfrm>
        </p:spPr>
        <p:txBody>
          <a:bodyPr>
            <a:normAutofit/>
          </a:bodyPr>
          <a:lstStyle/>
          <a:p>
            <a:pPr eaLnBrk="1" hangingPunct="1"/>
            <a:r>
              <a:rPr lang="ru-RU" altLang="ru-RU" sz="2400" dirty="0"/>
              <a:t>В качестве рекомендательного порядка можно предложить следующее:</a:t>
            </a:r>
          </a:p>
          <a:p>
            <a:pPr eaLnBrk="1" hangingPunct="1"/>
            <a:r>
              <a:rPr lang="ru-RU" altLang="ru-RU" sz="2400" dirty="0"/>
              <a:t>Необходимо четко разделить все расходы организации на прямые и косвенные.</a:t>
            </a:r>
          </a:p>
          <a:p>
            <a:pPr eaLnBrk="1" hangingPunct="1"/>
            <a:r>
              <a:rPr lang="ru-RU" altLang="ru-RU" sz="2400" dirty="0"/>
              <a:t>Под прямыми расходами подразумеваются те затраты, которые непосредственно связаны с осуществлением какого-либо одного вида деятельности.</a:t>
            </a:r>
          </a:p>
          <a:p>
            <a:pPr eaLnBrk="1" hangingPunct="1"/>
            <a:r>
              <a:rPr lang="ru-RU" altLang="ru-RU" sz="2400" dirty="0"/>
              <a:t>Под косвенными понимаются те расходы, которые относятся к нескольким видам деятельности или ко всей деятельности организации в целом</a:t>
            </a:r>
          </a:p>
        </p:txBody>
      </p:sp>
    </p:spTree>
    <p:extLst>
      <p:ext uri="{BB962C8B-B14F-4D97-AF65-F5344CB8AC3E}">
        <p14:creationId xmlns="" xmlns:p14="http://schemas.microsoft.com/office/powerpoint/2010/main" val="3768761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88840"/>
            <a:ext cx="8064896" cy="3672408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dirty="0"/>
              <a:t>Организация должна вести раздельный учет прямых затрат по трем основным группам:</a:t>
            </a:r>
          </a:p>
          <a:p>
            <a:pPr eaLnBrk="1" hangingPunct="1">
              <a:defRPr/>
            </a:pPr>
            <a:r>
              <a:rPr lang="ru-RU" sz="2400" dirty="0"/>
              <a:t>- расходы, связанные с осуществлением уставной деятельности организации в целом;</a:t>
            </a:r>
          </a:p>
          <a:p>
            <a:pPr eaLnBrk="1" hangingPunct="1">
              <a:defRPr/>
            </a:pPr>
            <a:r>
              <a:rPr lang="ru-RU" sz="2400" dirty="0"/>
              <a:t>- расходы, связанные с осуществлением конкретных целевых программ (по видам программ);</a:t>
            </a:r>
          </a:p>
          <a:p>
            <a:pPr eaLnBrk="1" hangingPunct="1">
              <a:defRPr/>
            </a:pPr>
            <a:r>
              <a:rPr lang="ru-RU" sz="2400" dirty="0"/>
              <a:t>- расходы, связанные с осуществлением предпринимательской деятельности.</a:t>
            </a:r>
          </a:p>
          <a:p>
            <a:pPr eaLnBrk="1" hangingPunct="1">
              <a:defRPr/>
            </a:pPr>
            <a:endParaRPr lang="ru-RU" sz="2400" dirty="0"/>
          </a:p>
          <a:p>
            <a:pPr marL="0" indent="0">
              <a:buNone/>
              <a:defRPr/>
            </a:pPr>
            <a:endParaRPr lang="ru-RU" sz="2400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95536" y="404664"/>
            <a:ext cx="8291264" cy="936104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Раздельный учет</a:t>
            </a:r>
          </a:p>
        </p:txBody>
      </p:sp>
    </p:spTree>
    <p:extLst>
      <p:ext uri="{BB962C8B-B14F-4D97-AF65-F5344CB8AC3E}">
        <p14:creationId xmlns="" xmlns:p14="http://schemas.microsoft.com/office/powerpoint/2010/main" val="1003056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7168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В случае если НКО наряду с уставной деятельностью занимается предпринимательской деятельностью, то </a:t>
            </a:r>
            <a:r>
              <a:rPr lang="ru-RU" altLang="ru-RU" smtClean="0">
                <a:hlinkClick r:id="rId2" tooltip="бухгалтерский учет (определение, описание, подробности)"/>
              </a:rPr>
              <a:t>бухгалтерский учет</a:t>
            </a:r>
            <a:r>
              <a:rPr lang="ru-RU" altLang="ru-RU" smtClean="0"/>
              <a:t> доходов и расходов ведется им в общеустановленном порядке в соответствии с требованиями ПБУ 9/99 и ПБУ 10/99.</a:t>
            </a:r>
          </a:p>
        </p:txBody>
      </p:sp>
    </p:spTree>
    <p:extLst>
      <p:ext uri="{BB962C8B-B14F-4D97-AF65-F5344CB8AC3E}">
        <p14:creationId xmlns="" xmlns:p14="http://schemas.microsoft.com/office/powerpoint/2010/main" val="2322735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686800" cy="1296144"/>
          </a:xfrm>
        </p:spPr>
        <p:txBody>
          <a:bodyPr/>
          <a:lstStyle/>
          <a:p>
            <a:pPr eaLnBrk="1" hangingPunct="1"/>
            <a:r>
              <a:rPr lang="ru-RU" altLang="ru-RU" dirty="0" smtClean="0"/>
              <a:t>Раздельный учет</a:t>
            </a:r>
          </a:p>
        </p:txBody>
      </p:sp>
      <p:sp>
        <p:nvSpPr>
          <p:cNvPr id="75779" name="Объект 2"/>
          <p:cNvSpPr>
            <a:spLocks noGrp="1"/>
          </p:cNvSpPr>
          <p:nvPr>
            <p:ph idx="1"/>
          </p:nvPr>
        </p:nvSpPr>
        <p:spPr>
          <a:xfrm>
            <a:off x="899592" y="1341438"/>
            <a:ext cx="7128792" cy="5327650"/>
          </a:xfrm>
        </p:spPr>
        <p:txBody>
          <a:bodyPr/>
          <a:lstStyle/>
          <a:p>
            <a:pPr eaLnBrk="1" hangingPunct="1"/>
            <a:endParaRPr lang="ru-RU" altLang="ru-RU" sz="2400" dirty="0"/>
          </a:p>
          <a:p>
            <a:pPr eaLnBrk="1" hangingPunct="1"/>
            <a:r>
              <a:rPr lang="ru-RU" altLang="ru-RU" sz="2400" dirty="0"/>
              <a:t>При раздельном отражении в бухгалтерском учете доходов и расходов по уставной и предпринимательской деятельности очень важно правильно оформлять первичные документы. Каждый документ, подтверждающий хозяйственную операцию, должен быть составлен таким образом, чтобы данную операцию можно было однозначно отнести к определенному виду деятельности.</a:t>
            </a:r>
          </a:p>
          <a:p>
            <a:pPr eaLnBrk="1" hangingPunct="1"/>
            <a:endParaRPr lang="ru-RU" alt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2993607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91264" cy="72008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mtClean="0"/>
              <a:t>Раздельный учет</a:t>
            </a:r>
          </a:p>
        </p:txBody>
      </p:sp>
      <p:sp>
        <p:nvSpPr>
          <p:cNvPr id="76803" name="Объект 2"/>
          <p:cNvSpPr>
            <a:spLocks noGrp="1"/>
          </p:cNvSpPr>
          <p:nvPr>
            <p:ph idx="1"/>
          </p:nvPr>
        </p:nvSpPr>
        <p:spPr>
          <a:xfrm>
            <a:off x="683568" y="1628800"/>
            <a:ext cx="7488832" cy="4895602"/>
          </a:xfrm>
        </p:spPr>
        <p:txBody>
          <a:bodyPr/>
          <a:lstStyle/>
          <a:p>
            <a:pPr eaLnBrk="1" hangingPunct="1"/>
            <a:r>
              <a:rPr lang="ru-RU" altLang="ru-RU" sz="2400" dirty="0"/>
              <a:t>В соответствии с Инструкцией по применению Плана счетов доходы от целевых поступлений отражаются по кредиту счета </a:t>
            </a:r>
            <a:r>
              <a:rPr lang="ru-RU" altLang="ru-RU" sz="2400" dirty="0">
                <a:hlinkClick r:id="rId2" tooltip="План счетов, счет 86"/>
              </a:rPr>
              <a:t>86 «Целевое финансирование»</a:t>
            </a:r>
            <a:r>
              <a:rPr lang="ru-RU" altLang="ru-RU" sz="2400" dirty="0"/>
              <a:t>.</a:t>
            </a:r>
          </a:p>
          <a:p>
            <a:pPr eaLnBrk="1" hangingPunct="1"/>
            <a:r>
              <a:rPr lang="ru-RU" altLang="ru-RU" sz="2400" dirty="0"/>
              <a:t>Доходы от предпринимательской деятельности следует отражать по кредиту субсчета «Выручка» счета </a:t>
            </a:r>
            <a:r>
              <a:rPr lang="ru-RU" altLang="ru-RU" sz="2400" dirty="0">
                <a:hlinkClick r:id="rId3" tooltip="План счетов, счет 90"/>
              </a:rPr>
              <a:t>90</a:t>
            </a:r>
            <a:r>
              <a:rPr lang="ru-RU" altLang="ru-RU" sz="2400" dirty="0"/>
              <a:t> или по кредиту субсчета «Прочие доходы» счета </a:t>
            </a:r>
            <a:r>
              <a:rPr lang="ru-RU" altLang="ru-RU" sz="2400" dirty="0">
                <a:hlinkClick r:id="rId4" tooltip="План счетов, счет 91"/>
              </a:rPr>
              <a:t>91</a:t>
            </a:r>
            <a:r>
              <a:rPr lang="ru-RU" altLang="ru-RU" sz="2400" dirty="0"/>
              <a:t> (в зависимости от вида хозяйственной операции).</a:t>
            </a:r>
          </a:p>
          <a:p>
            <a:pPr eaLnBrk="1" hangingPunct="1"/>
            <a:r>
              <a:rPr lang="ru-RU" altLang="ru-RU" sz="2400" dirty="0"/>
              <a:t>Вводить дополнительные субсчета для разделения целевых поступлений и доходов по предпринимательской деятельности в бухгалтерском учете </a:t>
            </a:r>
            <a:r>
              <a:rPr lang="ru-RU" altLang="ru-RU" sz="2400" dirty="0">
                <a:solidFill>
                  <a:srgbClr val="FF0000"/>
                </a:solidFill>
              </a:rPr>
              <a:t>не надо. </a:t>
            </a:r>
          </a:p>
          <a:p>
            <a:pPr eaLnBrk="1" hangingPunct="1"/>
            <a:endParaRPr lang="ru-RU" altLang="ru-RU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22095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Заголовок 1"/>
          <p:cNvSpPr>
            <a:spLocks noGrp="1"/>
          </p:cNvSpPr>
          <p:nvPr>
            <p:ph type="title"/>
          </p:nvPr>
        </p:nvSpPr>
        <p:spPr>
          <a:xfrm>
            <a:off x="179512" y="404664"/>
            <a:ext cx="8507288" cy="64807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dirty="0" smtClean="0"/>
              <a:t>Раздельный учет</a:t>
            </a:r>
          </a:p>
        </p:txBody>
      </p:sp>
      <p:sp>
        <p:nvSpPr>
          <p:cNvPr id="77827" name="Объект 2"/>
          <p:cNvSpPr>
            <a:spLocks noGrp="1"/>
          </p:cNvSpPr>
          <p:nvPr>
            <p:ph idx="1"/>
          </p:nvPr>
        </p:nvSpPr>
        <p:spPr>
          <a:xfrm>
            <a:off x="683568" y="1556792"/>
            <a:ext cx="7632848" cy="5112296"/>
          </a:xfrm>
        </p:spPr>
        <p:txBody>
          <a:bodyPr/>
          <a:lstStyle/>
          <a:p>
            <a:pPr eaLnBrk="1" hangingPunct="1"/>
            <a:r>
              <a:rPr lang="ru-RU" altLang="ru-RU" sz="2400" dirty="0"/>
              <a:t>Следует определить, какие целевые поступления НКО будет включать в расчет налога на прибыль, а какие - нет.</a:t>
            </a:r>
          </a:p>
          <a:p>
            <a:pPr eaLnBrk="1" hangingPunct="1"/>
            <a:r>
              <a:rPr lang="ru-RU" altLang="ru-RU" sz="2400" dirty="0"/>
              <a:t>Для этого на счете </a:t>
            </a:r>
            <a:r>
              <a:rPr lang="ru-RU" altLang="ru-RU" sz="2400" dirty="0">
                <a:hlinkClick r:id="rId2" tooltip="План счетов, счет 86"/>
              </a:rPr>
              <a:t>86 «Целевое финансирование»</a:t>
            </a:r>
            <a:r>
              <a:rPr lang="ru-RU" altLang="ru-RU" sz="2400" dirty="0"/>
              <a:t> рекомендуется открыть два субсчета:</a:t>
            </a:r>
          </a:p>
          <a:p>
            <a:pPr eaLnBrk="1" hangingPunct="1"/>
            <a:r>
              <a:rPr lang="ru-RU" altLang="ru-RU" sz="2400" dirty="0"/>
              <a:t>- «Целевые поступления, не увеличивающие налогооблагаемый доход»;</a:t>
            </a:r>
          </a:p>
          <a:p>
            <a:pPr eaLnBrk="1" hangingPunct="1"/>
            <a:r>
              <a:rPr lang="ru-RU" altLang="ru-RU" sz="2400" dirty="0"/>
              <a:t>- «Целевые поступления, увеличивающие налогооблагаемый доход».</a:t>
            </a:r>
          </a:p>
          <a:p>
            <a:pPr eaLnBrk="1" hangingPunct="1"/>
            <a:endParaRPr lang="ru-RU" altLang="ru-RU" sz="2400" dirty="0"/>
          </a:p>
          <a:p>
            <a:pPr eaLnBrk="1" hangingPunct="1"/>
            <a:r>
              <a:rPr lang="ru-RU" altLang="ru-RU" sz="2400" dirty="0"/>
              <a:t>Возможно применение счета 91.</a:t>
            </a:r>
          </a:p>
        </p:txBody>
      </p:sp>
    </p:spTree>
    <p:extLst>
      <p:ext uri="{BB962C8B-B14F-4D97-AF65-F5344CB8AC3E}">
        <p14:creationId xmlns="" xmlns:p14="http://schemas.microsoft.com/office/powerpoint/2010/main" val="2500140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363272" cy="864096"/>
          </a:xfrm>
        </p:spPr>
        <p:txBody>
          <a:bodyPr/>
          <a:lstStyle/>
          <a:p>
            <a:pPr eaLnBrk="1" hangingPunct="1"/>
            <a:r>
              <a:rPr lang="ru-RU" altLang="ru-RU" dirty="0" smtClean="0"/>
              <a:t>Раздельный учет</a:t>
            </a:r>
          </a:p>
        </p:txBody>
      </p:sp>
      <p:sp>
        <p:nvSpPr>
          <p:cNvPr id="78851" name="Объект 2"/>
          <p:cNvSpPr>
            <a:spLocks noGrp="1"/>
          </p:cNvSpPr>
          <p:nvPr>
            <p:ph idx="1"/>
          </p:nvPr>
        </p:nvSpPr>
        <p:spPr>
          <a:xfrm>
            <a:off x="611560" y="1844824"/>
            <a:ext cx="7920880" cy="4824264"/>
          </a:xfrm>
        </p:spPr>
        <p:txBody>
          <a:bodyPr>
            <a:normAutofit/>
          </a:bodyPr>
          <a:lstStyle/>
          <a:p>
            <a:pPr eaLnBrk="1" hangingPunct="1"/>
            <a:r>
              <a:rPr lang="ru-RU" altLang="ru-RU" sz="2400" dirty="0"/>
              <a:t>Для организации раздельного учета расходов, рекомендуется открыв два субсчета к счету </a:t>
            </a:r>
            <a:r>
              <a:rPr lang="ru-RU" altLang="ru-RU" sz="2400" dirty="0">
                <a:hlinkClick r:id="rId2" tooltip="План счетов, счет 20"/>
              </a:rPr>
              <a:t>20 «Основное производство»</a:t>
            </a:r>
            <a:r>
              <a:rPr lang="ru-RU" altLang="ru-RU" sz="2400" dirty="0"/>
              <a:t>:</a:t>
            </a:r>
          </a:p>
          <a:p>
            <a:pPr eaLnBrk="1" hangingPunct="1"/>
            <a:r>
              <a:rPr lang="ru-RU" altLang="ru-RU" sz="2400" dirty="0"/>
              <a:t>- «Расходы по уставной деятельности»;</a:t>
            </a:r>
          </a:p>
          <a:p>
            <a:pPr eaLnBrk="1" hangingPunct="1"/>
            <a:r>
              <a:rPr lang="ru-RU" altLang="ru-RU" sz="2400" dirty="0"/>
              <a:t>- «Расходы по предпринимательской деятельности».</a:t>
            </a:r>
          </a:p>
          <a:p>
            <a:pPr eaLnBrk="1" hangingPunct="1"/>
            <a:r>
              <a:rPr lang="ru-RU" altLang="ru-RU" sz="2400" dirty="0"/>
              <a:t>Для ведения раздельного учета некоммерческих расходов к субсчету «Расходы по уставной деятельности» счета </a:t>
            </a:r>
            <a:r>
              <a:rPr lang="ru-RU" altLang="ru-RU" sz="2400" dirty="0">
                <a:hlinkClick r:id="rId2" tooltip="План счетов, счет 20"/>
              </a:rPr>
              <a:t>20 «Основное производство»</a:t>
            </a:r>
            <a:r>
              <a:rPr lang="ru-RU" altLang="ru-RU" sz="2400" dirty="0"/>
              <a:t> нужно открыть отдельные субсчета второго порядка. На них следует отражать расходование целевых средств по каждой целевой программе согласно соответствующей смете.</a:t>
            </a:r>
          </a:p>
          <a:p>
            <a:pPr eaLnBrk="1" hangingPunct="1"/>
            <a:endParaRPr lang="ru-RU" alt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923805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147248" cy="792088"/>
          </a:xfrm>
        </p:spPr>
        <p:txBody>
          <a:bodyPr/>
          <a:lstStyle/>
          <a:p>
            <a:pPr eaLnBrk="1" hangingPunct="1"/>
            <a:r>
              <a:rPr lang="ru-RU" altLang="ru-RU" dirty="0" smtClean="0"/>
              <a:t>Раздельный учет</a:t>
            </a:r>
          </a:p>
        </p:txBody>
      </p:sp>
      <p:sp>
        <p:nvSpPr>
          <p:cNvPr id="79875" name="Объект 2"/>
          <p:cNvSpPr>
            <a:spLocks noGrp="1"/>
          </p:cNvSpPr>
          <p:nvPr>
            <p:ph idx="1"/>
          </p:nvPr>
        </p:nvSpPr>
        <p:spPr>
          <a:xfrm>
            <a:off x="539552" y="1772816"/>
            <a:ext cx="7920880" cy="4896272"/>
          </a:xfrm>
        </p:spPr>
        <p:txBody>
          <a:bodyPr/>
          <a:lstStyle/>
          <a:p>
            <a:pPr eaLnBrk="1" hangingPunct="1"/>
            <a:r>
              <a:rPr lang="ru-RU" altLang="ru-RU" sz="2400" dirty="0"/>
              <a:t>На счете </a:t>
            </a:r>
            <a:r>
              <a:rPr lang="ru-RU" altLang="ru-RU" sz="2400" dirty="0">
                <a:hlinkClick r:id="rId2" tooltip="План счетов, счет 26"/>
              </a:rPr>
              <a:t>26 «Общехозяйственные расходы»</a:t>
            </a:r>
            <a:r>
              <a:rPr lang="ru-RU" altLang="ru-RU" sz="2400" dirty="0"/>
              <a:t> предлагается открыть три субсчета:</a:t>
            </a:r>
          </a:p>
          <a:p>
            <a:pPr eaLnBrk="1" hangingPunct="1"/>
            <a:r>
              <a:rPr lang="ru-RU" altLang="ru-RU" sz="2400" dirty="0"/>
              <a:t>- «Расходы по некоммерческой деятельности»;</a:t>
            </a:r>
          </a:p>
          <a:p>
            <a:pPr eaLnBrk="1" hangingPunct="1"/>
            <a:r>
              <a:rPr lang="ru-RU" altLang="ru-RU" sz="2400" dirty="0"/>
              <a:t>- «Расходы по предпринимательской деятельности»;</a:t>
            </a:r>
          </a:p>
          <a:p>
            <a:pPr eaLnBrk="1" hangingPunct="1"/>
            <a:r>
              <a:rPr lang="ru-RU" altLang="ru-RU" sz="2400" dirty="0"/>
              <a:t>- «Общие расходы по уставной и предпринимательской деятельности».</a:t>
            </a:r>
          </a:p>
          <a:p>
            <a:pPr eaLnBrk="1" hangingPunct="1"/>
            <a:endParaRPr lang="ru-RU" altLang="ru-RU" sz="2400" dirty="0"/>
          </a:p>
          <a:p>
            <a:pPr eaLnBrk="1" hangingPunct="1"/>
            <a:r>
              <a:rPr lang="ru-RU" altLang="ru-RU" sz="2400" dirty="0"/>
              <a:t>Что относить к каждому- решать внутри организации и закрепить в локальных нормативных документах.</a:t>
            </a:r>
          </a:p>
        </p:txBody>
      </p:sp>
    </p:spTree>
    <p:extLst>
      <p:ext uri="{BB962C8B-B14F-4D97-AF65-F5344CB8AC3E}">
        <p14:creationId xmlns="" xmlns:p14="http://schemas.microsoft.com/office/powerpoint/2010/main" val="3266234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19256" cy="1156990"/>
          </a:xfrm>
        </p:spPr>
        <p:txBody>
          <a:bodyPr>
            <a:noAutofit/>
          </a:bodyPr>
          <a:lstStyle/>
          <a:p>
            <a:r>
              <a:rPr lang="ru-RU" sz="2800" dirty="0" smtClean="0"/>
              <a:t>Коммерческая деятельность ТПП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sz="2400" dirty="0" smtClean="0"/>
              <a:t>1.1.Правила </a:t>
            </a:r>
            <a:r>
              <a:rPr lang="ru-RU" sz="2400" dirty="0" smtClean="0"/>
              <a:t>ведения предпринимательской деятельности в ТПП. Ограничения, которые накладывает статус некоммерческой организации.  Предпринимательская деятельность и деятельность, приносящая доход. Отличия. 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1.2</a:t>
            </a:r>
            <a:r>
              <a:rPr lang="ru-RU" sz="2400" dirty="0" smtClean="0"/>
              <a:t>. Организация раздельного учета целевой и  деятельности, приносящей доход. 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1.3.Оформление </a:t>
            </a:r>
            <a:r>
              <a:rPr lang="ru-RU" sz="2400" dirty="0" smtClean="0"/>
              <a:t>взаимоотношений  по коммерческим договорам с физическими и юридическими лицами.  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1.4</a:t>
            </a:r>
            <a:r>
              <a:rPr lang="ru-RU" sz="2400" dirty="0" smtClean="0"/>
              <a:t>. Распределение общехозяйственных расходов между деятельностью, приносящей доход и целевыми  направлениями. Риски для целей налогообложения.</a:t>
            </a:r>
            <a:endParaRPr lang="ru-RU" sz="24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Смысл раздельного учета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ru-RU" dirty="0" smtClean="0"/>
              <a:t>В системе учета и по всем документам расходы на предпринимательскую деятельность выделять как прямые.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dirty="0" smtClean="0"/>
              <a:t>Например:</a:t>
            </a:r>
          </a:p>
          <a:p>
            <a:pPr eaLnBrk="1" hangingPunct="1">
              <a:defRPr/>
            </a:pPr>
            <a:r>
              <a:rPr lang="ru-RU" dirty="0" smtClean="0"/>
              <a:t>Директор организации совмещает должность директора коммерческих программ ( табель, доп. соглашение к договору)</a:t>
            </a:r>
          </a:p>
          <a:p>
            <a:pPr eaLnBrk="1" hangingPunct="1">
              <a:defRPr/>
            </a:pPr>
            <a:r>
              <a:rPr lang="ru-RU" dirty="0" smtClean="0"/>
              <a:t>Автомобиль возит рекламу спонсора, а не спортсменов и т.д.</a:t>
            </a:r>
          </a:p>
          <a:p>
            <a:pPr eaLnBrk="1" hangingPunct="1"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Услуга</a:t>
            </a:r>
            <a:r>
              <a:rPr lang="en-US" altLang="ru-RU" smtClean="0"/>
              <a:t> </a:t>
            </a:r>
            <a:r>
              <a:rPr lang="ru-RU" altLang="ru-RU" smtClean="0"/>
              <a:t>только платная</a:t>
            </a:r>
          </a:p>
        </p:txBody>
      </p:sp>
      <p:sp>
        <p:nvSpPr>
          <p:cNvPr id="63491" name="Объект 2"/>
          <p:cNvSpPr>
            <a:spLocks noGrp="1"/>
          </p:cNvSpPr>
          <p:nvPr>
            <p:ph sz="quarter" idx="1"/>
          </p:nvPr>
        </p:nvSpPr>
        <p:spPr>
          <a:xfrm>
            <a:off x="571500" y="2000250"/>
            <a:ext cx="8115300" cy="412591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altLang="ru-RU" smtClean="0"/>
              <a:t>Реклама спонсора в здании:</a:t>
            </a:r>
          </a:p>
          <a:p>
            <a:pPr eaLnBrk="1" hangingPunct="1"/>
            <a:r>
              <a:rPr lang="ru-RU" altLang="ru-RU" smtClean="0"/>
              <a:t>Легко выделяются прямые расходы.</a:t>
            </a:r>
          </a:p>
          <a:p>
            <a:pPr eaLnBrk="1" hangingPunct="1"/>
            <a:r>
              <a:rPr lang="ru-RU" altLang="ru-RU" smtClean="0"/>
              <a:t>Косвенные (общехозяйственные расходы НКО) - распределение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Услуга смешанная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ru-RU" dirty="0" smtClean="0"/>
              <a:t>Спортивное мероприятие </a:t>
            </a:r>
          </a:p>
          <a:p>
            <a:pPr eaLnBrk="1" hangingPunct="1">
              <a:defRPr/>
            </a:pPr>
            <a:r>
              <a:rPr lang="ru-RU" dirty="0" smtClean="0"/>
              <a:t>Прямые расходы выделить невозможно.</a:t>
            </a:r>
          </a:p>
          <a:p>
            <a:pPr marL="0" indent="0" eaLnBrk="1" hangingPunct="1">
              <a:buFont typeface="Arial" charset="0"/>
              <a:buNone/>
              <a:defRPr/>
            </a:pPr>
            <a:endParaRPr lang="ru-RU" dirty="0" smtClean="0"/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dirty="0" smtClean="0"/>
              <a:t>Два варианта: </a:t>
            </a:r>
          </a:p>
          <a:p>
            <a:pPr eaLnBrk="1" hangingPunct="1">
              <a:defRPr/>
            </a:pPr>
            <a:r>
              <a:rPr lang="ru-RU" dirty="0" smtClean="0"/>
              <a:t>все считаем платной услугой</a:t>
            </a:r>
          </a:p>
          <a:p>
            <a:pPr eaLnBrk="1" hangingPunct="1">
              <a:defRPr/>
            </a:pPr>
            <a:r>
              <a:rPr lang="ru-RU" dirty="0" smtClean="0"/>
              <a:t>все считаем бесплатной услугой.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НАПРИМЕР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0825" y="1341438"/>
            <a:ext cx="8435975" cy="4784725"/>
          </a:xfrm>
        </p:spPr>
        <p:txBody>
          <a:bodyPr>
            <a:normAutofit lnSpcReduction="10000"/>
          </a:bodyPr>
          <a:lstStyle/>
          <a:p>
            <a:pPr marL="0" indent="0" eaLnBrk="1" hangingPunct="1">
              <a:buFont typeface="Arial" charset="0"/>
              <a:buNone/>
              <a:defRPr/>
            </a:pPr>
            <a:endParaRPr lang="ru-RU" dirty="0" smtClean="0"/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dirty="0" smtClean="0"/>
              <a:t>Получили оплату за участие 1 человека в группе 1000 руб.</a:t>
            </a:r>
          </a:p>
          <a:p>
            <a:pPr marL="0" indent="0" eaLnBrk="1" hangingPunct="1">
              <a:buFont typeface="Arial" charset="0"/>
              <a:buNone/>
              <a:defRPr/>
            </a:pPr>
            <a:endParaRPr lang="ru-RU" dirty="0" smtClean="0"/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dirty="0" smtClean="0"/>
              <a:t>Отразили как доход. УСН 6%. 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dirty="0" smtClean="0"/>
              <a:t>Удержали 60 </a:t>
            </a:r>
            <a:r>
              <a:rPr lang="ru-RU" dirty="0" err="1" smtClean="0"/>
              <a:t>руб</a:t>
            </a:r>
            <a:r>
              <a:rPr lang="ru-RU" dirty="0" smtClean="0"/>
              <a:t> ( 6 %)</a:t>
            </a:r>
          </a:p>
          <a:p>
            <a:pPr marL="0" indent="0" eaLnBrk="1" hangingPunct="1">
              <a:buFont typeface="Arial" charset="0"/>
              <a:buNone/>
              <a:defRPr/>
            </a:pPr>
            <a:endParaRPr lang="ru-RU" dirty="0" smtClean="0"/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dirty="0" smtClean="0"/>
              <a:t>940 руб. – доход после налогообложения перевели в целевые средства и расходуем вместе с другими целевыми средствами на программу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НАПРИМЕР</a:t>
            </a:r>
          </a:p>
        </p:txBody>
      </p:sp>
      <p:sp>
        <p:nvSpPr>
          <p:cNvPr id="6656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altLang="ru-RU" dirty="0" smtClean="0"/>
              <a:t>Фонд собирает средства для оплаты наших «бесплатных» спортсменов</a:t>
            </a:r>
          </a:p>
          <a:p>
            <a:pPr marL="0" indent="0" eaLnBrk="1" hangingPunct="1">
              <a:buFont typeface="Arial" charset="0"/>
              <a:buNone/>
            </a:pPr>
            <a:endParaRPr lang="ru-RU" altLang="ru-RU" dirty="0" smtClean="0"/>
          </a:p>
          <a:p>
            <a:pPr marL="0" indent="0" eaLnBrk="1" hangingPunct="1">
              <a:buFont typeface="Arial" charset="0"/>
              <a:buNone/>
            </a:pPr>
            <a:r>
              <a:rPr lang="ru-RU" altLang="ru-RU" dirty="0" smtClean="0"/>
              <a:t>Мы оказываем фонду платные услуги, тогда собираем все расходы на всех участников группы и включаем их в себестоимость</a:t>
            </a:r>
          </a:p>
          <a:p>
            <a:pPr marL="0" indent="0" eaLnBrk="1" hangingPunct="1">
              <a:buFont typeface="Arial" charset="0"/>
              <a:buNone/>
            </a:pPr>
            <a:endParaRPr lang="ru-RU" altLang="ru-RU" dirty="0" smtClean="0"/>
          </a:p>
          <a:p>
            <a:pPr marL="0" indent="0" eaLnBrk="1" hangingPunct="1">
              <a:buFont typeface="Arial" charset="0"/>
              <a:buNone/>
            </a:pPr>
            <a:r>
              <a:rPr lang="ru-RU" altLang="ru-RU" dirty="0" smtClean="0"/>
              <a:t>Выгодно при ОСНО и УСН 15%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smtClean="0"/>
              <a:t>Бюджет организации</a:t>
            </a:r>
          </a:p>
        </p:txBody>
      </p:sp>
      <p:sp>
        <p:nvSpPr>
          <p:cNvPr id="67587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altLang="ru-RU" smtClean="0"/>
              <a:t>ДОЛЖЕН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altLang="ru-RU" smtClean="0"/>
              <a:t>Содержать и доходы, и расходы по предпринимательской деятельности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altLang="ru-RU" smtClean="0"/>
              <a:t>Не только целевые (!)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smtClean="0"/>
              <a:t>Учетная политика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eaLnBrk="1" hangingPunct="1">
              <a:defRPr/>
            </a:pPr>
            <a:r>
              <a:rPr lang="ru-RU" dirty="0" smtClean="0"/>
              <a:t>Должна содержать информацию о планировании (бюджете)</a:t>
            </a:r>
          </a:p>
          <a:p>
            <a:pPr eaLnBrk="1" hangingPunct="1">
              <a:defRPr/>
            </a:pPr>
            <a:r>
              <a:rPr lang="ru-RU" dirty="0" smtClean="0"/>
              <a:t>Должна содержать положения о том как собираются расходы (как целевые, так и по коммерческой деятельности)</a:t>
            </a:r>
          </a:p>
          <a:p>
            <a:pPr eaLnBrk="1" hangingPunct="1">
              <a:defRPr/>
            </a:pPr>
            <a:r>
              <a:rPr lang="ru-RU" dirty="0" smtClean="0"/>
              <a:t>Статьи затрат должны соответствовать смете</a:t>
            </a:r>
          </a:p>
          <a:p>
            <a:pPr eaLnBrk="1" hangingPunct="1">
              <a:defRPr/>
            </a:pPr>
            <a:r>
              <a:rPr lang="ru-RU" dirty="0" smtClean="0"/>
              <a:t>Механизм закрытия периода ( 20 на 86 и 90  или 91)</a:t>
            </a:r>
          </a:p>
          <a:p>
            <a:pPr eaLnBrk="1" hangingPunct="1">
              <a:defRPr/>
            </a:pPr>
            <a:r>
              <a:rPr lang="ru-RU" dirty="0" smtClean="0"/>
              <a:t>Использование прибыли, </a:t>
            </a:r>
            <a:r>
              <a:rPr lang="ru-RU" dirty="0"/>
              <a:t>з</a:t>
            </a:r>
            <a:r>
              <a:rPr lang="ru-RU" dirty="0" smtClean="0"/>
              <a:t>акрытие счетов</a:t>
            </a:r>
          </a:p>
          <a:p>
            <a:pPr eaLnBrk="1" hangingPunct="1">
              <a:defRPr/>
            </a:pPr>
            <a:r>
              <a:rPr lang="ru-RU" dirty="0" smtClean="0"/>
              <a:t>Вопросы амортизации амортизируемого имущества ( принцип отделения его от иного имущества)</a:t>
            </a:r>
          </a:p>
          <a:p>
            <a:pPr eaLnBrk="1" hangingPunct="1">
              <a:defRPr/>
            </a:pPr>
            <a:r>
              <a:rPr lang="ru-RU" dirty="0" smtClean="0"/>
              <a:t>Иные вопросы (!)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7406580" cy="633412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/>
              <a:t>Для целей налогообложения</a:t>
            </a:r>
          </a:p>
        </p:txBody>
      </p:sp>
      <p:sp>
        <p:nvSpPr>
          <p:cNvPr id="33795" name="Объект 2"/>
          <p:cNvSpPr>
            <a:spLocks noGrp="1"/>
          </p:cNvSpPr>
          <p:nvPr>
            <p:ph idx="1"/>
          </p:nvPr>
        </p:nvSpPr>
        <p:spPr>
          <a:xfrm>
            <a:off x="755576" y="1988839"/>
            <a:ext cx="7344816" cy="4137323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buFont typeface="Arial" charset="0"/>
              <a:buChar char="•"/>
              <a:defRPr/>
            </a:pPr>
            <a:r>
              <a:rPr lang="ru-RU" sz="2400" dirty="0"/>
              <a:t>Общехозяйственные расходы НКО, которые не могут быть непосредственно отнесены на затраты по конкретному виду деятельности, распределяются пропорционально доле соответствующего дохода в суммарном объеме.</a:t>
            </a:r>
          </a:p>
          <a:p>
            <a:pPr eaLnBrk="1" hangingPunct="1">
              <a:buFont typeface="Arial" charset="0"/>
              <a:buChar char="•"/>
              <a:defRPr/>
            </a:pPr>
            <a:r>
              <a:rPr lang="ru-RU" sz="2400" dirty="0"/>
              <a:t>Такие разъяснения приводит ФНС РФ в письме № </a:t>
            </a:r>
            <a:r>
              <a:rPr lang="ru-RU" sz="2400" dirty="0">
                <a:hlinkClick r:id="rId2"/>
              </a:rPr>
              <a:t>ЕД-4-3/11983 от 09.07.2015</a:t>
            </a:r>
            <a:r>
              <a:rPr lang="ru-RU" sz="2400" dirty="0"/>
              <a:t>.</a:t>
            </a:r>
          </a:p>
          <a:p>
            <a:pPr eaLnBrk="1" hangingPunct="1">
              <a:buFont typeface="Arial" charset="0"/>
              <a:buChar char="•"/>
              <a:defRPr/>
            </a:pPr>
            <a:r>
              <a:rPr lang="ru-RU" sz="2400" dirty="0"/>
              <a:t>В письме отмечается, что распределение общехозяйственных расходов некоммерческих организаций между видами деятельности, осуществляемыми за счет целевого финансирования, и видами деятельности, осуществляемые за счет доходов от предпринимательской деятельности, проводится в соответствии с </a:t>
            </a:r>
            <a:r>
              <a:rPr lang="ru-RU" sz="2400" dirty="0">
                <a:hlinkClick r:id="rId3"/>
              </a:rPr>
              <a:t>пунктом 1 статьи 272</a:t>
            </a:r>
            <a:r>
              <a:rPr lang="ru-RU" sz="2400" dirty="0"/>
              <a:t> НК РФ.</a:t>
            </a:r>
          </a:p>
          <a:p>
            <a:pPr eaLnBrk="1" hangingPunct="1">
              <a:buFont typeface="Arial" charset="0"/>
              <a:buChar char="•"/>
              <a:defRPr/>
            </a:pP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3041911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/>
              <a:t>Распределение косвенных расходов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eaLnBrk="1" hangingPunct="1">
              <a:buFont typeface="Arial" charset="0"/>
              <a:buChar char="•"/>
              <a:defRPr/>
            </a:pPr>
            <a:r>
              <a:rPr lang="ru-RU" dirty="0" smtClean="0"/>
              <a:t>Если Организация получает доходы, относящиеся к поименованным в </a:t>
            </a:r>
            <a:r>
              <a:rPr lang="ru-RU" i="1" dirty="0" err="1" smtClean="0"/>
              <a:t>пп</a:t>
            </a:r>
            <a:r>
              <a:rPr lang="ru-RU" i="1" dirty="0" smtClean="0"/>
              <a:t>. 14 п. 1 и п. 2 ст. 251 НК РФ</a:t>
            </a:r>
            <a:r>
              <a:rPr lang="ru-RU" dirty="0" smtClean="0"/>
              <a:t>, то она должна обеспечить раздельный учет указанных доходов (расходов).</a:t>
            </a:r>
          </a:p>
          <a:p>
            <a:pPr eaLnBrk="1" hangingPunct="1">
              <a:buFont typeface="Arial" charset="0"/>
              <a:buChar char="•"/>
              <a:defRPr/>
            </a:pPr>
            <a:r>
              <a:rPr lang="ru-RU" dirty="0" smtClean="0"/>
              <a:t>Распределение расходов необходимо, если налогоплательщик производит какие-либо расходы, связанные как с деятельностью в рамках целевого финансирования и целевых поступлений, так и с предпринимательской деятельностью.</a:t>
            </a:r>
          </a:p>
          <a:p>
            <a:pPr eaLnBrk="1" hangingPunct="1">
              <a:buFont typeface="Arial" charset="0"/>
              <a:buChar char="•"/>
              <a:defRPr/>
            </a:pPr>
            <a:r>
              <a:rPr lang="ru-RU" dirty="0" smtClean="0"/>
              <a:t>Порядок признания расходов при методе начисления определен в </a:t>
            </a:r>
            <a:r>
              <a:rPr lang="ru-RU" i="1" dirty="0" smtClean="0"/>
              <a:t>ст. 272 НК РФ</a:t>
            </a:r>
            <a:r>
              <a:rPr lang="ru-RU" dirty="0" smtClean="0"/>
              <a:t>.</a:t>
            </a:r>
          </a:p>
          <a:p>
            <a:pPr eaLnBrk="1" hangingPunct="1">
              <a:buFont typeface="Arial" charset="0"/>
              <a:buChar char="•"/>
              <a:defRPr/>
            </a:pPr>
            <a:r>
              <a:rPr lang="ru-RU" dirty="0" smtClean="0"/>
              <a:t>Расходы налогоплательщика, которые не относятся непосредственно к затратам по конкретному виду деятельности, распределяются пропорционально доле соответствующего дохода в суммарном объеме всех доходов </a:t>
            </a:r>
            <a:r>
              <a:rPr lang="ru-RU" i="1" dirty="0" smtClean="0"/>
              <a:t>(абзац 4 п. 1 ст. 272 НК РФ).</a:t>
            </a:r>
            <a:endParaRPr lang="ru-RU" dirty="0" smtClean="0"/>
          </a:p>
        </p:txBody>
      </p:sp>
    </p:spTree>
    <p:extLst>
      <p:ext uri="{BB962C8B-B14F-4D97-AF65-F5344CB8AC3E}">
        <p14:creationId xmlns="" xmlns:p14="http://schemas.microsoft.com/office/powerpoint/2010/main" val="2880660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/>
              <a:t>Распределение косвенных расходов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eaLnBrk="1" hangingPunct="1">
              <a:buFont typeface="Arial" charset="0"/>
              <a:buChar char="•"/>
              <a:defRPr/>
            </a:pPr>
            <a:r>
              <a:rPr lang="ru-RU" dirty="0" smtClean="0"/>
              <a:t>В доходы организации для распределения расходов возможно включать и доходы от реализации, и </a:t>
            </a:r>
            <a:r>
              <a:rPr lang="ru-RU" dirty="0" err="1" smtClean="0"/>
              <a:t>внереализационные</a:t>
            </a:r>
            <a:r>
              <a:rPr lang="ru-RU" dirty="0" smtClean="0"/>
              <a:t> доходы </a:t>
            </a:r>
            <a:r>
              <a:rPr lang="ru-RU" i="1" dirty="0" smtClean="0"/>
              <a:t>(письмо Минфина РФ от 10.06.2020 N 03-03-06/3/50000).</a:t>
            </a:r>
            <a:r>
              <a:rPr lang="ru-RU" dirty="0" smtClean="0"/>
              <a:t> </a:t>
            </a:r>
          </a:p>
          <a:p>
            <a:pPr eaLnBrk="1" hangingPunct="1">
              <a:buFont typeface="Arial" charset="0"/>
              <a:buChar char="•"/>
              <a:defRPr/>
            </a:pPr>
            <a:endParaRPr lang="ru-RU" dirty="0" smtClean="0"/>
          </a:p>
          <a:p>
            <a:pPr eaLnBrk="1" hangingPunct="1">
              <a:buFont typeface="Arial" charset="0"/>
              <a:buChar char="•"/>
              <a:defRPr/>
            </a:pPr>
            <a:r>
              <a:rPr lang="ru-RU" dirty="0" smtClean="0"/>
              <a:t>Ранее Минфин России разъяснял, что положения </a:t>
            </a:r>
            <a:r>
              <a:rPr lang="ru-RU" i="1" dirty="0" smtClean="0"/>
              <a:t>главы 25 НК РФ</a:t>
            </a:r>
            <a:r>
              <a:rPr lang="ru-RU" dirty="0" smtClean="0"/>
              <a:t> не предусматривают пропорционального деления затрат между коммерческой и некоммерческой деятельностью </a:t>
            </a:r>
            <a:r>
              <a:rPr lang="ru-RU" i="1" dirty="0" smtClean="0"/>
              <a:t>(письма Минфина России от 30.04.2015 N 03-03-06/4/25397, от 04.02.2015 N 03-03-06/4/4305, от 05.08.2013 N 03-03-06/1/31298, от 18.04.2013 N 03-03-06/4/13345, от 18.05.2011 N 03-03-06/4/47, от 20.01.2010 N 03-03-06/4/4)</a:t>
            </a:r>
            <a:r>
              <a:rPr lang="ru-RU" dirty="0" smtClean="0"/>
              <a:t>. Возможность подобного распределения расходов приходилось доказывать в суде </a:t>
            </a:r>
            <a:r>
              <a:rPr lang="ru-RU" i="1" dirty="0" smtClean="0"/>
              <a:t>(постановления ФАС Волго-Вятского округа от 14.01.2013 N Ф01-5907/12, ФАС </a:t>
            </a:r>
            <a:r>
              <a:rPr lang="ru-RU" i="1" dirty="0" err="1" smtClean="0"/>
              <a:t>Западно-Сибирского</a:t>
            </a:r>
            <a:r>
              <a:rPr lang="ru-RU" i="1" dirty="0" smtClean="0"/>
              <a:t> округа от 30.06.2011 N Ф04-3336/11)</a:t>
            </a:r>
            <a:r>
              <a:rPr lang="ru-RU" dirty="0" smtClean="0"/>
              <a:t>.</a:t>
            </a:r>
          </a:p>
          <a:p>
            <a:pPr eaLnBrk="1" hangingPunct="1">
              <a:buFont typeface="Arial" charset="0"/>
              <a:buNone/>
              <a:defRPr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46063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Закон РФ от 7 июля 1993 г. № 5340-1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«О торгово-промышленных палатах в Российской Федерации»</a:t>
            </a:r>
          </a:p>
          <a:p>
            <a:r>
              <a:rPr lang="ru-RU" b="1" dirty="0" smtClean="0"/>
              <a:t>Федеральный закон "О некоммерческих организациях" от 12.01.1996 N 7-ФЗ </a:t>
            </a:r>
          </a:p>
          <a:p>
            <a:r>
              <a:rPr lang="ru-RU" b="1" dirty="0" smtClean="0"/>
              <a:t>Гражданский Кодекс РФ</a:t>
            </a:r>
            <a:endParaRPr lang="ru-RU" b="1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ФНС о распределении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ru-RU" sz="1800" dirty="0" smtClean="0"/>
              <a:t>Федеральная налоговая служба, письмом от 09.07.2015 N ЕД-4-3/11983@ для сведения и использования в работе, довела письма Минфина России от 16.03.2015 N 03-03-10/13805 и от 25.06.2015 N 03-03-10/36660 по вопросам распределения расходов некоммерческими организациями в соответствии с пунктом 1 статьи 272 Налогового кодекса Российской Федерации. </a:t>
            </a:r>
            <a:endParaRPr lang="ru-RU" sz="1800" dirty="0" smtClean="0"/>
          </a:p>
          <a:p>
            <a:r>
              <a:rPr lang="ru-RU" sz="1800" dirty="0" smtClean="0"/>
              <a:t>По </a:t>
            </a:r>
            <a:r>
              <a:rPr lang="ru-RU" sz="1800" dirty="0" smtClean="0"/>
              <a:t>вопросу о порядке учета для целей налогообложения прибыли организаций, расходов некоммерческих организаций: критерии признания расходов для целей налогообложения прибыли организаций установлены статьей 252 Налогового кодекса Российской Федерации (далее - Кодекс). В силу данной статьи Кодекса расходами признаются экономически оправданные и документально подтвержденные затраты, осуществленные (понесенные) налогоплательщиком. Расходами признаются любые затраты при условии, что они произведены для осуществления деятельности, направленной на получение дохода. </a:t>
            </a:r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ФНС о распределении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ru-RU" sz="1800" dirty="0" smtClean="0"/>
              <a:t>Доходы</a:t>
            </a:r>
            <a:r>
              <a:rPr lang="ru-RU" sz="1800" dirty="0" smtClean="0"/>
              <a:t>, не учитываемые при определении налоговой базы по налогу на прибыль организаций, установлены статьей 251 Кодекса. Их перечень является закрытым. Согласно подпункту 14 пункта 1 статьи 251 Кодекса при определении налоговой базы не учитываются доходы в виде имущества, полученного налогоплательщиком в рамках целевого финансирования по перечню таких доходов, поименованных в данном пункте. При этом на налогоплательщиков, получивших средства целевого финансирования, возложена </a:t>
            </a:r>
            <a:r>
              <a:rPr lang="ru-RU" sz="1800" b="1" u="sng" dirty="0" smtClean="0">
                <a:solidFill>
                  <a:srgbClr val="FF0000"/>
                </a:solidFill>
              </a:rPr>
              <a:t>обязанность по ведению раздельного учета доходов (расходов), </a:t>
            </a:r>
            <a:r>
              <a:rPr lang="ru-RU" sz="1800" dirty="0" smtClean="0"/>
              <a:t>полученных (произведенных) в рамках целевого финансирования</a:t>
            </a:r>
            <a:r>
              <a:rPr lang="ru-RU" sz="1800" dirty="0" smtClean="0"/>
              <a:t>.</a:t>
            </a:r>
          </a:p>
          <a:p>
            <a:r>
              <a:rPr lang="ru-RU" sz="1800" dirty="0" smtClean="0"/>
              <a:t> </a:t>
            </a:r>
            <a:r>
              <a:rPr lang="ru-RU" sz="1800" dirty="0" smtClean="0"/>
              <a:t>Учитывая изложенное, некоммерческая организация вправе учитывать в расходах для целей налогообложения прибыли затраты, соответствующие критериям, установленным статьей 252 Кодекса. При этом расходы, произведенные за счет средств целевого финансирования и целевых поступлений, при формировании налоговой базы по налогу на прибыль не учитываются. </a:t>
            </a:r>
            <a:endParaRPr lang="ru-RU" sz="1800" dirty="0" smtClean="0"/>
          </a:p>
          <a:p>
            <a:endParaRPr lang="ru-RU" sz="1800" dirty="0" smtClean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ФНС о распределении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ru-RU" sz="1800" dirty="0" smtClean="0"/>
              <a:t>В том случае, если налогоплательщик, применяющий в налоговом учете метод начисления, осуществляет какие-либо расходы, относящиеся к нескольким видам деятельности, по которым ведется обособленный учет, их распределение осуществляется с учетом положений статьи 272 Кодекса. Пунктом 1 данной статьи Кодекса установлено, что расходы налогоплательщика, которые не могут быть непосредственно отнесены на затраты по конкретному виду деятельности, распределяются </a:t>
            </a:r>
            <a:r>
              <a:rPr lang="ru-RU" sz="1800" b="1" u="sng" dirty="0" smtClean="0"/>
              <a:t>пропорционально доле соответствующего дохода в суммарном объеме всех доходов налогоплательщика</a:t>
            </a:r>
            <a:r>
              <a:rPr lang="ru-RU" sz="1800" dirty="0" smtClean="0"/>
              <a:t>. </a:t>
            </a:r>
            <a:endParaRPr lang="ru-RU" sz="1800" dirty="0" smtClean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ФНС о распределении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1600200"/>
            <a:ext cx="8442520" cy="4925144"/>
          </a:xfrm>
        </p:spPr>
        <p:txBody>
          <a:bodyPr>
            <a:noAutofit/>
          </a:bodyPr>
          <a:lstStyle/>
          <a:p>
            <a:r>
              <a:rPr lang="ru-RU" sz="1800" dirty="0" smtClean="0"/>
              <a:t>Таким образом, если некоммерческая организация, применяющая в налоговом учете метод начисления, производит какие-либо общехозяйственные расходы, связанные как с деятельностью, осуществляемой в рамках целевого финансирования и (или) целевых поступлений, так и с предпринимательской деятельностью, и при этом невозможно однозначно установить, что такие расходы не осуществляются в рамках ведения деятельности за счет средств целевого финансирования и (или) целевых поступлений, такие расходы не могут быть в полном объеме учтены при формировании налоговой базы по налогу на прибыль организаций, определяемой в отношении доходов, полученных от предпринимательской деятельности некоммерческой организации</a:t>
            </a:r>
            <a:r>
              <a:rPr lang="ru-RU" sz="1800" dirty="0" smtClean="0"/>
              <a:t>.</a:t>
            </a:r>
          </a:p>
          <a:p>
            <a:r>
              <a:rPr lang="ru-RU" sz="1800" dirty="0" smtClean="0"/>
              <a:t> </a:t>
            </a:r>
            <a:r>
              <a:rPr lang="ru-RU" sz="1800" dirty="0" smtClean="0"/>
              <a:t>При этом отнесение подобных расходов в полном объеме к расходам, произведенным за счет средств целевого финансирования и целевых поступлений, при наличии обособленного учета допускало бы различное применение норм законодательства о налогах и сборах коммерческими и некоммерческими организациями, и в силу этого противоречило бы принципу равенства налогообложения. </a:t>
            </a:r>
            <a:endParaRPr lang="ru-RU" sz="1800" dirty="0" smtClean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ФНС о распределении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1600200"/>
            <a:ext cx="8442520" cy="4925144"/>
          </a:xfrm>
        </p:spPr>
        <p:txBody>
          <a:bodyPr>
            <a:noAutofit/>
          </a:bodyPr>
          <a:lstStyle/>
          <a:p>
            <a:r>
              <a:rPr lang="ru-RU" sz="1800" dirty="0" smtClean="0"/>
              <a:t>В </a:t>
            </a:r>
            <a:r>
              <a:rPr lang="ru-RU" sz="1800" dirty="0" smtClean="0"/>
              <a:t>Определении Конституционного суда Российской Федерации от 27.11.2005 N 412-О, поскольку налогоплательщиками налога на прибыль организаций признаются все российские организации, независимо от их статуса как коммерческих или некоммерческих, </a:t>
            </a:r>
            <a:r>
              <a:rPr lang="ru-RU" sz="1800" b="1" u="sng" dirty="0" smtClean="0">
                <a:solidFill>
                  <a:srgbClr val="FF0000"/>
                </a:solidFill>
              </a:rPr>
              <a:t>некоммерческие организации для исчисления налога на прибыль вправе уменьшать полученные доходы на сумму произведенных расходов на общих основаниях, учитывая в том числе, установленные условия признания произведенных затрат расходами и порядок составления расчета налоговой базы. </a:t>
            </a:r>
            <a:endParaRPr lang="ru-RU" sz="1800" b="1" u="sng" dirty="0" smtClean="0">
              <a:solidFill>
                <a:srgbClr val="FF0000"/>
              </a:solidFill>
            </a:endParaRPr>
          </a:p>
          <a:p>
            <a:r>
              <a:rPr lang="ru-RU" sz="1800" dirty="0" smtClean="0"/>
              <a:t>Таким </a:t>
            </a:r>
            <a:r>
              <a:rPr lang="ru-RU" sz="1800" dirty="0" smtClean="0"/>
              <a:t>образом, распределение таких расходов некоммерческих организаций между разными видами деятельности (включая виды деятельности, осуществляемые за счет целевого финансирования и целевых поступлений, и виды деятельности, осуществляемые за счет доходов от предпринимательской деятельности в соответствии с законодательством Российской Федерации) осуществляется в соответствии с пунктом 1 статьи 272 Кодекса.</a:t>
            </a:r>
          </a:p>
          <a:p>
            <a:endParaRPr lang="ru-RU" sz="1800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/>
              <a:t>Закон РФ от 7 июля 1993 г. № 5340-1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/>
              <a:t>«О торгово-промышленных палатах в Российской Федерации»</a:t>
            </a:r>
            <a:br>
              <a:rPr lang="ru-RU" sz="2400" b="1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b="1" dirty="0" smtClean="0"/>
              <a:t>Статья 13. Собственность торгово-промышленных палат</a:t>
            </a:r>
            <a:endParaRPr lang="ru-RU" dirty="0" smtClean="0"/>
          </a:p>
          <a:p>
            <a:r>
              <a:rPr lang="ru-RU" dirty="0" smtClean="0"/>
              <a:t>1. Торгово-промышленные палаты имеют в собственности здания, сооружения, оборудование, акции, иные ценные бумаги и другое </a:t>
            </a:r>
            <a:r>
              <a:rPr lang="ru-RU" b="1" u="sng" dirty="0" smtClean="0"/>
              <a:t>обособленное имущество, необходимое для выполнения уставных задач</a:t>
            </a:r>
            <a:r>
              <a:rPr lang="ru-RU" dirty="0" smtClean="0"/>
              <a:t>.</a:t>
            </a:r>
          </a:p>
          <a:p>
            <a:r>
              <a:rPr lang="ru-RU" dirty="0" smtClean="0"/>
              <a:t>2. Средства торгово-промышленных палат направляются на обеспечение их уставной деятельности </a:t>
            </a:r>
            <a:r>
              <a:rPr lang="ru-RU" b="1" u="sng" dirty="0" smtClean="0"/>
              <a:t>в соответствии с принципами формирования и использования имущества, определяемыми высшими органами торгово-промышленных палат.</a:t>
            </a:r>
          </a:p>
          <a:p>
            <a:r>
              <a:rPr lang="ru-RU" dirty="0" smtClean="0"/>
              <a:t>(п. 2 в ред. Федерального </a:t>
            </a:r>
            <a:r>
              <a:rPr lang="ru-RU" u="sng" dirty="0" smtClean="0">
                <a:hlinkClick r:id="rId2"/>
              </a:rPr>
              <a:t>закона</a:t>
            </a:r>
            <a:r>
              <a:rPr lang="ru-RU" dirty="0" smtClean="0"/>
              <a:t> от 30.12.2015 N 451-ФЗ)</a:t>
            </a:r>
          </a:p>
          <a:p>
            <a:r>
              <a:rPr lang="ru-RU" dirty="0" smtClean="0"/>
              <a:t>3. Источниками формирования имущества торгово-промышленных палат являются </a:t>
            </a:r>
            <a:r>
              <a:rPr lang="ru-RU" b="1" u="sng" dirty="0" smtClean="0"/>
              <a:t>вступительные и членские взносы, </a:t>
            </a:r>
            <a:r>
              <a:rPr lang="ru-RU" b="1" u="sng" dirty="0" smtClean="0">
                <a:solidFill>
                  <a:srgbClr val="FF0000"/>
                </a:solidFill>
              </a:rPr>
              <a:t>средства, полученные от приносящей доход деятельности, а также иные поступления</a:t>
            </a:r>
            <a:r>
              <a:rPr lang="ru-RU" b="1" dirty="0" smtClean="0">
                <a:solidFill>
                  <a:srgbClr val="FF0000"/>
                </a:solidFill>
              </a:rPr>
              <a:t>.</a:t>
            </a:r>
          </a:p>
          <a:p>
            <a:r>
              <a:rPr lang="ru-RU" dirty="0" smtClean="0"/>
              <a:t>(в ред. Федерального </a:t>
            </a:r>
            <a:r>
              <a:rPr lang="ru-RU" u="sng" dirty="0" smtClean="0">
                <a:hlinkClick r:id="rId3"/>
              </a:rPr>
              <a:t>закона</a:t>
            </a:r>
            <a:r>
              <a:rPr lang="ru-RU" dirty="0" smtClean="0"/>
              <a:t> от 30.12.2015 N 451-ФЗ)</a:t>
            </a:r>
          </a:p>
          <a:p>
            <a:r>
              <a:rPr lang="ru-RU" b="1" dirty="0" smtClean="0"/>
              <a:t>Имущество торгово-промышленных палат используется для обеспечения их деятельности и образования их фондов.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704088"/>
            <a:ext cx="8147248" cy="6366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Предпринимательская деятельность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1600200"/>
            <a:ext cx="8186766" cy="4900634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ТПП могут </a:t>
            </a:r>
            <a:r>
              <a:rPr lang="ru-RU" dirty="0"/>
              <a:t>осуществлять предпринимательскую деятельность лишь постольку, поскольку это служит достижению уставных целей, ради которых они созданы, и соответствующую этим целям. </a:t>
            </a:r>
            <a:endParaRPr lang="ru-RU" dirty="0" smtClean="0"/>
          </a:p>
          <a:p>
            <a:r>
              <a:rPr lang="ru-RU" dirty="0" smtClean="0"/>
              <a:t>Доходы </a:t>
            </a:r>
            <a:r>
              <a:rPr lang="ru-RU" dirty="0"/>
              <a:t>от предпринимательской деятельности </a:t>
            </a:r>
            <a:r>
              <a:rPr lang="ru-RU" dirty="0" smtClean="0"/>
              <a:t>НЕ </a:t>
            </a:r>
            <a:r>
              <a:rPr lang="ru-RU" dirty="0"/>
              <a:t>могут перераспределяться между членами или участниками </a:t>
            </a:r>
            <a:r>
              <a:rPr lang="ru-RU" dirty="0" smtClean="0"/>
              <a:t>и </a:t>
            </a:r>
            <a:r>
              <a:rPr lang="ru-RU" dirty="0"/>
              <a:t>должны использоваться только для достижения уставных целей. </a:t>
            </a:r>
            <a:endParaRPr lang="ru-RU" dirty="0" smtClean="0"/>
          </a:p>
          <a:p>
            <a:r>
              <a:rPr lang="ru-RU" dirty="0" smtClean="0"/>
              <a:t>Допускается </a:t>
            </a:r>
            <a:r>
              <a:rPr lang="ru-RU" dirty="0"/>
              <a:t>использование </a:t>
            </a:r>
            <a:r>
              <a:rPr lang="ru-RU" dirty="0" smtClean="0"/>
              <a:t>средств </a:t>
            </a:r>
            <a:r>
              <a:rPr lang="ru-RU" dirty="0"/>
              <a:t>на </a:t>
            </a:r>
            <a:r>
              <a:rPr lang="ru-RU" dirty="0" smtClean="0"/>
              <a:t>благотворительные </a:t>
            </a:r>
            <a:r>
              <a:rPr lang="ru-RU" dirty="0"/>
              <a:t>цели, даже если это не указано в их уставах</a:t>
            </a:r>
            <a:r>
              <a:rPr lang="ru-RU" dirty="0" smtClean="0"/>
              <a:t>.</a:t>
            </a:r>
            <a:r>
              <a:rPr lang="ru-RU" dirty="0"/>
              <a:t> </a:t>
            </a:r>
            <a:r>
              <a:rPr lang="ru-RU" dirty="0" smtClean="0"/>
              <a:t> </a:t>
            </a:r>
          </a:p>
          <a:p>
            <a:r>
              <a:rPr lang="ru-RU" dirty="0" smtClean="0"/>
              <a:t>Полученная </a:t>
            </a:r>
            <a:r>
              <a:rPr lang="ru-RU" dirty="0"/>
              <a:t>некоммерческой организацией прибыль не подлежит распределению между участниками (членами) некоммерческой организации.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dirty="0" smtClean="0"/>
              <a:t>Коммерческая деятельность</a:t>
            </a:r>
          </a:p>
        </p:txBody>
      </p:sp>
      <p:sp>
        <p:nvSpPr>
          <p:cNvPr id="6147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sz="2800" dirty="0" smtClean="0"/>
              <a:t>Некоммерческая организация, уставом которой предусмотрено осуществление приносящей доход деятельности, должна иметь достаточное для осуществления указанной деятельности имущество рыночной стоимостью не менее минимального размера уставного капитала, предусмотренного для обществ с ограниченной ответственностью (пункт 1 статьи 66.2 ГК РФ).</a:t>
            </a:r>
            <a:br>
              <a:rPr lang="ru-RU" sz="2800" dirty="0" smtClean="0"/>
            </a:br>
            <a:endParaRPr 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896144"/>
          </a:xfrm>
        </p:spPr>
        <p:txBody>
          <a:bodyPr/>
          <a:lstStyle/>
          <a:p>
            <a:r>
              <a:rPr lang="ru-RU" dirty="0" smtClean="0"/>
              <a:t>Услуги ТПП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Снимок экрана (312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3" y="1412776"/>
            <a:ext cx="8710896" cy="518457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dirty="0" smtClean="0"/>
              <a:t>Бюджет </a:t>
            </a:r>
          </a:p>
        </p:txBody>
      </p:sp>
      <p:sp>
        <p:nvSpPr>
          <p:cNvPr id="69635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ru-RU" altLang="ru-RU" dirty="0" smtClean="0"/>
              <a:t>Доходы</a:t>
            </a:r>
          </a:p>
          <a:p>
            <a:pPr lvl="1" eaLnBrk="1" hangingPunct="1"/>
            <a:r>
              <a:rPr lang="ru-RU" altLang="ru-RU" b="1" dirty="0" smtClean="0">
                <a:solidFill>
                  <a:srgbClr val="0070C0"/>
                </a:solidFill>
              </a:rPr>
              <a:t>Целевые</a:t>
            </a:r>
          </a:p>
          <a:p>
            <a:pPr lvl="1" eaLnBrk="1" hangingPunct="1"/>
            <a:r>
              <a:rPr lang="ru-RU" altLang="ru-RU" b="1" dirty="0" err="1" smtClean="0">
                <a:solidFill>
                  <a:srgbClr val="FF0000"/>
                </a:solidFill>
              </a:rPr>
              <a:t>Выручка=предпринимательство</a:t>
            </a:r>
            <a:endParaRPr lang="ru-RU" altLang="ru-RU" b="1" dirty="0" smtClean="0">
              <a:solidFill>
                <a:srgbClr val="FF0000"/>
              </a:solidFill>
            </a:endParaRPr>
          </a:p>
          <a:p>
            <a:pPr lvl="1" eaLnBrk="1" hangingPunct="1"/>
            <a:r>
              <a:rPr lang="ru-RU" altLang="ru-RU" b="1" dirty="0" err="1" smtClean="0">
                <a:solidFill>
                  <a:srgbClr val="00B050"/>
                </a:solidFill>
              </a:rPr>
              <a:t>Внереализационные</a:t>
            </a:r>
            <a:endParaRPr lang="ru-RU" altLang="ru-RU" b="1" dirty="0" smtClean="0">
              <a:solidFill>
                <a:srgbClr val="00B050"/>
              </a:solidFill>
            </a:endParaRPr>
          </a:p>
          <a:p>
            <a:pPr eaLnBrk="1" hangingPunct="1"/>
            <a:r>
              <a:rPr lang="ru-RU" altLang="ru-RU" dirty="0" smtClean="0"/>
              <a:t>Расходы</a:t>
            </a:r>
          </a:p>
          <a:p>
            <a:pPr lvl="1" eaLnBrk="1" hangingPunct="1"/>
            <a:r>
              <a:rPr lang="ru-RU" altLang="ru-RU" b="1" dirty="0" smtClean="0">
                <a:solidFill>
                  <a:srgbClr val="0070C0"/>
                </a:solidFill>
              </a:rPr>
              <a:t>Целевые</a:t>
            </a:r>
          </a:p>
          <a:p>
            <a:pPr lvl="1" eaLnBrk="1" hangingPunct="1"/>
            <a:r>
              <a:rPr lang="ru-RU" altLang="ru-RU" b="1" dirty="0" smtClean="0">
                <a:solidFill>
                  <a:srgbClr val="FF0000"/>
                </a:solidFill>
              </a:rPr>
              <a:t>Связанные с реализацией</a:t>
            </a:r>
          </a:p>
          <a:p>
            <a:pPr lvl="1" eaLnBrk="1" hangingPunct="1"/>
            <a:r>
              <a:rPr lang="ru-RU" altLang="ru-RU" b="1" dirty="0" err="1" smtClean="0">
                <a:solidFill>
                  <a:schemeClr val="accent6">
                    <a:lumMod val="75000"/>
                  </a:schemeClr>
                </a:solidFill>
              </a:rPr>
              <a:t>Внереализационные</a:t>
            </a:r>
            <a:endParaRPr lang="ru-RU" altLang="ru-RU" b="1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74460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Другая 22">
      <a:dk1>
        <a:sysClr val="windowText" lastClr="000000"/>
      </a:dk1>
      <a:lt1>
        <a:sysClr val="window" lastClr="FFFFFF"/>
      </a:lt1>
      <a:dk2>
        <a:srgbClr val="4E74A3"/>
      </a:dk2>
      <a:lt2>
        <a:srgbClr val="FEFAC9"/>
      </a:lt2>
      <a:accent1>
        <a:srgbClr val="A5B592"/>
      </a:accent1>
      <a:accent2>
        <a:srgbClr val="E7BC29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C9263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3558</TotalTime>
  <Words>1772</Words>
  <Application>Microsoft Office PowerPoint</Application>
  <PresentationFormat>Экран (4:3)</PresentationFormat>
  <Paragraphs>189</Paragraphs>
  <Slides>44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44</vt:i4>
      </vt:variant>
    </vt:vector>
  </HeadingPairs>
  <TitlesOfParts>
    <vt:vector size="45" baseType="lpstr">
      <vt:lpstr>Обычная</vt:lpstr>
      <vt:lpstr>Торгово -промышленные палаты</vt:lpstr>
      <vt:lpstr>Предпринимательская деятельность и деятельность, приносящая доход </vt:lpstr>
      <vt:lpstr>Коммерческая деятельность ТПП</vt:lpstr>
      <vt:lpstr>Слайд 4</vt:lpstr>
      <vt:lpstr>Закон РФ от 7 июля 1993 г. № 5340-1 «О торгово-промышленных палатах в Российской Федерации» </vt:lpstr>
      <vt:lpstr>Предпринимательская деятельность</vt:lpstr>
      <vt:lpstr>Коммерческая деятельность</vt:lpstr>
      <vt:lpstr>Услуги ТПП</vt:lpstr>
      <vt:lpstr>Бюджет </vt:lpstr>
      <vt:lpstr>Предпринимательская деятельность</vt:lpstr>
      <vt:lpstr>Предпринимательская деятельность НКО должна отвечать следующим требованиям:  </vt:lpstr>
      <vt:lpstr> Виды и признаки деятельности, приносящей доход  </vt:lpstr>
      <vt:lpstr>Не исключают одна другую</vt:lpstr>
      <vt:lpstr>По закону:</vt:lpstr>
      <vt:lpstr>Слайд 15</vt:lpstr>
      <vt:lpstr>Правоспособность некоммерческих организаций является специальной. </vt:lpstr>
      <vt:lpstr>Доходы</vt:lpstr>
      <vt:lpstr>Бухгалтерский учет:</vt:lpstr>
      <vt:lpstr>Доходы</vt:lpstr>
      <vt:lpstr>Раздельный учет –  бухгалтерский  и налоговый </vt:lpstr>
      <vt:lpstr>Раздельный учет</vt:lpstr>
      <vt:lpstr>Раздельный учет</vt:lpstr>
      <vt:lpstr>Слайд 23</vt:lpstr>
      <vt:lpstr>Слайд 24</vt:lpstr>
      <vt:lpstr>Раздельный учет</vt:lpstr>
      <vt:lpstr>Раздельный учет</vt:lpstr>
      <vt:lpstr>Раздельный учет</vt:lpstr>
      <vt:lpstr>Раздельный учет</vt:lpstr>
      <vt:lpstr>Раздельный учет</vt:lpstr>
      <vt:lpstr>Смысл раздельного учета</vt:lpstr>
      <vt:lpstr>Услуга только платная</vt:lpstr>
      <vt:lpstr>Услуга смешанная</vt:lpstr>
      <vt:lpstr>НАПРИМЕР</vt:lpstr>
      <vt:lpstr>НАПРИМЕР</vt:lpstr>
      <vt:lpstr>Бюджет организации</vt:lpstr>
      <vt:lpstr>Учетная политика</vt:lpstr>
      <vt:lpstr>Для целей налогообложения</vt:lpstr>
      <vt:lpstr>Распределение косвенных расходов</vt:lpstr>
      <vt:lpstr>Распределение косвенных расходов</vt:lpstr>
      <vt:lpstr>ФНС о распределении</vt:lpstr>
      <vt:lpstr>ФНС о распределении</vt:lpstr>
      <vt:lpstr>ФНС о распределении</vt:lpstr>
      <vt:lpstr>ФНС о распределении</vt:lpstr>
      <vt:lpstr>ФНС о распределении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Windows</dc:creator>
  <cp:lastModifiedBy>Екатерина Баханькова</cp:lastModifiedBy>
  <cp:revision>106</cp:revision>
  <dcterms:created xsi:type="dcterms:W3CDTF">2019-08-25T19:36:08Z</dcterms:created>
  <dcterms:modified xsi:type="dcterms:W3CDTF">2024-10-17T06:35:20Z</dcterms:modified>
</cp:coreProperties>
</file>