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84" r:id="rId7"/>
    <p:sldId id="285" r:id="rId8"/>
    <p:sldId id="262" r:id="rId9"/>
    <p:sldId id="289" r:id="rId10"/>
    <p:sldId id="288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3" r:id="rId21"/>
    <p:sldId id="272" r:id="rId22"/>
    <p:sldId id="274" r:id="rId23"/>
    <p:sldId id="275" r:id="rId24"/>
    <p:sldId id="276" r:id="rId25"/>
    <p:sldId id="277" r:id="rId26"/>
    <p:sldId id="278" r:id="rId27"/>
    <p:sldId id="282" r:id="rId28"/>
    <p:sldId id="283" r:id="rId29"/>
    <p:sldId id="287" r:id="rId30"/>
    <p:sldId id="286" r:id="rId31"/>
  </p:sldIdLst>
  <p:sldSz cx="11522075" cy="9001125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66CC"/>
    <a:srgbClr val="EDF6F7"/>
    <a:srgbClr val="009900"/>
    <a:srgbClr val="008000"/>
    <a:srgbClr val="0033CC"/>
    <a:srgbClr val="854C9E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54" autoAdjust="0"/>
    <p:restoredTop sz="94613" autoAdjust="0"/>
  </p:normalViewPr>
  <p:slideViewPr>
    <p:cSldViewPr>
      <p:cViewPr>
        <p:scale>
          <a:sx n="50" d="100"/>
          <a:sy n="50" d="100"/>
        </p:scale>
        <p:origin x="-2190" y="-1110"/>
      </p:cViewPr>
      <p:guideLst>
        <p:guide orient="horz" pos="2835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3600" y="2795588"/>
            <a:ext cx="9794875" cy="1930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28788" y="5100638"/>
            <a:ext cx="8064500" cy="230028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CEBAC-62D7-4142-A3FC-8B12375A13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FFFD9-D711-4508-962C-000D286D70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53425" y="358775"/>
            <a:ext cx="2592388" cy="76803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6263" y="358775"/>
            <a:ext cx="7624762" cy="76803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A125B-4121-4293-9EEE-DE3E7C7F01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263" y="358775"/>
            <a:ext cx="10369550" cy="15017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76263" y="2098675"/>
            <a:ext cx="5108575" cy="594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837238" y="2098675"/>
            <a:ext cx="5108575" cy="594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1860C-EABD-4131-858A-922FADDC5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23C25-7441-405E-B1E6-A0832A3352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9638" y="5784850"/>
            <a:ext cx="9794875" cy="17875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09638" y="3814763"/>
            <a:ext cx="9794875" cy="19700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7AC03-A99D-44D0-AEF9-7B261BB4E9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6263" y="2098675"/>
            <a:ext cx="5108575" cy="594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837238" y="2098675"/>
            <a:ext cx="5108575" cy="594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ADFC9-1EFF-4AC9-A43A-7625B4D959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263" y="360363"/>
            <a:ext cx="10369550" cy="15001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263" y="2014538"/>
            <a:ext cx="5091112" cy="8397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6263" y="2854325"/>
            <a:ext cx="5091112" cy="51863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853113" y="2014538"/>
            <a:ext cx="5092700" cy="8397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853113" y="2854325"/>
            <a:ext cx="5092700" cy="51863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CEF5AF-08B5-4DD3-84AC-22C6B3168A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679AD-C908-483F-BCCB-0B354AF0D6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A49C5-B2BB-4664-9AA0-8988EF6ECA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263" y="358775"/>
            <a:ext cx="3790950" cy="15255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5325" y="358775"/>
            <a:ext cx="6440488" cy="76819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6263" y="1884363"/>
            <a:ext cx="3790950" cy="61563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BC0A8-CE4C-40E5-98DD-C6174387BC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9013" y="6300788"/>
            <a:ext cx="6911975" cy="744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59013" y="804863"/>
            <a:ext cx="6911975" cy="54006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59013" y="7045325"/>
            <a:ext cx="6911975" cy="10556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231FB5-C584-4BFF-A7BD-60227EC692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6263" y="358775"/>
            <a:ext cx="10369550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2098675"/>
            <a:ext cx="1036955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6263" y="8196263"/>
            <a:ext cx="2687637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37000" y="8196263"/>
            <a:ext cx="36480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8175" y="8196263"/>
            <a:ext cx="2687638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6069838-6F28-4C04-9ED9-2A62478937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4"/>
          <p:cNvSpPr>
            <a:spLocks noChangeArrowheads="1"/>
          </p:cNvSpPr>
          <p:nvPr/>
        </p:nvSpPr>
        <p:spPr bwMode="auto">
          <a:xfrm>
            <a:off x="0" y="4140200"/>
            <a:ext cx="1152207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000" b="1"/>
              <a:t>ТУРОПЕРАТОР</a:t>
            </a:r>
          </a:p>
          <a:p>
            <a:pPr algn="ctr"/>
            <a:r>
              <a:rPr lang="ru-RU" sz="5000"/>
              <a:t>В Нижегородской области</a:t>
            </a:r>
          </a:p>
          <a:p>
            <a:pPr algn="ctr"/>
            <a:r>
              <a:rPr lang="ru-RU" sz="5000"/>
              <a:t>с 1995 года</a:t>
            </a:r>
          </a:p>
        </p:txBody>
      </p:sp>
      <p:pic>
        <p:nvPicPr>
          <p:cNvPr id="14338" name="Picture 5" descr="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0725" y="1476375"/>
            <a:ext cx="100806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54" name="Rectangle 18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23555" name="Picture 19" descr="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2" descr="C:\Users\marina\Desktop\tild6562-6165-4261-a638-396438656431__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0013" y="-828675"/>
            <a:ext cx="11622088" cy="870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1" descr="C:\Users\marina\Desktop\рабочий стол\Архив\Болдино памятник пушки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35038" y="0"/>
            <a:ext cx="5256213" cy="788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3600450" y="0"/>
            <a:ext cx="7921625" cy="9001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79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0" name="Rectangle 5"/>
          <p:cNvSpPr>
            <a:spLocks noGrp="1" noChangeArrowheads="1"/>
          </p:cNvSpPr>
          <p:nvPr>
            <p:ph type="title"/>
          </p:nvPr>
        </p:nvSpPr>
        <p:spPr>
          <a:xfrm>
            <a:off x="3600450" y="381000"/>
            <a:ext cx="7921625" cy="2219325"/>
          </a:xfrm>
        </p:spPr>
        <p:txBody>
          <a:bodyPr/>
          <a:lstStyle/>
          <a:p>
            <a:pPr eaLnBrk="1" hangingPunct="1"/>
            <a:r>
              <a:rPr lang="ru-RU" sz="5000" b="1" smtClean="0">
                <a:solidFill>
                  <a:srgbClr val="FF3300"/>
                </a:solidFill>
              </a:rPr>
              <a:t>«К истокам российской духовности»</a:t>
            </a:r>
          </a:p>
        </p:txBody>
      </p:sp>
      <p:sp>
        <p:nvSpPr>
          <p:cNvPr id="2458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600450" y="3000375"/>
            <a:ext cx="7921625" cy="2300288"/>
          </a:xfrm>
        </p:spPr>
        <p:txBody>
          <a:bodyPr/>
          <a:lstStyle/>
          <a:p>
            <a:pPr algn="ctr" eaLnBrk="1" hangingPunct="1">
              <a:lnSpc>
                <a:spcPct val="115000"/>
              </a:lnSpc>
            </a:pPr>
            <a:r>
              <a:rPr lang="ru-RU" sz="2700" b="1" smtClean="0"/>
              <a:t>ДИВЕЕВО + Б.БОЛДИНО + Н.НОВГОРОД</a:t>
            </a:r>
          </a:p>
          <a:p>
            <a:pPr algn="ctr" eaLnBrk="1" hangingPunct="1">
              <a:lnSpc>
                <a:spcPct val="115000"/>
              </a:lnSpc>
            </a:pPr>
            <a:r>
              <a:rPr lang="ru-RU" sz="2700" b="1" u="sng" smtClean="0"/>
              <a:t>3 ДНЯ / 2 НОЧИ</a:t>
            </a:r>
          </a:p>
        </p:txBody>
      </p:sp>
      <p:sp>
        <p:nvSpPr>
          <p:cNvPr id="24582" name="Rectangle 7"/>
          <p:cNvSpPr>
            <a:spLocks noChangeArrowheads="1"/>
          </p:cNvSpPr>
          <p:nvPr/>
        </p:nvSpPr>
        <p:spPr bwMode="auto">
          <a:xfrm>
            <a:off x="3600450" y="5000625"/>
            <a:ext cx="79216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2500"/>
              <a:t>Подарок пожилым родителям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500"/>
              <a:t>Светский тур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500"/>
              <a:t>Литература, история, православие</a:t>
            </a:r>
          </a:p>
        </p:txBody>
      </p:sp>
      <p:sp>
        <p:nvSpPr>
          <p:cNvPr id="24583" name="Rectangle 13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24584" name="Picture 14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5" descr="IMG_18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2163" y="-2771775"/>
            <a:ext cx="13538201" cy="1066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3" name="Rectangle 7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25604" name="Picture 8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8" descr="C:\Users\marina\Desktop\рабочий стол\Архив\К ИСТОКАМ РОССИЙСКОЙ ДУХОВНОСТИ Арзамас – Дивеево – Большое Болдино – Нижний Новгород\дивеево 6 наш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522075" cy="795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7"/>
          <p:cNvSpPr>
            <a:spLocks noChangeArrowheads="1"/>
          </p:cNvSpPr>
          <p:nvPr/>
        </p:nvSpPr>
        <p:spPr bwMode="auto">
          <a:xfrm>
            <a:off x="0" y="7900988"/>
            <a:ext cx="11522075" cy="11001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7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28" name="Rectangle 8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26629" name="Picture 9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9" descr="IMG_24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264275" y="0"/>
            <a:ext cx="11369675" cy="790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10"/>
          <p:cNvSpPr>
            <a:spLocks noChangeArrowheads="1"/>
          </p:cNvSpPr>
          <p:nvPr/>
        </p:nvSpPr>
        <p:spPr bwMode="auto">
          <a:xfrm>
            <a:off x="2881313" y="0"/>
            <a:ext cx="5543550" cy="79009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1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2" name="Rectangle 6"/>
          <p:cNvSpPr>
            <a:spLocks noGrp="1" noChangeArrowheads="1"/>
          </p:cNvSpPr>
          <p:nvPr>
            <p:ph type="title"/>
          </p:nvPr>
        </p:nvSpPr>
        <p:spPr>
          <a:xfrm>
            <a:off x="3600450" y="381000"/>
            <a:ext cx="7921625" cy="28829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3300"/>
                </a:solidFill>
              </a:rPr>
              <a:t>Нижегородская ярмарка мастеров</a:t>
            </a:r>
          </a:p>
        </p:txBody>
      </p:sp>
      <p:sp>
        <p:nvSpPr>
          <p:cNvPr id="2765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600450" y="3198813"/>
            <a:ext cx="7921625" cy="4565650"/>
          </a:xfrm>
        </p:spPr>
        <p:txBody>
          <a:bodyPr/>
          <a:lstStyle/>
          <a:p>
            <a:pPr algn="ctr" eaLnBrk="1" hangingPunct="1"/>
            <a:r>
              <a:rPr lang="ru-RU" i="1" smtClean="0"/>
              <a:t>Нижний Новгород – Богородск – Павлово – Городец – Семенов – Чкаловск</a:t>
            </a:r>
          </a:p>
          <a:p>
            <a:pPr eaLnBrk="1" hangingPunct="1"/>
            <a:r>
              <a:rPr lang="ru-RU" b="1" smtClean="0"/>
              <a:t>(4 дня / 3 ночи) </a:t>
            </a:r>
          </a:p>
          <a:p>
            <a:pPr eaLnBrk="1" hangingPunct="1"/>
            <a:r>
              <a:rPr lang="ru-RU" b="1" smtClean="0"/>
              <a:t>Промыслы, мастерство, личности</a:t>
            </a:r>
          </a:p>
        </p:txBody>
      </p:sp>
      <p:sp>
        <p:nvSpPr>
          <p:cNvPr id="27654" name="Rectangle 13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27655" name="Picture 14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6" descr="городе 12"/>
          <p:cNvPicPr>
            <a:picLocks noChangeAspect="1" noChangeArrowheads="1"/>
          </p:cNvPicPr>
          <p:nvPr/>
        </p:nvPicPr>
        <p:blipFill>
          <a:blip r:embed="rId2">
            <a:lum bright="8000" contrast="24000"/>
          </a:blip>
          <a:srcRect/>
          <a:stretch>
            <a:fillRect/>
          </a:stretch>
        </p:blipFill>
        <p:spPr bwMode="auto">
          <a:xfrm>
            <a:off x="0" y="323850"/>
            <a:ext cx="11522075" cy="756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7"/>
          <p:cNvSpPr>
            <a:spLocks noChangeArrowheads="1"/>
          </p:cNvSpPr>
          <p:nvPr/>
        </p:nvSpPr>
        <p:spPr bwMode="auto">
          <a:xfrm>
            <a:off x="-215900" y="7900988"/>
            <a:ext cx="11953875" cy="11001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5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6" name="Rectangle 9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28677" name="Picture 10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5" descr="IMG_2219"/>
          <p:cNvPicPr>
            <a:picLocks noChangeAspect="1" noChangeArrowheads="1"/>
          </p:cNvPicPr>
          <p:nvPr/>
        </p:nvPicPr>
        <p:blipFill>
          <a:blip r:embed="rId2">
            <a:lum bright="4000" contrast="16000"/>
          </a:blip>
          <a:srcRect/>
          <a:stretch>
            <a:fillRect/>
          </a:stretch>
        </p:blipFill>
        <p:spPr bwMode="auto">
          <a:xfrm>
            <a:off x="-1081088" y="0"/>
            <a:ext cx="10514013" cy="791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6" descr="золотная вышивка 4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5473700" y="0"/>
            <a:ext cx="9937750" cy="790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7" descr="13403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4913" y="0"/>
            <a:ext cx="4105275" cy="790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8"/>
          <p:cNvSpPr>
            <a:spLocks noChangeArrowheads="1"/>
          </p:cNvSpPr>
          <p:nvPr/>
        </p:nvSpPr>
        <p:spPr bwMode="auto">
          <a:xfrm>
            <a:off x="3673475" y="0"/>
            <a:ext cx="71438" cy="79009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1" name="Rectangle 9"/>
          <p:cNvSpPr>
            <a:spLocks noChangeArrowheads="1"/>
          </p:cNvSpPr>
          <p:nvPr/>
        </p:nvSpPr>
        <p:spPr bwMode="auto">
          <a:xfrm>
            <a:off x="7777163" y="0"/>
            <a:ext cx="71437" cy="79009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2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3" name="Rectangle 11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29704" name="Picture 12" descr="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8" descr="032d1302e970884b6f3a0030c5215750575619e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48150" y="0"/>
            <a:ext cx="8928100" cy="790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7"/>
          <p:cNvSpPr>
            <a:spLocks noChangeArrowheads="1"/>
          </p:cNvSpPr>
          <p:nvPr/>
        </p:nvSpPr>
        <p:spPr bwMode="auto">
          <a:xfrm>
            <a:off x="2881313" y="0"/>
            <a:ext cx="2592387" cy="79009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3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4" name="Rectangle 5"/>
          <p:cNvSpPr>
            <a:spLocks noGrp="1" noChangeArrowheads="1"/>
          </p:cNvSpPr>
          <p:nvPr>
            <p:ph type="title"/>
          </p:nvPr>
        </p:nvSpPr>
        <p:spPr>
          <a:xfrm>
            <a:off x="3600450" y="381000"/>
            <a:ext cx="7921625" cy="2919413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3300"/>
                </a:solidFill>
              </a:rPr>
              <a:t>МАЛИНОВЫЙ ЗВОН</a:t>
            </a:r>
            <a:br>
              <a:rPr lang="ru-RU" b="1" smtClean="0">
                <a:solidFill>
                  <a:srgbClr val="FF3300"/>
                </a:solidFill>
              </a:rPr>
            </a:br>
            <a:r>
              <a:rPr lang="ru-RU" b="1" smtClean="0">
                <a:solidFill>
                  <a:srgbClr val="FF3300"/>
                </a:solidFill>
              </a:rPr>
              <a:t>ЗАВОЛЖЬЯ</a:t>
            </a:r>
          </a:p>
        </p:txBody>
      </p:sp>
      <p:sp>
        <p:nvSpPr>
          <p:cNvPr id="30725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600450" y="2900363"/>
            <a:ext cx="7921625" cy="4900612"/>
          </a:xfrm>
        </p:spPr>
        <p:txBody>
          <a:bodyPr/>
          <a:lstStyle/>
          <a:p>
            <a:pPr algn="ctr" eaLnBrk="1" hangingPunct="1"/>
            <a:r>
              <a:rPr lang="ru-RU" b="1" smtClean="0"/>
              <a:t>(5 дней / 4 ночи) </a:t>
            </a:r>
          </a:p>
          <a:p>
            <a:pPr algn="ctr" eaLnBrk="1" hangingPunct="1"/>
            <a:endParaRPr lang="ru-RU" b="1" smtClean="0"/>
          </a:p>
          <a:p>
            <a:pPr algn="ctr" eaLnBrk="1" hangingPunct="1">
              <a:lnSpc>
                <a:spcPct val="115000"/>
              </a:lnSpc>
            </a:pPr>
            <a:r>
              <a:rPr lang="ru-RU" smtClean="0"/>
              <a:t>Нижний Новгород (2 дня) – Семёнов – Озеро Светлояр – Городец – Макарьевский монастырь</a:t>
            </a:r>
          </a:p>
        </p:txBody>
      </p:sp>
      <p:sp>
        <p:nvSpPr>
          <p:cNvPr id="30726" name="Rectangle 11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30727" name="Picture 12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6"/>
          <p:cNvSpPr>
            <a:spLocks noChangeArrowheads="1"/>
          </p:cNvSpPr>
          <p:nvPr/>
        </p:nvSpPr>
        <p:spPr bwMode="auto">
          <a:xfrm>
            <a:off x="0" y="7900988"/>
            <a:ext cx="11522075" cy="14001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46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7" name="Rectangle 8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31748" name="Picture 9" descr="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8" descr="C:\Users\marina\Desktop\светлоя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7338" y="0"/>
            <a:ext cx="11837988" cy="788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5" descr="e339f436508950d2d5f7ab6fb3b7b42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2163" y="0"/>
            <a:ext cx="13393738" cy="790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1" name="Rectangle 6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32772" name="Picture 7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3" descr="Нижний Новгород Часов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79725" y="0"/>
            <a:ext cx="9793288" cy="787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14"/>
          <p:cNvSpPr>
            <a:spLocks noChangeArrowheads="1"/>
          </p:cNvSpPr>
          <p:nvPr/>
        </p:nvSpPr>
        <p:spPr bwMode="auto">
          <a:xfrm>
            <a:off x="2520950" y="0"/>
            <a:ext cx="9001125" cy="9001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63" name="Picture 6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8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9"/>
          <p:cNvSpPr>
            <a:spLocks noChangeArrowheads="1"/>
          </p:cNvSpPr>
          <p:nvPr/>
        </p:nvSpPr>
        <p:spPr bwMode="auto">
          <a:xfrm>
            <a:off x="2736850" y="8201025"/>
            <a:ext cx="8785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WELCOME-NN.RU</a:t>
            </a:r>
            <a:r>
              <a:rPr lang="ru-RU" sz="1600" b="1" i="1"/>
              <a:t>   </a:t>
            </a:r>
            <a:r>
              <a:rPr lang="en-US" sz="1600" b="1" i="1"/>
              <a:t>8 (831) 419-94-94</a:t>
            </a:r>
            <a:r>
              <a:rPr lang="ru-RU" sz="1600" b="1" i="1"/>
              <a:t>, Он-лайн бронирование, Комиссия 10%</a:t>
            </a:r>
            <a:endParaRPr lang="ru-RU" sz="1600" i="1"/>
          </a:p>
        </p:txBody>
      </p:sp>
      <p:sp>
        <p:nvSpPr>
          <p:cNvPr id="15365" name="Line 10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Rectangle 11"/>
          <p:cNvSpPr>
            <a:spLocks noGrp="1" noChangeArrowheads="1"/>
          </p:cNvSpPr>
          <p:nvPr>
            <p:ph type="title"/>
          </p:nvPr>
        </p:nvSpPr>
        <p:spPr>
          <a:xfrm>
            <a:off x="2089150" y="252413"/>
            <a:ext cx="10082213" cy="2900362"/>
          </a:xfrm>
        </p:spPr>
        <p:txBody>
          <a:bodyPr/>
          <a:lstStyle/>
          <a:p>
            <a:pPr eaLnBrk="1" hangingPunct="1"/>
            <a:r>
              <a:rPr lang="ru-RU" sz="6000" b="1" i="1" u="sng" smtClean="0"/>
              <a:t>МЫ </a:t>
            </a:r>
            <a:r>
              <a:rPr lang="en-US" sz="6000" b="1" i="1" u="sng" smtClean="0"/>
              <a:t> </a:t>
            </a:r>
            <a:r>
              <a:rPr lang="ru-RU" sz="6000" b="1" i="1" u="sng" smtClean="0"/>
              <a:t>ДЕЛАЕМ:</a:t>
            </a:r>
          </a:p>
        </p:txBody>
      </p:sp>
      <p:sp>
        <p:nvSpPr>
          <p:cNvPr id="15367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2665413" y="2987675"/>
            <a:ext cx="8567737" cy="4608513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ru-RU" sz="3100" smtClean="0"/>
              <a:t>Сборные туры (от 1 туриста)</a:t>
            </a:r>
          </a:p>
          <a:p>
            <a:pPr eaLnBrk="1" hangingPunct="1">
              <a:lnSpc>
                <a:spcPct val="120000"/>
              </a:lnSpc>
            </a:pPr>
            <a:r>
              <a:rPr lang="ru-RU" sz="3100" smtClean="0"/>
              <a:t>Туры под расчёт для групп (взрослые, школьные)</a:t>
            </a:r>
          </a:p>
          <a:p>
            <a:pPr eaLnBrk="1" hangingPunct="1">
              <a:lnSpc>
                <a:spcPct val="120000"/>
              </a:lnSpc>
            </a:pPr>
            <a:r>
              <a:rPr lang="ru-RU" sz="3100" smtClean="0"/>
              <a:t>Приём иностранных граждан: английский, немецкий, французский, испанский</a:t>
            </a:r>
          </a:p>
          <a:p>
            <a:pPr eaLnBrk="1" hangingPunct="1">
              <a:lnSpc>
                <a:spcPct val="120000"/>
              </a:lnSpc>
            </a:pPr>
            <a:r>
              <a:rPr lang="ru-RU" sz="3100" smtClean="0"/>
              <a:t>Индивидуальное  и </a:t>
            </a:r>
            <a:r>
              <a:rPr lang="en-US" sz="3100" smtClean="0"/>
              <a:t>VIP</a:t>
            </a:r>
            <a:r>
              <a:rPr lang="ru-RU" sz="3100" smtClean="0"/>
              <a:t> -обслуживание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5" descr="1069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00025"/>
            <a:ext cx="11522075" cy="866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Rectangle 6"/>
          <p:cNvSpPr>
            <a:spLocks noChangeArrowheads="1"/>
          </p:cNvSpPr>
          <p:nvPr/>
        </p:nvSpPr>
        <p:spPr bwMode="auto">
          <a:xfrm>
            <a:off x="0" y="7900988"/>
            <a:ext cx="11522075" cy="11001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5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33797" name="Picture 8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5" descr="Городец Город мастер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130588" cy="792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19" name="Rectangle 6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34820" name="Picture 7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9" descr="C:\Users\marina\Desktop\рабочий стол\Архив\наши дни\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5900" y="0"/>
            <a:ext cx="12688888" cy="788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Rectangle 7"/>
          <p:cNvSpPr>
            <a:spLocks noChangeArrowheads="1"/>
          </p:cNvSpPr>
          <p:nvPr/>
        </p:nvSpPr>
        <p:spPr bwMode="auto">
          <a:xfrm>
            <a:off x="0" y="7900988"/>
            <a:ext cx="11522075" cy="13001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43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44" name="Rectangle 9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35845" name="Picture 10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9"/>
          <p:cNvSpPr>
            <a:spLocks noChangeArrowheads="1"/>
          </p:cNvSpPr>
          <p:nvPr/>
        </p:nvSpPr>
        <p:spPr bwMode="auto">
          <a:xfrm>
            <a:off x="360363" y="539750"/>
            <a:ext cx="11161712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</a:rPr>
              <a:t>Качество наших туров обеспечивают надёжные партнёры:</a:t>
            </a:r>
            <a:endParaRPr lang="ru-RU" sz="4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5" descr="81021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43100" y="0"/>
            <a:ext cx="8856663" cy="792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8" descr="7134_br_00_p_1024x768 (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1038" y="-101600"/>
            <a:ext cx="6913562" cy="800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9"/>
          <p:cNvSpPr>
            <a:spLocks noChangeArrowheads="1"/>
          </p:cNvSpPr>
          <p:nvPr/>
        </p:nvSpPr>
        <p:spPr bwMode="auto">
          <a:xfrm>
            <a:off x="5689600" y="-200025"/>
            <a:ext cx="71438" cy="81010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69" name="Rectangle 10"/>
          <p:cNvSpPr>
            <a:spLocks noChangeArrowheads="1"/>
          </p:cNvSpPr>
          <p:nvPr/>
        </p:nvSpPr>
        <p:spPr bwMode="auto">
          <a:xfrm>
            <a:off x="7561263" y="5900738"/>
            <a:ext cx="4176712" cy="1400175"/>
          </a:xfrm>
          <a:prstGeom prst="rect">
            <a:avLst/>
          </a:prstGeom>
          <a:solidFill>
            <a:srgbClr val="FF33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title"/>
          </p:nvPr>
        </p:nvSpPr>
        <p:spPr>
          <a:xfrm>
            <a:off x="7561263" y="5202238"/>
            <a:ext cx="3960812" cy="2722562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chemeClr val="bg1"/>
                </a:solidFill>
              </a:rPr>
              <a:t>Ибис 3*</a:t>
            </a:r>
          </a:p>
        </p:txBody>
      </p:sp>
      <p:sp>
        <p:nvSpPr>
          <p:cNvPr id="36871" name="Rectangle 11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36872" name="Picture 12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0" descr="1m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08063" y="0"/>
            <a:ext cx="7705726" cy="791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11" descr="14967321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1038" y="0"/>
            <a:ext cx="8785225" cy="791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Rectangle 7"/>
          <p:cNvSpPr>
            <a:spLocks noChangeArrowheads="1"/>
          </p:cNvSpPr>
          <p:nvPr/>
        </p:nvSpPr>
        <p:spPr bwMode="auto">
          <a:xfrm>
            <a:off x="5689600" y="-200025"/>
            <a:ext cx="71438" cy="81010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2" name="Rectangle 8"/>
          <p:cNvSpPr>
            <a:spLocks noChangeArrowheads="1"/>
          </p:cNvSpPr>
          <p:nvPr/>
        </p:nvSpPr>
        <p:spPr bwMode="auto">
          <a:xfrm>
            <a:off x="7561263" y="5900738"/>
            <a:ext cx="4176712" cy="1400175"/>
          </a:xfrm>
          <a:prstGeom prst="rect">
            <a:avLst/>
          </a:prstGeom>
          <a:solidFill>
            <a:srgbClr val="0033CC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7893" name="Rectangle 9"/>
          <p:cNvSpPr>
            <a:spLocks noGrp="1" noChangeArrowheads="1"/>
          </p:cNvSpPr>
          <p:nvPr>
            <p:ph type="title"/>
          </p:nvPr>
        </p:nvSpPr>
        <p:spPr>
          <a:xfrm>
            <a:off x="7561263" y="5202238"/>
            <a:ext cx="3960812" cy="2722562"/>
          </a:xfrm>
        </p:spPr>
        <p:txBody>
          <a:bodyPr/>
          <a:lstStyle/>
          <a:p>
            <a:pPr eaLnBrk="1" hangingPunct="1"/>
            <a:r>
              <a:rPr lang="ru-RU" sz="4500" b="1" smtClean="0">
                <a:solidFill>
                  <a:schemeClr val="bg1"/>
                </a:solidFill>
              </a:rPr>
              <a:t>Азимут 4*</a:t>
            </a:r>
          </a:p>
        </p:txBody>
      </p:sp>
      <p:sp>
        <p:nvSpPr>
          <p:cNvPr id="37894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5" name="Rectangle 13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37896" name="Picture 14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0" descr="e8388b03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35038" y="0"/>
            <a:ext cx="9504363" cy="790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11" descr="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1038" y="0"/>
            <a:ext cx="8064500" cy="790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7"/>
          <p:cNvSpPr>
            <a:spLocks noChangeArrowheads="1"/>
          </p:cNvSpPr>
          <p:nvPr/>
        </p:nvSpPr>
        <p:spPr bwMode="auto">
          <a:xfrm>
            <a:off x="5689600" y="-200025"/>
            <a:ext cx="71438" cy="81010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6" name="Rectangle 8"/>
          <p:cNvSpPr>
            <a:spLocks noChangeArrowheads="1"/>
          </p:cNvSpPr>
          <p:nvPr/>
        </p:nvSpPr>
        <p:spPr bwMode="auto">
          <a:xfrm>
            <a:off x="7561263" y="5900738"/>
            <a:ext cx="4176712" cy="1400175"/>
          </a:xfrm>
          <a:prstGeom prst="rect">
            <a:avLst/>
          </a:prstGeom>
          <a:solidFill>
            <a:srgbClr val="854C9E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8917" name="Rectangle 9"/>
          <p:cNvSpPr>
            <a:spLocks noGrp="1" noChangeArrowheads="1"/>
          </p:cNvSpPr>
          <p:nvPr>
            <p:ph type="title"/>
          </p:nvPr>
        </p:nvSpPr>
        <p:spPr>
          <a:xfrm>
            <a:off x="7561263" y="5202238"/>
            <a:ext cx="3960812" cy="2722562"/>
          </a:xfrm>
        </p:spPr>
        <p:txBody>
          <a:bodyPr/>
          <a:lstStyle/>
          <a:p>
            <a:pPr eaLnBrk="1" hangingPunct="1"/>
            <a:r>
              <a:rPr lang="ru-RU" sz="3800" b="1" smtClean="0">
                <a:solidFill>
                  <a:schemeClr val="bg1"/>
                </a:solidFill>
              </a:rPr>
              <a:t>Маринс Парк 4*</a:t>
            </a:r>
          </a:p>
        </p:txBody>
      </p:sp>
      <p:sp>
        <p:nvSpPr>
          <p:cNvPr id="38918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19" name="Rectangle 13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38920" name="Picture 14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4" descr="8341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87563" y="0"/>
            <a:ext cx="8928101" cy="790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13" descr="655388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1038" y="0"/>
            <a:ext cx="8137525" cy="790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10"/>
          <p:cNvSpPr>
            <a:spLocks noChangeArrowheads="1"/>
          </p:cNvSpPr>
          <p:nvPr/>
        </p:nvSpPr>
        <p:spPr bwMode="auto">
          <a:xfrm>
            <a:off x="5689600" y="-200025"/>
            <a:ext cx="71438" cy="81010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0" name="Rectangle 11"/>
          <p:cNvSpPr>
            <a:spLocks noChangeArrowheads="1"/>
          </p:cNvSpPr>
          <p:nvPr/>
        </p:nvSpPr>
        <p:spPr bwMode="auto">
          <a:xfrm>
            <a:off x="7129463" y="5900738"/>
            <a:ext cx="4608512" cy="1400175"/>
          </a:xfrm>
          <a:prstGeom prst="rect">
            <a:avLst/>
          </a:prstGeom>
          <a:solidFill>
            <a:srgbClr val="0099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9941" name="Rectangle 12"/>
          <p:cNvSpPr>
            <a:spLocks noGrp="1" noChangeArrowheads="1"/>
          </p:cNvSpPr>
          <p:nvPr>
            <p:ph type="title"/>
          </p:nvPr>
        </p:nvSpPr>
        <p:spPr>
          <a:xfrm>
            <a:off x="7129463" y="6000750"/>
            <a:ext cx="4392612" cy="1201738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chemeClr val="bg1"/>
                </a:solidFill>
              </a:rPr>
              <a:t>Кортъярд Марриотт 4*</a:t>
            </a:r>
          </a:p>
        </p:txBody>
      </p:sp>
      <p:sp>
        <p:nvSpPr>
          <p:cNvPr id="39942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3" name="Rectangle 16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39944" name="Picture 17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0" descr="609bdb096d4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11300" y="0"/>
            <a:ext cx="7993063" cy="789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12" descr="hotel_4989_13territoriy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1038" y="0"/>
            <a:ext cx="7200900" cy="790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Rectangle 4"/>
          <p:cNvSpPr>
            <a:spLocks noChangeArrowheads="1"/>
          </p:cNvSpPr>
          <p:nvPr/>
        </p:nvSpPr>
        <p:spPr bwMode="auto">
          <a:xfrm>
            <a:off x="5689600" y="-200025"/>
            <a:ext cx="71438" cy="81010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7129463" y="5900738"/>
            <a:ext cx="4608512" cy="1400175"/>
          </a:xfrm>
          <a:prstGeom prst="rect">
            <a:avLst/>
          </a:prstGeom>
          <a:solidFill>
            <a:srgbClr val="66CC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40965" name="Rectangle 6"/>
          <p:cNvSpPr>
            <a:spLocks noGrp="1" noChangeArrowheads="1"/>
          </p:cNvSpPr>
          <p:nvPr>
            <p:ph type="title"/>
          </p:nvPr>
        </p:nvSpPr>
        <p:spPr>
          <a:xfrm>
            <a:off x="7129463" y="6000750"/>
            <a:ext cx="4392612" cy="1201738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bg1"/>
                </a:solidFill>
              </a:rPr>
              <a:t>Дивеевская слобода 4*</a:t>
            </a:r>
          </a:p>
        </p:txBody>
      </p:sp>
      <p:sp>
        <p:nvSpPr>
          <p:cNvPr id="40966" name="Line 8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7" name="Rectangle 13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40968" name="Picture 14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1" descr="7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08063" y="0"/>
            <a:ext cx="7273926" cy="787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12" descr="DSC_067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1038" y="0"/>
            <a:ext cx="7488237" cy="790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Rectangle 4"/>
          <p:cNvSpPr>
            <a:spLocks noChangeArrowheads="1"/>
          </p:cNvSpPr>
          <p:nvPr/>
        </p:nvSpPr>
        <p:spPr bwMode="auto">
          <a:xfrm>
            <a:off x="5689600" y="-200025"/>
            <a:ext cx="71438" cy="81010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7129463" y="5900738"/>
            <a:ext cx="4608512" cy="1400175"/>
          </a:xfrm>
          <a:prstGeom prst="rect">
            <a:avLst/>
          </a:prstGeom>
          <a:solidFill>
            <a:srgbClr val="CC0066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41989" name="Rectangle 6"/>
          <p:cNvSpPr>
            <a:spLocks noGrp="1" noChangeArrowheads="1"/>
          </p:cNvSpPr>
          <p:nvPr>
            <p:ph type="title"/>
          </p:nvPr>
        </p:nvSpPr>
        <p:spPr>
          <a:xfrm>
            <a:off x="7129463" y="6000750"/>
            <a:ext cx="4392612" cy="1201738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bg1"/>
                </a:solidFill>
              </a:rPr>
              <a:t>Малиновая слобода 4*</a:t>
            </a:r>
          </a:p>
        </p:txBody>
      </p:sp>
      <p:sp>
        <p:nvSpPr>
          <p:cNvPr id="41990" name="Line 8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991" name="Rectangle 13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41992" name="Picture 14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C:\Users\marina\Desktop\angle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263" y="2844800"/>
            <a:ext cx="4351337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4" descr="C:\Users\marina\Desktop\hw03393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8788" y="1404938"/>
            <a:ext cx="25685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5" descr="C:\Users\marina\Desktop\avtobus-turisticheskiy-yutong-zk-6938-hv9-39-mest_599c3205b68b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645025"/>
            <a:ext cx="5113338" cy="334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Прямоугольник 7"/>
          <p:cNvSpPr>
            <a:spLocks noChangeArrowheads="1"/>
          </p:cNvSpPr>
          <p:nvPr/>
        </p:nvSpPr>
        <p:spPr bwMode="auto">
          <a:xfrm>
            <a:off x="647700" y="539750"/>
            <a:ext cx="101536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>
                <a:solidFill>
                  <a:srgbClr val="FF0000"/>
                </a:solidFill>
              </a:rPr>
              <a:t>ТРАНСПОРТНОЕ ОБСЛУЖИВАНИЕ:</a:t>
            </a:r>
            <a:endParaRPr lang="ru-RU" i="1"/>
          </a:p>
        </p:txBody>
      </p:sp>
      <p:sp>
        <p:nvSpPr>
          <p:cNvPr id="43013" name="Прямоугольник 8"/>
          <p:cNvSpPr>
            <a:spLocks noChangeArrowheads="1"/>
          </p:cNvSpPr>
          <p:nvPr/>
        </p:nvSpPr>
        <p:spPr bwMode="auto">
          <a:xfrm>
            <a:off x="4968875" y="1547813"/>
            <a:ext cx="6048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/>
              <a:t>1-3 человека</a:t>
            </a:r>
          </a:p>
          <a:p>
            <a:pPr algn="ctr"/>
            <a:r>
              <a:rPr lang="ru-RU" sz="3600"/>
              <a:t>автомобиль</a:t>
            </a:r>
            <a:endParaRPr lang="ru-RU"/>
          </a:p>
        </p:txBody>
      </p:sp>
      <p:sp>
        <p:nvSpPr>
          <p:cNvPr id="43014" name="Прямоугольник 9"/>
          <p:cNvSpPr>
            <a:spLocks noChangeArrowheads="1"/>
          </p:cNvSpPr>
          <p:nvPr/>
        </p:nvSpPr>
        <p:spPr bwMode="auto">
          <a:xfrm>
            <a:off x="4968875" y="3636963"/>
            <a:ext cx="6048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/>
              <a:t>от 4-х человек</a:t>
            </a:r>
          </a:p>
          <a:p>
            <a:pPr algn="ctr"/>
            <a:r>
              <a:rPr lang="ru-RU" sz="3600"/>
              <a:t>микроавтобус</a:t>
            </a:r>
            <a:endParaRPr lang="ru-RU"/>
          </a:p>
        </p:txBody>
      </p:sp>
      <p:sp>
        <p:nvSpPr>
          <p:cNvPr id="43015" name="Прямоугольник 10"/>
          <p:cNvSpPr>
            <a:spLocks noChangeArrowheads="1"/>
          </p:cNvSpPr>
          <p:nvPr/>
        </p:nvSpPr>
        <p:spPr bwMode="auto">
          <a:xfrm>
            <a:off x="5113338" y="6156325"/>
            <a:ext cx="6048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/>
              <a:t>от 15 человек</a:t>
            </a:r>
          </a:p>
          <a:p>
            <a:pPr algn="ctr"/>
            <a:r>
              <a:rPr lang="ru-RU" sz="3600"/>
              <a:t>автобус тур-класс</a:t>
            </a:r>
            <a:endParaRPr lang="ru-RU"/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7" name="Rectangle 13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43018" name="Picture 14" descr="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3" descr="Нижний Новгоро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0813" y="0"/>
            <a:ext cx="9937751" cy="790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12"/>
          <p:cNvSpPr>
            <a:spLocks noChangeArrowheads="1"/>
          </p:cNvSpPr>
          <p:nvPr/>
        </p:nvSpPr>
        <p:spPr bwMode="auto">
          <a:xfrm>
            <a:off x="2881313" y="0"/>
            <a:ext cx="8640762" cy="9001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9" name="Rectangle 9"/>
          <p:cNvSpPr>
            <a:spLocks noGrp="1" noChangeArrowheads="1"/>
          </p:cNvSpPr>
          <p:nvPr>
            <p:ph type="title"/>
          </p:nvPr>
        </p:nvSpPr>
        <p:spPr>
          <a:xfrm>
            <a:off x="2520950" y="0"/>
            <a:ext cx="10082213" cy="2900363"/>
          </a:xfrm>
        </p:spPr>
        <p:txBody>
          <a:bodyPr/>
          <a:lstStyle/>
          <a:p>
            <a:pPr eaLnBrk="1" hangingPunct="1"/>
            <a:r>
              <a:rPr lang="ru-RU" sz="6000" b="1" i="1" u="sng" smtClean="0"/>
              <a:t>СБОРНЫЕ ТУРЫ:</a:t>
            </a:r>
          </a:p>
        </p:txBody>
      </p:sp>
      <p:sp>
        <p:nvSpPr>
          <p:cNvPr id="16390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2736850" y="3060700"/>
            <a:ext cx="8785225" cy="4702175"/>
          </a:xfrm>
        </p:spPr>
        <p:txBody>
          <a:bodyPr/>
          <a:lstStyle/>
          <a:p>
            <a:pPr algn="ctr" eaLnBrk="1" hangingPunct="1">
              <a:lnSpc>
                <a:spcPct val="110000"/>
              </a:lnSpc>
            </a:pPr>
            <a:r>
              <a:rPr lang="ru-RU" sz="5000" smtClean="0"/>
              <a:t>Он-лайн бронирование</a:t>
            </a:r>
          </a:p>
          <a:p>
            <a:pPr algn="ctr" eaLnBrk="1" hangingPunct="1">
              <a:lnSpc>
                <a:spcPct val="110000"/>
              </a:lnSpc>
            </a:pPr>
            <a:r>
              <a:rPr lang="ru-RU" sz="5000" u="sng" smtClean="0"/>
              <a:t>Без отмены туров</a:t>
            </a:r>
          </a:p>
          <a:p>
            <a:pPr algn="ctr" eaLnBrk="1" hangingPunct="1">
              <a:lnSpc>
                <a:spcPct val="110000"/>
              </a:lnSpc>
            </a:pPr>
            <a:r>
              <a:rPr lang="ru-RU" sz="5000" smtClean="0"/>
              <a:t>Комиссия от 10%</a:t>
            </a:r>
          </a:p>
          <a:p>
            <a:pPr algn="ctr" eaLnBrk="1" hangingPunct="1">
              <a:lnSpc>
                <a:spcPct val="110000"/>
              </a:lnSpc>
            </a:pPr>
            <a:r>
              <a:rPr lang="ru-RU" sz="5000" smtClean="0"/>
              <a:t>От 1 туриста</a:t>
            </a:r>
          </a:p>
        </p:txBody>
      </p:sp>
      <p:pic>
        <p:nvPicPr>
          <p:cNvPr id="16391" name="Picture 14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C:\Users\marina\Desktop\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263" y="252413"/>
            <a:ext cx="10440987" cy="763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Line 8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4035" name="Rectangle 13"/>
          <p:cNvSpPr>
            <a:spLocks noChangeArrowheads="1"/>
          </p:cNvSpPr>
          <p:nvPr/>
        </p:nvSpPr>
        <p:spPr bwMode="auto">
          <a:xfrm>
            <a:off x="0" y="7885113"/>
            <a:ext cx="115220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 i="1">
                <a:solidFill>
                  <a:srgbClr val="FF0000"/>
                </a:solidFill>
              </a:rPr>
              <a:t>NEW! </a:t>
            </a:r>
            <a:r>
              <a:rPr lang="ru-RU" sz="3600" b="1" i="1"/>
              <a:t>Радиогиды в турах от 10 человек</a:t>
            </a:r>
            <a:endParaRPr lang="ru-RU" sz="3600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7" descr="КАРТ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61038" cy="790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1" name="Rectangle 5"/>
          <p:cNvSpPr>
            <a:spLocks noGrp="1" noChangeArrowheads="1"/>
          </p:cNvSpPr>
          <p:nvPr>
            <p:ph type="title"/>
          </p:nvPr>
        </p:nvSpPr>
        <p:spPr>
          <a:xfrm>
            <a:off x="6192838" y="1908175"/>
            <a:ext cx="5329237" cy="5892800"/>
          </a:xfrm>
        </p:spPr>
        <p:txBody>
          <a:bodyPr/>
          <a:lstStyle/>
          <a:p>
            <a:pPr algn="l" eaLnBrk="1" hangingPunct="1">
              <a:lnSpc>
                <a:spcPct val="120000"/>
              </a:lnSpc>
            </a:pPr>
            <a:r>
              <a:rPr lang="ru-RU" sz="3900" b="1" smtClean="0"/>
              <a:t>Дивеево</a:t>
            </a:r>
            <a:br>
              <a:rPr lang="ru-RU" sz="3900" b="1" smtClean="0"/>
            </a:br>
            <a:r>
              <a:rPr lang="ru-RU" sz="3900" b="1" smtClean="0"/>
              <a:t>Большое Болдино</a:t>
            </a:r>
            <a:br>
              <a:rPr lang="ru-RU" sz="3900" b="1" smtClean="0"/>
            </a:br>
            <a:r>
              <a:rPr lang="ru-RU" sz="3900" b="1" smtClean="0"/>
              <a:t>Городец</a:t>
            </a:r>
            <a:br>
              <a:rPr lang="ru-RU" sz="3900" b="1" smtClean="0"/>
            </a:br>
            <a:r>
              <a:rPr lang="ru-RU" sz="3900" b="1" smtClean="0"/>
              <a:t>Семенов</a:t>
            </a:r>
            <a:br>
              <a:rPr lang="ru-RU" sz="3900" b="1" smtClean="0"/>
            </a:br>
            <a:r>
              <a:rPr lang="ru-RU" sz="3900" b="1" smtClean="0"/>
              <a:t>Макарьево</a:t>
            </a:r>
            <a:br>
              <a:rPr lang="ru-RU" sz="3900" b="1" smtClean="0"/>
            </a:br>
            <a:r>
              <a:rPr lang="ru-RU" sz="3900" b="1" smtClean="0"/>
              <a:t>оз.Светлояр</a:t>
            </a:r>
            <a:br>
              <a:rPr lang="ru-RU" sz="3900" b="1" smtClean="0"/>
            </a:br>
            <a:r>
              <a:rPr lang="ru-RU" sz="3900" b="1" smtClean="0"/>
              <a:t>Чкаловск</a:t>
            </a:r>
            <a:br>
              <a:rPr lang="ru-RU" sz="3900" b="1" smtClean="0"/>
            </a:br>
            <a:r>
              <a:rPr lang="ru-RU" sz="3900" b="1" smtClean="0"/>
              <a:t>Павлово, Выкса</a:t>
            </a:r>
          </a:p>
        </p:txBody>
      </p:sp>
      <p:sp>
        <p:nvSpPr>
          <p:cNvPr id="17412" name="Rectangle 10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17413" name="Picture 11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9"/>
          <p:cNvSpPr txBox="1">
            <a:spLocks noChangeArrowheads="1"/>
          </p:cNvSpPr>
          <p:nvPr/>
        </p:nvSpPr>
        <p:spPr bwMode="auto">
          <a:xfrm>
            <a:off x="5761038" y="323850"/>
            <a:ext cx="5761037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6000" b="1" i="1" u="sng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ОСНОВНЫЕ ГОРОДА: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7" descr="лиц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0"/>
            <a:ext cx="2303463" cy="790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2520950" y="1187450"/>
            <a:ext cx="3600450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b="1">
                <a:solidFill>
                  <a:srgbClr val="FF3300"/>
                </a:solidFill>
              </a:rPr>
              <a:t>Хохлома</a:t>
            </a:r>
          </a:p>
          <a:p>
            <a:pPr algn="ctr">
              <a:lnSpc>
                <a:spcPct val="120000"/>
              </a:lnSpc>
            </a:pPr>
            <a:r>
              <a:rPr lang="ru-RU" sz="2000"/>
              <a:t>Городецкая роспись</a:t>
            </a:r>
          </a:p>
          <a:p>
            <a:pPr algn="ctr">
              <a:lnSpc>
                <a:spcPct val="120000"/>
              </a:lnSpc>
            </a:pPr>
            <a:r>
              <a:rPr lang="ru-RU" sz="2000"/>
              <a:t>Глухая резьба</a:t>
            </a:r>
          </a:p>
          <a:p>
            <a:pPr algn="ctr">
              <a:lnSpc>
                <a:spcPct val="120000"/>
              </a:lnSpc>
            </a:pPr>
            <a:r>
              <a:rPr lang="ru-RU" sz="2000" b="1">
                <a:solidFill>
                  <a:srgbClr val="FF3300"/>
                </a:solidFill>
              </a:rPr>
              <a:t>Валерий Чкалов</a:t>
            </a:r>
          </a:p>
          <a:p>
            <a:pPr algn="ctr">
              <a:lnSpc>
                <a:spcPct val="120000"/>
              </a:lnSpc>
            </a:pPr>
            <a:r>
              <a:rPr lang="ru-RU" sz="2000"/>
              <a:t>Суда на подводных крыльях</a:t>
            </a:r>
          </a:p>
          <a:p>
            <a:pPr algn="ctr">
              <a:lnSpc>
                <a:spcPct val="120000"/>
              </a:lnSpc>
            </a:pPr>
            <a:r>
              <a:rPr lang="ru-RU" sz="2000"/>
              <a:t>Церковный раскол</a:t>
            </a:r>
          </a:p>
          <a:p>
            <a:pPr algn="ctr">
              <a:lnSpc>
                <a:spcPct val="120000"/>
              </a:lnSpc>
            </a:pPr>
            <a:r>
              <a:rPr lang="ru-RU"/>
              <a:t>       </a:t>
            </a:r>
            <a:r>
              <a:rPr lang="ru-RU" sz="2000" b="1">
                <a:solidFill>
                  <a:srgbClr val="FF3300"/>
                </a:solidFill>
              </a:rPr>
              <a:t>Никон и пр.Аввакум</a:t>
            </a:r>
            <a:r>
              <a:rPr lang="ru-RU" sz="2000" b="1"/>
              <a:t> </a:t>
            </a:r>
          </a:p>
          <a:p>
            <a:pPr>
              <a:lnSpc>
                <a:spcPct val="120000"/>
              </a:lnSpc>
            </a:pPr>
            <a:r>
              <a:rPr lang="ru-RU" sz="2000"/>
              <a:t>Народное ополчение 1612 г.</a:t>
            </a:r>
          </a:p>
          <a:p>
            <a:pPr algn="ctr">
              <a:lnSpc>
                <a:spcPct val="120000"/>
              </a:lnSpc>
            </a:pPr>
            <a:r>
              <a:rPr lang="ru-RU" sz="2000"/>
              <a:t>Минин и Пожарский</a:t>
            </a:r>
          </a:p>
          <a:p>
            <a:pPr algn="ctr">
              <a:lnSpc>
                <a:spcPct val="120000"/>
              </a:lnSpc>
            </a:pPr>
            <a:r>
              <a:rPr lang="ru-RU" sz="2000" b="1">
                <a:solidFill>
                  <a:srgbClr val="FF3300"/>
                </a:solidFill>
              </a:rPr>
              <a:t>А.С.Пушкин</a:t>
            </a:r>
          </a:p>
          <a:p>
            <a:pPr algn="ctr">
              <a:lnSpc>
                <a:spcPct val="120000"/>
              </a:lnSpc>
            </a:pPr>
            <a:r>
              <a:rPr lang="ru-RU" sz="2000"/>
              <a:t>Болдинская осень</a:t>
            </a:r>
          </a:p>
          <a:p>
            <a:pPr algn="ctr">
              <a:lnSpc>
                <a:spcPct val="120000"/>
              </a:lnSpc>
            </a:pPr>
            <a:r>
              <a:rPr lang="ru-RU" sz="2000" b="1">
                <a:solidFill>
                  <a:srgbClr val="FF3300"/>
                </a:solidFill>
              </a:rPr>
              <a:t>Максим Горький</a:t>
            </a:r>
          </a:p>
          <a:p>
            <a:pPr algn="ctr">
              <a:lnSpc>
                <a:spcPct val="120000"/>
              </a:lnSpc>
            </a:pPr>
            <a:r>
              <a:rPr lang="ru-RU" sz="2000"/>
              <a:t>«Детство» , «На дне»</a:t>
            </a:r>
          </a:p>
          <a:p>
            <a:pPr algn="ctr">
              <a:lnSpc>
                <a:spcPct val="120000"/>
              </a:lnSpc>
            </a:pPr>
            <a:r>
              <a:rPr lang="ru-RU" sz="2000" b="1">
                <a:solidFill>
                  <a:srgbClr val="FF3300"/>
                </a:solidFill>
              </a:rPr>
              <a:t>Фёдор Шаляпин</a:t>
            </a:r>
          </a:p>
          <a:p>
            <a:pPr algn="ctr">
              <a:lnSpc>
                <a:spcPct val="120000"/>
              </a:lnSpc>
            </a:pPr>
            <a:r>
              <a:rPr lang="ru-RU" sz="2000"/>
              <a:t>Закрытый г. Горький</a:t>
            </a:r>
          </a:p>
        </p:txBody>
      </p:sp>
      <p:sp>
        <p:nvSpPr>
          <p:cNvPr id="18436" name="Rectangle 6"/>
          <p:cNvSpPr>
            <a:spLocks noChangeArrowheads="1"/>
          </p:cNvSpPr>
          <p:nvPr/>
        </p:nvSpPr>
        <p:spPr bwMode="auto">
          <a:xfrm>
            <a:off x="6121400" y="1187450"/>
            <a:ext cx="5040313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b="1"/>
              <a:t>Озеро Светлояр</a:t>
            </a:r>
          </a:p>
          <a:p>
            <a:pPr algn="ctr">
              <a:lnSpc>
                <a:spcPct val="120000"/>
              </a:lnSpc>
            </a:pPr>
            <a:r>
              <a:rPr lang="ru-RU" sz="2000"/>
              <a:t>Град Китеж</a:t>
            </a:r>
          </a:p>
          <a:p>
            <a:pPr algn="ctr">
              <a:lnSpc>
                <a:spcPct val="120000"/>
              </a:lnSpc>
            </a:pPr>
            <a:r>
              <a:rPr lang="ru-RU" sz="2000"/>
              <a:t>Макарьевский монастырь</a:t>
            </a:r>
          </a:p>
          <a:p>
            <a:pPr algn="ctr">
              <a:lnSpc>
                <a:spcPct val="120000"/>
              </a:lnSpc>
            </a:pPr>
            <a:r>
              <a:rPr lang="ru-RU" sz="2000" b="1">
                <a:solidFill>
                  <a:srgbClr val="FF3300"/>
                </a:solidFill>
              </a:rPr>
              <a:t>Серафим Саровский</a:t>
            </a:r>
          </a:p>
          <a:p>
            <a:pPr algn="ctr">
              <a:lnSpc>
                <a:spcPct val="120000"/>
              </a:lnSpc>
            </a:pPr>
            <a:r>
              <a:rPr lang="ru-RU" sz="2000"/>
              <a:t>Дивеево, 4-й удел Богородицы</a:t>
            </a:r>
          </a:p>
          <a:p>
            <a:pPr algn="ctr">
              <a:lnSpc>
                <a:spcPct val="120000"/>
              </a:lnSpc>
            </a:pPr>
            <a:r>
              <a:rPr lang="ru-RU" sz="2000"/>
              <a:t>Арзамас</a:t>
            </a:r>
          </a:p>
          <a:p>
            <a:pPr algn="ctr">
              <a:lnSpc>
                <a:spcPct val="120000"/>
              </a:lnSpc>
            </a:pPr>
            <a:r>
              <a:rPr lang="ru-RU" sz="2000">
                <a:solidFill>
                  <a:srgbClr val="FF3300"/>
                </a:solidFill>
              </a:rPr>
              <a:t>Аркадий Гайдар</a:t>
            </a:r>
          </a:p>
          <a:p>
            <a:pPr algn="ctr">
              <a:lnSpc>
                <a:spcPct val="120000"/>
              </a:lnSpc>
            </a:pPr>
            <a:r>
              <a:rPr lang="ru-RU" b="1">
                <a:solidFill>
                  <a:srgbClr val="FF3300"/>
                </a:solidFill>
              </a:rPr>
              <a:t>А.Д.</a:t>
            </a:r>
            <a:r>
              <a:rPr lang="ru-RU" sz="2000" b="1">
                <a:solidFill>
                  <a:srgbClr val="FF3300"/>
                </a:solidFill>
              </a:rPr>
              <a:t>Сахаров</a:t>
            </a:r>
            <a:r>
              <a:rPr lang="ru-RU" sz="2000" b="1"/>
              <a:t>  Атомная бомба</a:t>
            </a:r>
          </a:p>
          <a:p>
            <a:pPr algn="ctr">
              <a:lnSpc>
                <a:spcPct val="120000"/>
              </a:lnSpc>
            </a:pPr>
            <a:r>
              <a:rPr lang="ru-RU" sz="2000" b="1"/>
              <a:t>ГАЗ,  </a:t>
            </a:r>
          </a:p>
          <a:p>
            <a:pPr algn="ctr">
              <a:lnSpc>
                <a:spcPct val="120000"/>
              </a:lnSpc>
            </a:pPr>
            <a:r>
              <a:rPr lang="ru-RU" sz="2000" b="1"/>
              <a:t>автомобили «Волга» и «Газель»</a:t>
            </a:r>
          </a:p>
          <a:p>
            <a:pPr algn="ctr">
              <a:lnSpc>
                <a:spcPct val="120000"/>
              </a:lnSpc>
            </a:pPr>
            <a:r>
              <a:rPr lang="ru-RU" sz="2000"/>
              <a:t>Реки Волга и Ока</a:t>
            </a:r>
          </a:p>
          <a:p>
            <a:pPr algn="ctr">
              <a:lnSpc>
                <a:spcPct val="120000"/>
              </a:lnSpc>
            </a:pPr>
            <a:r>
              <a:rPr lang="ru-RU" sz="2000"/>
              <a:t>Стрелка</a:t>
            </a:r>
          </a:p>
          <a:p>
            <a:pPr algn="ctr">
              <a:lnSpc>
                <a:spcPct val="120000"/>
              </a:lnSpc>
            </a:pPr>
            <a:r>
              <a:rPr lang="ru-RU" sz="2000" b="1">
                <a:solidFill>
                  <a:srgbClr val="FF3300"/>
                </a:solidFill>
              </a:rPr>
              <a:t>Иван Кулибин</a:t>
            </a:r>
            <a:r>
              <a:rPr lang="ru-RU" sz="2000"/>
              <a:t> </a:t>
            </a:r>
          </a:p>
          <a:p>
            <a:pPr algn="ctr">
              <a:lnSpc>
                <a:spcPct val="120000"/>
              </a:lnSpc>
            </a:pPr>
            <a:r>
              <a:rPr lang="ru-RU" sz="2000"/>
              <a:t>Купечество</a:t>
            </a:r>
          </a:p>
          <a:p>
            <a:pPr algn="ctr">
              <a:lnSpc>
                <a:spcPct val="120000"/>
              </a:lnSpc>
            </a:pPr>
            <a:r>
              <a:rPr lang="ru-RU" sz="2000"/>
              <a:t>Нижегородская Ярмарка</a:t>
            </a:r>
          </a:p>
        </p:txBody>
      </p:sp>
      <p:sp>
        <p:nvSpPr>
          <p:cNvPr id="18437" name="Rectangle 9"/>
          <p:cNvSpPr>
            <a:spLocks noGrp="1" noChangeArrowheads="1"/>
          </p:cNvSpPr>
          <p:nvPr>
            <p:ph type="title"/>
          </p:nvPr>
        </p:nvSpPr>
        <p:spPr>
          <a:xfrm>
            <a:off x="2665413" y="0"/>
            <a:ext cx="8856662" cy="1100138"/>
          </a:xfrm>
        </p:spPr>
        <p:txBody>
          <a:bodyPr/>
          <a:lstStyle/>
          <a:p>
            <a:pPr eaLnBrk="1" hangingPunct="1"/>
            <a:r>
              <a:rPr lang="ru-RU" sz="3000" b="1" i="1" u="sng" smtClean="0">
                <a:solidFill>
                  <a:srgbClr val="FF3300"/>
                </a:solidFill>
              </a:rPr>
              <a:t>Наша богатая история</a:t>
            </a: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18439" name="Picture 12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7705725" y="358775"/>
            <a:ext cx="3527425" cy="7670800"/>
          </a:xfrm>
        </p:spPr>
        <p:txBody>
          <a:bodyPr/>
          <a:lstStyle/>
          <a:p>
            <a:pPr algn="l"/>
            <a:r>
              <a:rPr lang="ru-RU" smtClean="0">
                <a:solidFill>
                  <a:srgbClr val="FF0000"/>
                </a:solidFill>
              </a:rPr>
              <a:t>Мы продвигаем название сборных туров, а не бренд фирмы.</a:t>
            </a:r>
          </a:p>
        </p:txBody>
      </p:sp>
      <p:pic>
        <p:nvPicPr>
          <p:cNvPr id="19458" name="Picture 4" descr="C:\Users\marina\Desktop\Снимо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3350"/>
            <a:ext cx="7277100" cy="886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2" descr="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327650" y="0"/>
            <a:ext cx="10298113" cy="786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11"/>
          <p:cNvSpPr>
            <a:spLocks noChangeArrowheads="1"/>
          </p:cNvSpPr>
          <p:nvPr/>
        </p:nvSpPr>
        <p:spPr bwMode="auto">
          <a:xfrm>
            <a:off x="2592388" y="0"/>
            <a:ext cx="6121400" cy="79009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3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 flipH="1">
            <a:off x="2738438" y="500063"/>
            <a:ext cx="8424862" cy="679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3300"/>
                </a:solidFill>
              </a:rPr>
              <a:t>«КУПЕЧЕСКИЙ НИЖНИЙ – КАРМАН РОССИИ»</a:t>
            </a:r>
          </a:p>
          <a:p>
            <a:r>
              <a:rPr lang="ru-RU" sz="2000"/>
              <a:t>2 дня/1 ночь, каждый выходные</a:t>
            </a:r>
          </a:p>
          <a:p>
            <a:endParaRPr lang="ru-RU" sz="2000"/>
          </a:p>
          <a:p>
            <a:r>
              <a:rPr lang="ru-RU" sz="2000" b="1">
                <a:solidFill>
                  <a:srgbClr val="FF3300"/>
                </a:solidFill>
              </a:rPr>
              <a:t>«К ИСТОКАМ РОССИЙСКОЙ ДУХОВНОСТИ»</a:t>
            </a:r>
          </a:p>
          <a:p>
            <a:r>
              <a:rPr lang="ru-RU" sz="2000"/>
              <a:t>3 дня/2 ночи, Арзамас-Дивеево-Большое Болдино-Н.Новгород</a:t>
            </a:r>
          </a:p>
          <a:p>
            <a:endParaRPr lang="ru-RU" sz="2000"/>
          </a:p>
          <a:p>
            <a:r>
              <a:rPr lang="ru-RU" sz="2000" b="1">
                <a:solidFill>
                  <a:srgbClr val="FF3300"/>
                </a:solidFill>
              </a:rPr>
              <a:t>«НИЖЕГОРОДСКАЯ ЯРМАРКА МАСТЕРОВ»</a:t>
            </a:r>
          </a:p>
          <a:p>
            <a:r>
              <a:rPr lang="ru-RU" sz="2000"/>
              <a:t>4 дня / 3 ночи, Семенов-Городец-Чкаловск-Павлово-Богородск-Н.Новгород </a:t>
            </a:r>
          </a:p>
          <a:p>
            <a:endParaRPr lang="ru-RU" sz="2000"/>
          </a:p>
          <a:p>
            <a:r>
              <a:rPr lang="ru-RU" sz="2000" b="1">
                <a:solidFill>
                  <a:srgbClr val="FF3300"/>
                </a:solidFill>
              </a:rPr>
              <a:t>«МАЛИНОВЫЙ ЗВОН ЗАВОЛЖЬЯ»</a:t>
            </a:r>
          </a:p>
          <a:p>
            <a:r>
              <a:rPr lang="ru-RU" sz="2000"/>
              <a:t>5 дней / 4 ночи, Нижний Новгород (2 дня) – Семёнов – Озеро Светлояр – Городец – Макарьевский монастырь</a:t>
            </a:r>
          </a:p>
          <a:p>
            <a:endParaRPr lang="ru-RU" sz="2000"/>
          </a:p>
          <a:p>
            <a:r>
              <a:rPr lang="ru-RU" sz="2000" b="1">
                <a:solidFill>
                  <a:srgbClr val="FF3300"/>
                </a:solidFill>
              </a:rPr>
              <a:t>«РАЗНЫЕ ЛИКИ НИЖЕГОРОДСКОЙ ЗЕМЛИ»</a:t>
            </a:r>
          </a:p>
          <a:p>
            <a:r>
              <a:rPr lang="ru-RU" sz="2000"/>
              <a:t>6 днeй /5 ночей, Арзамас – Дивеево – Большое Болдино – Нижний Новгород – Богородск – Павлово –Семенов – Городец – Чкаловск</a:t>
            </a:r>
          </a:p>
          <a:p>
            <a:endParaRPr lang="ru-RU" sz="2000"/>
          </a:p>
          <a:p>
            <a:r>
              <a:rPr lang="ru-RU" sz="2000" b="1">
                <a:solidFill>
                  <a:srgbClr val="FF3300"/>
                </a:solidFill>
              </a:rPr>
              <a:t>«БОЛЬШОЕ ПУТЕШЕСТВИЕ ПО НИЖЕГОРОДСКОЙ ОБЛАСТИ»</a:t>
            </a:r>
          </a:p>
          <a:p>
            <a:r>
              <a:rPr lang="ru-RU" sz="2000"/>
              <a:t>7 дней / 6 ночей, Нижний Новгород (2 дня) – Семенов – озеро Светлояр – Городец – Макарьевский монастырь - Арзамас – Дивеево - Большое Болдино</a:t>
            </a:r>
          </a:p>
        </p:txBody>
      </p:sp>
      <p:sp>
        <p:nvSpPr>
          <p:cNvPr id="20485" name="Rectangle 14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20486" name="Picture 1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0" descr="Нижний Новгоо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48150" y="0"/>
            <a:ext cx="12241213" cy="787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Rectangle 9"/>
          <p:cNvSpPr>
            <a:spLocks noChangeArrowheads="1"/>
          </p:cNvSpPr>
          <p:nvPr/>
        </p:nvSpPr>
        <p:spPr bwMode="auto">
          <a:xfrm>
            <a:off x="2881313" y="0"/>
            <a:ext cx="8640762" cy="9001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07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08" name="Rectangle 5"/>
          <p:cNvSpPr>
            <a:spLocks noGrp="1" noChangeArrowheads="1"/>
          </p:cNvSpPr>
          <p:nvPr>
            <p:ph type="title"/>
          </p:nvPr>
        </p:nvSpPr>
        <p:spPr>
          <a:xfrm>
            <a:off x="2881313" y="200025"/>
            <a:ext cx="8640762" cy="2198688"/>
          </a:xfrm>
        </p:spPr>
        <p:txBody>
          <a:bodyPr/>
          <a:lstStyle/>
          <a:p>
            <a:pPr eaLnBrk="1" hangingPunct="1"/>
            <a:r>
              <a:rPr lang="ru-RU" sz="5000" b="1" smtClean="0">
                <a:solidFill>
                  <a:srgbClr val="FF3300"/>
                </a:solidFill>
              </a:rPr>
              <a:t>«Купеческий Нижний – карман России»</a:t>
            </a:r>
          </a:p>
        </p:txBody>
      </p:sp>
      <p:sp>
        <p:nvSpPr>
          <p:cNvPr id="21509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881313" y="5005388"/>
            <a:ext cx="8640762" cy="1897062"/>
          </a:xfrm>
        </p:spPr>
        <p:txBody>
          <a:bodyPr/>
          <a:lstStyle/>
          <a:p>
            <a:pPr algn="ctr" eaLnBrk="1" hangingPunct="1"/>
            <a:r>
              <a:rPr lang="ru-RU" smtClean="0"/>
              <a:t>Тур выходного дня</a:t>
            </a:r>
          </a:p>
          <a:p>
            <a:pPr algn="ctr" eaLnBrk="1" hangingPunct="1"/>
            <a:r>
              <a:rPr lang="ru-RU" smtClean="0"/>
              <a:t>Отдохнуть интересно</a:t>
            </a:r>
          </a:p>
          <a:p>
            <a:pPr algn="ctr" eaLnBrk="1" hangingPunct="1"/>
            <a:r>
              <a:rPr lang="ru-RU" smtClean="0"/>
              <a:t>Жить комфортно</a:t>
            </a:r>
          </a:p>
        </p:txBody>
      </p:sp>
      <p:sp>
        <p:nvSpPr>
          <p:cNvPr id="21510" name="Rectangle 7"/>
          <p:cNvSpPr>
            <a:spLocks noChangeArrowheads="1"/>
          </p:cNvSpPr>
          <p:nvPr/>
        </p:nvSpPr>
        <p:spPr bwMode="auto">
          <a:xfrm>
            <a:off x="2881313" y="2413000"/>
            <a:ext cx="8640762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ru-RU" sz="4000" b="1" i="1" u="sng">
                <a:solidFill>
                  <a:schemeClr val="tx2"/>
                </a:solidFill>
              </a:rPr>
              <a:t>ЕЖЕНЕДЕЛЬНО</a:t>
            </a:r>
            <a:br>
              <a:rPr lang="ru-RU" sz="4000" b="1" i="1" u="sng">
                <a:solidFill>
                  <a:schemeClr val="tx2"/>
                </a:solidFill>
              </a:rPr>
            </a:br>
            <a:r>
              <a:rPr lang="ru-RU" sz="3000" b="1" i="1">
                <a:solidFill>
                  <a:schemeClr val="tx2"/>
                </a:solidFill>
              </a:rPr>
              <a:t>по выходным (суббота и воскресенье)</a:t>
            </a:r>
          </a:p>
        </p:txBody>
      </p:sp>
      <p:sp>
        <p:nvSpPr>
          <p:cNvPr id="21511" name="Rectangle 18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21512" name="Picture 19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Line 4"/>
          <p:cNvSpPr>
            <a:spLocks noChangeShapeType="1"/>
          </p:cNvSpPr>
          <p:nvPr/>
        </p:nvSpPr>
        <p:spPr bwMode="auto">
          <a:xfrm>
            <a:off x="0" y="7900988"/>
            <a:ext cx="115220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0" name="Rectangle 18"/>
          <p:cNvSpPr>
            <a:spLocks noChangeArrowheads="1"/>
          </p:cNvSpPr>
          <p:nvPr/>
        </p:nvSpPr>
        <p:spPr bwMode="auto">
          <a:xfrm>
            <a:off x="3313113" y="8283575"/>
            <a:ext cx="8208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i="1"/>
              <a:t>WELCOME-NN.RU</a:t>
            </a:r>
            <a:r>
              <a:rPr lang="ru-RU" sz="1500" b="1" i="1"/>
              <a:t>   </a:t>
            </a:r>
            <a:r>
              <a:rPr lang="en-US" sz="1500" b="1" i="1"/>
              <a:t>8 (831) 419-94-94</a:t>
            </a:r>
            <a:r>
              <a:rPr lang="ru-RU" sz="1500" b="1" i="1"/>
              <a:t>, Он-лайн бронирование, Комиссия от 10%</a:t>
            </a:r>
            <a:endParaRPr lang="ru-RU" sz="1500" i="1"/>
          </a:p>
        </p:txBody>
      </p:sp>
      <p:pic>
        <p:nvPicPr>
          <p:cNvPr id="22531" name="Picture 19" descr="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363" y="8101013"/>
            <a:ext cx="30972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11" descr="C:\Users\marina\Desktop\рабочий стол\Архив\Фото Нновгоро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612563" cy="788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578</Words>
  <Application>Microsoft Office PowerPoint</Application>
  <PresentationFormat>Произвольный</PresentationFormat>
  <Paragraphs>125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Arial</vt:lpstr>
      <vt:lpstr>Calibri</vt:lpstr>
      <vt:lpstr>Оформление по умолчанию</vt:lpstr>
      <vt:lpstr>Слайд 1</vt:lpstr>
      <vt:lpstr>МЫ  ДЕЛАЕМ:</vt:lpstr>
      <vt:lpstr>СБОРНЫЕ ТУРЫ:</vt:lpstr>
      <vt:lpstr>Дивеево Большое Болдино Городец Семенов Макарьево оз.Светлояр Чкаловск Павлово, Выкса</vt:lpstr>
      <vt:lpstr>Наша богатая история</vt:lpstr>
      <vt:lpstr>Мы продвигаем название сборных туров, а не бренд фирмы.</vt:lpstr>
      <vt:lpstr>Слайд 7</vt:lpstr>
      <vt:lpstr>«Купеческий Нижний – карман России»</vt:lpstr>
      <vt:lpstr>Слайд 9</vt:lpstr>
      <vt:lpstr>Слайд 10</vt:lpstr>
      <vt:lpstr>«К истокам российской духовности»</vt:lpstr>
      <vt:lpstr>Слайд 12</vt:lpstr>
      <vt:lpstr>Слайд 13</vt:lpstr>
      <vt:lpstr>Нижегородская ярмарка мастеров</vt:lpstr>
      <vt:lpstr>Слайд 15</vt:lpstr>
      <vt:lpstr>Слайд 16</vt:lpstr>
      <vt:lpstr>МАЛИНОВЫЙ ЗВОН ЗАВОЛЖЬЯ</vt:lpstr>
      <vt:lpstr>Слайд 18</vt:lpstr>
      <vt:lpstr>Слайд 19</vt:lpstr>
      <vt:lpstr>Слайд 20</vt:lpstr>
      <vt:lpstr>Слайд 21</vt:lpstr>
      <vt:lpstr>Слайд 22</vt:lpstr>
      <vt:lpstr>Ибис 3*</vt:lpstr>
      <vt:lpstr>Азимут 4*</vt:lpstr>
      <vt:lpstr>Маринс Парк 4*</vt:lpstr>
      <vt:lpstr>Кортъярд Марриотт 4*</vt:lpstr>
      <vt:lpstr>Дивеевская слобода 4*</vt:lpstr>
      <vt:lpstr>Малиновая слобода 4*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zmarina</dc:creator>
  <cp:lastModifiedBy>User</cp:lastModifiedBy>
  <cp:revision>22</cp:revision>
  <dcterms:created xsi:type="dcterms:W3CDTF">2018-04-09T14:11:23Z</dcterms:created>
  <dcterms:modified xsi:type="dcterms:W3CDTF">2019-03-18T15:29:18Z</dcterms:modified>
</cp:coreProperties>
</file>