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2"/>
  </p:notesMasterIdLst>
  <p:sldIdLst>
    <p:sldId id="256" r:id="rId2"/>
    <p:sldId id="714" r:id="rId3"/>
    <p:sldId id="720" r:id="rId4"/>
    <p:sldId id="715" r:id="rId5"/>
    <p:sldId id="716" r:id="rId6"/>
    <p:sldId id="650" r:id="rId7"/>
    <p:sldId id="651" r:id="rId8"/>
    <p:sldId id="652" r:id="rId9"/>
    <p:sldId id="653" r:id="rId10"/>
    <p:sldId id="654" r:id="rId11"/>
    <p:sldId id="655" r:id="rId12"/>
    <p:sldId id="656" r:id="rId13"/>
    <p:sldId id="657" r:id="rId14"/>
    <p:sldId id="658" r:id="rId15"/>
    <p:sldId id="659" r:id="rId16"/>
    <p:sldId id="660" r:id="rId17"/>
    <p:sldId id="672" r:id="rId18"/>
    <p:sldId id="673" r:id="rId19"/>
    <p:sldId id="674" r:id="rId20"/>
    <p:sldId id="675" r:id="rId21"/>
    <p:sldId id="676" r:id="rId22"/>
    <p:sldId id="677" r:id="rId23"/>
    <p:sldId id="678" r:id="rId24"/>
    <p:sldId id="679" r:id="rId25"/>
    <p:sldId id="681" r:id="rId26"/>
    <p:sldId id="682" r:id="rId27"/>
    <p:sldId id="683" r:id="rId28"/>
    <p:sldId id="684" r:id="rId29"/>
    <p:sldId id="685" r:id="rId30"/>
    <p:sldId id="686" r:id="rId31"/>
    <p:sldId id="687" r:id="rId32"/>
    <p:sldId id="688" r:id="rId33"/>
    <p:sldId id="689" r:id="rId34"/>
    <p:sldId id="690" r:id="rId35"/>
    <p:sldId id="691" r:id="rId36"/>
    <p:sldId id="692" r:id="rId37"/>
    <p:sldId id="693" r:id="rId38"/>
    <p:sldId id="694" r:id="rId39"/>
    <p:sldId id="695" r:id="rId40"/>
    <p:sldId id="696" r:id="rId41"/>
    <p:sldId id="697" r:id="rId42"/>
    <p:sldId id="698" r:id="rId43"/>
    <p:sldId id="699" r:id="rId44"/>
    <p:sldId id="700" r:id="rId45"/>
    <p:sldId id="702" r:id="rId46"/>
    <p:sldId id="703" r:id="rId47"/>
    <p:sldId id="704" r:id="rId48"/>
    <p:sldId id="705" r:id="rId49"/>
    <p:sldId id="706" r:id="rId50"/>
    <p:sldId id="707" r:id="rId51"/>
    <p:sldId id="717" r:id="rId52"/>
    <p:sldId id="721" r:id="rId53"/>
    <p:sldId id="718" r:id="rId54"/>
    <p:sldId id="722" r:id="rId55"/>
    <p:sldId id="719" r:id="rId56"/>
    <p:sldId id="708" r:id="rId57"/>
    <p:sldId id="709" r:id="rId58"/>
    <p:sldId id="710" r:id="rId59"/>
    <p:sldId id="711" r:id="rId60"/>
    <p:sldId id="712" r:id="rId61"/>
    <p:sldId id="713" r:id="rId62"/>
    <p:sldId id="538" r:id="rId63"/>
    <p:sldId id="539" r:id="rId64"/>
    <p:sldId id="540" r:id="rId65"/>
    <p:sldId id="541" r:id="rId66"/>
    <p:sldId id="542" r:id="rId67"/>
    <p:sldId id="543" r:id="rId68"/>
    <p:sldId id="641" r:id="rId69"/>
    <p:sldId id="642" r:id="rId70"/>
    <p:sldId id="643" r:id="rId71"/>
    <p:sldId id="733" r:id="rId72"/>
    <p:sldId id="724" r:id="rId73"/>
    <p:sldId id="725" r:id="rId74"/>
    <p:sldId id="726" r:id="rId75"/>
    <p:sldId id="727" r:id="rId76"/>
    <p:sldId id="728" r:id="rId77"/>
    <p:sldId id="729" r:id="rId78"/>
    <p:sldId id="730" r:id="rId79"/>
    <p:sldId id="731" r:id="rId80"/>
    <p:sldId id="732" r:id="rId8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06077-F7BF-48EF-A7AE-00C8368EC27C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52CAF-FB62-46FD-A764-0EA123F07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12D854-4035-4B5A-ACCA-B626C1D13E32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B224330-30F6-411A-95E2-5DE24AB4975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nd=E4104C378B713819F575F92A42113A8A&amp;req=doc&amp;base=LAW&amp;n=365338&amp;dst=100022&amp;fld=134&amp;date=24.03.2021&amp;demo=2" TargetMode="External"/><Relationship Id="rId2" Type="http://schemas.openxmlformats.org/officeDocument/2006/relationships/hyperlink" Target="https://login.consultant.ru/link/?rnd=E4104C378B713819F575F92A42113A8A&amp;req=doc&amp;base=LAW&amp;n=365338&amp;dst=100009&amp;fld=134&amp;date=24.03.2021&amp;demo=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ogin.consultant.ru/link/?rnd=E4104C378B713819F575F92A42113A8A&amp;req=doc&amp;base=LAW&amp;n=365338&amp;dst=100156&amp;fld=134&amp;date=24.03.2021&amp;demo=2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login.consultant.ru/link/?rnd=E4104C378B713819F575F92A42113A8A&amp;req=doc&amp;base=LAW&amp;n=365338&amp;dst=100126&amp;fld=134&amp;date=24.03.2021&amp;demo=2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365338/76123180f1200d66eb1102dd61173d0f8d64d569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365338/2e2e48b4dba67dccd27367bd27f6c39604fa6a58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document/cons_doc_LAW_365338/2e2e48b4dba67dccd27367bd27f6c39604fa6a58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ultant.ru/document/cons_doc_LAW_81164/e09ee5157fad106e9cd54499a0b8ed2b424ef87b/" TargetMode="External"/><Relationship Id="rId2" Type="http://schemas.openxmlformats.org/officeDocument/2006/relationships/hyperlink" Target="http://www.consultant.ru/document/cons_doc_LAW_365338/2e2e48b4dba67dccd27367bd27f6c39604fa6a58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uhexpert8.ru/npa/pismo-minfina-ot-22-12-2020-n-03-05-05-01-112530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demo=2&amp;base=LAW&amp;n=389500&amp;dst=100034&amp;field=134&amp;date=19.07.2022" TargetMode="External"/><Relationship Id="rId2" Type="http://schemas.openxmlformats.org/officeDocument/2006/relationships/hyperlink" Target="https://login.consultant.ru/link/?req=doc&amp;demo=2&amp;base=LAW&amp;n=296977&amp;dst=100153&amp;field=134&amp;date=19.07.202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ogin.consultant.ru/link/?req=doc&amp;demo=2&amp;base=LAW&amp;n=422226&amp;dst=102052&amp;field=134&amp;date=19.07.2022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stral.ru/info/elektronnaya-otchetnost/otchetnost-fns/federalnye-standarty-bukhgalterskogo-uchyeta/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demo=2&amp;base=LAW&amp;n=366819&amp;dst=100316&amp;field=134&amp;date=18.11.2021" TargetMode="External"/><Relationship Id="rId2" Type="http://schemas.openxmlformats.org/officeDocument/2006/relationships/hyperlink" Target="https://login.consultant.ru/link/?req=doc&amp;demo=2&amp;base=LAW&amp;n=366819&amp;dst=100313&amp;field=134&amp;date=18.11.202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ogin.consultant.ru/link/?req=doc&amp;demo=2&amp;base=LAW&amp;n=399496&amp;dst=100012&amp;field=134&amp;date=18.11.2021" TargetMode="External"/><Relationship Id="rId4" Type="http://schemas.openxmlformats.org/officeDocument/2006/relationships/hyperlink" Target="https://login.consultant.ru/link/?req=doc&amp;demo=2&amp;base=LAW&amp;n=399496&amp;dst=100007&amp;field=134&amp;date=18.11.2021" TargetMode="Externa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demo=2&amp;base=LAW&amp;n=399496&amp;dst=100146&amp;field=134&amp;date=18.11.2021" TargetMode="External"/><Relationship Id="rId2" Type="http://schemas.openxmlformats.org/officeDocument/2006/relationships/hyperlink" Target="https://login.consultant.ru/link/?req=doc&amp;demo=2&amp;base=LAW&amp;n=314504&amp;dst=100034&amp;field=134&amp;date=09.02.202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hyperlink" Target="https://login.consultant.ru/link/?req=doc&amp;demo=2&amp;base=LAW&amp;n=473001&amp;dst=100047&amp;field=134&amp;date=04.04.2024" TargetMode="External"/><Relationship Id="rId3" Type="http://schemas.openxmlformats.org/officeDocument/2006/relationships/hyperlink" Target="https://login.consultant.ru/link/?req=doc&amp;demo=2&amp;base=LAW&amp;n=325040&amp;date=04.04.2024" TargetMode="External"/><Relationship Id="rId7" Type="http://schemas.openxmlformats.org/officeDocument/2006/relationships/hyperlink" Target="https://login.consultant.ru/link/?req=doc&amp;demo=2&amp;base=LAW&amp;n=473001&amp;dst=100045&amp;field=134&amp;date=04.04.2024" TargetMode="External"/><Relationship Id="rId2" Type="http://schemas.openxmlformats.org/officeDocument/2006/relationships/hyperlink" Target="https://login.consultant.ru/link/?req=doc&amp;demo=2&amp;base=LAW&amp;n=107971&amp;dst=100011&amp;field=134&amp;date=04.04.202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ogin.consultant.ru/link/?req=doc&amp;demo=2&amp;base=LAW&amp;n=473001&amp;dst=100044&amp;field=134&amp;date=04.04.2024" TargetMode="External"/><Relationship Id="rId11" Type="http://schemas.openxmlformats.org/officeDocument/2006/relationships/hyperlink" Target="https://login.consultant.ru/link/?req=doc&amp;demo=2&amp;base=LAW&amp;n=473001&amp;dst=100107&amp;field=134&amp;date=04.04.2024" TargetMode="External"/><Relationship Id="rId5" Type="http://schemas.openxmlformats.org/officeDocument/2006/relationships/hyperlink" Target="https://login.consultant.ru/link/?req=doc&amp;demo=2&amp;base=LAW&amp;n=473001&amp;dst=100005&amp;field=134&amp;date=04.04.2024" TargetMode="External"/><Relationship Id="rId10" Type="http://schemas.openxmlformats.org/officeDocument/2006/relationships/hyperlink" Target="https://login.consultant.ru/link/?req=doc&amp;demo=2&amp;base=LAW&amp;n=473001&amp;dst=100055&amp;field=134&amp;date=04.04.2024" TargetMode="External"/><Relationship Id="rId4" Type="http://schemas.openxmlformats.org/officeDocument/2006/relationships/hyperlink" Target="https://login.consultant.ru/link/?req=doc&amp;demo=2&amp;base=LAW&amp;n=296977&amp;dst=100015&amp;field=134&amp;date=04.04.2024" TargetMode="External"/><Relationship Id="rId9" Type="http://schemas.openxmlformats.org/officeDocument/2006/relationships/hyperlink" Target="https://login.consultant.ru/link/?req=doc&amp;demo=2&amp;base=LAW&amp;n=473001&amp;dst=100054&amp;field=134&amp;date=04.04.2024" TargetMode="Externa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https://login.consultant.ru/link/?req=doc&amp;demo=2&amp;base=LAW&amp;n=112417&amp;dst=100010&amp;field=134&amp;date=04.06.2024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demo=2&amp;base=LAW&amp;n=443995&amp;dst=100010&amp;field=134&amp;date=19.12.2023" TargetMode="External"/><Relationship Id="rId2" Type="http://schemas.openxmlformats.org/officeDocument/2006/relationships/hyperlink" Target="https://login.consultant.ru/link/?req=doc&amp;demo=2&amp;base=LAW&amp;n=443995&amp;dst=100007&amp;field=134&amp;date=19.12.2023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https://login.consultant.ru/link/?req=doc&amp;demo=2&amp;base=LAW&amp;n=316191&amp;date=19.12.2023" TargetMode="External"/><Relationship Id="rId2" Type="http://schemas.openxmlformats.org/officeDocument/2006/relationships/hyperlink" Target="https://login.consultant.ru/link/?req=doc&amp;demo=2&amp;base=LAW&amp;n=202743&amp;date=19.12.202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061520" cy="37444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Новое в </a:t>
            </a:r>
            <a:r>
              <a:rPr lang="ru-RU" dirty="0" smtClean="0"/>
              <a:t>б</a:t>
            </a:r>
            <a:r>
              <a:rPr lang="ru-RU" dirty="0" smtClean="0"/>
              <a:t>ухгалтерском учете  в </a:t>
            </a:r>
            <a:r>
              <a:rPr lang="ru-RU" dirty="0" smtClean="0"/>
              <a:t>некоммерческих организациях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7992888" cy="196862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ВЕБИНАР</a:t>
            </a:r>
          </a:p>
          <a:p>
            <a:r>
              <a:rPr lang="ru-RU" dirty="0" smtClean="0"/>
              <a:t>Автор и ведущая </a:t>
            </a:r>
          </a:p>
          <a:p>
            <a:r>
              <a:rPr lang="ru-RU" dirty="0" err="1" smtClean="0"/>
              <a:t>Баханькова</a:t>
            </a:r>
            <a:r>
              <a:rPr lang="ru-RU" dirty="0" smtClean="0"/>
              <a:t> Екатерина Рудольфовна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r>
              <a:rPr lang="ru-RU" dirty="0" smtClean="0"/>
              <a:t>ФСБУ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91264" cy="4209331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dirty="0" smtClean="0"/>
              <a:t>31</a:t>
            </a:r>
            <a:r>
              <a:rPr lang="ru-RU" dirty="0"/>
              <a:t>. Срок полезного использования объекта нематериальных активов определяется исходя из:</a:t>
            </a:r>
          </a:p>
          <a:p>
            <a:pPr fontAlgn="base"/>
            <a:r>
              <a:rPr lang="ru-RU" dirty="0"/>
              <a:t>а) срока действия прав организации на результаты интеллектуальной деятельности, средства индивидуализации;</a:t>
            </a:r>
          </a:p>
          <a:p>
            <a:pPr fontAlgn="base"/>
            <a:r>
              <a:rPr lang="ru-RU" dirty="0"/>
              <a:t>б) срока действия специального разрешения (лицензии) на осуществление отдельных видов деятельности;</a:t>
            </a:r>
          </a:p>
          <a:p>
            <a:pPr fontAlgn="base"/>
            <a:r>
              <a:rPr lang="ru-RU" dirty="0"/>
              <a:t>в) ожидаемого периода использования объекта нематериальных активов с учетом нормативных, договорных и других ограничений использования, намерений руководства организации в отношении использования такого объекта;</a:t>
            </a:r>
          </a:p>
          <a:p>
            <a:pPr fontAlgn="base"/>
            <a:r>
              <a:rPr lang="ru-RU" dirty="0"/>
              <a:t>г) ожидаемого морального устаревания, например, в результате изменения или усовершенствования производственного процесса или в результате изменения рыночного спроса на продукцию, работы, услуги, производимые с использованием нематериального актива;</a:t>
            </a:r>
          </a:p>
          <a:p>
            <a:pPr fontAlgn="base"/>
            <a:r>
              <a:rPr lang="ru-RU" dirty="0" err="1"/>
              <a:t>д</a:t>
            </a:r>
            <a:r>
              <a:rPr lang="ru-RU" dirty="0"/>
              <a:t>) срока полезного использования иного актива, с которым объект нематериальных активов непосредственно связан (например, срока полезного использования материального носителя (вещи), в которой выражены результаты интеллектуальной деятельности, средства индивидуализации</a:t>
            </a:r>
            <a:r>
              <a:rPr lang="ru-RU" dirty="0" smtClean="0"/>
              <a:t>); </a:t>
            </a:r>
          </a:p>
          <a:p>
            <a:pPr fontAlgn="base"/>
            <a:r>
              <a:rPr lang="ru-RU" dirty="0" smtClean="0"/>
              <a:t>е) других факторов, влияющих на использование объекта нематериальных активов организацией.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ФСБУ 14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32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Стоимость нематериальных активов погашается посредством амортизации, если иное не установлено настоящим Стандартом.</a:t>
            </a:r>
          </a:p>
          <a:p>
            <a:pPr fontAlgn="base"/>
            <a:r>
              <a:rPr lang="ru-RU" dirty="0"/>
              <a:t>33. Не подлежат амортизации объекты нематериальных активов с неопределенным сроком полезного использования, то есть объекты, по которым невозможно надежно определить срок полезного использования.</a:t>
            </a:r>
          </a:p>
          <a:p>
            <a:pPr fontAlgn="base"/>
            <a:r>
              <a:rPr lang="ru-RU" dirty="0"/>
              <a:t>Организация проверяет такие нематериальные активы на возможность определения срока полезного использования ежегодно в конце отчетного периода, а также при наступлении фактов, свидетельствующих о появлении такой возможности. Амортизация таких нематериальных активов начинает начисляться с периода, в котором стало возможным надежно определить срок полезного использования.</a:t>
            </a:r>
          </a:p>
          <a:p>
            <a:pPr fontAlgn="base"/>
            <a:r>
              <a:rPr lang="ru-RU" dirty="0"/>
              <a:t>34. Начисление амортизации нематериальных активов производится независимо от результатов деятельности организации в отчетном периоде.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ФСБУ 14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/>
              <a:t> Срок полезного использования, ликвидационная стоимость и способ начисления амортизации (далее - элементы амортизации) объекта нематериальных активов определяются при признании этого объекта в бухгалтерском учете.</a:t>
            </a:r>
          </a:p>
          <a:p>
            <a:pPr fontAlgn="base"/>
            <a:r>
              <a:rPr lang="ru-RU" dirty="0"/>
              <a:t>Элементы амортизации объекта нематериальных активов подлежат проверке на соответствие условиям использования объекта нематериальных активов. Такая проверка проводится в конце каждого отчетного года, а также при наступлении обстоятельств, свидетельствующих о возможном изменении элементов амортизации. По результатам такой проверки при необходимости организация принимает решение об изменении соответствующих элементов амортизации. Возникшие в связи с этим корректировки отражаются в бухгалтерском учете как изменения оценочных значений.</a:t>
            </a:r>
          </a:p>
          <a:p>
            <a:pPr fontAlgn="base"/>
            <a:r>
              <a:rPr lang="ru-RU" dirty="0"/>
              <a:t>43. Организация проверяет нематериальные активы на обесценение и учитывает изменение их балансовой стоимости вследствие обесценения в порядке, предусмотренном Международным стандартом финансовой отчетности (IAS) 36 "Обесценение </a:t>
            </a:r>
            <a:r>
              <a:rPr lang="ru-RU" dirty="0" smtClean="0"/>
              <a:t>активов»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/>
          <a:lstStyle/>
          <a:p>
            <a:r>
              <a:rPr lang="ru-RU" dirty="0" smtClean="0"/>
              <a:t>ФСБУ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8686800" cy="5256584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dirty="0"/>
              <a:t>Последствия изменений учетной политики в связи с началом применения настоящего Стандарта отражаются ретроспективно (как если бы настоящий Стандарт применялся с момента возникновения затрагиваемых им фактов хозяйственной жизни), если иное не установлено настоящим Стандартом.</a:t>
            </a:r>
          </a:p>
          <a:p>
            <a:pPr fontAlgn="base"/>
            <a:r>
              <a:rPr lang="ru-RU" dirty="0"/>
              <a:t>53. В бухгалтерской (финансовой) отчетности организации, начиная с которой применяется настоящий Стандарт, допускается не пересчитывать сравнительные показатели за периоды, предшествующие отчетному. В этом случае:</a:t>
            </a:r>
          </a:p>
          <a:p>
            <a:pPr fontAlgn="base"/>
            <a:r>
              <a:rPr lang="ru-RU" dirty="0"/>
              <a:t>а) в отношении объектов бухгалтерского учета, которые в соответствии с настоящим Стандартом должны быть признаны в бухгалтерском учете как нематериальные активы и в соответствии с ранее применявшейся учетной политикой учитывались в составе нематериальных активов, организация должна на начало отчетного периода (конец периода, предшествующего отчетному) определить оставшийся срок полезного использования и ликвидационную стоимость объектов нематериальных активов в соответствии с настоящим Стандартом. Возникшие в связи с этим корректировки величин, отражающих погашение стоимости объектов нематериальных активов, отражаются в бухгалтерском учете как изменения оценочных значений. При этом балансовая стоимость таких объектов нематериальных активов на начало отчетного периода (конец периода, предшествующего отчетному) не корректируется;</a:t>
            </a:r>
          </a:p>
          <a:p>
            <a:pPr fontAlgn="base"/>
            <a:r>
              <a:rPr lang="ru-RU" dirty="0"/>
              <a:t>б) в отношении объектов бухгалтерского учета, которые в соответствии с настоящим Стандартом должны быть признаны в бухгалтерском учете как нематериальные активы, но в соответствии с ранее применявшейся учетной политикой учитывались в составе активов других видов, организация должна на начало отчетного периода (конец периода, предшествующего отчетному) </a:t>
            </a:r>
            <a:r>
              <a:rPr lang="ru-RU" dirty="0" err="1"/>
              <a:t>переклассифицировать</a:t>
            </a:r>
            <a:r>
              <a:rPr lang="ru-RU" dirty="0"/>
              <a:t> их в нематериальные активы, признать в качестве их первоначальной стоимости балансовую стоимость соответствующего объекта бухгалтерского учета на момент его </a:t>
            </a:r>
            <a:r>
              <a:rPr lang="ru-RU" dirty="0" err="1"/>
              <a:t>переклассификации</a:t>
            </a:r>
            <a:r>
              <a:rPr lang="ru-RU" dirty="0"/>
              <a:t> и определить оставшийся срок полезного использования, способ начисления амортизации и ликвидационную стоимость объектов нематериальных активов в соответствии с настоящим Стандартом. Определенные в связи с этим величины погашения стоимости объектов нематериальных активов отражаются в бухгалтерском учете как изменения оценочных значений;</a:t>
            </a:r>
          </a:p>
          <a:p>
            <a:pPr fontAlgn="base"/>
            <a:r>
              <a:rPr lang="ru-RU" dirty="0"/>
              <a:t>в) </a:t>
            </a:r>
            <a:r>
              <a:rPr lang="ru-RU" dirty="0" err="1"/>
              <a:t>в</a:t>
            </a:r>
            <a:r>
              <a:rPr lang="ru-RU" dirty="0"/>
              <a:t> отношении объектов бухгалтерского учета, которые в соответствии с ранее применявшейся учетной политикой учитывались в составе нематериальных активов, но в соответствии с настоящим Стандартом таковыми не являются, организация должна на начало отчетного периода (конец периода, предшествующего отчетному) списать балансовую стоимость таких объектов в порядке единовременной корректировки на нераспределенную прибыль организации, за исключением случаев </a:t>
            </a:r>
            <a:r>
              <a:rPr lang="ru-RU" dirty="0" err="1"/>
              <a:t>переклассификации</a:t>
            </a:r>
            <a:r>
              <a:rPr lang="ru-RU" dirty="0"/>
              <a:t> таких объектов в другой вид активов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ФСБУ 14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54</a:t>
            </a:r>
            <a:r>
              <a:rPr lang="ru-RU" dirty="0"/>
              <a:t>. Изменения балансовой стоимости нематериальных активов в связи с началом применения настоящего Стандарта, которые не связаны с изменениями других статей бухгалтерского баланса, списываются на нераспределенную прибыль организации.</a:t>
            </a:r>
          </a:p>
          <a:p>
            <a:pPr fontAlgn="base"/>
            <a:r>
              <a:rPr lang="ru-RU" dirty="0"/>
              <a:t>55. Организация, которая вправе применять упрощенные способы ведения бухгалтерского учета, включая упрощенную бухгалтерскую (финансовую) отчетность, может начать применять настоящий Стандарт перспективно (только в отношении фактов хозяйственной жизни, имевших место после начала применения настоящего Стандарта, без изменения сформированных ранее данных бухгалтерского учета).</a:t>
            </a:r>
          </a:p>
          <a:p>
            <a:pPr fontAlgn="base"/>
            <a:r>
              <a:rPr lang="ru-RU" dirty="0"/>
              <a:t>56. Организация раскрывает выбранный ею способ отражения последствий изменения учетной политики в связи с началом применения настоящего Стандарта и последствия изменения учетной политики, соответствующие выбранному способу отражения их, </a:t>
            </a:r>
            <a:r>
              <a:rPr lang="ru-RU" b="1" u="sng" dirty="0">
                <a:solidFill>
                  <a:srgbClr val="FF0000"/>
                </a:solidFill>
              </a:rPr>
              <a:t>в своей первой бухгалтерской (финансовой) отчетности, составленной с применением настоящего Стандарта.</a:t>
            </a:r>
          </a:p>
          <a:p>
            <a:pPr fontAlgn="base"/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43000"/>
            <a:ext cx="8219256" cy="1061864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РЕКОМЕНДАЦИЯ Р-155/2023-КпР</a:t>
            </a:r>
            <a:br>
              <a:rPr lang="ru-RU" sz="1600" b="1" dirty="0" smtClean="0"/>
            </a:br>
            <a:r>
              <a:rPr lang="ru-RU" sz="1600" b="1" dirty="0" smtClean="0"/>
              <a:t>ПЕРЕХОД НА ФСБУ 14/2022 «НЕМАТЕРИАЛЬНЫЕ АКТИВЫ»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b="1" dirty="0" smtClean="0"/>
              <a:t>1. </a:t>
            </a:r>
            <a:r>
              <a:rPr lang="ru-RU" dirty="0" smtClean="0"/>
              <a:t>В связи с началом применения ФСБУ 14/2022 «Нематериальные активы» организация может произвести единовременную корректировку балансовой стоимости нематериальных активов и капитальных вложений в них на начало отчетного периода (конец периода, предшествующего отчетному), начиная с которого применяется Стандарт, путем корректировки одного или нескольких стоимостных элементов балансовой стоимости нематериальных активов – первоначальной стоимости, накопленной амортизации, накопленного обесценения, сохраняя при этом за собой право не пересчитывать сравнительные показатели за периоды, предшествующие отчетному.</a:t>
            </a:r>
          </a:p>
          <a:p>
            <a:pPr fontAlgn="base"/>
            <a:r>
              <a:rPr lang="ru-RU" b="1" dirty="0" smtClean="0"/>
              <a:t>2. </a:t>
            </a:r>
            <a:r>
              <a:rPr lang="ru-RU" dirty="0" smtClean="0"/>
              <a:t>Для целей корректировки, указанной в пункте 1 настоящей Рекомендации, первоначальная стоимость нематериального актива определяется на дату этой корректировки в соответствии с пунктом 13 ФСБУ 14/2022 с учетом изменений, внесенных в ФСБУ 26/2020 «Капитальные вложения» приказом Минфина России от 30.05.2022 № 87н.</a:t>
            </a:r>
          </a:p>
          <a:p>
            <a:pPr fontAlgn="base"/>
            <a:r>
              <a:rPr lang="ru-RU" b="1" dirty="0" smtClean="0"/>
              <a:t>3. </a:t>
            </a:r>
            <a:r>
              <a:rPr lang="ru-RU" dirty="0" smtClean="0"/>
              <a:t>Для целей корректировки, указанной в пункте 1 настоящей Рекомендации, накопленная амортизация нематериальных активов определяется на дату этой корректировки в соответствии с ФСБУ 14/2022 исходя из первоначальной стоимости, ликвидационной стоимости и соотношения истекшего и оставшегося срока полезного использования, определенного в соответствии с ФСБУ </a:t>
            </a:r>
            <a:r>
              <a:rPr lang="ru-RU" smtClean="0"/>
              <a:t>14/2022.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075240" cy="86409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РЕКОМЕНДАЦИЯ Р-155/2023-КпР</a:t>
            </a:r>
            <a:br>
              <a:rPr lang="ru-RU" sz="1600" b="1" dirty="0" smtClean="0"/>
            </a:br>
            <a:r>
              <a:rPr lang="ru-RU" sz="1600" b="1" dirty="0" smtClean="0"/>
              <a:t>ПЕРЕХОД НА ФСБУ 14/2022 «НЕМАТЕРИАЛЬНЫЕ АКТИВЫ»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5040560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b="1" dirty="0" smtClean="0"/>
              <a:t>4. </a:t>
            </a:r>
            <a:r>
              <a:rPr lang="ru-RU" dirty="0" smtClean="0"/>
              <a:t>Для целей корректировки, указанной в пункте 1 настоящей Рекомендации, накопленное обесценение нематериальных активов определяется на дату этой корректировки в соответствии с МСФО (IAS) 36 «Обесценение активов».</a:t>
            </a:r>
          </a:p>
          <a:p>
            <a:pPr fontAlgn="base"/>
            <a:r>
              <a:rPr lang="ru-RU" b="1" dirty="0" smtClean="0"/>
              <a:t>5. </a:t>
            </a:r>
            <a:r>
              <a:rPr lang="ru-RU" dirty="0" smtClean="0"/>
              <a:t>Организация принимает решения по пунктам 2, 3, 4 настоящей Рекомендации </a:t>
            </a:r>
            <a:r>
              <a:rPr lang="ru-RU" dirty="0" err="1" smtClean="0"/>
              <a:t>по-отдельности</a:t>
            </a:r>
            <a:r>
              <a:rPr lang="ru-RU" dirty="0" smtClean="0"/>
              <a:t> независимо друг от друга. При этом каждое из принятых по указанным пунктам решений должно применяться в отношении всех нематериальных активов с учетом практической осуществимости пересчета соответствующего элемента балансовой стоимости. Кроме того, решения по пунктам 2 и 4 настоящей Рекомендации должны применяться также в отношении незавершённых капитальных вложений в нематериальные активы при переходе на ФСБУ 26/2020 в редакции приказа Минфина России от 30.05.2022 № 87н, с учетом практической осуществимости пересчета соответствующего элемента балансовой стоимости. Настоящая Рекомендация исходит из презумпции, что пересчет всех элементов балансовой стоимости нематериальных активов и капитальных вложений в них является практически осуществимым, если до начала применения новых стандартов организация формировала данные об указанных объектах, которые соответствуют всем требованиям МСФО, с соответствующим уровнем существенности.</a:t>
            </a:r>
          </a:p>
          <a:p>
            <a:pPr fontAlgn="base"/>
            <a:r>
              <a:rPr lang="ru-RU" b="1" dirty="0" smtClean="0"/>
              <a:t>6. </a:t>
            </a:r>
            <a:r>
              <a:rPr lang="ru-RU" dirty="0" smtClean="0"/>
              <a:t>Применение пункта 1 настоящей Рекомендации не означает ретроспективного варианта перехода на ФСБУ 14/2022. То есть, организация сохраняет за собой право не пересчитывать сравнительные показатели за периоды, предшествующие отчетному, и при этом может скорректировать не все три, а только один или два выбранных стоимостных элемента балансовой стоимости нематериальных активов.</a:t>
            </a:r>
          </a:p>
          <a:p>
            <a:pPr fontAlgn="base"/>
            <a:r>
              <a:rPr lang="ru-RU" b="1" dirty="0" smtClean="0"/>
              <a:t>7. </a:t>
            </a:r>
            <a:r>
              <a:rPr lang="ru-RU" b="1" u="sng" dirty="0" smtClean="0"/>
              <a:t>Организация раскрывает предусмотренные настоящей Рекомендацией особенности отражения последствий изменения учетной политики в связи с началом применения ФСБУ 14/2022 в своей первой бухгалтерской (финансовой) отчетности, составленной с применением Стандарта.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627218" cy="9906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2500" b="1" dirty="0"/>
              <a:t>ФСБУ 5/2019 «Запасы</a:t>
            </a:r>
            <a:r>
              <a:rPr lang="ru-RU" sz="2500" b="1" dirty="0" smtClean="0"/>
              <a:t>»</a:t>
            </a:r>
            <a:endParaRPr lang="ru-RU" sz="25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00190"/>
            <a:ext cx="8352928" cy="4625975"/>
          </a:xfrm>
        </p:spPr>
        <p:txBody>
          <a:bodyPr rtlCol="0">
            <a:normAutofit fontScale="70000" lnSpcReduction="20000"/>
          </a:bodyPr>
          <a:lstStyle/>
          <a:p>
            <a:pPr marL="320040" indent="-320040">
              <a:buNone/>
              <a:defRPr/>
            </a:pPr>
            <a:r>
              <a:rPr lang="ru-RU" dirty="0" smtClean="0"/>
              <a:t>1. Для целей бухгалтерского учета запасы определены </a:t>
            </a:r>
            <a:r>
              <a:rPr lang="ru-RU" b="1" u="sng" dirty="0" smtClean="0">
                <a:solidFill>
                  <a:srgbClr val="00B050"/>
                </a:solidFill>
              </a:rPr>
              <a:t>как активы, потребляемые или продаваемые в рамках обычного операционного цикла организации, либо используемые в течение периода не более 12 месяцев </a:t>
            </a:r>
            <a:r>
              <a:rPr lang="ru-RU" dirty="0" smtClean="0"/>
              <a:t>(ранее - общее определение не формулировалось).</a:t>
            </a:r>
          </a:p>
          <a:p>
            <a:pPr marL="320040" indent="-320040">
              <a:buNone/>
              <a:defRPr/>
            </a:pPr>
            <a:r>
              <a:rPr lang="ru-RU" dirty="0" smtClean="0"/>
              <a:t>2. Уточнена сфера применения стандарта:</a:t>
            </a:r>
          </a:p>
          <a:p>
            <a:pPr marL="320040" indent="-320040">
              <a:buNone/>
              <a:defRPr/>
            </a:pPr>
            <a:r>
              <a:rPr lang="ru-RU" dirty="0" smtClean="0"/>
              <a:t>а) действие стандарта распространено на незавершенное производство (ранее - не распространялось);</a:t>
            </a:r>
          </a:p>
          <a:p>
            <a:pPr marL="320040" indent="-320040">
              <a:buNone/>
              <a:defRPr/>
            </a:pPr>
            <a:r>
              <a:rPr lang="ru-RU" dirty="0" smtClean="0"/>
              <a:t>б) </a:t>
            </a:r>
            <a:r>
              <a:rPr lang="ru-RU" b="1" u="sng" dirty="0" smtClean="0"/>
              <a:t>стандарт не распространяется на материальные ценности, полученные некоммерческой организацией для безвозмездной передачи гражданам или юридическим лицам</a:t>
            </a:r>
            <a:r>
              <a:rPr lang="ru-RU" dirty="0" smtClean="0"/>
              <a:t> (ранее - распространялся). Это однако не означает, что некоммерческая организация не должна наладить и осуществлять надлежащий контроль наличия и движения таких ценностей;</a:t>
            </a:r>
          </a:p>
          <a:p>
            <a:pPr marL="320040" indent="-320040">
              <a:buNone/>
              <a:defRPr/>
            </a:pPr>
            <a:r>
              <a:rPr lang="ru-RU" dirty="0" smtClean="0"/>
              <a:t>в) </a:t>
            </a:r>
            <a:r>
              <a:rPr lang="ru-RU" b="1" u="sng" dirty="0" smtClean="0"/>
              <a:t>организация вправе принять решение не применять стандарт в отношении запасов, предназначенных для управленческих нужд</a:t>
            </a:r>
            <a:r>
              <a:rPr lang="ru-RU" dirty="0" smtClean="0"/>
              <a:t>. В этом случае затраты, которые в соответствии со стандартом должны были бы включаться в стоимость запасов, признаются расходами периода, в котором были понесены (ранее - запасы, предназначенные для управленческих нужд, учитывались в общем порядке).</a:t>
            </a:r>
          </a:p>
        </p:txBody>
      </p:sp>
    </p:spTree>
    <p:extLst>
      <p:ext uri="{BB962C8B-B14F-4D97-AF65-F5344CB8AC3E}">
        <p14:creationId xmlns:p14="http://schemas.microsoft.com/office/powerpoint/2010/main" xmlns="" val="147145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Заголовок 1"/>
          <p:cNvSpPr>
            <a:spLocks noGrp="1"/>
          </p:cNvSpPr>
          <p:nvPr>
            <p:ph type="title"/>
          </p:nvPr>
        </p:nvSpPr>
        <p:spPr>
          <a:xfrm>
            <a:off x="1602581" y="228600"/>
            <a:ext cx="611505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По материалам в УП_ПРИМЕР</a:t>
            </a:r>
          </a:p>
        </p:txBody>
      </p:sp>
      <p:sp>
        <p:nvSpPr>
          <p:cNvPr id="144387" name="Содержимое 2"/>
          <p:cNvSpPr>
            <a:spLocks noGrp="1"/>
          </p:cNvSpPr>
          <p:nvPr>
            <p:ph idx="1"/>
          </p:nvPr>
        </p:nvSpPr>
        <p:spPr>
          <a:xfrm>
            <a:off x="1602581" y="1600200"/>
            <a:ext cx="6115050" cy="4495800"/>
          </a:xfrm>
        </p:spPr>
        <p:txBody>
          <a:bodyPr/>
          <a:lstStyle/>
          <a:p>
            <a:pPr eaLnBrk="1" hangingPunct="1"/>
            <a:r>
              <a:rPr lang="ru-RU" altLang="ru-RU" smtClean="0"/>
              <a:t>НКО не применяет ФСБУ 5  для управленческих расходов.</a:t>
            </a:r>
          </a:p>
          <a:p>
            <a:pPr eaLnBrk="1" hangingPunct="1"/>
            <a:r>
              <a:rPr lang="ru-RU" altLang="ru-RU" smtClean="0"/>
              <a:t>Приобретение материалов для управленческих нужд НКО списывается на затраты на основании передаточных документов от поставщика (УПД, накладная)</a:t>
            </a:r>
          </a:p>
        </p:txBody>
      </p:sp>
    </p:spTree>
    <p:extLst>
      <p:ext uri="{BB962C8B-B14F-4D97-AF65-F5344CB8AC3E}">
        <p14:creationId xmlns:p14="http://schemas.microsoft.com/office/powerpoint/2010/main" xmlns="" val="279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Заголовок 1"/>
          <p:cNvSpPr>
            <a:spLocks noGrp="1"/>
          </p:cNvSpPr>
          <p:nvPr>
            <p:ph type="title"/>
          </p:nvPr>
        </p:nvSpPr>
        <p:spPr>
          <a:xfrm>
            <a:off x="1602581" y="228600"/>
            <a:ext cx="6115050" cy="990600"/>
          </a:xfrm>
        </p:spPr>
        <p:txBody>
          <a:bodyPr/>
          <a:lstStyle/>
          <a:p>
            <a:pPr eaLnBrk="1" hangingPunct="1"/>
            <a:r>
              <a:rPr lang="ru-RU" altLang="ru-RU" smtClean="0"/>
              <a:t>По материалам в УП</a:t>
            </a:r>
          </a:p>
        </p:txBody>
      </p:sp>
      <p:sp>
        <p:nvSpPr>
          <p:cNvPr id="145411" name="Содержимое 2"/>
          <p:cNvSpPr>
            <a:spLocks noGrp="1"/>
          </p:cNvSpPr>
          <p:nvPr>
            <p:ph idx="1"/>
          </p:nvPr>
        </p:nvSpPr>
        <p:spPr>
          <a:xfrm>
            <a:off x="1602581" y="1600200"/>
            <a:ext cx="6115050" cy="4495800"/>
          </a:xfrm>
        </p:spPr>
        <p:txBody>
          <a:bodyPr/>
          <a:lstStyle/>
          <a:p>
            <a:pPr eaLnBrk="1" hangingPunct="1"/>
            <a:r>
              <a:rPr lang="ru-RU" altLang="ru-RU" smtClean="0"/>
              <a:t>Подарки, спортивная форма  и прочие объекты, предназначенные для передачи  членам организации списываются на затраты в момент приобретения и учитываются за балансом в оперативном учете.</a:t>
            </a:r>
          </a:p>
        </p:txBody>
      </p:sp>
    </p:spTree>
    <p:extLst>
      <p:ext uri="{BB962C8B-B14F-4D97-AF65-F5344CB8AC3E}">
        <p14:creationId xmlns:p14="http://schemas.microsoft.com/office/powerpoint/2010/main" xmlns="" val="183219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Новое в бухгалтерском учете некоммерческих организаций</a:t>
            </a:r>
            <a:r>
              <a:rPr lang="ru-RU" dirty="0" smtClean="0"/>
              <a:t>. </a:t>
            </a:r>
            <a:br>
              <a:rPr lang="ru-RU" dirty="0" smtClean="0"/>
            </a:br>
            <a:r>
              <a:rPr lang="ru-RU" dirty="0" smtClean="0"/>
              <a:t>1.1.ФСБУ и их применение в палатах.</a:t>
            </a:r>
            <a:br>
              <a:rPr lang="ru-RU" dirty="0" smtClean="0"/>
            </a:br>
            <a:r>
              <a:rPr lang="ru-RU" dirty="0" smtClean="0"/>
              <a:t>1.2.Основные средства,  запасы, нематериальные активы и аренда. Важные моменты по отражению в учетной политике указанных активов.</a:t>
            </a:r>
            <a:br>
              <a:rPr lang="ru-RU" dirty="0" smtClean="0"/>
            </a:br>
            <a:r>
              <a:rPr lang="ru-RU" dirty="0" smtClean="0"/>
              <a:t>1.3. Новый стандарт по отчетности. </a:t>
            </a:r>
            <a:br>
              <a:rPr lang="ru-RU" dirty="0" smtClean="0"/>
            </a:br>
            <a:r>
              <a:rPr lang="ru-RU" dirty="0" smtClean="0"/>
              <a:t>4.4. Судьба стандарта по Некоммерческой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Заголовок 1"/>
          <p:cNvSpPr>
            <a:spLocks noGrp="1"/>
          </p:cNvSpPr>
          <p:nvPr>
            <p:ph type="title"/>
          </p:nvPr>
        </p:nvSpPr>
        <p:spPr>
          <a:xfrm>
            <a:off x="1602581" y="228600"/>
            <a:ext cx="6115050" cy="990600"/>
          </a:xfrm>
        </p:spPr>
        <p:txBody>
          <a:bodyPr/>
          <a:lstStyle/>
          <a:p>
            <a:pPr eaLnBrk="1" hangingPunct="1"/>
            <a:r>
              <a:rPr lang="ru-RU" altLang="ru-RU" smtClean="0"/>
              <a:t>ВАРИАНТ:</a:t>
            </a:r>
          </a:p>
        </p:txBody>
      </p:sp>
      <p:sp>
        <p:nvSpPr>
          <p:cNvPr id="146435" name="Содержимое 2"/>
          <p:cNvSpPr>
            <a:spLocks noGrp="1"/>
          </p:cNvSpPr>
          <p:nvPr>
            <p:ph idx="1"/>
          </p:nvPr>
        </p:nvSpPr>
        <p:spPr>
          <a:xfrm>
            <a:off x="1602581" y="1600200"/>
            <a:ext cx="6115050" cy="4495800"/>
          </a:xfrm>
        </p:spPr>
        <p:txBody>
          <a:bodyPr/>
          <a:lstStyle/>
          <a:p>
            <a:pPr eaLnBrk="1" hangingPunct="1"/>
            <a:r>
              <a:rPr lang="ru-RU" altLang="ru-RU" smtClean="0"/>
              <a:t>Учитываются на счете 10, списываются в момент передачи в эксплуатацию, но не подлежат  уценке/дооценке до справедливой стоимости</a:t>
            </a:r>
          </a:p>
        </p:txBody>
      </p:sp>
    </p:spTree>
    <p:extLst>
      <p:ext uri="{BB962C8B-B14F-4D97-AF65-F5344CB8AC3E}">
        <p14:creationId xmlns:p14="http://schemas.microsoft.com/office/powerpoint/2010/main" xmlns="" val="111435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Заголовок 1"/>
          <p:cNvSpPr>
            <a:spLocks noGrp="1"/>
          </p:cNvSpPr>
          <p:nvPr>
            <p:ph type="title"/>
          </p:nvPr>
        </p:nvSpPr>
        <p:spPr>
          <a:xfrm>
            <a:off x="1602581" y="228600"/>
            <a:ext cx="6115050" cy="990600"/>
          </a:xfrm>
        </p:spPr>
        <p:txBody>
          <a:bodyPr/>
          <a:lstStyle/>
          <a:p>
            <a:pPr eaLnBrk="1" hangingPunct="1"/>
            <a:r>
              <a:rPr lang="ru-RU" altLang="ru-RU" smtClean="0"/>
              <a:t>ВАЖНО!</a:t>
            </a:r>
          </a:p>
        </p:txBody>
      </p:sp>
      <p:sp>
        <p:nvSpPr>
          <p:cNvPr id="147459" name="Содержимое 2"/>
          <p:cNvSpPr>
            <a:spLocks noGrp="1"/>
          </p:cNvSpPr>
          <p:nvPr>
            <p:ph idx="1"/>
          </p:nvPr>
        </p:nvSpPr>
        <p:spPr>
          <a:xfrm>
            <a:off x="1602581" y="1600200"/>
            <a:ext cx="6115050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dirty="0" smtClean="0"/>
              <a:t>К МПЗ по ФСБУ 5 относятся </a:t>
            </a:r>
            <a:r>
              <a:rPr lang="ru-RU" altLang="ru-RU" b="1" u="sng" dirty="0" smtClean="0"/>
              <a:t>неисключительные права (до года!)</a:t>
            </a:r>
            <a:r>
              <a:rPr lang="ru-RU" altLang="ru-RU" dirty="0" smtClean="0"/>
              <a:t>- их тоже теперь можно сразу списывать на затраты</a:t>
            </a:r>
          </a:p>
          <a:p>
            <a:pPr eaLnBrk="1" hangingPunct="1"/>
            <a:r>
              <a:rPr lang="ru-RU" altLang="ru-RU" dirty="0" smtClean="0"/>
              <a:t>Приобрели лицензию СБИС на год-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dirty="0" smtClean="0"/>
              <a:t>26-60 -без расходов будущих периодов)</a:t>
            </a:r>
          </a:p>
          <a:p>
            <a:pPr eaLnBrk="1" hangingPunct="1"/>
            <a:r>
              <a:rPr lang="ru-RU" altLang="ru-RU" dirty="0" smtClean="0"/>
              <a:t>Приобрели 1С-ИТС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dirty="0" smtClean="0"/>
              <a:t>26-60 – без расходов будущих периодов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dirty="0" smtClean="0"/>
              <a:t>86-26 списали за счет целевых источников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215850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Заголовок 1"/>
          <p:cNvSpPr>
            <a:spLocks noGrp="1"/>
          </p:cNvSpPr>
          <p:nvPr>
            <p:ph type="title"/>
          </p:nvPr>
        </p:nvSpPr>
        <p:spPr>
          <a:xfrm>
            <a:off x="1602581" y="228600"/>
            <a:ext cx="611505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mtClean="0"/>
              <a:t>Неисключительные права:</a:t>
            </a:r>
          </a:p>
        </p:txBody>
      </p:sp>
      <p:sp>
        <p:nvSpPr>
          <p:cNvPr id="148483" name="Содержимое 2"/>
          <p:cNvSpPr>
            <a:spLocks noGrp="1"/>
          </p:cNvSpPr>
          <p:nvPr>
            <p:ph idx="1"/>
          </p:nvPr>
        </p:nvSpPr>
        <p:spPr>
          <a:xfrm>
            <a:off x="1602581" y="1600200"/>
            <a:ext cx="6115050" cy="4495800"/>
          </a:xfrm>
        </p:spPr>
        <p:txBody>
          <a:bodyPr/>
          <a:lstStyle/>
          <a:p>
            <a:pPr eaLnBrk="1" hangingPunct="1"/>
            <a:r>
              <a:rPr lang="ru-RU" altLang="ru-RU" smtClean="0"/>
              <a:t>затраты на приобретение программного обеспечения</a:t>
            </a:r>
          </a:p>
          <a:p>
            <a:pPr eaLnBrk="1" hangingPunct="1"/>
            <a:r>
              <a:rPr lang="ru-RU" altLang="ru-RU" smtClean="0"/>
              <a:t>электронно цифровой подписи для ведения бухгалтерского учета и заработной платы</a:t>
            </a:r>
          </a:p>
          <a:p>
            <a:pPr eaLnBrk="1" hangingPunct="1"/>
            <a:r>
              <a:rPr lang="ru-RU" altLang="ru-RU" smtClean="0"/>
              <a:t>ПО для сдачи отчетов в ПФР , ФСС , статистику и т.д.</a:t>
            </a:r>
          </a:p>
        </p:txBody>
      </p:sp>
    </p:spTree>
    <p:extLst>
      <p:ext uri="{BB962C8B-B14F-4D97-AF65-F5344CB8AC3E}">
        <p14:creationId xmlns:p14="http://schemas.microsoft.com/office/powerpoint/2010/main" xmlns="" val="121950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Заголовок 1"/>
          <p:cNvSpPr>
            <a:spLocks noGrp="1"/>
          </p:cNvSpPr>
          <p:nvPr>
            <p:ph type="title"/>
          </p:nvPr>
        </p:nvSpPr>
        <p:spPr>
          <a:xfrm>
            <a:off x="1602581" y="228600"/>
            <a:ext cx="6115050" cy="990600"/>
          </a:xfrm>
        </p:spPr>
        <p:txBody>
          <a:bodyPr/>
          <a:lstStyle/>
          <a:p>
            <a:pPr eaLnBrk="1" hangingPunct="1"/>
            <a:r>
              <a:rPr lang="ru-RU" altLang="ru-RU" smtClean="0"/>
              <a:t>проводки</a:t>
            </a:r>
          </a:p>
        </p:txBody>
      </p:sp>
      <p:sp>
        <p:nvSpPr>
          <p:cNvPr id="149507" name="Содержимое 2"/>
          <p:cNvSpPr>
            <a:spLocks noGrp="1"/>
          </p:cNvSpPr>
          <p:nvPr>
            <p:ph idx="1"/>
          </p:nvPr>
        </p:nvSpPr>
        <p:spPr>
          <a:xfrm>
            <a:off x="1602581" y="1600200"/>
            <a:ext cx="6115050" cy="449580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Дт60 –Кт51</a:t>
            </a:r>
          </a:p>
          <a:p>
            <a:pPr eaLnBrk="1" hangingPunct="1"/>
            <a:r>
              <a:rPr lang="ru-RU" altLang="ru-RU" dirty="0" smtClean="0"/>
              <a:t>Дт86-Кт60</a:t>
            </a:r>
          </a:p>
          <a:p>
            <a:pPr eaLnBrk="1" hangingPunct="1"/>
            <a:endParaRPr lang="ru-RU" altLang="ru-RU" dirty="0" smtClean="0"/>
          </a:p>
          <a:p>
            <a:pPr eaLnBrk="1" hangingPunct="1"/>
            <a:r>
              <a:rPr lang="ru-RU" altLang="ru-RU" dirty="0" smtClean="0"/>
              <a:t>Вариант</a:t>
            </a:r>
          </a:p>
          <a:p>
            <a:pPr eaLnBrk="1" hangingPunct="1"/>
            <a:r>
              <a:rPr lang="ru-RU" altLang="ru-RU" dirty="0" smtClean="0"/>
              <a:t>Дт10-Кт60</a:t>
            </a:r>
          </a:p>
          <a:p>
            <a:pPr eaLnBrk="1" hangingPunct="1"/>
            <a:r>
              <a:rPr lang="ru-RU" altLang="ru-RU" dirty="0" smtClean="0"/>
              <a:t>Дт (20, 26)86-Кт10</a:t>
            </a:r>
          </a:p>
        </p:txBody>
      </p:sp>
    </p:spTree>
    <p:extLst>
      <p:ext uri="{BB962C8B-B14F-4D97-AF65-F5344CB8AC3E}">
        <p14:creationId xmlns:p14="http://schemas.microsoft.com/office/powerpoint/2010/main" xmlns="" val="370690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ФСБУ 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Приказ Минфина России от 17.09.2020 N 204н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"Об утверждении Федеральных стандартов бухгалтерского учета ФСБУ 6/2020 "Основные средства" и ФСБУ 26/2020 "Капитальные вложения"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(Зарегистрировано в Минюсте России 15.10.2020 N 60399)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соответствии с </a:t>
            </a:r>
            <a:r>
              <a:rPr lang="ru-RU" dirty="0" smtClean="0">
                <a:hlinkClick r:id="rId2"/>
              </a:rPr>
              <a:t>пунктом 2</a:t>
            </a:r>
            <a:r>
              <a:rPr lang="ru-RU" dirty="0" smtClean="0"/>
              <a:t> Федеральные стандарты бухгалтерского учета ФСБУ </a:t>
            </a:r>
            <a:r>
              <a:rPr lang="ru-RU" dirty="0" smtClean="0">
                <a:hlinkClick r:id="rId3"/>
              </a:rPr>
              <a:t>6/2020</a:t>
            </a:r>
            <a:r>
              <a:rPr lang="ru-RU" dirty="0" smtClean="0"/>
              <a:t> "Основные средства" и ФСБУ </a:t>
            </a:r>
            <a:r>
              <a:rPr lang="ru-RU" dirty="0" smtClean="0">
                <a:hlinkClick r:id="rId4"/>
              </a:rPr>
              <a:t>26/2020</a:t>
            </a:r>
            <a:r>
              <a:rPr lang="ru-RU" dirty="0" smtClean="0"/>
              <a:t> "Капитальные вложения" применяются начиная </a:t>
            </a:r>
            <a:r>
              <a:rPr lang="ru-RU" dirty="0" smtClean="0">
                <a:solidFill>
                  <a:srgbClr val="FF0000"/>
                </a:solidFill>
              </a:rPr>
              <a:t>с бухгалтерской (финансовой) отчетности за 2022 год. </a:t>
            </a:r>
            <a:r>
              <a:rPr lang="ru-RU" dirty="0" smtClean="0"/>
              <a:t>Организация может принять решение о применении настоящих Стандартов до указанного срока.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ФСБУ 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4. Для целей бухгалтерского учета объектом основных средств считается актив, характеризующийся одновременно следующими признаками: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а) имеет материально-вещественную форму;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б) предназначен для использования организацией в ходе обычной деятельности при производстве и (или) продаже ею продукции (товаров), при выполнении работ или оказании услуг, для охраны окружающей среды, для предоставления за плату во временное пользование, для управленческих нужд, </a:t>
            </a:r>
            <a:r>
              <a:rPr lang="ru-RU" b="1" u="sng" dirty="0" smtClean="0">
                <a:solidFill>
                  <a:srgbClr val="FF0000"/>
                </a:solidFill>
              </a:rPr>
              <a:t>либо для использования в деятельности некоммерческой организации, направленной на достижение целей, ради которых она создана</a:t>
            </a:r>
            <a:r>
              <a:rPr lang="ru-RU" dirty="0" smtClean="0"/>
              <a:t>;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в) предназначен для использования организацией в течение периода более 12 месяцев или обычного операционного цикла, превышающего 12 месяцев;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г) способен приносить организации экономические выгоды (доход) в будущем (обеспечить достижение некоммерческой организацией целей, ради которых она создана).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ФСБУ 6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5. Организация может принять решение не применять настоящий Стандарт в отношении активов, характеризующихся одновременно признаками, установленными </a:t>
            </a:r>
            <a:r>
              <a:rPr lang="ru-RU" dirty="0" smtClean="0">
                <a:hlinkClick r:id="rId2" action="ppaction://hlinkfile"/>
              </a:rPr>
              <a:t>пунктом 4</a:t>
            </a:r>
            <a:r>
              <a:rPr lang="ru-RU" dirty="0" smtClean="0"/>
              <a:t> настоящего Стандарта, но имеющих стоимость </a:t>
            </a:r>
            <a:r>
              <a:rPr lang="ru-RU" b="1" u="sng" dirty="0" smtClean="0"/>
              <a:t>ниже лимита, установленного организацией с учетом существенности информации о таких активах</a:t>
            </a:r>
            <a:r>
              <a:rPr lang="ru-RU" dirty="0" smtClean="0"/>
              <a:t>. При этом затраты на приобретение, создание таких активов </a:t>
            </a:r>
            <a:r>
              <a:rPr lang="ru-RU" b="1" u="sng" dirty="0" smtClean="0">
                <a:solidFill>
                  <a:srgbClr val="FF0000"/>
                </a:solidFill>
              </a:rPr>
              <a:t>признаются расходами периода, в котором они понесены</a:t>
            </a:r>
            <a:r>
              <a:rPr lang="ru-RU" dirty="0" smtClean="0"/>
              <a:t>. Указанное решение раскрывается в бухгалтерской (финансовой) отчетности с указанием лимита стоимости, установленного организацией.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Организация должна обеспечить надлежащий контроль наличия и движения таких активов.</a:t>
            </a:r>
          </a:p>
          <a:p>
            <a:pPr marL="320040" indent="-32004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Лимит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Начиная с даты, с которой организация перешла на применение ФСБУ 6/2020, но не позже 1 января 2022г. организация самостоятельно устанавливает лимит </a:t>
            </a:r>
            <a:r>
              <a:rPr lang="ru-RU" b="1" u="sng" dirty="0" smtClean="0">
                <a:solidFill>
                  <a:srgbClr val="FF0000"/>
                </a:solidFill>
              </a:rPr>
              <a:t>с учётом существенности информации об активах</a:t>
            </a:r>
            <a:r>
              <a:rPr lang="ru-RU" dirty="0" smtClean="0"/>
              <a:t>, которые характеризуются одновременно всеми признаками, установленными п. 4 ФСБУ 6/2020 для отнесения объектов к основным средствам.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Лимит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Сначала нужно установить этот самый уровень существенности и закрепить его в учётной политике. Уровень существенности определяется на основе профессионального суждения бухгалтера.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Лимит можно утверждать в различном размере для отдельных групп основных средств; разбивку на группы организация вправе осуществлять самостоятельно.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Лимит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Цель пункта 5 ФСБУ 6/2020 состоит в реализации требования рациональности, что означает возможность максимально упростить порядок учета той части основных средств, информация о которых в силу их незначительной стоимости не влияет на решения пользователей бухгалтерской отчетности, в связи с чем ценность такой информации не оправдывает затрат на ее получение. В этой связи редакция пункта 5 ФСБУ 6/2020 изменена по сравнению с прежней редакцией п.5 ПБУ 6/01.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о бухгалтерском учете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«К документам в области регулирования бухгалтерского учета относятся:</a:t>
            </a:r>
          </a:p>
          <a:p>
            <a:r>
              <a:rPr lang="ru-RU" dirty="0" smtClean="0"/>
              <a:t>1) федеральные стандарты бухгалтерского учета, федеральные стандарты бухгалтерского учета государственных финансов </a:t>
            </a:r>
            <a:r>
              <a:rPr lang="ru-RU" dirty="0" smtClean="0"/>
              <a:t>- </a:t>
            </a:r>
            <a:r>
              <a:rPr lang="ru-RU" dirty="0" smtClean="0"/>
              <a:t>федеральные </a:t>
            </a:r>
            <a:r>
              <a:rPr lang="ru-RU" dirty="0" smtClean="0"/>
              <a:t>стандарты;</a:t>
            </a:r>
            <a:endParaRPr lang="ru-RU" dirty="0" smtClean="0"/>
          </a:p>
          <a:p>
            <a:r>
              <a:rPr lang="ru-RU" dirty="0" smtClean="0"/>
              <a:t>2) отраслевые стандарты бухгалтерского учета, отраслевые стандарты бухгалтерского учета государственных финансов </a:t>
            </a:r>
            <a:r>
              <a:rPr lang="ru-RU" dirty="0" smtClean="0"/>
              <a:t>- </a:t>
            </a:r>
            <a:r>
              <a:rPr lang="ru-RU" dirty="0" smtClean="0"/>
              <a:t>отраслевые </a:t>
            </a:r>
            <a:r>
              <a:rPr lang="ru-RU" dirty="0" smtClean="0"/>
              <a:t>стандарты;</a:t>
            </a:r>
            <a:endParaRPr lang="ru-RU" dirty="0" smtClean="0"/>
          </a:p>
          <a:p>
            <a:r>
              <a:rPr lang="ru-RU" dirty="0" smtClean="0"/>
              <a:t>3) нормативные акты Центрального банка Российской Федерации, предусмотренные частью 6 настоящей статьи;</a:t>
            </a:r>
          </a:p>
          <a:p>
            <a:r>
              <a:rPr lang="ru-RU" dirty="0" smtClean="0"/>
              <a:t>4) рекомендации в области бухгалтерского учета;</a:t>
            </a:r>
          </a:p>
          <a:p>
            <a:r>
              <a:rPr lang="ru-RU" dirty="0" smtClean="0"/>
              <a:t>5) стандарты экономического субъекта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МЦ4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Информация о наличии и движении активов, в отношении которых организация принимает решение о неприменении ФСБУ 6/2020, не представляется в бухгалтерской отчетности. В этой связи для обеспечения надлежащего контроля наличии и движение таких активов отсутствует необходимость их денежной оценки и отражения на счетах бухгалтерского учета. Соответственно организация может организовать такой контроль в порядке, определяемом самостоятельно исходя из целей и задач этого контроля, в том числе без участия бухгалтерской службы.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Учетная политика 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83981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Существенной для целей  показателей отчетности признается информация, которая превышает 5% от валюты баланса.</a:t>
            </a:r>
          </a:p>
          <a:p>
            <a:endParaRPr lang="ru-RU" dirty="0" smtClean="0"/>
          </a:p>
          <a:p>
            <a:r>
              <a:rPr lang="ru-RU" dirty="0" smtClean="0"/>
              <a:t>В связи с началом применения ФСБУ6/2020 для целей бухгалтерского учета объектом основных средств считается актив, характеризующийся одновременно следующими признаками:</a:t>
            </a:r>
          </a:p>
          <a:p>
            <a:r>
              <a:rPr lang="ru-RU" dirty="0" smtClean="0"/>
              <a:t>а) имеет материально-вещественную форму;</a:t>
            </a:r>
          </a:p>
          <a:p>
            <a:r>
              <a:rPr lang="ru-RU" dirty="0" smtClean="0"/>
              <a:t>б) предназначен для использования организацией в ходе обычной деятельности при производстве и (или) продаже ею продукции (товаров), при выполнении работ или оказании услуг, для охраны окружающей среды, для предоставления за плату во временное пользование, для управленческих нужд, либо для использования в деятельности некоммерческой организации, направленной на достижение целей, ради которых она создана;</a:t>
            </a:r>
          </a:p>
          <a:p>
            <a:r>
              <a:rPr lang="ru-RU" dirty="0" smtClean="0"/>
              <a:t>в) предназначен для использования организацией в течение периода более 12 месяцев или обычного операционного цикла, превышающего 12 месяцев;</a:t>
            </a:r>
          </a:p>
          <a:p>
            <a:r>
              <a:rPr lang="ru-RU" dirty="0" smtClean="0"/>
              <a:t>г) способен приносить организации экономические выгоды (доход) в будущем (обеспечить достижение некоммерческой организацией целей, ради которых она создана).</a:t>
            </a:r>
          </a:p>
          <a:p>
            <a:r>
              <a:rPr lang="ru-RU" dirty="0" smtClean="0"/>
              <a:t>Настоящий Стандарт не применяется в отношении активов, характеризующихся одновременно указанными выше признаками, но имеющих стоимость ниже лимита, установленного организацией с учетом существенности информации о таких активах.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Учетная политика 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Лимит установлен в сумме 115000 руб.</a:t>
            </a:r>
          </a:p>
          <a:p>
            <a:r>
              <a:rPr lang="ru-RU" dirty="0" smtClean="0"/>
              <a:t>Указанное решение  ежегодно раскрывается в бухгалтерской (финансовой) отчетности.</a:t>
            </a:r>
          </a:p>
          <a:p>
            <a:r>
              <a:rPr lang="ru-RU" dirty="0" smtClean="0"/>
              <a:t>При этом затраты на приобретение, создание таких активов признаются расходами периода, в котором они понесены.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Учетная политика 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Для целей обеспечения надлежащего контроля наличия и движения таких активов, они учитываются в натуральных и стоимостных показателях на счете МЦ4. При отсутствии технической возможности непосредственного отнесения объектов на счет МЦ4 со счетов расходов, могут делаться технические проводки с применением документов и счетов материалов. При этом объект не относится к материалам,  а стоимость его приобретения признается расходом периода.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Учетная политика 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Объекты, признаваемые основными средствами, учитываются на счетах 01 по номенклатурным единицам.</a:t>
            </a:r>
          </a:p>
          <a:p>
            <a:r>
              <a:rPr lang="ru-RU" dirty="0" smtClean="0"/>
              <a:t> Единицей учета основных средств является инвентарный объект. Инвентарным объектом основных средств признается объект основных средств со всеми приспособлениями и принадлежностями или отдельный конструктивно обособленный предмет, предназначенный для выполнения определенных самостоятельных функций, или обособленный комплекс конструктивно сочлененных предметов, представляющих собой единое целое и предназначенный для выполнения определенной работы.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Ликвидационная стоимость по ФСБУ 6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Ликвидационная стоимость ОС по </a:t>
            </a:r>
            <a:r>
              <a:rPr lang="ru-RU" dirty="0" smtClean="0">
                <a:hlinkClick r:id="rId2"/>
              </a:rPr>
              <a:t>ФСБУ 6/2020</a:t>
            </a:r>
            <a:r>
              <a:rPr lang="ru-RU" dirty="0" smtClean="0"/>
              <a:t> — это оценочная (предполагаемая) сумма, которая может быть получена от выбытия ОС (включая стоимость материальных ценностей от выбытия) после вычета предполагаемых затрат на выбытие в конце его работы. НКО большую часть объектов приобретают для собственного использования, без расчета на доход от их выбытия. Но есть объекты, например, автомобили, которые не списываются, а реализуются после определенного периода использования.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Ликвидационная стоимость по ФСБУ 6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НКО может приобрести автомобиль и определить, что его срок использования в НКО составит 6 лет, после чего он будет реализован. Цена  на 6-летний подержанный автомобиль данной марки  за вычетом предполагаемых расходов на предпродажную подготовку и есть ликвидационная стоимость. </a:t>
            </a:r>
            <a:endParaRPr lang="ru-RU" sz="2800" dirty="0" smtClean="0"/>
          </a:p>
          <a:p>
            <a:r>
              <a:rPr lang="ru-RU" dirty="0" smtClean="0"/>
              <a:t>Ликвидационная стоимость ОС используется только для расчета ежемесячной суммы амортизации. Проводки по ней не формируются. (</a:t>
            </a:r>
            <a:r>
              <a:rPr lang="ru-RU" dirty="0" smtClean="0">
                <a:hlinkClick r:id="rId2"/>
              </a:rPr>
              <a:t>п. 30 ФСБУ 6/2020</a:t>
            </a:r>
            <a:r>
              <a:rPr lang="ru-RU" dirty="0" smtClean="0"/>
              <a:t>).</a:t>
            </a:r>
            <a:endParaRPr lang="ru-RU" sz="2800" dirty="0" smtClean="0"/>
          </a:p>
          <a:p>
            <a:r>
              <a:rPr lang="ru-RU" dirty="0" smtClean="0"/>
              <a:t>Определение ликвидационной стоимости — оценочное значение. Данные могут быть взяты из различных источников, например, с сайтов продаж (</a:t>
            </a:r>
            <a:r>
              <a:rPr lang="ru-RU" dirty="0" err="1" smtClean="0"/>
              <a:t>Avito</a:t>
            </a:r>
            <a:r>
              <a:rPr lang="ru-RU" dirty="0" smtClean="0"/>
              <a:t> и др.)</a:t>
            </a:r>
          </a:p>
          <a:p>
            <a:pPr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Ликвидационная стоимость по ФСБУ 6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Ликвидационная стоимость </a:t>
            </a:r>
            <a:r>
              <a:rPr lang="ru-RU" dirty="0" smtClean="0"/>
              <a:t>может быть нулевой, если (</a:t>
            </a:r>
            <a:r>
              <a:rPr lang="ru-RU" dirty="0" smtClean="0">
                <a:hlinkClick r:id="rId2"/>
              </a:rPr>
              <a:t>п. 31 ФСБУ 6/2020</a:t>
            </a:r>
            <a:r>
              <a:rPr lang="ru-RU" dirty="0" smtClean="0"/>
              <a:t>):</a:t>
            </a:r>
            <a:endParaRPr lang="ru-RU" sz="2800" dirty="0" smtClean="0"/>
          </a:p>
          <a:p>
            <a:pPr lvl="0"/>
            <a:r>
              <a:rPr lang="ru-RU" dirty="0" smtClean="0"/>
              <a:t>не ожидается поступлений от выбытия ОС в конце срока полезного использования;</a:t>
            </a:r>
            <a:endParaRPr lang="ru-RU" sz="2800" dirty="0" smtClean="0"/>
          </a:p>
          <a:p>
            <a:pPr lvl="0"/>
            <a:r>
              <a:rPr lang="ru-RU" dirty="0" smtClean="0"/>
              <a:t>ожидаемая сумма от выбытия ОС несущественна, нужно в учетной политике установить критерий существенности;</a:t>
            </a:r>
            <a:endParaRPr lang="ru-RU" sz="2800" dirty="0" smtClean="0"/>
          </a:p>
          <a:p>
            <a:pPr lvl="0"/>
            <a:r>
              <a:rPr lang="ru-RU" dirty="0" smtClean="0"/>
              <a:t>ожидаемая сумма не может быть определена:</a:t>
            </a:r>
            <a:endParaRPr lang="ru-RU" sz="2800" dirty="0" smtClean="0"/>
          </a:p>
          <a:p>
            <a:pPr lvl="1"/>
            <a:r>
              <a:rPr lang="ru-RU" dirty="0" smtClean="0"/>
              <a:t>нет активного рынка по продаже объекта;</a:t>
            </a:r>
            <a:endParaRPr lang="ru-RU" sz="2400" dirty="0" smtClean="0"/>
          </a:p>
          <a:p>
            <a:pPr lvl="1"/>
            <a:r>
              <a:rPr lang="ru-RU" dirty="0" smtClean="0"/>
              <a:t>объект впервые появился на рынке, уникальный объект, нет аналогов на рынке.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Ликвидационная стоимость по ФСБУ 6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Несущественная величина от выбытия в НКО будет встречаться чаще всего.</a:t>
            </a:r>
            <a:endParaRPr lang="ru-RU" sz="2800" dirty="0" smtClean="0"/>
          </a:p>
          <a:p>
            <a:pPr>
              <a:buNone/>
            </a:pPr>
            <a:r>
              <a:rPr lang="ru-RU" dirty="0" smtClean="0"/>
              <a:t>Примерное обоснование может выглядеть так:</a:t>
            </a:r>
            <a:endParaRPr lang="ru-RU" sz="2800" dirty="0" smtClean="0"/>
          </a:p>
          <a:p>
            <a:r>
              <a:rPr lang="ru-RU" dirty="0" smtClean="0"/>
              <a:t>Срок полезного использования, например, компьютера истекает через четыре года.  Через четыре года, в случае, когда, например, останется металл или запчасти от этого основного средства, я могу продать за 300 рублей</a:t>
            </a:r>
            <a:endParaRPr lang="ru-RU" sz="2800" dirty="0" smtClean="0"/>
          </a:p>
          <a:p>
            <a:r>
              <a:rPr lang="ru-RU" dirty="0" smtClean="0"/>
              <a:t>В учетной политике нужно закрепить уровень существенности, например, 5% от первоначальной стоимости основного средства. </a:t>
            </a:r>
            <a:endParaRPr lang="ru-RU" sz="2800" dirty="0" smtClean="0"/>
          </a:p>
          <a:p>
            <a:r>
              <a:rPr lang="ru-RU" dirty="0" smtClean="0"/>
              <a:t>300 рублей ниже 5% от первоначальной стоимости, я признаю ликвидационную стоимость несущественной, если она несущественная, то она равна нулю для целей амортизации в соответствии с ПБУ.</a:t>
            </a:r>
            <a:endParaRPr lang="ru-RU" sz="2800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Ликвидационная стоимость по ФСБУ 6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Ликвидационную стоимость нужно определить по каждому объекту, который признан существенным на 01.01.2022 г.</a:t>
            </a:r>
            <a:endParaRPr lang="ru-RU" sz="2800" dirty="0" smtClean="0"/>
          </a:p>
          <a:p>
            <a:endParaRPr lang="ru-RU" dirty="0" smtClean="0"/>
          </a:p>
          <a:p>
            <a:endParaRPr lang="ru-RU" sz="2800" dirty="0" smtClean="0"/>
          </a:p>
          <a:p>
            <a:r>
              <a:rPr lang="ru-RU" dirty="0" smtClean="0"/>
              <a:t>Ликвидационную стоимость необходимо проверять в конце каждого года, так как она может меняться. Корректировки  отражаются как изменение оценочных значений — перспективно, то есть изменение</a:t>
            </a:r>
            <a:r>
              <a:rPr lang="ru-RU" b="1" dirty="0" smtClean="0"/>
              <a:t>  ликвидационной стоимости</a:t>
            </a:r>
            <a:r>
              <a:rPr lang="ru-RU" dirty="0" smtClean="0"/>
              <a:t> влияет на расчет амортизации в будущем, за предыдущие периоды она не корректируется (</a:t>
            </a:r>
            <a:r>
              <a:rPr lang="ru-RU" dirty="0" smtClean="0">
                <a:hlinkClick r:id="rId2"/>
              </a:rPr>
              <a:t>п. 37 ФСБУ 6/2020</a:t>
            </a:r>
            <a:r>
              <a:rPr lang="ru-RU" dirty="0" smtClean="0"/>
              <a:t>, </a:t>
            </a:r>
            <a:r>
              <a:rPr lang="ru-RU" dirty="0" smtClean="0">
                <a:hlinkClick r:id="rId3"/>
              </a:rPr>
              <a:t>п. 2 ПБУ 21/2008</a:t>
            </a:r>
            <a:r>
              <a:rPr lang="ru-RU" dirty="0" smtClean="0"/>
              <a:t>).</a:t>
            </a:r>
            <a:endParaRPr lang="ru-RU" sz="2800" dirty="0" smtClean="0"/>
          </a:p>
          <a:p>
            <a:r>
              <a:rPr lang="ru-RU" dirty="0" smtClean="0"/>
              <a:t>При расчете остаточной стоимости для исчисления налога на имущество ликвидационная стоимость НЕ учитывается (</a:t>
            </a:r>
            <a:r>
              <a:rPr lang="ru-RU" dirty="0" smtClean="0">
                <a:hlinkClick r:id="rId4"/>
              </a:rPr>
              <a:t>Письмо Минфина от 22.12.2020 N 03-05-05-01/112530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ФСБУ и ПБУ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Правила учета для некоммерческих организаций регулируются общими нормативно-правовыми актами: федеральным законодательством, действующими ПБУ и ФСБУ, а также иными документами. При этом для НКО предусмотрены упрощенные правила бухгалтерского учета. Так, они могут не применять ряд ПБУ:</a:t>
            </a:r>
          </a:p>
          <a:p>
            <a:r>
              <a:rPr lang="ru-RU" dirty="0" smtClean="0"/>
              <a:t>1) ПБУ 7/98 «События после отчетной даты»,</a:t>
            </a:r>
            <a:br>
              <a:rPr lang="ru-RU" dirty="0" smtClean="0"/>
            </a:br>
            <a:r>
              <a:rPr lang="ru-RU" dirty="0" smtClean="0"/>
              <a:t>2) ПБУ 11/2008 «Информация о связанных сторонах»,</a:t>
            </a:r>
            <a:br>
              <a:rPr lang="ru-RU" dirty="0" smtClean="0"/>
            </a:br>
            <a:r>
              <a:rPr lang="ru-RU" dirty="0" smtClean="0"/>
              <a:t>3) ПБУ 12/2010 «Информация по сегментам»,</a:t>
            </a:r>
            <a:br>
              <a:rPr lang="ru-RU" dirty="0" smtClean="0"/>
            </a:br>
            <a:r>
              <a:rPr lang="ru-RU" dirty="0" smtClean="0"/>
              <a:t>4) ПБУ 13/2000 «Учет государственной помощи»,</a:t>
            </a:r>
            <a:br>
              <a:rPr lang="ru-RU" dirty="0" smtClean="0"/>
            </a:br>
            <a:r>
              <a:rPr lang="ru-RU" dirty="0" smtClean="0"/>
              <a:t>5) ПБУ 17/02 «Учет расходов на научно-исследовательские, опытно-конструкторские и технологические работы»,</a:t>
            </a:r>
            <a:br>
              <a:rPr lang="ru-RU" dirty="0" smtClean="0"/>
            </a:br>
            <a:r>
              <a:rPr lang="ru-RU" dirty="0" smtClean="0"/>
              <a:t>6) ПБУ 20/03 «Информация об участии в совместной деятельности»,</a:t>
            </a:r>
            <a:br>
              <a:rPr lang="ru-RU" dirty="0" smtClean="0"/>
            </a:br>
            <a:r>
              <a:rPr lang="ru-RU" dirty="0" smtClean="0"/>
              <a:t>7) ПБУ 23/2011 «Отчет о движении денежных средств».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Определение амортизации и ее начисление в дальнейшем.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Амортизация определяется исходя из ППС, срока полезного использования и ЛС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4000" b="1" dirty="0" smtClean="0"/>
              <a:t>А=(ППС-ЛС)</a:t>
            </a:r>
            <a:r>
              <a:rPr lang="en-US" sz="4000" b="1" dirty="0" smtClean="0"/>
              <a:t>/</a:t>
            </a:r>
            <a:r>
              <a:rPr lang="ru-RU" sz="4000" b="1" dirty="0" smtClean="0"/>
              <a:t>СПИ</a:t>
            </a:r>
          </a:p>
          <a:p>
            <a:endParaRPr lang="ru-RU" dirty="0" smtClean="0"/>
          </a:p>
          <a:p>
            <a:r>
              <a:rPr lang="ru-RU" dirty="0" smtClean="0"/>
              <a:t>Если ЛС=0, то амортизация совпадает с нашим износом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Фонд недвижимого и особо ценного движимого имущества- для будущей прозрачности учета формирование этого фонда целесообразно.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НКО может принять решение продолжать использовать счет 83 или отдельный субсчет счета 86 для формирования Фонда недвижимого и особо ценного движимого имущества для отражения источника для всех основных средств, независимо от источника.</a:t>
            </a:r>
          </a:p>
          <a:p>
            <a:pPr fontAlgn="base"/>
            <a:r>
              <a:rPr lang="ru-RU" dirty="0" smtClean="0"/>
              <a:t>Для средств, приобретаемых за счет целевых средств, расход целевого финансирования признается в момент признания актива основным средством. Если источник прибыль после налогообложения, то она переводится в состав отдельного источника   целевого финансирования и расход также признается сразу, также как и за счет иных целевых источников.  Одновременно с этим формируется Фонд недвижимого и особо ценного движимого имущества. Амортизация начисляется равномерно и списывается за счет Фонда недвижимого и особо ценного движимого имущества. </a:t>
            </a:r>
          </a:p>
          <a:p>
            <a:pPr fontAlgn="base"/>
            <a:r>
              <a:rPr lang="ru-RU" dirty="0" smtClean="0"/>
              <a:t>За исключением амортизации привычный порядок учета сохраняется.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buNone/>
            </a:pPr>
            <a:endParaRPr lang="ru-RU" dirty="0" smtClean="0"/>
          </a:p>
          <a:p>
            <a:pPr fontAlgn="base"/>
            <a:r>
              <a:rPr lang="ru-RU" dirty="0" smtClean="0"/>
              <a:t>Второй возможный вариант- оставлять такой порядок только для некоммерческой деятельности, а основные средства по коммерческой деятельности учитывать в особом порядке, с отнесением амортизации на затраты по коммерческой деятельности. Это не слишком актуальный вопрос для НКО, на налогообложение влияние не будет оказывать, но может внести сложности в учете.</a:t>
            </a:r>
          </a:p>
          <a:p>
            <a:endParaRPr lang="ru-RU" dirty="0" smtClean="0"/>
          </a:p>
          <a:p>
            <a:r>
              <a:rPr lang="ru-RU" dirty="0" smtClean="0"/>
              <a:t>Третий вариант, это полный отказ от использования Фонда недвижимого и особо ценного движимого имущества.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Основные средства</a:t>
            </a:r>
          </a:p>
        </p:txBody>
      </p:sp>
      <p:sp>
        <p:nvSpPr>
          <p:cNvPr id="716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Приобретение</a:t>
            </a:r>
          </a:p>
          <a:p>
            <a:pPr eaLnBrk="1" hangingPunct="1"/>
            <a:r>
              <a:rPr lang="ru-RU" dirty="0" smtClean="0"/>
              <a:t>Дт 08- Кт 60</a:t>
            </a:r>
          </a:p>
          <a:p>
            <a:pPr eaLnBrk="1" hangingPunct="1"/>
            <a:r>
              <a:rPr lang="ru-RU" dirty="0" smtClean="0"/>
              <a:t>Дт60-Кт51</a:t>
            </a:r>
          </a:p>
          <a:p>
            <a:pPr eaLnBrk="1" hangingPunct="1"/>
            <a:r>
              <a:rPr lang="ru-RU" dirty="0" smtClean="0"/>
              <a:t>Дт08 – Кт76</a:t>
            </a:r>
          </a:p>
          <a:p>
            <a:pPr eaLnBrk="1" hangingPunct="1"/>
            <a:r>
              <a:rPr lang="ru-RU" dirty="0" smtClean="0"/>
              <a:t>Дт01-Кт08</a:t>
            </a:r>
          </a:p>
          <a:p>
            <a:pPr eaLnBrk="1" hangingPunct="1"/>
            <a:r>
              <a:rPr lang="ru-RU" dirty="0" smtClean="0"/>
              <a:t>Дт86 (расход по смете)- Кт86 (ФОС)(или 						Кт83 ФОС)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Учетная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Для целей бухгалтерского учета основные средства подлежат классификации по видам (например, недвижимость, машины и оборудование, транспортные средства, производственный и хозяйственный инвентарь) и группам.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Для целей настоящего Стандарта группой основных средств считается совокупность объектов основных средств одного вида, объединенных исходя из сходного характера их использования.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При приобретении объектов основных средств их стоимость относится за счет целевых источников. К целевым источникам относится также прибыль после налогообложения. Одновременно с отражением расхода целевого финансирования делается проводка по формированию Фонда недвижимого и особо ценного движимого имущества на счете 83 (на отдельном субсчете счета 86).</a:t>
            </a:r>
          </a:p>
          <a:p>
            <a:r>
              <a:rPr lang="ru-RU" dirty="0" smtClean="0"/>
              <a:t>После признания объект основных средств оценивается в бухгалтерском учете по первоначальной стоимости.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Учетная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Организация определяет срок полезного использования. Исходя из этих данных определяется амортизация по каждому объекту или по группе однородных объектов.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Начисление амортизации объекта основных средств в НКО: </a:t>
            </a:r>
          </a:p>
          <a:p>
            <a:r>
              <a:rPr lang="ru-RU" dirty="0" smtClean="0"/>
              <a:t>а) начинается с  первого числа месяца, следующего за месяцем признания объекта основных средств в бухгалтерском учете; </a:t>
            </a:r>
          </a:p>
          <a:p>
            <a:r>
              <a:rPr lang="ru-RU" dirty="0" smtClean="0"/>
              <a:t>б) прекращается с  первого числа месяца, следующего за месяцем списания объекта основных средств с бухгалтерского учета.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Учетная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Ликвидационной стоимостью объекта основных средств считается величина, которую организация получила бы в случае выбытия данного объекта (включая стоимость материальных ценностей, остающихся от выбытия) после вычета предполагаемых затрат на выбытие; причем объект основных средств рассматривается таким образом, как если бы он уже достиг окончания срока полезного использования и находился в состоянии, характерном для конца срока полезного использования. </a:t>
            </a:r>
          </a:p>
          <a:p>
            <a:r>
              <a:rPr lang="ru-RU" dirty="0" smtClean="0"/>
              <a:t>Ликвидационная стоимость объекта основных средств считается равной нулю, если: </a:t>
            </a:r>
          </a:p>
          <a:p>
            <a:r>
              <a:rPr lang="ru-RU" dirty="0" smtClean="0"/>
              <a:t>а) не ожидаются поступления от выбытия объекта основных средств (в том числе от продажи материальных ценностей, остающихся от его выбытия) в конце срока полезного использования; </a:t>
            </a:r>
          </a:p>
          <a:p>
            <a:r>
              <a:rPr lang="ru-RU" dirty="0" smtClean="0"/>
              <a:t>б) ожидаемая к поступлению сумма от выбытия объекта основных средств не является существенной; </a:t>
            </a:r>
          </a:p>
          <a:p>
            <a:r>
              <a:rPr lang="ru-RU" dirty="0" smtClean="0"/>
              <a:t>в) ожидаемая к поступлению сумма от выбытия объекта основных средств не может быть определена.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Учетная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Сумма амортизации объекта основных средств за отчетный период определяется таким образом, чтобы к концу срока амортизации балансовая стоимость этого объекта стала равной его ликвидационной стоимости. </a:t>
            </a:r>
          </a:p>
          <a:p>
            <a:endParaRPr lang="ru-RU" dirty="0" smtClean="0"/>
          </a:p>
          <a:p>
            <a:r>
              <a:rPr lang="ru-RU" dirty="0" smtClean="0"/>
              <a:t>Амортизация ежемесячно начисляется  за счет Фонда недвижимого и особо ценного движимого имущества проводкой  Дт83 (86) - Кт02</a:t>
            </a:r>
          </a:p>
          <a:p>
            <a:r>
              <a:rPr lang="ru-RU" dirty="0" smtClean="0"/>
              <a:t>В бухгалтерском балансе основные средства отражаются по балансовой стоимости, которая представляет собой их первоначальную стоимость, уменьшенную на суммы накопленной амортизации и обесценения.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Амортизируемое имущество, применение УСН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Помимо вопросов по бухгалтерскому учету возникает вопрос и по налогообложению и возможности применения УСН в связи с тем, что для целей бухгалтерского учета  появляется амортизация.</a:t>
            </a:r>
          </a:p>
          <a:p>
            <a:r>
              <a:rPr lang="ru-RU" dirty="0" smtClean="0"/>
              <a:t>Важно отметить, что амортизация в бухгалтерском учете не приводит имущество одновременно с этим в категорию амортизируемого имущества для целей налогообложения. Наоборот, применение амортизации  изменит остаточную стоимость для целей бухгалтерского учета в сторону уменьшения.</a:t>
            </a:r>
          </a:p>
          <a:p>
            <a:r>
              <a:rPr lang="ru-RU" dirty="0" smtClean="0"/>
              <a:t>Не вправе применять УСН в соответствии с главой 26 НК РФ, ст. 346.12, </a:t>
            </a:r>
            <a:r>
              <a:rPr lang="ru-RU" dirty="0" err="1" smtClean="0"/>
              <a:t>п</a:t>
            </a:r>
            <a:r>
              <a:rPr lang="ru-RU" dirty="0" smtClean="0"/>
              <a:t> 3, пп.16- организации, у которых </a:t>
            </a:r>
            <a:r>
              <a:rPr lang="ru-RU" dirty="0" smtClean="0">
                <a:hlinkClick r:id="rId2"/>
              </a:rPr>
              <a:t>остаточная стоимость</a:t>
            </a:r>
            <a:r>
              <a:rPr lang="ru-RU" dirty="0" smtClean="0"/>
              <a:t> основных средств, определяемая в соответствии с </a:t>
            </a:r>
            <a:r>
              <a:rPr lang="ru-RU" dirty="0" smtClean="0">
                <a:hlinkClick r:id="rId3"/>
              </a:rPr>
              <a:t>законодательством</a:t>
            </a:r>
            <a:r>
              <a:rPr lang="ru-RU" dirty="0" smtClean="0"/>
              <a:t> Российской Федерации о бухгалтерском учете, превышает 150 млн. рублей. В целях настоящего подпункта учитываются основные средства, которые подлежат амортизации и признаются амортизируемым имуществом в соответствии с </a:t>
            </a:r>
            <a:r>
              <a:rPr lang="ru-RU" dirty="0" smtClean="0">
                <a:hlinkClick r:id="rId4"/>
              </a:rPr>
              <a:t>главой 25</a:t>
            </a:r>
            <a:r>
              <a:rPr lang="ru-RU" dirty="0" smtClean="0"/>
              <a:t> Налогового Кодекса.</a:t>
            </a:r>
          </a:p>
          <a:p>
            <a:endParaRPr lang="ru-RU" dirty="0" smtClean="0"/>
          </a:p>
          <a:p>
            <a:r>
              <a:rPr lang="ru-RU" dirty="0" smtClean="0"/>
              <a:t>В 25 главе, в статье 256 дается исключение для имущества некоммерческих организаций: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8784976" cy="11430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На смену устаревшим ПБУ приходят современные федеральные стандарты бухучёта.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ФСБУ 5/2019 «Запасы»</a:t>
            </a:r>
          </a:p>
          <a:p>
            <a:r>
              <a:rPr lang="ru-RU" sz="2800" b="1" dirty="0" smtClean="0"/>
              <a:t>ФСБУ 25/2018 «Бухгалтерский учёт аренды»</a:t>
            </a:r>
          </a:p>
          <a:p>
            <a:r>
              <a:rPr lang="ru-RU" sz="2800" b="1" dirty="0" smtClean="0"/>
              <a:t>ФСБУ 6/2020 «Основные средства» и 26/2020 «Капитальные вложения»</a:t>
            </a:r>
          </a:p>
          <a:p>
            <a:r>
              <a:rPr lang="ru-RU" sz="2800" b="1" dirty="0" smtClean="0"/>
              <a:t>ФСБУ 27/2021 «Документы и документооборот в бухгалтерском учёте»</a:t>
            </a:r>
          </a:p>
          <a:p>
            <a:r>
              <a:rPr lang="ru-RU" sz="2800" b="1" dirty="0" smtClean="0"/>
              <a:t>ФСБУ 14/2022 «Нематериальные активы»</a:t>
            </a:r>
            <a:endParaRPr lang="ru-RU" sz="2800" b="1" dirty="0" smtClean="0">
              <a:hlinkClick r:id="rId2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Амортизируемое имущество, применение УСН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Не подлежат амортизации следующие виды амортизируемого имущества:</a:t>
            </a:r>
          </a:p>
          <a:p>
            <a:r>
              <a:rPr lang="ru-RU" dirty="0" smtClean="0"/>
              <a:t>2) имущество некоммерческих организаций, полученное в качестве целевых поступлений или приобретенное за счет средств целевых поступлений и используемое для осуществления некоммерческой деятельности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Таким образом, начисление амортизации для целей бухгалтерского учета в соответствии с ФСБУ 6, не приводит к ограничениям в применении УСН для НКО.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936104"/>
          </a:xfrm>
        </p:spPr>
        <p:txBody>
          <a:bodyPr>
            <a:noAutofit/>
          </a:bodyPr>
          <a:lstStyle/>
          <a:p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b="1" dirty="0" smtClean="0"/>
              <a:t>РЕКОМЕНДАЦИЯ Р-148/2023-ОК НКО</a:t>
            </a:r>
            <a:br>
              <a:rPr lang="ru-RU" sz="1800" b="1" dirty="0" smtClean="0"/>
            </a:br>
            <a:r>
              <a:rPr lang="ru-RU" sz="1800" b="1" dirty="0" smtClean="0"/>
              <a:t>«КАПИТАЛ НЕКОММЕРЧЕСКОЙ ОРГАНИЗАЦИИ»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256584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В федеральных стандартах бухгалтерского учета отсутствуют положения по формированию некоммерческой организацией статей чистых активов, представляющих собой разницу между активами и обязательствами некоммерческой организации (далее – капитал). При этом распространенная практика выделения таких статей увязывалась с учетом основных средств при условии отсутствия амортизации основных средств. Так, в соответствии с п. 17 Положения по бухгалтерскому учету «Учет основных средств» ПБУ 6/01, которое утратило силу с 1 января 2022 г., по объектам основных средств некоммерческих организаций амортизация не начисляется. По ним на </a:t>
            </a:r>
            <a:r>
              <a:rPr lang="ru-RU" dirty="0" err="1" smtClean="0"/>
              <a:t>забалансовом</a:t>
            </a:r>
            <a:r>
              <a:rPr lang="ru-RU" dirty="0" smtClean="0"/>
              <a:t> счете производится обобщение информации о суммах износа, начисляемого линейным способом применительно к порядку, приведенному в пункте 19 Положения.</a:t>
            </a:r>
          </a:p>
          <a:p>
            <a:pPr fontAlgn="base"/>
            <a:r>
              <a:rPr lang="ru-RU" dirty="0" smtClean="0"/>
              <a:t>В силу ФСБУ 6/2020 «Основные средства» продолжение сложившейся практики увязки учета статей капитала с учетом основных средств стало невозможным с началом применения этого стандарта. В соответствии с п.27 ФСБУ 6/2020 стоимость основных средств погашается посредством амортизации, если иное не установлено Стандартом. При этом Стандарт не предусматривает исключения по начислению амортизации для некоммерческих организаций в отличие от ранее действовавших правил. </a:t>
            </a:r>
            <a:r>
              <a:rPr lang="ru-RU" b="1" u="sng" dirty="0" smtClean="0"/>
              <a:t> Таким образом, в условиях применения ФСБУ 6/2020 какие-либо основания для непосредственной увязки порядка учета статей капитала некоммерческой организацией с порядком учета основных средств отсутствуют</a:t>
            </a:r>
            <a:r>
              <a:rPr lang="ru-RU" b="1" u="sng" dirty="0" smtClean="0"/>
              <a:t>.</a:t>
            </a:r>
          </a:p>
          <a:p>
            <a:pPr fontAlgn="base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b="1" dirty="0" smtClean="0"/>
              <a:t>РЕКОМЕНДАЦИЯ Р-148/2023-ОК НКО</a:t>
            </a:r>
            <a:br>
              <a:rPr lang="ru-RU" sz="1800" b="1" dirty="0" smtClean="0"/>
            </a:br>
            <a:r>
              <a:rPr lang="ru-RU" sz="1800" b="1" dirty="0" smtClean="0"/>
              <a:t>«КАПИТАЛ НЕКОММЕРЧЕСКОЙ ОРГАНИЗАЦИИ»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896544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В соответствии с пунктом 7 ПБУ 1/2008 учет конкретного объекта бухгалтерского учета ведется способом, установленным федеральным стандартом бухгалтерского учета. В соответствии с пунктом 7.1 в случае если по конкретному вопросу ведения бухгалтерского учета в федеральных стандартах бухгалтерского учета не установлены способы ведения бухгалтерского учета, то организация разрабатывает соответствующий способ исходя из требований, установленных законодательством Российской Федерации о бухгалтерском учете, федеральными и (или) отраслевыми стандартами. При этом организация, основываясь на допущениях и требованиях, приведенных в пунктах 5 и 6 Положения, использует последовательно следующие документы:</a:t>
            </a:r>
          </a:p>
          <a:p>
            <a:pPr fontAlgn="base"/>
            <a:r>
              <a:rPr lang="ru-RU" dirty="0" smtClean="0"/>
              <a:t>а</a:t>
            </a:r>
            <a:r>
              <a:rPr lang="ru-RU" dirty="0" smtClean="0"/>
              <a:t>) международные стандарты финансовой отчетности;</a:t>
            </a:r>
          </a:p>
          <a:p>
            <a:pPr fontAlgn="base"/>
            <a:r>
              <a:rPr lang="ru-RU" dirty="0" smtClean="0"/>
              <a:t>б) положения федеральных и (или) отраслевых стандартов бухгалтерского учета по аналогичным и (или) связанным вопросам;</a:t>
            </a:r>
          </a:p>
          <a:p>
            <a:pPr fontAlgn="base"/>
            <a:r>
              <a:rPr lang="ru-RU" dirty="0" smtClean="0"/>
              <a:t>в) рекомендации в области бухгалтерского учета.</a:t>
            </a:r>
          </a:p>
          <a:p>
            <a:pPr fontAlgn="base"/>
            <a:r>
              <a:rPr lang="ru-RU" dirty="0" smtClean="0"/>
              <a:t>Особенность бухгалтерского учета в некоммерческих организациях заключается в отсутствии конкретного целевого МСФО, поскольку некоммерческая специфика не является предметом регулирования международных стандартов финансовой отчетности, выпускаемых Фондом МСФО.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b="1" dirty="0" smtClean="0"/>
              <a:t>РЕКОМЕНДАЦИЯ Р-148/2023-ОК НКО</a:t>
            </a:r>
            <a:br>
              <a:rPr lang="ru-RU" sz="1800" b="1" dirty="0" smtClean="0"/>
            </a:br>
            <a:r>
              <a:rPr lang="ru-RU" sz="1800" b="1" dirty="0" smtClean="0"/>
              <a:t>«КАПИТАЛ НЕКОММЕРЧЕСКОЙ ОРГАНИЗАЦИИ»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/>
              <a:t>Между тем в соответствии с пунктом 4 статьи 3 Федерального закона «О бухгалтерском учете» международный стандарт – </a:t>
            </a:r>
            <a:r>
              <a:rPr lang="ru-RU" dirty="0" err="1" smtClean="0"/>
              <a:t>стандарт</a:t>
            </a:r>
            <a:r>
              <a:rPr lang="ru-RU" dirty="0" smtClean="0"/>
              <a:t> бухгалтерского учета, применение которого является обычаем в международном деловом обороте независимо от конкретного наименования такого стандарта. В этой связи в целях применения пункта 7.1 ПБУ 1/2008 следует использовать подходы, закрепленные в национальных стандартах бухгалтерского учета в некоммерческих организациях стран, имеющих наиболее богатый исторический опыт деятельности некоммерческих организаций – США, Канады, Австралии, Великобритании, – положения которых применяются в международном деловом обороте, а также положения международных стандартов для государственного сектора в той части, в которой они применимы в отношении частных некоммерческих организаций</a:t>
            </a:r>
            <a:r>
              <a:rPr lang="ru-RU" dirty="0" smtClean="0"/>
              <a:t>.</a:t>
            </a:r>
          </a:p>
          <a:p>
            <a:pPr fontAlgn="base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b="1" dirty="0" smtClean="0"/>
              <a:t>РЕКОМЕНДАЦИЯ Р-148/2023-ОК НКО</a:t>
            </a:r>
            <a:br>
              <a:rPr lang="ru-RU" sz="1800" b="1" dirty="0" smtClean="0"/>
            </a:br>
            <a:r>
              <a:rPr lang="ru-RU" sz="1800" b="1" dirty="0" smtClean="0"/>
              <a:t>«КАПИТАЛ НЕКОММЕРЧЕСКОЙ ОРГАНИЗАЦИИ»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 smtClean="0"/>
              <a:t>Изучение </a:t>
            </a:r>
            <a:r>
              <a:rPr lang="ru-RU" dirty="0" smtClean="0"/>
              <a:t>данных источников показало, что </a:t>
            </a:r>
            <a:r>
              <a:rPr lang="ru-RU" b="1" u="sng" dirty="0" smtClean="0"/>
              <a:t>пользователями бухгалтерской отчетности некоммерческих организаций востребована информация о капитале некоммерческой организации с точки зрения необходимости обособленного видения тех сумм, в отношении которых существуют ограничения по расходованию средств</a:t>
            </a:r>
            <a:r>
              <a:rPr lang="ru-RU" dirty="0" smtClean="0"/>
              <a:t>. Это значит, что на некоммерческой организации лежит обязанность расходовать средства только на определенные цели, определенным способом или в определенное время на основании условий, установленных предоставившим средства лицом, либо на основании сложившейся практики, в результате которой у предоставившего средства лица создана уверенность в принятии организацией на себя обязанности расходовать средства только на определенные цели, определенным способом или в определенное время. Такое обособление ограниченных средств от свободных в составе капитала некоммерческой организации нашло закрепление в отмеченных выше национальных стандартах других стран, которые могут рассматриваться в качестве международных в контексте пункта 4 статьи 3 Федерального закона «О бухгалтерском учете» и с учетом неприменимости в отношении некоммерческих организаций стандартов, выпускаемых Фондом МСФО.</a:t>
            </a:r>
          </a:p>
          <a:p>
            <a:pPr fontAlgn="base"/>
            <a:r>
              <a:rPr lang="ru-RU" dirty="0" smtClean="0"/>
              <a:t>Иных имеющих самостоятельное экономическое содержание объектов бухгалтерского учета как элементов капитала, не связанных со спецификой конкретных видов некоммерческих организаций (паевой фонд или др.) или с индивидуальными решениями органов управления (резервный фонд или др.), изучение вышеназванных источников не выявило.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b="1" dirty="0" smtClean="0"/>
              <a:t>РЕКОМЕНДАЦИЯ Р-148/2023-ОК НКО</a:t>
            </a:r>
            <a:br>
              <a:rPr lang="ru-RU" sz="1800" b="1" dirty="0" smtClean="0"/>
            </a:br>
            <a:r>
              <a:rPr lang="ru-RU" sz="1800" b="1" dirty="0" smtClean="0"/>
              <a:t>«КАПИТАЛ НЕКОММЕРЧЕСКОЙ ОРГАНИЗАЦИИ»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ru-RU" dirty="0" smtClean="0"/>
              <a:t>Кроме того, в соответствии с пунктом 6 ПБУ 1/2008 учетная политика организации должна обеспечивать помимо прочего рациональное ведение бухгалтерского учета, исходя из условий хозяйствования и величины организации, а также исходя из соотношения затрат на формирование информации о конкретном объекте бухгалтерского учета и полезности (ценности) этой информации (требование рациональности). В этой связи формирование информации в бухгалтерском учете НКО, в частности, отдельных показателей капитала, в условиях отсутствия положений нормативных правовых актов, может быть оправдано только если существуют свидетельства </a:t>
            </a:r>
            <a:r>
              <a:rPr lang="ru-RU" dirty="0" err="1" smtClean="0"/>
              <a:t>востребованности</a:t>
            </a:r>
            <a:r>
              <a:rPr lang="ru-RU" dirty="0" smtClean="0"/>
              <a:t> соответствующих показателей пользователями бухгалтерской отчетности некоммерческой организации.</a:t>
            </a:r>
          </a:p>
          <a:p>
            <a:pPr fontAlgn="base"/>
            <a:r>
              <a:rPr lang="ru-RU" dirty="0" smtClean="0"/>
              <a:t>Как показало изучение международного опыта, информационные потребности пользователей отчетности бухгалтерской отчетности некоммерческих организаций в отношении структуры капитала (если не считать видовую и индивидуальную специфику) ограничиваются указанным выше разделением данных о свободных и ограниченных средствах. Информацию о структуре активов и обязательств пользователи получают с помощью данных непосредственно об этих активах и обязательствах. Дублирование этой информации в форме выделения «зеркальных» статей в составе капитала является избыточным и не представляет интереса для пользователей. В частности, исчерпывающая информация об основных средствах некоммерческой организации может быть представлена пользователям бухгалтерской отчетности непосредственно в форме данных о состоянии и движении этих основных средств как одного из видов активов в составе информации об активах. Дублирование этих данных в составе информации о капитале, является избыточным.</a:t>
            </a:r>
          </a:p>
          <a:p>
            <a:pPr fontAlgn="base"/>
            <a:r>
              <a:rPr lang="ru-RU" dirty="0" smtClean="0"/>
              <a:t>Ввиду отсутствия общеприменимой терминологии, используемой для обозначения как капитала некоммерческой организации в целом, так и отдельных его элементов, было бы преждевременным устанавливать настоящей Рекомендацией императивные названия для обозначения таких данных. Некоммерческая организация должна самостоятельно определиться с используемой терминологией, сопроводив ее в отчетности пояснениями, позволяющими пользователю однозначно понимать экономическое содержание представленных показателей.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ФСБУ 25</a:t>
            </a:r>
          </a:p>
        </p:txBody>
      </p:sp>
      <p:sp>
        <p:nvSpPr>
          <p:cNvPr id="8192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442647" cy="4997152"/>
          </a:xfrm>
        </p:spPr>
        <p:txBody>
          <a:bodyPr/>
          <a:lstStyle/>
          <a:p>
            <a:pPr eaLnBrk="1" hangingPunct="1"/>
            <a:r>
              <a:rPr lang="ru-RU" sz="1800" dirty="0" smtClean="0"/>
              <a:t>11. При выполнении условий, установленных </a:t>
            </a:r>
            <a:r>
              <a:rPr lang="ru-RU" sz="1800" dirty="0" smtClean="0">
                <a:hlinkClick r:id="" action="ppaction://hlinkfile"/>
              </a:rPr>
              <a:t>пунктом 12</a:t>
            </a:r>
            <a:r>
              <a:rPr lang="ru-RU" sz="1800" dirty="0" smtClean="0"/>
              <a:t> настоящего Стандарта, арендатор может не признавать предмет аренды в качестве права пользования активом и не признавать обязательство по аренде в любом из следующих случаев: </a:t>
            </a:r>
          </a:p>
          <a:p>
            <a:pPr eaLnBrk="1" hangingPunct="1"/>
            <a:r>
              <a:rPr lang="ru-RU" sz="1800" dirty="0" smtClean="0"/>
              <a:t>а) срок аренды не превышает 12 месяцев на дату предоставления предмета аренды; </a:t>
            </a:r>
          </a:p>
          <a:p>
            <a:pPr eaLnBrk="1" hangingPunct="1"/>
            <a:r>
              <a:rPr lang="ru-RU" sz="1800" dirty="0" smtClean="0"/>
              <a:t>б) рыночная стоимость предмета аренды без учета износа (то есть стоимость аналогичного нового объекта) не превышает 300 000 руб. и при этом арендатор имеет возможность получать экономические выгоды от предмета аренды преимущественно независимо от других активов; </a:t>
            </a:r>
          </a:p>
          <a:p>
            <a:pPr eaLnBrk="1" hangingPunct="1"/>
            <a:r>
              <a:rPr lang="ru-RU" sz="1600" dirty="0" smtClean="0"/>
              <a:t>в</a:t>
            </a:r>
            <a:r>
              <a:rPr lang="ru-RU" sz="1600" b="1" i="1" dirty="0" smtClean="0"/>
              <a:t>) арендатор относится к экономическим субъектам, которые вправе применять упрощенные способы ведения бухгалтерского учета, включая упрощенную бухгалтерскую (финансовую) отчетность (далее - упрощенные способы учета). </a:t>
            </a:r>
          </a:p>
          <a:p>
            <a:pPr eaLnBrk="1" hangingPunct="1"/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936104"/>
          </a:xfrm>
        </p:spPr>
        <p:txBody>
          <a:bodyPr/>
          <a:lstStyle/>
          <a:p>
            <a:pPr eaLnBrk="1" hangingPunct="1"/>
            <a:r>
              <a:rPr lang="ru-RU" dirty="0" smtClean="0"/>
              <a:t>ФСБУ 25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8194675" cy="4686300"/>
          </a:xfrm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В случае, указанном в </a:t>
            </a:r>
            <a:r>
              <a:rPr lang="ru-RU" sz="1800" dirty="0" smtClean="0">
                <a:hlinkClick r:id="rId2" action="ppaction://hlinkfile"/>
              </a:rPr>
              <a:t>подпункте "а"</a:t>
            </a:r>
            <a:r>
              <a:rPr lang="ru-RU" sz="1800" dirty="0" smtClean="0"/>
              <a:t> настоящего пункта, решение о применении настоящего пункта принимается арендатором в отношении группы однородных по характеру и способу использования предметов аренды. В случаях, указанных в </a:t>
            </a:r>
            <a:r>
              <a:rPr lang="ru-RU" sz="1800" dirty="0" smtClean="0">
                <a:hlinkClick r:id="rId3" action="ppaction://hlinkfile"/>
              </a:rPr>
              <a:t>подпунктах "б"</a:t>
            </a:r>
            <a:r>
              <a:rPr lang="ru-RU" sz="1800" dirty="0" smtClean="0"/>
              <a:t> и </a:t>
            </a:r>
            <a:r>
              <a:rPr lang="ru-RU" sz="1800" dirty="0" smtClean="0">
                <a:hlinkClick r:id="rId4" action="ppaction://hlinkfile"/>
              </a:rPr>
              <a:t>"в"</a:t>
            </a:r>
            <a:r>
              <a:rPr lang="ru-RU" sz="1800" dirty="0" smtClean="0"/>
              <a:t> настоящего пункта, решение о применении настоящего пункта принимается в отношении каждого предмета аренды.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При применении настоящего пункта арендные платежи признаются в качестве расхода равномерно в течение срока аренды или на основе другого систематического подхода, отражающего характер использования арендатором экономических выгод от предмета аренды.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12. Применение арендатором </a:t>
            </a:r>
            <a:r>
              <a:rPr lang="ru-RU" sz="1800" dirty="0" smtClean="0">
                <a:hlinkClick r:id="rId5" action="ppaction://hlinkfile"/>
              </a:rPr>
              <a:t>пункта 11</a:t>
            </a:r>
            <a:r>
              <a:rPr lang="ru-RU" sz="1800" dirty="0" smtClean="0"/>
              <a:t> настоящего Стандарта допускается при одновременном выполнении следующих условий: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а) договором аренды не предусмотрен переход права собственности на предмет аренды к арендатору и отсутствует возможность выкупа арендатором предмета аренды по цене значительно ниже его справедливой стоимости на дату выкупа;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б) предмет аренды не предполагается предоставлять в субаренду.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ФСБУ 25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8194675" cy="4686300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13. Право пользования активом признается по фактической стоимости. Фактическая стоимость права пользования активом включает: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а) величину первоначальной оценки обязательства по аренде;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б) арендные платежи, осуществленные на дату предоставления предмета аренды или до такой даты;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в) затраты арендатора в связи с поступлением предмета аренды и приведением его в состояние, пригодное для использования в запланированных целях;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г) величину подлежащего исполнению арендатором оценочного обязательства, в частности, по демонтажу, перемещению предмета аренды, восстановлению окружающей среды, восстановлению предмета аренды до требуемого договором аренды состояния, если возникновение такого обязательства у арендатора обусловлено получением предмета аренды.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pPr eaLnBrk="1" hangingPunct="1"/>
            <a:r>
              <a:rPr lang="ru-RU" dirty="0" smtClean="0"/>
              <a:t>ФСБУ 25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0"/>
            <a:ext cx="8194675" cy="468630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b="1" u="sng" dirty="0" smtClean="0"/>
              <a:t>14. Обязательство по аренде первоначально оценивается как сумма приведенной стоимости будущих арендных платежей на дату этой оценки.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15. Приведенная стоимость будущих арендных платежей определяется путем дисконтирования их номинальных величин. Дисконтирование производится с применением ставки, при использовании которой приведенная стоимость будущих арендных платежей и негарантированной ликвидационной стоимости предмета аренды становится равна справедливой стоимости предмета аренды. При этом негарантированной ликвидационной стоимостью предмета аренды считается предполагаемая справедливая стоимость предмета аренды, которую он будет иметь к концу срока аренды, за вычетом сумм, указанных в </a:t>
            </a:r>
            <a:r>
              <a:rPr lang="ru-RU" sz="1800" dirty="0" smtClean="0">
                <a:hlinkClick r:id="rId2"/>
              </a:rPr>
              <a:t>подпункте "е" пункта 7</a:t>
            </a:r>
            <a:r>
              <a:rPr lang="ru-RU" sz="1800" dirty="0" smtClean="0"/>
              <a:t> настоящего Стандарта, которые учтены в составе арендных платежей.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1800" dirty="0" smtClean="0"/>
              <a:t>В случае если ставка дисконтирования не может быть определена в соответствие с </a:t>
            </a:r>
            <a:r>
              <a:rPr lang="ru-RU" sz="1800" dirty="0" smtClean="0">
                <a:hlinkClick r:id="rId3" action="ppaction://hlinkfile"/>
              </a:rPr>
              <a:t>первым абзацем</a:t>
            </a:r>
            <a:r>
              <a:rPr lang="ru-RU" sz="1800" dirty="0" smtClean="0"/>
              <a:t> настоящего пункта, </a:t>
            </a:r>
            <a:r>
              <a:rPr lang="ru-RU" sz="1800" b="1" u="sng" dirty="0" smtClean="0"/>
              <a:t>применяется ставка, по которой арендатор привлекает или мог бы привлечь заемные средства на срок, сопоставимый со сроком аренды.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/>
              <a:t>ПРИКАЗ</a:t>
            </a:r>
            <a:endParaRPr lang="ru-RU" dirty="0"/>
          </a:p>
          <a:p>
            <a:pPr fontAlgn="base"/>
            <a:r>
              <a:rPr lang="ru-RU" b="1" dirty="0"/>
              <a:t>от 30 мая 2022 г. N 86н</a:t>
            </a:r>
            <a:endParaRPr lang="ru-RU" dirty="0"/>
          </a:p>
          <a:p>
            <a:pPr fontAlgn="base"/>
            <a:r>
              <a:rPr lang="ru-RU" b="1" dirty="0"/>
              <a:t> </a:t>
            </a:r>
            <a:endParaRPr lang="ru-RU" dirty="0"/>
          </a:p>
          <a:p>
            <a:pPr fontAlgn="base"/>
            <a:r>
              <a:rPr lang="ru-RU" b="1" dirty="0"/>
              <a:t>ОБ УТВЕРЖДЕНИИ ФЕДЕРАЛЬНОГО СТАНДАРТА</a:t>
            </a:r>
            <a:endParaRPr lang="ru-RU" dirty="0"/>
          </a:p>
          <a:p>
            <a:pPr fontAlgn="base"/>
            <a:r>
              <a:rPr lang="ru-RU" b="1" dirty="0"/>
              <a:t>БУХГАЛТЕРСКОГО УЧЕТА ФСБУ 14/2022 "НЕМАТЕРИАЛЬНЫЕ АКТИВЫ"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ФСБУ 25</a:t>
            </a:r>
          </a:p>
        </p:txBody>
      </p:sp>
      <p:sp>
        <p:nvSpPr>
          <p:cNvPr id="860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Учетная политика :</a:t>
            </a:r>
          </a:p>
          <a:p>
            <a:pPr eaLnBrk="1" hangingPunct="1"/>
            <a:r>
              <a:rPr lang="ru-RU" sz="2400" dirty="0" smtClean="0"/>
              <a:t>Определить срок аренды КАЖДОГО объекта аренды</a:t>
            </a:r>
          </a:p>
          <a:p>
            <a:pPr eaLnBrk="1" hangingPunct="1"/>
            <a:r>
              <a:rPr lang="ru-RU" sz="2400" dirty="0" smtClean="0"/>
              <a:t>Прописать нецелесообразность дисконтирования, так как за счет целевых средств.</a:t>
            </a:r>
          </a:p>
          <a:p>
            <a:pPr eaLnBrk="1" hangingPunct="1"/>
            <a:r>
              <a:rPr lang="ru-RU" sz="2400" dirty="0" smtClean="0"/>
              <a:t>Определить ставку  дисконтирования равной 1.</a:t>
            </a:r>
          </a:p>
          <a:p>
            <a:pPr eaLnBrk="1" hangingPunct="1"/>
            <a:r>
              <a:rPr lang="ru-RU" sz="2400" dirty="0" smtClean="0"/>
              <a:t>Результат- Арендные платежи признаются в качестве расхода равномерно в течение срока аренды, через амортизационные отчисления</a:t>
            </a:r>
          </a:p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Проводки </a:t>
            </a:r>
            <a:r>
              <a:rPr lang="ru-RU" smtClean="0"/>
              <a:t>по аренде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Дебет 08 Кредит 76-ар.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получено право пользования объектом финансовой аренды</a:t>
            </a:r>
          </a:p>
          <a:p>
            <a:r>
              <a:rPr lang="ru-RU" b="1" dirty="0" smtClean="0"/>
              <a:t>Дебет 01 Кредит 08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отражено право пользования амортизируемым активом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Дебет 20 </a:t>
            </a:r>
            <a:r>
              <a:rPr lang="ru-RU" b="1" dirty="0" smtClean="0"/>
              <a:t>Кредит 02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начислена амортизация по праву пользования активом</a:t>
            </a:r>
          </a:p>
          <a:p>
            <a:r>
              <a:rPr lang="ru-RU" b="1" dirty="0" smtClean="0"/>
              <a:t>Дебет 76-ар. Кредит 76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начислен арендный платеж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Дебет 76 Кредит 51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перечислена плата за аренду</a:t>
            </a:r>
          </a:p>
          <a:p>
            <a:r>
              <a:rPr lang="ru-RU" dirty="0" smtClean="0"/>
              <a:t>В случае разницы</a:t>
            </a:r>
          </a:p>
          <a:p>
            <a:r>
              <a:rPr lang="ru-RU" dirty="0" smtClean="0"/>
              <a:t>Дт 91- Кт76ар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4/2023 заменит </a:t>
            </a:r>
            <a:r>
              <a:rPr lang="ru-RU" dirty="0" smtClean="0">
                <a:hlinkClick r:id="rId2"/>
              </a:rPr>
              <a:t>ПБУ 4/99</a:t>
            </a:r>
            <a:r>
              <a:rPr lang="ru-RU" dirty="0" smtClean="0"/>
              <a:t> и </a:t>
            </a:r>
            <a:r>
              <a:rPr lang="ru-RU" dirty="0" smtClean="0">
                <a:hlinkClick r:id="rId3"/>
              </a:rPr>
              <a:t>Приказ</a:t>
            </a:r>
            <a:r>
              <a:rPr lang="ru-RU" dirty="0" smtClean="0"/>
              <a:t> N 66н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После вступления в силу ФСБУ 4/2023 нормы иных НПА (например, </a:t>
            </a:r>
            <a:r>
              <a:rPr lang="ru-RU" dirty="0" smtClean="0">
                <a:hlinkClick r:id="rId4"/>
              </a:rPr>
              <a:t>Положения</a:t>
            </a:r>
            <a:r>
              <a:rPr lang="ru-RU" dirty="0" smtClean="0"/>
              <a:t> по бухучету и </a:t>
            </a:r>
            <a:r>
              <a:rPr lang="ru-RU" dirty="0" err="1" smtClean="0"/>
              <a:t>бухотчетности</a:t>
            </a:r>
            <a:r>
              <a:rPr lang="ru-RU" dirty="0" smtClean="0"/>
              <a:t>) </a:t>
            </a:r>
            <a:r>
              <a:rPr lang="ru-RU" dirty="0" smtClean="0">
                <a:hlinkClick r:id="rId5"/>
              </a:rPr>
              <a:t>понадобится применять</a:t>
            </a:r>
            <a:r>
              <a:rPr lang="ru-RU" dirty="0" smtClean="0"/>
              <a:t> в части, не противоречащей стандарту. </a:t>
            </a:r>
          </a:p>
          <a:p>
            <a:r>
              <a:rPr lang="ru-RU" dirty="0" smtClean="0"/>
              <a:t>основные новации правил отчетности: </a:t>
            </a:r>
          </a:p>
          <a:p>
            <a:r>
              <a:rPr lang="ru-RU" dirty="0" smtClean="0"/>
              <a:t>- </a:t>
            </a:r>
            <a:r>
              <a:rPr lang="ru-RU" dirty="0" smtClean="0">
                <a:hlinkClick r:id="rId6"/>
              </a:rPr>
              <a:t>определили</a:t>
            </a:r>
            <a:r>
              <a:rPr lang="ru-RU" dirty="0" smtClean="0"/>
              <a:t> подходы к признанию информации существенной для раскрытия ее в отчетности. Сейчас такого подхода нет</a:t>
            </a:r>
            <a:r>
              <a:rPr lang="ru-RU" i="1" dirty="0" smtClean="0"/>
              <a:t>;</a:t>
            </a:r>
            <a:r>
              <a:rPr lang="ru-RU" dirty="0" smtClean="0"/>
              <a:t> </a:t>
            </a:r>
          </a:p>
          <a:p>
            <a:r>
              <a:rPr lang="ru-RU" dirty="0" smtClean="0"/>
              <a:t>- </a:t>
            </a:r>
            <a:r>
              <a:rPr lang="ru-RU" dirty="0" smtClean="0">
                <a:hlinkClick r:id="rId7"/>
              </a:rPr>
              <a:t>установили</a:t>
            </a:r>
            <a:r>
              <a:rPr lang="ru-RU" dirty="0" smtClean="0"/>
              <a:t> правило для зачета между показателями. Это можно сделать только в случаях, предусмотренных ФСБУ; </a:t>
            </a:r>
          </a:p>
          <a:p>
            <a:r>
              <a:rPr lang="ru-RU" dirty="0" smtClean="0"/>
              <a:t>- </a:t>
            </a:r>
            <a:r>
              <a:rPr lang="ru-RU" dirty="0" smtClean="0">
                <a:hlinkClick r:id="rId8"/>
              </a:rPr>
              <a:t>закрепили</a:t>
            </a:r>
            <a:r>
              <a:rPr lang="ru-RU" dirty="0" smtClean="0"/>
              <a:t> минимальный перечень показателей, которые надо раскрыть в формах отчетности независимо от их существенности. Сейчас ряд показателей раскрывают, если они существенные; </a:t>
            </a:r>
          </a:p>
          <a:p>
            <a:r>
              <a:rPr lang="ru-RU" dirty="0" smtClean="0"/>
              <a:t>- </a:t>
            </a:r>
            <a:r>
              <a:rPr lang="ru-RU" dirty="0" smtClean="0">
                <a:hlinkClick r:id="rId9"/>
              </a:rPr>
              <a:t>ввели</a:t>
            </a:r>
            <a:r>
              <a:rPr lang="ru-RU" dirty="0" smtClean="0"/>
              <a:t> дифференцированные требования к оформлению заголовочной части отчетности. Сейчас действуют единые требования; </a:t>
            </a:r>
          </a:p>
          <a:p>
            <a:r>
              <a:rPr lang="ru-RU" dirty="0" smtClean="0"/>
              <a:t>- </a:t>
            </a:r>
            <a:r>
              <a:rPr lang="ru-RU" dirty="0" smtClean="0">
                <a:hlinkClick r:id="rId10"/>
              </a:rPr>
              <a:t>конкретизировали</a:t>
            </a:r>
            <a:r>
              <a:rPr lang="ru-RU" dirty="0" smtClean="0"/>
              <a:t> правила подписания отчетности. Сейчас есть лишь общее требование. </a:t>
            </a:r>
          </a:p>
          <a:p>
            <a:r>
              <a:rPr lang="ru-RU" dirty="0" smtClean="0"/>
              <a:t>Организации должны применять стандарт начиная с </a:t>
            </a:r>
            <a:r>
              <a:rPr lang="ru-RU" dirty="0" err="1" smtClean="0"/>
              <a:t>бухотчетности</a:t>
            </a:r>
            <a:r>
              <a:rPr lang="ru-RU" dirty="0" smtClean="0"/>
              <a:t> за 2025 год. Досрочно на него </a:t>
            </a:r>
            <a:r>
              <a:rPr lang="ru-RU" dirty="0" smtClean="0">
                <a:hlinkClick r:id="rId11"/>
              </a:rPr>
              <a:t>не переходят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Стандарт устанавливает: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- состав </a:t>
            </a:r>
            <a:r>
              <a:rPr lang="ru-RU" dirty="0" err="1" smtClean="0"/>
              <a:t>бухотчетности</a:t>
            </a:r>
            <a:r>
              <a:rPr lang="ru-RU" dirty="0" smtClean="0"/>
              <a:t>; </a:t>
            </a:r>
          </a:p>
          <a:p>
            <a:r>
              <a:rPr lang="ru-RU" dirty="0" smtClean="0"/>
              <a:t>- состав и содержание информации, которую раскрывают в отчетности (в т.ч. образцы форм); </a:t>
            </a:r>
          </a:p>
          <a:p>
            <a:r>
              <a:rPr lang="ru-RU" dirty="0" smtClean="0"/>
              <a:t>- порядок оформления отчетности; </a:t>
            </a:r>
          </a:p>
          <a:p>
            <a:r>
              <a:rPr lang="ru-RU" dirty="0" smtClean="0"/>
              <a:t>- условия ее достоверности; </a:t>
            </a:r>
          </a:p>
          <a:p>
            <a:r>
              <a:rPr lang="ru-RU" dirty="0" smtClean="0"/>
              <a:t>- требования к упрощенной и промежуточной </a:t>
            </a:r>
            <a:r>
              <a:rPr lang="ru-RU" dirty="0" err="1" smtClean="0"/>
              <a:t>бухотчетности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91264" cy="13730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Новое ФСБУ 4/2023 "Бухгалтерская (финансовая) отчетность" вместо ПБУ 4/99 «Бухгалтерская отчетность организации» и Приказа Минфина России 66н "О формах бухгалтерской отчетности организаций"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 smtClean="0"/>
              <a:t>Приказ Минфина России от 04.10.2023 N 157н</a:t>
            </a:r>
          </a:p>
          <a:p>
            <a:pPr fontAlgn="base"/>
            <a:r>
              <a:rPr lang="ru-RU" dirty="0" smtClean="0"/>
              <a:t>"Об утверждении Федерального стандарта бухгалтерского учета ФСБУ 4/2023 "Бухгалтерская (финансовая) отчетность" </a:t>
            </a:r>
          </a:p>
          <a:p>
            <a:pPr fontAlgn="base"/>
            <a:r>
              <a:rPr lang="ru-RU" dirty="0" smtClean="0"/>
              <a:t>(Зарегистрировано в Минюсте России 21.03.2024 N 77591) </a:t>
            </a:r>
          </a:p>
          <a:p>
            <a:pPr fontAlgn="base"/>
            <a:r>
              <a:rPr lang="ru-RU" dirty="0" smtClean="0"/>
              <a:t> 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91264" cy="13730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Новое ФСБУ 4/2023 "Бухгалтерская (финансовая) отчетность" вместо ПБУ 4/99 «Бухгалтерская отчетность организации» и Приказа Минфина России 66н "О формах бухгалтерской отчетности организаций"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6. Приложения к бухгалтерскому балансу и отчету о финансовых результатах состоят из отчета об изменениях капитала, отчета о движении денежных средств, пояснений к бухгалтерскому балансу и отчету о финансовых результатах.</a:t>
            </a:r>
          </a:p>
          <a:p>
            <a:pPr fontAlgn="base"/>
            <a:r>
              <a:rPr lang="ru-RU" dirty="0" smtClean="0"/>
              <a:t>Приложения к бухгалтерскому балансу и отчету о целевом использовании средств состоят из отчета о финансовых результатах, отчета о движении денежных средств, пояснений к бухгалтерскому балансу и отчету о целевом использовании средств, за исключением случая, когда некоммерческая организация принимает решение не составлять отчет о финансовых результатах и (или) отчет о движении денежных средств. В случае, когда некоммерческая организация приняла решение не составлять отчет о финансовых результатах и (или) отчет о движении денежных средств, информация, подлежащая раскрытию в таких отчетах, включается в пояснения к бухгалтерскому балансу и отчету о целевом использовании средств.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91264" cy="13730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Новое ФСБУ 4/2023 "Бухгалтерская (финансовая) отчетность" вместо ПБУ 4/99 «Бухгалтерская отчетность организации» и Приказа Минфина России 66н "О формах бухгалтерской отчетности организаций"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9. Представление о финансовом положении экономического субъекта на отчетную дату обеспечивается раскрытием в бухгалтерском балансе, как минимум, показателей: нематериальных активов; основных средств; инвестиционной недвижимости; отложенных налоговых активов; финансовых вложений; запасов; долгосрочных активов к продаже; налога на добавленную стоимость по приобретенным ценностям; дебиторской задолженности; денежных средств и денежных эквивалентов; капитала (в коммерческих организациях)/целевого финансирования (в некоммерческих организациях); заемных средств; кредиторской задолженности; отложенных налоговых обязательств; оценочных обязательств.</a:t>
            </a:r>
          </a:p>
          <a:p>
            <a:pPr fontAlgn="base"/>
            <a:r>
              <a:rPr lang="ru-RU" dirty="0" smtClean="0"/>
              <a:t>22. Показатели целевого финансирования приводятся некоммерческой организацией в разделе "Целевое финансирование" бухгалтерского баланса. Состав показателей целевого финансирования определяется некоммерческой организацией самостоятельно в зависимости от организационно-правовой формы, источников финансирования деятельности и может включать, в частности, показатели: паевого фонда; целевого капитала; целевых средств; фонда недвижимого и особо ценного движимого имущества; резервного фонда; прочих целевых фондов.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91264" cy="137308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Новое ФСБУ 4/2023 "Бухгалтерская (финансовая) отчетность" вместо ПБУ 4/99 «Бухгалтерская отчетность организации» и Приказа Минфина России 66н "О формах бухгалтерской отчетности организаций"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32. В случае если некоммерческая организация включает отчет о финансовых результатах в состав бухгалтерской отчетности, такой отчет составляется в соответствии с положениями настоящей главы.</a:t>
            </a:r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33. Отчет о целевом использовании средств должен давать представление о поступлении и использовании (расходовании) целевых средств, полученных некоммерческой организацией для обеспечения ее уставной деятельности, за отчетный период.</a:t>
            </a:r>
          </a:p>
          <a:p>
            <a:pPr fontAlgn="base"/>
            <a:r>
              <a:rPr lang="ru-RU" dirty="0" smtClean="0"/>
              <a:t>43. В случае если некоммерческая организация включает отчет о движении денежных средств в состав бухгалтерской отчетности, такой отчет составляется применительно к правилам, установленным </a:t>
            </a:r>
            <a:r>
              <a:rPr lang="ru-RU" dirty="0" smtClean="0">
                <a:hlinkClick r:id="rId2"/>
              </a:rPr>
              <a:t>ПБУ 23/2011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52. В состав упрощенной бухгалтерской отчетности включаются:</a:t>
            </a:r>
          </a:p>
          <a:p>
            <a:pPr fontAlgn="base"/>
            <a:r>
              <a:rPr lang="ru-RU" dirty="0" smtClean="0"/>
              <a:t>а) бухгалтерский баланс, отчет о финансовых результатах и пояснения (для коммерческих организаций); </a:t>
            </a:r>
          </a:p>
          <a:p>
            <a:pPr fontAlgn="base"/>
            <a:r>
              <a:rPr lang="ru-RU" dirty="0" smtClean="0"/>
              <a:t>б) бухгалтерский баланс, отчет о целевом использовании средств и пояснения (для некоммерческих организаций).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19256" cy="5017744"/>
          </a:xfrm>
        </p:spPr>
        <p:txBody>
          <a:bodyPr/>
          <a:lstStyle/>
          <a:p>
            <a:r>
              <a:rPr lang="ru-RU" dirty="0" smtClean="0"/>
              <a:t>ФЕДЕРАЛЬНЫЙ СТАНДАРТ</a:t>
            </a:r>
            <a:r>
              <a:rPr lang="ru-RU" b="1" dirty="0" smtClean="0"/>
              <a:t>БУХГАЛТЕРСКОГО УЧЕТА ФСБУ 28/2023 "ИНВЕНТАРИЗАЦИЯ"</a:t>
            </a:r>
          </a:p>
          <a:p>
            <a:endParaRPr lang="ru-RU" dirty="0" smtClean="0"/>
          </a:p>
          <a:p>
            <a:r>
              <a:rPr lang="ru-RU" dirty="0" smtClean="0"/>
              <a:t>В соответствии с </a:t>
            </a:r>
            <a:r>
              <a:rPr lang="ru-RU" dirty="0" smtClean="0">
                <a:hlinkClick r:id="rId2"/>
              </a:rPr>
              <a:t>пунктом 2</a:t>
            </a:r>
            <a:r>
              <a:rPr lang="ru-RU" dirty="0" smtClean="0"/>
              <a:t> Федеральный </a:t>
            </a:r>
            <a:r>
              <a:rPr lang="ru-RU" dirty="0" smtClean="0">
                <a:hlinkClick r:id="rId3"/>
              </a:rPr>
              <a:t>стандарт</a:t>
            </a:r>
            <a:r>
              <a:rPr lang="ru-RU" dirty="0" smtClean="0"/>
              <a:t> применяется с 1 апреля 2025 года. Организация может принять решение о применении Стандарта до указанного срока.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МСФО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11. Результаты инвентаризации подлежат принятию к бухгалтерскому учету в следующей оценке, определяемой на дату, по состоянию на которую проводилась инвентаризация: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а) активы, оказавшиеся в излишке, - по их справедливой стоимости, либо по их балансовой стоимости, либо по балансовой стоимости аналогичных активов;</a:t>
            </a:r>
          </a:p>
          <a:p>
            <a:r>
              <a:rPr lang="ru-RU" dirty="0" smtClean="0"/>
              <a:t>б) недостача активов - по балансовой стоимости активов;</a:t>
            </a:r>
          </a:p>
          <a:p>
            <a:r>
              <a:rPr lang="ru-RU" dirty="0" smtClean="0"/>
              <a:t>в) расхождения в суммах дебиторской задолженности и обязательств, за исключением указанных в </a:t>
            </a:r>
            <a:r>
              <a:rPr lang="ru-RU" dirty="0" smtClean="0">
                <a:hlinkClick r:id="" action="ppaction://hlinkfile"/>
              </a:rPr>
              <a:t>подпункте "г"</a:t>
            </a:r>
            <a:r>
              <a:rPr lang="ru-RU" dirty="0" smtClean="0"/>
              <a:t> настоящего пункта, - в суммах, вытекающих из документов, подтверждающих эти задолженность, обязательства и признаваемых правильными экономическим субъектом;</a:t>
            </a:r>
          </a:p>
          <a:p>
            <a:r>
              <a:rPr lang="ru-RU" dirty="0" smtClean="0"/>
              <a:t>г) расхождения в суммах оценочных обязательств, отложенных налоговых активов и обязательств - в суммах, подтвержденных соответствующими расчетами.</a:t>
            </a:r>
          </a:p>
          <a:p>
            <a:r>
              <a:rPr lang="ru-RU" dirty="0" smtClean="0"/>
              <a:t>Для целей Стандарта справедливая стоимость определяется в порядке, предусмотренном Международным </a:t>
            </a:r>
            <a:r>
              <a:rPr lang="ru-RU" dirty="0" smtClean="0">
                <a:hlinkClick r:id="rId2"/>
              </a:rPr>
              <a:t>стандартом</a:t>
            </a:r>
            <a:r>
              <a:rPr lang="ru-RU" dirty="0" smtClean="0"/>
              <a:t> финансовой отчетности (IFRS) 13 "Оценка справедливой стоимости", введенным в действие на территории Российской Федерации </a:t>
            </a:r>
            <a:r>
              <a:rPr lang="ru-RU" dirty="0" smtClean="0">
                <a:hlinkClick r:id="rId3"/>
              </a:rPr>
              <a:t>приказом</a:t>
            </a:r>
            <a:r>
              <a:rPr lang="ru-RU" dirty="0" smtClean="0"/>
              <a:t> Министерства финансов Российской Федерации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ФСБУ 14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2. Установить, что Стандарт применяется начиная с бухгалтерской (финансовой) отчетности за 2024 год. Организация может принять решение о применении Стандарта до указанного срока.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Обязательная  инвентаризация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а) при составлении годовой бухгалтерской (финансовой) отчетности. Экономический субъект вправе проводить инвентаризацию библиотечных фондов один раз в пять лет, иных основных средств - один раз в три года;</a:t>
            </a:r>
          </a:p>
          <a:p>
            <a:r>
              <a:rPr lang="ru-RU" dirty="0" smtClean="0"/>
              <a:t>б) при передаче (возврате) активов экономического субъекта, имущественного комплекса (за исключением обычной деятельности экономического субъекта) в аренду, управление, безвозмездное пользование, а также при отчуждении активов экономического субъекта;</a:t>
            </a:r>
          </a:p>
          <a:p>
            <a:r>
              <a:rPr lang="ru-RU" dirty="0" smtClean="0"/>
              <a:t>в) при смене работника, на которого возложена материальная ответственность;</a:t>
            </a:r>
          </a:p>
          <a:p>
            <a:r>
              <a:rPr lang="ru-RU" dirty="0" smtClean="0"/>
              <a:t>г) при смене руководителя коллектива (бригадира), при выбытии из коллектива (бригады) более 50 процентов его членов, а также по требованию одного или нескольких членов коллектива (бригады) (при коллективной (бригадной) материальной ответственности);</a:t>
            </a:r>
          </a:p>
          <a:p>
            <a:r>
              <a:rPr lang="ru-RU" dirty="0" err="1" smtClean="0"/>
              <a:t>д</a:t>
            </a:r>
            <a:r>
              <a:rPr lang="ru-RU" dirty="0" smtClean="0"/>
              <a:t>) при установлении факта утраты или порчи (повреждения) активов;</a:t>
            </a:r>
          </a:p>
          <a:p>
            <a:r>
              <a:rPr lang="ru-RU" dirty="0" smtClean="0"/>
              <a:t>е) в случае пожара, аварии, стихийного бедствия, а также иного бедствия, в результате которого сложилась чрезвычайная ситуация;</a:t>
            </a:r>
          </a:p>
          <a:p>
            <a:r>
              <a:rPr lang="ru-RU" dirty="0" smtClean="0"/>
              <a:t>ж) при реорганизации организации, за исключением случаев реорганизации в форме преобразования;</a:t>
            </a:r>
          </a:p>
          <a:p>
            <a:r>
              <a:rPr lang="ru-RU" dirty="0" err="1" smtClean="0"/>
              <a:t>з</a:t>
            </a:r>
            <a:r>
              <a:rPr lang="ru-RU" dirty="0" smtClean="0"/>
              <a:t>) при ликвидации организации.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147248" cy="5559896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 smtClean="0"/>
              <a:t>ФОНД «НАЦИОНАЛЬНЫЙ НЕГОСУДАРСТВЕННЫЙ</a:t>
            </a:r>
            <a:br>
              <a:rPr lang="ru-RU" b="1" dirty="0" smtClean="0"/>
            </a:br>
            <a:r>
              <a:rPr lang="ru-RU" b="1" dirty="0" smtClean="0"/>
              <a:t>РЕГУЛЯТОР БУХГАЛТЕРСКОГО УЧЁТА</a:t>
            </a:r>
            <a:br>
              <a:rPr lang="ru-RU" b="1" dirty="0" smtClean="0"/>
            </a:br>
            <a:r>
              <a:rPr lang="ru-RU" b="1" dirty="0" smtClean="0"/>
              <a:t>«БУХГАЛТЕРСКИЙ МЕТОДОЛОГИЧЕСКИЙ ЦЕНТР»</a:t>
            </a:r>
            <a:endParaRPr lang="ru-RU" dirty="0" smtClean="0"/>
          </a:p>
          <a:p>
            <a:pPr fontAlgn="base"/>
            <a:r>
              <a:rPr lang="ru-RU" b="1" dirty="0" smtClean="0"/>
              <a:t>(ФОНД «НРБУ «БМЦ»)</a:t>
            </a:r>
            <a:endParaRPr lang="ru-RU" dirty="0" smtClean="0"/>
          </a:p>
          <a:p>
            <a:pPr fontAlgn="base"/>
            <a:r>
              <a:rPr lang="ru-RU" dirty="0" smtClean="0"/>
              <a:t> </a:t>
            </a:r>
          </a:p>
          <a:p>
            <a:pPr fontAlgn="base"/>
            <a:r>
              <a:rPr lang="ru-RU" b="1" dirty="0" smtClean="0"/>
              <a:t>ПОЯСНИТЕЛЬНАЯ ЗАПИСКА</a:t>
            </a:r>
            <a:br>
              <a:rPr lang="ru-RU" b="1" dirty="0" smtClean="0"/>
            </a:br>
            <a:r>
              <a:rPr lang="ru-RU" b="1" dirty="0" smtClean="0"/>
              <a:t>к проекту федерального стандарта бухгалтерского учета</a:t>
            </a:r>
            <a:endParaRPr lang="ru-RU" dirty="0" smtClean="0"/>
          </a:p>
          <a:p>
            <a:pPr fontAlgn="base"/>
            <a:r>
              <a:rPr lang="ru-RU" b="1" dirty="0" smtClean="0"/>
              <a:t>«Некоммерческая деятельность»</a:t>
            </a:r>
            <a:endParaRPr lang="ru-RU" dirty="0" smtClean="0"/>
          </a:p>
          <a:p>
            <a:pPr fontAlgn="base"/>
            <a:r>
              <a:rPr lang="ru-RU" dirty="0" smtClean="0"/>
              <a:t>Проект ФСБУ «Некоммерческая деятельность» (далее – Проект) разработан в соответствии со статьей 24 Федерального закона «О бухгалтерском учете» и программой разработки федеральных стандартов бухгалтерского учета на 2019-2021 гг., утвержденной Приказом Минфина России № 83 «Об утверждении программы разработки федеральных стандартов бухгалтерского учета на 2019 – 2021 гг.», а также предшествующих ей программ.</a:t>
            </a:r>
          </a:p>
          <a:p>
            <a:pPr fontAlgn="base"/>
            <a:r>
              <a:rPr lang="ru-RU" dirty="0" smtClean="0"/>
              <a:t>Принятие </a:t>
            </a:r>
            <a:r>
              <a:rPr lang="ru-RU" dirty="0" smtClean="0"/>
              <a:t>Проекта потребует признания утратившим силу примечания 6 к форме бухгалтерского баланса (Приложение № 1), утвержденной приказом Минфина России «О формах бухгалтерской отчетности организаций» от 2 июля 2010 г. № 66н.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Коммерческие организации применяют настоящий Стандарт в случае осуществления ими некоммерческой деятельности в отношении информации о такой деятельности.</a:t>
            </a:r>
          </a:p>
          <a:p>
            <a:pPr fontAlgn="base"/>
            <a:r>
              <a:rPr lang="ru-RU" dirty="0" smtClean="0"/>
              <a:t>Стандарт применяется организациями наряду с другими федеральными стандартами.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Для целей настоящего Стандарта </a:t>
            </a:r>
            <a:r>
              <a:rPr lang="ru-RU" b="1" u="sng" dirty="0" smtClean="0">
                <a:solidFill>
                  <a:srgbClr val="FF0000"/>
                </a:solidFill>
              </a:rPr>
              <a:t>поступлением средств </a:t>
            </a:r>
            <a:r>
              <a:rPr lang="ru-RU" dirty="0" smtClean="0"/>
              <a:t>считается поступление (увеличение) активов организации или аннулирование (уменьшение) ее обязательств.</a:t>
            </a:r>
          </a:p>
          <a:p>
            <a:pPr fontAlgn="base"/>
            <a:r>
              <a:rPr lang="ru-RU" dirty="0" smtClean="0"/>
              <a:t>Не является поступлением средств увеличение балансовой стоимости актива или уменьшение балансовой стоимости обязательства в связи с изменением его оценки, в случаях, например, переоценки, признания курсовых </a:t>
            </a:r>
            <a:r>
              <a:rPr lang="ru-RU" dirty="0" err="1" smtClean="0"/>
              <a:t>разниц</a:t>
            </a:r>
            <a:r>
              <a:rPr lang="ru-RU" dirty="0" smtClean="0"/>
              <a:t>, изменения оценочных значений, др. Указанные изменения стоимости активов и обязательств учитываются обособленно от поступлений средств.</a:t>
            </a:r>
          </a:p>
          <a:p>
            <a:pPr fontAlgn="base"/>
            <a:r>
              <a:rPr lang="ru-RU" dirty="0" smtClean="0"/>
              <a:t>В случае если поступление средств обусловлено тем, что организация передает в обмен другим лицам примерно эквивалентные по стоимости активы, осуществляет работы, оказывает услуги или освобождает других лиц от обязательств, такое поступление считается </a:t>
            </a:r>
            <a:r>
              <a:rPr lang="ru-RU" dirty="0" smtClean="0">
                <a:solidFill>
                  <a:srgbClr val="FF0000"/>
                </a:solidFill>
              </a:rPr>
              <a:t>обменным. </a:t>
            </a:r>
            <a:r>
              <a:rPr lang="ru-RU" dirty="0" smtClean="0"/>
              <a:t>Иные поступления средств считаются </a:t>
            </a:r>
            <a:r>
              <a:rPr lang="ru-RU" dirty="0" smtClean="0">
                <a:solidFill>
                  <a:srgbClr val="FF0000"/>
                </a:solidFill>
              </a:rPr>
              <a:t>необменными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Обменные и необменные поступления средств учитываются раздельно.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Для целей настоящего Стандарта </a:t>
            </a:r>
            <a:r>
              <a:rPr lang="ru-RU" b="1" u="sng" dirty="0" smtClean="0">
                <a:solidFill>
                  <a:srgbClr val="FF0000"/>
                </a:solidFill>
              </a:rPr>
              <a:t>расходованием средств</a:t>
            </a:r>
            <a:r>
              <a:rPr lang="ru-RU" dirty="0" smtClean="0"/>
              <a:t> считается выбытие (уменьшение) активов организации или возникновение (увеличение) ее обязательств</a:t>
            </a:r>
          </a:p>
          <a:p>
            <a:pPr fontAlgn="base"/>
            <a:r>
              <a:rPr lang="ru-RU" dirty="0" smtClean="0"/>
              <a:t>Не является расходованием средств уменьшение балансовой стоимости актива или увеличение балансовой стоимости обязательства в связи с изменением его оценки, в случаях, например, переоценки, создания или увеличения резерва под обесценение, признания курсовых </a:t>
            </a:r>
            <a:r>
              <a:rPr lang="ru-RU" dirty="0" err="1" smtClean="0"/>
              <a:t>разниц</a:t>
            </a:r>
            <a:r>
              <a:rPr lang="ru-RU" dirty="0" smtClean="0"/>
              <a:t>, изменения оценочных значений, др. Указанные изменения стоимости активов и обязательств учитываются обособленно от расходования средств.</a:t>
            </a:r>
          </a:p>
          <a:p>
            <a:pPr fontAlgn="base"/>
            <a:r>
              <a:rPr lang="ru-RU" dirty="0" smtClean="0"/>
              <a:t>Расходование средств учитывается в разрезе направлений расходования (расходы на целевые мероприятия, на содержание и управление организацией, на привлечение финансирования, др.), а также в разрезе расходуемых ресурсов (оплата труда, амортизация </a:t>
            </a:r>
            <a:r>
              <a:rPr lang="ru-RU" dirty="0" err="1" smtClean="0"/>
              <a:t>внеоборотных</a:t>
            </a:r>
            <a:r>
              <a:rPr lang="ru-RU" dirty="0" smtClean="0"/>
              <a:t> активов, материальные расходы, оплата работ (услуг) сторонних лиц, др.).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/>
              <a:t> Безвозмездно полученные организацией индивидуально-определенные вещи, которые должны быть переданы ею другим лицам, учитываются в качестве </a:t>
            </a:r>
            <a:r>
              <a:rPr lang="ru-RU" b="1" u="sng" dirty="0" smtClean="0">
                <a:solidFill>
                  <a:srgbClr val="FF0000"/>
                </a:solidFill>
              </a:rPr>
              <a:t>транзитных ценностей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Транзитные ценности учитываются организацией за балансом в оценке, указанной передавшим их лицом. При отсутствии такого указания организация может учитывать транзитные ценности только в натуральных единицах и не обязана производить их денежную оценку, за исключением случаев, когда передавшее их лицо возложило на получателя такую обязанность, либо денежная оценка требуется нормативными правовыми актами, регулирующими оборот этих ценностей.</a:t>
            </a:r>
          </a:p>
          <a:p>
            <a:pPr fontAlgn="base"/>
            <a:r>
              <a:rPr lang="ru-RU" dirty="0" smtClean="0"/>
              <a:t>Информация о транзитных ценностях и обязанностях по их передаче раскрывается организацией в пояснениях к бухгалтерскому к бухгалтерскому балансу и отчету о целевом использовании средств.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b="1" u="sng" dirty="0" smtClean="0">
                <a:solidFill>
                  <a:srgbClr val="FF0000"/>
                </a:solidFill>
              </a:rPr>
              <a:t>Капиталом некоммерческой организации </a:t>
            </a:r>
            <a:r>
              <a:rPr lang="ru-RU" dirty="0" smtClean="0"/>
              <a:t>являются все ее активы за вычетом всех ее обязательств.</a:t>
            </a:r>
          </a:p>
          <a:p>
            <a:pPr fontAlgn="base"/>
            <a:r>
              <a:rPr lang="ru-RU" dirty="0" smtClean="0"/>
              <a:t>Капитал некоммерческой организации подразделяется на целевой капитал и свободный капитал.</a:t>
            </a:r>
          </a:p>
          <a:p>
            <a:pPr fontAlgn="base"/>
            <a:r>
              <a:rPr lang="ru-RU" dirty="0" smtClean="0"/>
              <a:t>Целевым капиталом организации считается часть ее капитала, в отношении которой существуют ограничения на расходование средств в связи с наличием у организации обязанности расходовать средства только на определенные цели, определенным способом или в определенное время исходя из условий, установленных предоставившим средства лицом.</a:t>
            </a:r>
          </a:p>
          <a:p>
            <a:pPr fontAlgn="base"/>
            <a:r>
              <a:rPr lang="ru-RU" dirty="0" smtClean="0"/>
              <a:t>Не считается ограничением на расходование средств:</a:t>
            </a:r>
          </a:p>
          <a:p>
            <a:pPr fontAlgn="base"/>
            <a:r>
              <a:rPr lang="ru-RU" dirty="0" smtClean="0"/>
              <a:t>а) необходимость расходовать средства на цели деятельности некоммерческой организацией, ради которых она создана, в целом, когда руководство организации в рамках этих целей вправе определять конкретную цель, способ и время расходования средств;</a:t>
            </a:r>
          </a:p>
          <a:p>
            <a:pPr fontAlgn="base"/>
            <a:r>
              <a:rPr lang="ru-RU" dirty="0" smtClean="0"/>
              <a:t>б) необходимость расходовать средства на определенные цели, определенным способом или в определенное время, обусловленная решением управляющих органов организации, но не условиями, установленными предоставившим средства лицом.</a:t>
            </a:r>
          </a:p>
          <a:p>
            <a:pPr fontAlgn="base"/>
            <a:r>
              <a:rPr lang="ru-RU" dirty="0" smtClean="0"/>
              <a:t>Свободным капиталом организации считается часть ее капитала, в отношении которой не существует ограничений, указанных в пункте 16 настоящего Стандарта.</a:t>
            </a:r>
          </a:p>
          <a:p>
            <a:pPr fontAlgn="base"/>
            <a:r>
              <a:rPr lang="ru-RU" dirty="0" smtClean="0"/>
              <a:t>В составе свободного капитала обособленно учитываются суммы, в отношении которых управляющими органами организации принято решение расходовать средства только на определенные цели, определенным способом или в определенное время.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Отчет о целевом использовании средств характеризует изменения в финансовом положении некоммерческой организации за отчетный период в связи с поступлением и использованием средств.</a:t>
            </a:r>
          </a:p>
          <a:p>
            <a:pPr fontAlgn="base"/>
            <a:r>
              <a:rPr lang="ru-RU" dirty="0" smtClean="0"/>
              <a:t>В отчете о целевом использовании средств представляются начисления прав на получение средств и начисления обязательств по их выплате (движение средств по принципу начисления), а также фактические поступления и выплаты денежных средств (движение средств по кассовому принципу).</a:t>
            </a:r>
          </a:p>
          <a:p>
            <a:pPr fontAlgn="base"/>
            <a:r>
              <a:rPr lang="ru-RU" dirty="0" smtClean="0"/>
              <a:t>Поступления средств представляются в отчете о целевом использовании средств по видам поступлений. При этом должно быть обеспечено отдельное представление:</a:t>
            </a:r>
          </a:p>
          <a:p>
            <a:pPr fontAlgn="base"/>
            <a:r>
              <a:rPr lang="ru-RU" dirty="0" smtClean="0"/>
              <a:t>а) обменных и необменных поступлений;</a:t>
            </a:r>
          </a:p>
          <a:p>
            <a:pPr fontAlgn="base"/>
            <a:r>
              <a:rPr lang="ru-RU" dirty="0" smtClean="0"/>
              <a:t>б) поступлений средств с ограничениями и средств без ограничений, приводящих к увеличению, соответственно, целевого капитала и свободного капитала;</a:t>
            </a:r>
          </a:p>
          <a:p>
            <a:pPr fontAlgn="base"/>
            <a:r>
              <a:rPr lang="ru-RU" dirty="0" smtClean="0"/>
              <a:t>в) поступлений денежных средств и поступлений </a:t>
            </a:r>
            <a:r>
              <a:rPr lang="ru-RU" dirty="0" err="1" smtClean="0"/>
              <a:t>неденежного</a:t>
            </a:r>
            <a:r>
              <a:rPr lang="ru-RU" dirty="0" smtClean="0"/>
              <a:t> имущества (имущественных прав).</a:t>
            </a:r>
          </a:p>
          <a:p>
            <a:pPr fontAlgn="base"/>
            <a:endParaRPr lang="ru-RU" dirty="0" smtClean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 smtClean="0"/>
              <a:t>Расходование средств представляется в отчете о целевом использовании средств по направлениям расходования и по расходуемым ресурсам. При этом должно быть обеспечено отдельное представление:</a:t>
            </a:r>
          </a:p>
          <a:p>
            <a:pPr fontAlgn="base"/>
            <a:r>
              <a:rPr lang="ru-RU" dirty="0" smtClean="0"/>
              <a:t>а) расходования средств, приводящие к уменьшению целевого капитала и свободного капитала;</a:t>
            </a:r>
          </a:p>
          <a:p>
            <a:pPr fontAlgn="base"/>
            <a:r>
              <a:rPr lang="ru-RU" dirty="0" smtClean="0"/>
              <a:t>б) расходования денежных средств и выбытия </a:t>
            </a:r>
            <a:r>
              <a:rPr lang="ru-RU" dirty="0" err="1" smtClean="0"/>
              <a:t>неденежного</a:t>
            </a:r>
            <a:r>
              <a:rPr lang="ru-RU" dirty="0" smtClean="0"/>
              <a:t> имущества (имущественных прав);</a:t>
            </a:r>
          </a:p>
          <a:p>
            <a:pPr fontAlgn="base"/>
            <a:r>
              <a:rPr lang="ru-RU" dirty="0" smtClean="0"/>
              <a:t>в) расходов, обеспечивающих деятельность организации, и выбытий активов, являющихся предметом этой деятельности.</a:t>
            </a:r>
          </a:p>
          <a:p>
            <a:pPr fontAlgn="base"/>
            <a:r>
              <a:rPr lang="ru-RU" dirty="0" smtClean="0"/>
              <a:t>В отчете о целевом использовании средств также отражается </a:t>
            </a:r>
            <a:r>
              <a:rPr lang="ru-RU" dirty="0" err="1" smtClean="0"/>
              <a:t>переклассификация</a:t>
            </a:r>
            <a:r>
              <a:rPr lang="ru-RU" dirty="0" smtClean="0"/>
              <a:t> целевого капитала в свободный капитал по видам операций, обусловивших такую </a:t>
            </a:r>
            <a:r>
              <a:rPr lang="ru-RU" dirty="0" err="1" smtClean="0"/>
              <a:t>переклассификацию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В отчете о целевом использовании средств представляется числовая сверка поступлений и расходований средств, а также других изменений капитала некоммерческой организации с остатками целевого и свободного капитала, а также с остатками денежных средств на начало и конец отчетного периода и каждого из представленных сравнительных периодов.</a:t>
            </a:r>
          </a:p>
          <a:p>
            <a:r>
              <a:rPr lang="ru-RU" dirty="0" smtClean="0"/>
              <a:t>ФОРМА- в стандарте</a:t>
            </a:r>
            <a:endParaRPr lang="ru-RU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Некоммерческая организация представляет в качестве приложений к отчету о целевом использовании средств:</a:t>
            </a:r>
          </a:p>
          <a:p>
            <a:pPr fontAlgn="base"/>
            <a:r>
              <a:rPr lang="ru-RU" dirty="0" smtClean="0"/>
              <a:t>а) отчет о финансовых результатах – в случае осуществления в значительных объемах приносящей доход деятельности;</a:t>
            </a:r>
          </a:p>
          <a:p>
            <a:pPr fontAlgn="base"/>
            <a:r>
              <a:rPr lang="ru-RU" dirty="0" smtClean="0"/>
              <a:t>б) отчет об изменениях в капитале – в случае значительных изменений в капитале, не связанных с поступлением и расходованием средств;</a:t>
            </a:r>
          </a:p>
          <a:p>
            <a:pPr fontAlgn="base"/>
            <a:r>
              <a:rPr lang="ru-RU" dirty="0" smtClean="0"/>
              <a:t>в) отчет о движении денежных средств – в случае значительных различий между движением средств по принципу начисления и движением средств по кассовому принципу (когда большая часть начислений и платежей по ним приходится на разные отчетные периоды).</a:t>
            </a:r>
          </a:p>
          <a:p>
            <a:pPr fontAlgn="base"/>
            <a:r>
              <a:rPr lang="ru-RU" dirty="0" smtClean="0"/>
              <a:t>Указанные в подпунктах «а» – «в» настоящего пункта отчеты составляются некоммерческой организацией применительно к правилам их составления коммерческими организациями.</a:t>
            </a:r>
          </a:p>
          <a:p>
            <a:pPr fontAlgn="base"/>
            <a:r>
              <a:rPr lang="ru-RU" dirty="0" smtClean="0"/>
              <a:t>В приложениях к бухгалтерскому балансу и отчету о целевом использовании средств также представляются пояснения к указанным отчетам, необходимые для понимания пользователями бухгалтерской отчетности представленных в отчетах данных.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ФСБУ 14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4. Для целей бухгалтерского учета объектом нематериальных активов считается актив, характеризующийся одновременно следующими признаками:</a:t>
            </a:r>
          </a:p>
          <a:p>
            <a:pPr fontAlgn="base"/>
            <a:r>
              <a:rPr lang="ru-RU" dirty="0"/>
              <a:t>а) не имеет материально-вещественной формы;</a:t>
            </a:r>
          </a:p>
          <a:p>
            <a:pPr fontAlgn="base"/>
            <a:r>
              <a:rPr lang="ru-RU" dirty="0"/>
              <a:t>б) предназначен для использования организацией в ходе обычной деятельности при производстве и (или) продаже ею продукции (товаров), при выполнении работ или оказании услуг, для предоставления за плату во временное пользование, для управленческих нужд либо для использования в деятельности некоммерческой организации, направленной на достижение целей, ради которых она создана;</a:t>
            </a:r>
          </a:p>
          <a:p>
            <a:pPr fontAlgn="base"/>
            <a:r>
              <a:rPr lang="ru-RU" dirty="0"/>
              <a:t>в) предназначен для использования организацией в течение периода более 12 месяцев или обычного операционного цикла, превышающего 12 месяцев;</a:t>
            </a:r>
          </a:p>
          <a:p>
            <a:pPr fontAlgn="base"/>
            <a:r>
              <a:rPr lang="ru-RU" dirty="0"/>
              <a:t>г) способен приносить организации экономические выгоды (доход) в будущем (</a:t>
            </a:r>
            <a:r>
              <a:rPr lang="ru-RU" u="sng" dirty="0">
                <a:solidFill>
                  <a:srgbClr val="FF0000"/>
                </a:solidFill>
              </a:rPr>
              <a:t>обеспечить достижение некоммерческой организацией целей, ради которых она создана</a:t>
            </a:r>
            <a:r>
              <a:rPr lang="ru-RU" dirty="0"/>
              <a:t>), на получение которых организация имеет право (в частности, в отношении такого актива у организации при его приобретении (создании) возникли исключительные права, права в соответствии с лицензионными договорами либо иными документами, подтверждающими существование права на такой актив) и доступ иных лиц к которым организация способна ограничить;</a:t>
            </a:r>
          </a:p>
          <a:p>
            <a:pPr fontAlgn="base"/>
            <a:r>
              <a:rPr lang="ru-RU" dirty="0" err="1"/>
              <a:t>д</a:t>
            </a:r>
            <a:r>
              <a:rPr lang="ru-RU" dirty="0"/>
              <a:t>) может быть выделен (идентифицирован) из других активов или отделен от них.</a:t>
            </a:r>
          </a:p>
          <a:p>
            <a:pPr fontAlgn="base"/>
            <a:r>
              <a:rPr lang="ru-RU" dirty="0"/>
              <a:t>5. Характеризующийся признаками, установленными пунктом 4 настоящего Стандарта, </a:t>
            </a:r>
            <a:r>
              <a:rPr lang="ru-RU" b="1" dirty="0">
                <a:solidFill>
                  <a:srgbClr val="FF0000"/>
                </a:solidFill>
              </a:rPr>
              <a:t>актив, исключительное право на который принадлежит нескольким организациям совместно, признается объектом нематериальных активов каждой из этих организаций.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ФСБУ «Некоммерческая деятельность»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/>
              <a:t>Организация применяет настоящий Стандарт, начиная с бухгалтерской (финансовой) отчетности за 2022 год. Организация может принять решение о применении настоящего Стандарта до указанного срока. Такое решение подлежит раскрытию в бухгалтерской (финансовой) отчетности организации.</a:t>
            </a:r>
          </a:p>
          <a:p>
            <a:pPr fontAlgn="base"/>
            <a:r>
              <a:rPr lang="ru-RU" dirty="0" smtClean="0"/>
              <a:t>Последствия изменений учетной политики в связи с началом применения настоящего Стандарта отражаются по выбору организации ретроспективно (как если бы настоящий Стандарт применялся с момента возникновения затрагиваемых им фактов хозяйственной жизни) либо перспективно (только в отношении фактов хозяйственной жизни, имевших место после начала применения настоящего Стандарта, без изменения сформированных ранее данных бухгалтерского учета). Организация раскрывает выбранный ею способ отражения последствий изменений учетной политики в связи с началом применения настоящего Стандарта в своей первой бухгалтерской (финансовой) отчетности, составленной с применением настоящего Стандарта.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ФСБУ 14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dirty="0"/>
              <a:t>нематериальными активами являются, например:</a:t>
            </a:r>
          </a:p>
          <a:p>
            <a:pPr fontAlgn="base"/>
            <a:r>
              <a:rPr lang="ru-RU" dirty="0"/>
              <a:t>а) результаты интеллектуальной деятельности;</a:t>
            </a:r>
          </a:p>
          <a:p>
            <a:pPr fontAlgn="base"/>
            <a:r>
              <a:rPr lang="ru-RU" dirty="0"/>
              <a:t>б) средства индивидуализации юридического лица, товаров, работ, услуг и предприятий (далее - средства индивидуализации);</a:t>
            </a:r>
          </a:p>
          <a:p>
            <a:pPr fontAlgn="base"/>
            <a:r>
              <a:rPr lang="ru-RU" dirty="0"/>
              <a:t>в) разрешения (лицензии) на осуществление отдельных видов деятельности.</a:t>
            </a:r>
          </a:p>
          <a:p>
            <a:pPr fontAlgn="base"/>
            <a:r>
              <a:rPr lang="ru-RU" dirty="0"/>
              <a:t>7. Организация может принять решение не применять настоящий Стандарт в отношении активов, характеризующихся признаками, установленными пунктом 4 настоящего Стандарта, но </a:t>
            </a:r>
            <a:r>
              <a:rPr lang="ru-RU" b="1" dirty="0">
                <a:solidFill>
                  <a:srgbClr val="FF0000"/>
                </a:solidFill>
              </a:rPr>
              <a:t>имеющих стоимость за единицу ниже лимита, установленного организацией</a:t>
            </a:r>
            <a:r>
              <a:rPr lang="ru-RU" dirty="0"/>
              <a:t>. Указанный лимит устанавливается с учетом существенности информации о таких активах. При этом затраты на приобретение, создание таких активов признаются расходами периода, в котором завершены капитальные вложения, связанные с приобретением, созданием этих активов. Указанное решение раскрывается в бухгалтерской (финансовой) отчетности с указанием лимита стоимости, установленного организацией.</a:t>
            </a:r>
          </a:p>
          <a:p>
            <a:pPr fontAlgn="base"/>
            <a:r>
              <a:rPr lang="ru-RU" dirty="0"/>
              <a:t>Организация должна обеспечить надлежащий контроль (в том числе с использованием </a:t>
            </a:r>
            <a:r>
              <a:rPr lang="ru-RU" dirty="0" err="1"/>
              <a:t>забалансового</a:t>
            </a:r>
            <a:r>
              <a:rPr lang="ru-RU" dirty="0"/>
              <a:t> учета) наличия и движения активов, указанных в абзаце первом настоящего пункта.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5846</TotalTime>
  <Words>6294</Words>
  <Application>Microsoft Office PowerPoint</Application>
  <PresentationFormat>Экран (4:3)</PresentationFormat>
  <Paragraphs>418</Paragraphs>
  <Slides>80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80</vt:i4>
      </vt:variant>
    </vt:vector>
  </HeadingPairs>
  <TitlesOfParts>
    <vt:vector size="81" baseType="lpstr">
      <vt:lpstr>Поток</vt:lpstr>
      <vt:lpstr>Новое в бухгалтерском учете  в некоммерческих организациях</vt:lpstr>
      <vt:lpstr>Программа</vt:lpstr>
      <vt:lpstr>Закон о бухгалтерском учете</vt:lpstr>
      <vt:lpstr>ФСБУ и ПБУ</vt:lpstr>
      <vt:lpstr>На смену устаревшим ПБУ приходят современные федеральные стандарты бухучёта.</vt:lpstr>
      <vt:lpstr>Слайд 6</vt:lpstr>
      <vt:lpstr>ФСБУ 14</vt:lpstr>
      <vt:lpstr>ФСБУ 14</vt:lpstr>
      <vt:lpstr>ФСБУ 14</vt:lpstr>
      <vt:lpstr>ФСБУ 14</vt:lpstr>
      <vt:lpstr>ФСБУ 14</vt:lpstr>
      <vt:lpstr>ФСБУ 14</vt:lpstr>
      <vt:lpstr>ФСБУ 14</vt:lpstr>
      <vt:lpstr>ФСБУ 14</vt:lpstr>
      <vt:lpstr>  РЕКОМЕНДАЦИЯ Р-155/2023-КпР ПЕРЕХОД НА ФСБУ 14/2022 «НЕМАТЕРИАЛЬНЫЕ АКТИВЫ» </vt:lpstr>
      <vt:lpstr>  РЕКОМЕНДАЦИЯ Р-155/2023-КпР ПЕРЕХОД НА ФСБУ 14/2022 «НЕМАТЕРИАЛЬНЫЕ АКТИВЫ» </vt:lpstr>
      <vt:lpstr>ФСБУ 5/2019 «Запасы»</vt:lpstr>
      <vt:lpstr>По материалам в УП_ПРИМЕР</vt:lpstr>
      <vt:lpstr>По материалам в УП</vt:lpstr>
      <vt:lpstr>ВАРИАНТ:</vt:lpstr>
      <vt:lpstr>ВАЖНО!</vt:lpstr>
      <vt:lpstr>Неисключительные права:</vt:lpstr>
      <vt:lpstr>проводки</vt:lpstr>
      <vt:lpstr>ФСБУ 6</vt:lpstr>
      <vt:lpstr>ФСБУ 6</vt:lpstr>
      <vt:lpstr>ФСБУ 6</vt:lpstr>
      <vt:lpstr>Лимит</vt:lpstr>
      <vt:lpstr>Лимит</vt:lpstr>
      <vt:lpstr>Лимит</vt:lpstr>
      <vt:lpstr>МЦ4</vt:lpstr>
      <vt:lpstr>Учетная политика пример</vt:lpstr>
      <vt:lpstr>Учетная политика пример</vt:lpstr>
      <vt:lpstr>Учетная политика пример</vt:lpstr>
      <vt:lpstr>Учетная политика пример</vt:lpstr>
      <vt:lpstr>Ликвидационная стоимость по ФСБУ 6 </vt:lpstr>
      <vt:lpstr>Ликвидационная стоимость по ФСБУ 6 </vt:lpstr>
      <vt:lpstr>Ликвидационная стоимость по ФСБУ 6 </vt:lpstr>
      <vt:lpstr>Ликвидационная стоимость по ФСБУ 6 </vt:lpstr>
      <vt:lpstr>Ликвидационная стоимость по ФСБУ 6 </vt:lpstr>
      <vt:lpstr>Определение амортизации и ее начисление в дальнейшем. </vt:lpstr>
      <vt:lpstr>ФОС</vt:lpstr>
      <vt:lpstr>ФОС</vt:lpstr>
      <vt:lpstr>ФОС</vt:lpstr>
      <vt:lpstr>Основные средства</vt:lpstr>
      <vt:lpstr>Учетная политика</vt:lpstr>
      <vt:lpstr>Учетная политика</vt:lpstr>
      <vt:lpstr>Учетная политика</vt:lpstr>
      <vt:lpstr>Учетная политика</vt:lpstr>
      <vt:lpstr>Амортизируемое имущество, применение УСН </vt:lpstr>
      <vt:lpstr>Амортизируемое имущество, применение УСН </vt:lpstr>
      <vt:lpstr>  РЕКОМЕНДАЦИЯ Р-148/2023-ОК НКО «КАПИТАЛ НЕКОММЕРЧЕСКОЙ ОРГАНИЗАЦИИ» </vt:lpstr>
      <vt:lpstr>  РЕКОМЕНДАЦИЯ Р-148/2023-ОК НКО «КАПИТАЛ НЕКОММЕРЧЕСКОЙ ОРГАНИЗАЦИИ» </vt:lpstr>
      <vt:lpstr>  РЕКОМЕНДАЦИЯ Р-148/2023-ОК НКО «КАПИТАЛ НЕКОММЕРЧЕСКОЙ ОРГАНИЗАЦИИ» </vt:lpstr>
      <vt:lpstr>  РЕКОМЕНДАЦИЯ Р-148/2023-ОК НКО «КАПИТАЛ НЕКОММЕРЧЕСКОЙ ОРГАНИЗАЦИИ» </vt:lpstr>
      <vt:lpstr>  РЕКОМЕНДАЦИЯ Р-148/2023-ОК НКО «КАПИТАЛ НЕКОММЕРЧЕСКОЙ ОРГАНИЗАЦИИ» </vt:lpstr>
      <vt:lpstr>ФСБУ 25</vt:lpstr>
      <vt:lpstr>ФСБУ 25</vt:lpstr>
      <vt:lpstr>ФСБУ 25</vt:lpstr>
      <vt:lpstr>ФСБУ 25</vt:lpstr>
      <vt:lpstr>ФСБУ 25</vt:lpstr>
      <vt:lpstr>Проводки по аренде</vt:lpstr>
      <vt:lpstr>ФСБУ 4/2023 заменит ПБУ 4/99 и Приказ N 66н</vt:lpstr>
      <vt:lpstr>Стандарт устанавливает:</vt:lpstr>
      <vt:lpstr>Новое ФСБУ 4/2023 "Бухгалтерская (финансовая) отчетность" вместо ПБУ 4/99 «Бухгалтерская отчетность организации» и Приказа Минфина России 66н "О формах бухгалтерской отчетности организаций" </vt:lpstr>
      <vt:lpstr>Новое ФСБУ 4/2023 "Бухгалтерская (финансовая) отчетность" вместо ПБУ 4/99 «Бухгалтерская отчетность организации» и Приказа Минфина России 66н "О формах бухгалтерской отчетности организаций" </vt:lpstr>
      <vt:lpstr>Новое ФСБУ 4/2023 "Бухгалтерская (финансовая) отчетность" вместо ПБУ 4/99 «Бухгалтерская отчетность организации» и Приказа Минфина России 66н "О формах бухгалтерской отчетности организаций" </vt:lpstr>
      <vt:lpstr>Новое ФСБУ 4/2023 "Бухгалтерская (финансовая) отчетность" вместо ПБУ 4/99 «Бухгалтерская отчетность организации» и Приказа Минфина России 66н "О формах бухгалтерской отчетности организаций" </vt:lpstr>
      <vt:lpstr>Слайд 68</vt:lpstr>
      <vt:lpstr>МСФО</vt:lpstr>
      <vt:lpstr>Обязательная  инвентаризация</vt:lpstr>
      <vt:lpstr>Слайд 71</vt:lpstr>
      <vt:lpstr>ФСБУ «Некоммерческая деятельность»</vt:lpstr>
      <vt:lpstr>ФСБУ «Некоммерческая деятельность»</vt:lpstr>
      <vt:lpstr>ФСБУ «Некоммерческая деятельность»</vt:lpstr>
      <vt:lpstr>ФСБУ «Некоммерческая деятельность»</vt:lpstr>
      <vt:lpstr>ФСБУ «Некоммерческая деятельность»</vt:lpstr>
      <vt:lpstr>ФСБУ «Некоммерческая деятельность»</vt:lpstr>
      <vt:lpstr>ФСБУ «Некоммерческая деятельность»</vt:lpstr>
      <vt:lpstr>ФСБУ «Некоммерческая деятельность»</vt:lpstr>
      <vt:lpstr>ФСБУ «Некоммерческая деятельность»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Екатерина Баханькова</cp:lastModifiedBy>
  <cp:revision>232</cp:revision>
  <dcterms:created xsi:type="dcterms:W3CDTF">2019-08-25T19:36:08Z</dcterms:created>
  <dcterms:modified xsi:type="dcterms:W3CDTF">2024-11-20T21:44:53Z</dcterms:modified>
</cp:coreProperties>
</file>