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89.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93"/>
  </p:notesMasterIdLst>
  <p:sldIdLst>
    <p:sldId id="256" r:id="rId2"/>
    <p:sldId id="748" r:id="rId3"/>
    <p:sldId id="786" r:id="rId4"/>
    <p:sldId id="791" r:id="rId5"/>
    <p:sldId id="792" r:id="rId6"/>
    <p:sldId id="793" r:id="rId7"/>
    <p:sldId id="794" r:id="rId8"/>
    <p:sldId id="788" r:id="rId9"/>
    <p:sldId id="677" r:id="rId10"/>
    <p:sldId id="678" r:id="rId11"/>
    <p:sldId id="796" r:id="rId12"/>
    <p:sldId id="797" r:id="rId13"/>
    <p:sldId id="803" r:id="rId14"/>
    <p:sldId id="804" r:id="rId15"/>
    <p:sldId id="805" r:id="rId16"/>
    <p:sldId id="806" r:id="rId17"/>
    <p:sldId id="807" r:id="rId18"/>
    <p:sldId id="809" r:id="rId19"/>
    <p:sldId id="810" r:id="rId20"/>
    <p:sldId id="811" r:id="rId21"/>
    <p:sldId id="812" r:id="rId22"/>
    <p:sldId id="813" r:id="rId23"/>
    <p:sldId id="814" r:id="rId24"/>
    <p:sldId id="815" r:id="rId25"/>
    <p:sldId id="816" r:id="rId26"/>
    <p:sldId id="681" r:id="rId27"/>
    <p:sldId id="790" r:id="rId28"/>
    <p:sldId id="766" r:id="rId29"/>
    <p:sldId id="789" r:id="rId30"/>
    <p:sldId id="684" r:id="rId31"/>
    <p:sldId id="769" r:id="rId32"/>
    <p:sldId id="770" r:id="rId33"/>
    <p:sldId id="686" r:id="rId34"/>
    <p:sldId id="817" r:id="rId35"/>
    <p:sldId id="819" r:id="rId36"/>
    <p:sldId id="820" r:id="rId37"/>
    <p:sldId id="821" r:id="rId38"/>
    <p:sldId id="822" r:id="rId39"/>
    <p:sldId id="823" r:id="rId40"/>
    <p:sldId id="826" r:id="rId41"/>
    <p:sldId id="832" r:id="rId42"/>
    <p:sldId id="833" r:id="rId43"/>
    <p:sldId id="834" r:id="rId44"/>
    <p:sldId id="835" r:id="rId45"/>
    <p:sldId id="836" r:id="rId46"/>
    <p:sldId id="687" r:id="rId47"/>
    <p:sldId id="688" r:id="rId48"/>
    <p:sldId id="689" r:id="rId49"/>
    <p:sldId id="690" r:id="rId50"/>
    <p:sldId id="692" r:id="rId51"/>
    <p:sldId id="693" r:id="rId52"/>
    <p:sldId id="694" r:id="rId53"/>
    <p:sldId id="699" r:id="rId54"/>
    <p:sldId id="700" r:id="rId55"/>
    <p:sldId id="701" r:id="rId56"/>
    <p:sldId id="702" r:id="rId57"/>
    <p:sldId id="703" r:id="rId58"/>
    <p:sldId id="704" r:id="rId59"/>
    <p:sldId id="705" r:id="rId60"/>
    <p:sldId id="734" r:id="rId61"/>
    <p:sldId id="735" r:id="rId62"/>
    <p:sldId id="736" r:id="rId63"/>
    <p:sldId id="744" r:id="rId64"/>
    <p:sldId id="745" r:id="rId65"/>
    <p:sldId id="746" r:id="rId66"/>
    <p:sldId id="747" r:id="rId67"/>
    <p:sldId id="749" r:id="rId68"/>
    <p:sldId id="750" r:id="rId69"/>
    <p:sldId id="751" r:id="rId70"/>
    <p:sldId id="752" r:id="rId71"/>
    <p:sldId id="753" r:id="rId72"/>
    <p:sldId id="754" r:id="rId73"/>
    <p:sldId id="755" r:id="rId74"/>
    <p:sldId id="756" r:id="rId75"/>
    <p:sldId id="757" r:id="rId76"/>
    <p:sldId id="758" r:id="rId77"/>
    <p:sldId id="759" r:id="rId78"/>
    <p:sldId id="760" r:id="rId79"/>
    <p:sldId id="765" r:id="rId80"/>
    <p:sldId id="771" r:id="rId81"/>
    <p:sldId id="772" r:id="rId82"/>
    <p:sldId id="773" r:id="rId83"/>
    <p:sldId id="774" r:id="rId84"/>
    <p:sldId id="775" r:id="rId85"/>
    <p:sldId id="776" r:id="rId86"/>
    <p:sldId id="777" r:id="rId87"/>
    <p:sldId id="767" r:id="rId88"/>
    <p:sldId id="778" r:id="rId89"/>
    <p:sldId id="779" r:id="rId90"/>
    <p:sldId id="781" r:id="rId91"/>
    <p:sldId id="795" r:id="rId9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806"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F506077-F7BF-48EF-A7AE-00C8368EC27C}" type="datetimeFigureOut">
              <a:rPr lang="ru-RU" smtClean="0"/>
              <a:pPr/>
              <a:t>16.12.2024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2852CAF-FB62-46FD-A764-0EA123F07E88}"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2512D854-4035-4B5A-ACCA-B626C1D13E32}" type="datetimeFigureOut">
              <a:rPr lang="ru-RU" smtClean="0"/>
              <a:pPr/>
              <a:t>16.12.2024</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BB224330-30F6-411A-95E2-5DE24AB49752}"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2512D854-4035-4B5A-ACCA-B626C1D13E32}" type="datetimeFigureOut">
              <a:rPr lang="ru-RU" smtClean="0"/>
              <a:pPr/>
              <a:t>16.12.2024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B224330-30F6-411A-95E2-5DE24AB4975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2512D854-4035-4B5A-ACCA-B626C1D13E32}" type="datetimeFigureOut">
              <a:rPr lang="ru-RU" smtClean="0"/>
              <a:pPr/>
              <a:t>16.12.2024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B224330-30F6-411A-95E2-5DE24AB49752}"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12/16/2024</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2512D854-4035-4B5A-ACCA-B626C1D13E32}" type="datetimeFigureOut">
              <a:rPr lang="ru-RU" smtClean="0"/>
              <a:pPr/>
              <a:t>16.12.2024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B224330-30F6-411A-95E2-5DE24AB49752}" type="slidenum">
              <a:rPr lang="ru-RU" smtClean="0"/>
              <a:pPr/>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2512D854-4035-4B5A-ACCA-B626C1D13E32}" type="datetimeFigureOut">
              <a:rPr lang="ru-RU" smtClean="0"/>
              <a:pPr/>
              <a:t>16.12.2024</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B224330-30F6-411A-95E2-5DE24AB49752}" type="slidenum">
              <a:rPr lang="ru-RU" smtClean="0"/>
              <a:pPr/>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2512D854-4035-4B5A-ACCA-B626C1D13E32}" type="datetimeFigureOut">
              <a:rPr lang="ru-RU" smtClean="0"/>
              <a:pPr/>
              <a:t>16.12.2024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B224330-30F6-411A-95E2-5DE24AB49752}" type="slidenum">
              <a:rPr lang="ru-RU" smtClean="0"/>
              <a:pPr/>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2512D854-4035-4B5A-ACCA-B626C1D13E32}" type="datetimeFigureOut">
              <a:rPr lang="ru-RU" smtClean="0"/>
              <a:pPr/>
              <a:t>16.12.2024</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BB224330-30F6-411A-95E2-5DE24AB49752}"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2512D854-4035-4B5A-ACCA-B626C1D13E32}" type="datetimeFigureOut">
              <a:rPr lang="ru-RU" smtClean="0"/>
              <a:pPr/>
              <a:t>16.12.2024</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BB224330-30F6-411A-95E2-5DE24AB49752}" type="slidenum">
              <a:rPr lang="ru-RU" smtClean="0"/>
              <a:pPr/>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2512D854-4035-4B5A-ACCA-B626C1D13E32}" type="datetimeFigureOut">
              <a:rPr lang="ru-RU" smtClean="0"/>
              <a:pPr/>
              <a:t>16.12.2024</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BB224330-30F6-411A-95E2-5DE24AB4975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2512D854-4035-4B5A-ACCA-B626C1D13E32}" type="datetimeFigureOut">
              <a:rPr lang="ru-RU" smtClean="0"/>
              <a:pPr/>
              <a:t>16.12.2024</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B224330-30F6-411A-95E2-5DE24AB49752}"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2512D854-4035-4B5A-ACCA-B626C1D13E32}" type="datetimeFigureOut">
              <a:rPr lang="ru-RU" smtClean="0"/>
              <a:pPr/>
              <a:t>16.12.2024</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BB224330-30F6-411A-95E2-5DE24AB49752}" type="slidenum">
              <a:rPr lang="ru-RU" smtClean="0"/>
              <a:pPr/>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512D854-4035-4B5A-ACCA-B626C1D13E32}" type="datetimeFigureOut">
              <a:rPr lang="ru-RU" smtClean="0"/>
              <a:pPr/>
              <a:t>16.12.2024</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B224330-30F6-411A-95E2-5DE24AB49752}"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www.audit-it.ru/nk/170.html" TargetMode="External"/><Relationship Id="rId2" Type="http://schemas.openxmlformats.org/officeDocument/2006/relationships/hyperlink" Target="https://www.audit-it.ru/nk/143.html"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consultant.ru/document/cons_doc_LAW_28165/fa098053c64474d0bce6fdf7cf266b087965a092/" TargetMode="External"/><Relationship Id="rId2" Type="http://schemas.openxmlformats.org/officeDocument/2006/relationships/hyperlink" Target="http://www.consultant.ru/document/cons_doc_LAW_422436/f4ff102a9228a8dad12c831ba03c457000a62d3c/" TargetMode="External"/><Relationship Id="rId1" Type="http://schemas.openxmlformats.org/officeDocument/2006/relationships/slideLayout" Target="../slideLayouts/slideLayout2.xml"/><Relationship Id="rId5" Type="http://schemas.openxmlformats.org/officeDocument/2006/relationships/hyperlink" Target="http://www.consultant.ru/document/cons_doc_LAW_377025/a397ec4ca2dd0c96c211ee4e4436628f0cf581a3/" TargetMode="External"/><Relationship Id="rId4" Type="http://schemas.openxmlformats.org/officeDocument/2006/relationships/hyperlink" Target="http://www.consultant.ru/document/cons_doc_LAW_377025/416441e14a600610e2ba0765f72cb72c290cdc3c/"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www.consultant.ru/document/cons_doc_LAW_397907/1a1d51008200dddba95fd6a6a8e651ddaaa04835/" TargetMode="External"/><Relationship Id="rId7" Type="http://schemas.openxmlformats.org/officeDocument/2006/relationships/hyperlink" Target="http://www.consultant.ru/document/cons_doc_LAW_422436/f4ff102a9228a8dad12c831ba03c457000a62d3c/" TargetMode="External"/><Relationship Id="rId2" Type="http://schemas.openxmlformats.org/officeDocument/2006/relationships/hyperlink" Target="http://www.consultant.ru/document/cons_doc_LAW_422068/8729a73d82e444f858aa833f74191fd5de2f508d/" TargetMode="External"/><Relationship Id="rId1" Type="http://schemas.openxmlformats.org/officeDocument/2006/relationships/slideLayout" Target="../slideLayouts/slideLayout2.xml"/><Relationship Id="rId6" Type="http://schemas.openxmlformats.org/officeDocument/2006/relationships/hyperlink" Target="http://www.consultant.ru/document/cons_doc_LAW_389245/b004fed0b70d0f223e4a81f8ad6cd92af90a7e3b/" TargetMode="External"/><Relationship Id="rId5" Type="http://schemas.openxmlformats.org/officeDocument/2006/relationships/hyperlink" Target="http://www.consultant.ru/document/cons_doc_LAW_422068/7718ec6931d6e1016483c9980d1dbc6d37165d23/" TargetMode="External"/><Relationship Id="rId4" Type="http://schemas.openxmlformats.org/officeDocument/2006/relationships/hyperlink" Target="http://www.consultant.ru/document/cons_doc_LAW_422068/2a4870fda21fdffc70bade7ef80135143050f0b1/"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www.consultant.ru/document/cons_doc_LAW_422436/c03008a92ccba28226abe4034e9aa43e3a2ffeb4/" TargetMode="External"/><Relationship Id="rId2" Type="http://schemas.openxmlformats.org/officeDocument/2006/relationships/hyperlink" Target="http://www.consultant.ru/document/cons_doc_LAW_422436/f4ff102a9228a8dad12c831ba03c457000a62d3c/" TargetMode="External"/><Relationship Id="rId1" Type="http://schemas.openxmlformats.org/officeDocument/2006/relationships/slideLayout" Target="../slideLayouts/slideLayout2.xml"/><Relationship Id="rId5" Type="http://schemas.openxmlformats.org/officeDocument/2006/relationships/hyperlink" Target="http://www.consultant.ru/document/cons_doc_LAW_422068/2a4870fda21fdffc70bade7ef80135143050f0b1/" TargetMode="External"/><Relationship Id="rId4" Type="http://schemas.openxmlformats.org/officeDocument/2006/relationships/hyperlink" Target="http://www.consultant.ru/document/cons_doc_LAW_389245/b004fed0b70d0f223e4a81f8ad6cd92af90a7e3b/"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www.consultant.ru/document/cons_doc_LAW_422079/d12634a3b32eea709b2c4fc1b24c6533c88154e6/" TargetMode="External"/><Relationship Id="rId2" Type="http://schemas.openxmlformats.org/officeDocument/2006/relationships/hyperlink" Target="http://www.consultant.ru/document/cons_doc_LAW_422436/f4ff102a9228a8dad12c831ba03c457000a62d3c/" TargetMode="External"/><Relationship Id="rId1" Type="http://schemas.openxmlformats.org/officeDocument/2006/relationships/slideLayout" Target="../slideLayouts/slideLayout2.xml"/><Relationship Id="rId6" Type="http://schemas.openxmlformats.org/officeDocument/2006/relationships/hyperlink" Target="http://www.consultant.ru/document/cons_doc_LAW_348662/3d0cac60971a511280cbba229d9b6329c07731f7/" TargetMode="External"/><Relationship Id="rId5" Type="http://schemas.openxmlformats.org/officeDocument/2006/relationships/hyperlink" Target="http://www.consultant.ru/document/cons_doc_LAW_296446/3d0cac60971a511280cbba229d9b6329c07731f7/" TargetMode="External"/><Relationship Id="rId4" Type="http://schemas.openxmlformats.org/officeDocument/2006/relationships/hyperlink" Target="http://www.consultant.ru/document/cons_doc_LAW_422436/625f7f7ad302ab285fe87457521eb265c7dbee3c/"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www.consultant.ru/document/cons_doc_LAW_28165/c5c16c86f95c5db63601047b1c0a5942bd77c824/" TargetMode="External"/><Relationship Id="rId2" Type="http://schemas.openxmlformats.org/officeDocument/2006/relationships/hyperlink" Target="https://www.consultant.ru/document/cons_doc_LAW_434818/c59f84005a66a25f8fd3a50d2edba052ec705771/"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s://login.consultant.ru/link/?req=doc&amp;base=LAW&amp;n=491131&amp;dst=100007&amp;field=134&amp;date=17.12.2024&amp;demo=2"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publication.pravo.gov.ru/document/0001202407120009?index=1" TargetMode="External"/><Relationship Id="rId2" Type="http://schemas.openxmlformats.org/officeDocument/2006/relationships/hyperlink" Target="https://its.1c.ru/db/garant/content/10800200/hdoc/427022"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base.garant.ru/405699243/" TargetMode="External"/><Relationship Id="rId2" Type="http://schemas.openxmlformats.org/officeDocument/2006/relationships/hyperlink" Target="http://base.garant.ru/10900200/3c9c72380388b707a88dcf14d96be986/" TargetMode="External"/><Relationship Id="rId1" Type="http://schemas.openxmlformats.org/officeDocument/2006/relationships/slideLayout" Target="../slideLayouts/slideLayout2.xml"/><Relationship Id="rId6" Type="http://schemas.openxmlformats.org/officeDocument/2006/relationships/hyperlink" Target="http://base.garant.ru/74971508/" TargetMode="External"/><Relationship Id="rId5" Type="http://schemas.openxmlformats.org/officeDocument/2006/relationships/hyperlink" Target="http://base.garant.ru/10900200/425e380a8fdd9b1146ee50c3e72c8c03/" TargetMode="External"/><Relationship Id="rId4" Type="http://schemas.openxmlformats.org/officeDocument/2006/relationships/hyperlink" Target="http://base.garant.ru/10900200/816575938fdd1a0470a9d603c7b866a6/" TargetMode="External"/></Relationships>
</file>

<file path=ppt/slides/_rels/slide32.xml.rels><?xml version="1.0" encoding="UTF-8" standalone="yes"?>
<Relationships xmlns="http://schemas.openxmlformats.org/package/2006/relationships"><Relationship Id="rId8" Type="http://schemas.openxmlformats.org/officeDocument/2006/relationships/hyperlink" Target="http://base.garant.ru/10900200/f6f70b89a0139a78bc47b22016eb8b75/" TargetMode="External"/><Relationship Id="rId3" Type="http://schemas.openxmlformats.org/officeDocument/2006/relationships/hyperlink" Target="http://base.garant.ru/403493894/" TargetMode="External"/><Relationship Id="rId7" Type="http://schemas.openxmlformats.org/officeDocument/2006/relationships/hyperlink" Target="http://base.garant.ru/408114113/" TargetMode="External"/><Relationship Id="rId2" Type="http://schemas.openxmlformats.org/officeDocument/2006/relationships/hyperlink" Target="http://base.garant.ru/403827942/" TargetMode="External"/><Relationship Id="rId1" Type="http://schemas.openxmlformats.org/officeDocument/2006/relationships/slideLayout" Target="../slideLayouts/slideLayout2.xml"/><Relationship Id="rId6" Type="http://schemas.openxmlformats.org/officeDocument/2006/relationships/hyperlink" Target="http://base.garant.ru/408058695/" TargetMode="External"/><Relationship Id="rId5" Type="http://schemas.openxmlformats.org/officeDocument/2006/relationships/hyperlink" Target="http://base.garant.ru/408633175/" TargetMode="External"/><Relationship Id="rId4" Type="http://schemas.openxmlformats.org/officeDocument/2006/relationships/hyperlink" Target="http://base.garant.ru/72265564/" TargetMode="External"/><Relationship Id="rId9" Type="http://schemas.openxmlformats.org/officeDocument/2006/relationships/hyperlink" Target="http://base.garant.ru/405880923/"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https://login.consultant.ru/link/?req=doc&amp;demo=2&amp;base=LAW&amp;n=388711&amp;dst=101071&amp;field=134&amp;date=23.09.2021"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login.consultant.ru/link/?req=doc&amp;demo=2&amp;base=LAW&amp;n=389682&amp;dst=17541&amp;field=134&amp;date=23.09.2021" TargetMode="External"/><Relationship Id="rId2" Type="http://schemas.openxmlformats.org/officeDocument/2006/relationships/hyperlink" Target="https://login.consultant.ru/link/?req=doc&amp;demo=2&amp;base=LAW&amp;n=370348&amp;date=23.09.2021" TargetMode="External"/><Relationship Id="rId1" Type="http://schemas.openxmlformats.org/officeDocument/2006/relationships/slideLayout" Target="../slideLayouts/slideLayout2.xml"/><Relationship Id="rId4" Type="http://schemas.openxmlformats.org/officeDocument/2006/relationships/hyperlink" Target="https://login.consultant.ru/link/?req=doc&amp;demo=2&amp;base=LAW&amp;n=389682&amp;dst=15424&amp;field=134&amp;date=23.09.2021" TargetMode="Externa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s://www.audit-it.ru/terms/taxation/nalogovyy_period.html" TargetMode="External"/><Relationship Id="rId2" Type="http://schemas.openxmlformats.org/officeDocument/2006/relationships/hyperlink" Target="https://www.audit-it.ru/nk/217.html"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hyperlink" Target="https://login.consultant.ru/link/?req=doc&amp;demo=2&amp;base=LAW&amp;n=420921&amp;dst=100032&amp;field=134&amp;date=04.06.2024" TargetMode="External"/><Relationship Id="rId2" Type="http://schemas.openxmlformats.org/officeDocument/2006/relationships/hyperlink" Target="https://login.consultant.ru/link/?req=doc&amp;demo=2&amp;base=LAW&amp;n=477341&amp;dst=100009&amp;field=134&amp;date=04.06.2024" TargetMode="Externa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hyperlink" Target="http://www.consultant.ru/document/cons_doc_LAW_19702/" TargetMode="Externa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hyperlink" Target="http://wiki.klerk.ru/index.php/%D0%9D%D0%9F%D0%90:%D0%9D%D0%B0%D0%BB%D0%BE%D0%B3%D0%BE%D0%B2%D1%8B%D0%B9_%D0%BA%D0%BE%D0%B4%D0%B5%D0%BA%D1%81_%D0%A0%D0%BE%D1%81%D1%81%D0%B8%D0%B9%D1%81%D0%BA%D0%BE%D0%B9_%D0%A4%D0%B5%D0%B4%D0%B5%D1%80%D0%B0%D1%86%D0%B8%D0%B8:%D0%A1%D1%82%D0%B0%D1%82%D1%8C%D1%8F_272" TargetMode="External"/><Relationship Id="rId2" Type="http://schemas.openxmlformats.org/officeDocument/2006/relationships/hyperlink" Target="https://www.klerk.ru/doc/424420/"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8" Type="http://schemas.openxmlformats.org/officeDocument/2006/relationships/hyperlink" Target="https://login.consultant.ru/link/?req=doc&amp;base=RAPS018&amp;n=215481&amp;dst=100123&amp;demo=1" TargetMode="External"/><Relationship Id="rId13" Type="http://schemas.openxmlformats.org/officeDocument/2006/relationships/hyperlink" Target="https://login.consultant.ru/link/?req=doc&amp;base=RAPS018&amp;n=215501&amp;dst=100072&amp;demo=1" TargetMode="External"/><Relationship Id="rId3" Type="http://schemas.openxmlformats.org/officeDocument/2006/relationships/hyperlink" Target="https://login.consultant.ru/link/?req=doc&amp;base=RAPS018&amp;n=215481&amp;dst=100107&amp;demo=1" TargetMode="External"/><Relationship Id="rId7" Type="http://schemas.openxmlformats.org/officeDocument/2006/relationships/hyperlink" Target="https://login.consultant.ru/link/?req=doc&amp;base=RAPS018&amp;n=215481&amp;dst=100124&amp;demo=1" TargetMode="External"/><Relationship Id="rId12" Type="http://schemas.openxmlformats.org/officeDocument/2006/relationships/hyperlink" Target="https://login.consultant.ru/link/?req=doc&amp;base=RAPS018&amp;n=215501&amp;dst=100071&amp;demo=1" TargetMode="External"/><Relationship Id="rId2" Type="http://schemas.openxmlformats.org/officeDocument/2006/relationships/hyperlink" Target="https://login.consultant.ru/link/?req=doc&amp;base=RAPS018&amp;n=215481&amp;dst=100078&amp;demo=1" TargetMode="External"/><Relationship Id="rId1" Type="http://schemas.openxmlformats.org/officeDocument/2006/relationships/slideLayout" Target="../slideLayouts/slideLayout2.xml"/><Relationship Id="rId6" Type="http://schemas.openxmlformats.org/officeDocument/2006/relationships/hyperlink" Target="https://login.consultant.ru/link/?req=doc&amp;base=RAPS018&amp;n=215481&amp;dst=100119&amp;demo=1" TargetMode="External"/><Relationship Id="rId11" Type="http://schemas.openxmlformats.org/officeDocument/2006/relationships/hyperlink" Target="https://login.consultant.ru/link/?req=doc&amp;base=RAPS018&amp;n=215501&amp;dst=100070&amp;demo=1" TargetMode="External"/><Relationship Id="rId5" Type="http://schemas.openxmlformats.org/officeDocument/2006/relationships/hyperlink" Target="https://login.consultant.ru/link/?req=doc&amp;base=RAPS018&amp;n=215481&amp;dst=100114&amp;demo=1" TargetMode="External"/><Relationship Id="rId10" Type="http://schemas.openxmlformats.org/officeDocument/2006/relationships/hyperlink" Target="https://login.consultant.ru/link/?req=doc&amp;base=RAPS018&amp;n=215501&amp;dst=100076&amp;demo=1" TargetMode="External"/><Relationship Id="rId4" Type="http://schemas.openxmlformats.org/officeDocument/2006/relationships/hyperlink" Target="https://login.consultant.ru/link/?req=doc&amp;base=RAPS018&amp;n=215481&amp;dst=100110&amp;demo=1" TargetMode="External"/><Relationship Id="rId9" Type="http://schemas.openxmlformats.org/officeDocument/2006/relationships/hyperlink" Target="https://login.consultant.ru/link/?req=doc&amp;base=RAPS018&amp;n=215501&amp;dst=100104&amp;demo=1" TargetMode="External"/><Relationship Id="rId14" Type="http://schemas.openxmlformats.org/officeDocument/2006/relationships/hyperlink" Target="https://login.consultant.ru/link/?req=doc&amp;base=RAPS018&amp;n=215501&amp;dst=100075&amp;demo=1" TargetMode="External"/></Relationships>
</file>

<file path=ppt/slides/_rels/slide85.xml.rels><?xml version="1.0" encoding="UTF-8" standalone="yes"?>
<Relationships xmlns="http://schemas.openxmlformats.org/package/2006/relationships"><Relationship Id="rId3" Type="http://schemas.openxmlformats.org/officeDocument/2006/relationships/hyperlink" Target="https://login.consultant.ru/link/?req=doc&amp;demo=2&amp;base=LAW&amp;n=434687&amp;dst=5842&amp;field=134&amp;date=03.06.2023" TargetMode="External"/><Relationship Id="rId2" Type="http://schemas.openxmlformats.org/officeDocument/2006/relationships/hyperlink" Target="https://login.consultant.ru/link/?req=doc&amp;demo=2&amp;base=LAW&amp;n=434687&amp;dst=5825&amp;field=134&amp;date=03.06.2023" TargetMode="External"/><Relationship Id="rId1" Type="http://schemas.openxmlformats.org/officeDocument/2006/relationships/slideLayout" Target="../slideLayouts/slideLayout2.xml"/><Relationship Id="rId5" Type="http://schemas.openxmlformats.org/officeDocument/2006/relationships/hyperlink" Target="https://login.consultant.ru/link/?req=doc&amp;demo=2&amp;base=LAW&amp;n=434687&amp;dst=101202&amp;field=134&amp;date=03.06.2023" TargetMode="External"/><Relationship Id="rId4" Type="http://schemas.openxmlformats.org/officeDocument/2006/relationships/hyperlink" Target="https://login.consultant.ru/link/?req=doc&amp;demo=2&amp;base=LAW&amp;n=438544&amp;dst=100006&amp;field=134&amp;date=03.06.2023" TargetMode="Externa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hyperlink" Target="https://login.consultant.ru/link/?req=doc&amp;base=QUEST&amp;n=225933&amp;dst=100010&amp;field=134&amp;date=17.12.2024&amp;demo=2" TargetMode="External"/><Relationship Id="rId2" Type="http://schemas.openxmlformats.org/officeDocument/2006/relationships/hyperlink" Target="https://login.consultant.ru/link/?req=doc&amp;base=QUEST&amp;n=225933&amp;dst=100009&amp;field=134&amp;date=17.12.2024&amp;demo=2" TargetMode="External"/><Relationship Id="rId1" Type="http://schemas.openxmlformats.org/officeDocument/2006/relationships/slideLayout" Target="../slideLayouts/slideLayout2.xml"/><Relationship Id="rId4" Type="http://schemas.openxmlformats.org/officeDocument/2006/relationships/hyperlink" Target="https://login.consultant.ru/link/?req=doc&amp;base=QUEST&amp;n=225933&amp;dst=100011&amp;field=134&amp;date=17.12.2024&amp;demo=2" TargetMode="External"/></Relationships>
</file>

<file path=ppt/slides/_rels/slide88.xml.rels><?xml version="1.0" encoding="UTF-8" standalone="yes"?>
<Relationships xmlns="http://schemas.openxmlformats.org/package/2006/relationships"><Relationship Id="rId3" Type="http://schemas.openxmlformats.org/officeDocument/2006/relationships/hyperlink" Target="https://login.consultant.ru/link/?req=doc&amp;base=AVS&amp;n=130943&amp;dst=100036&amp;field=134&amp;date=17.12.2024&amp;demo=2" TargetMode="External"/><Relationship Id="rId2" Type="http://schemas.openxmlformats.org/officeDocument/2006/relationships/hyperlink" Target="https://login.consultant.ru/link/?req=doc&amp;base=AVS&amp;n=130943&amp;dst=100037&amp;field=134&amp;date=17.12.2024&amp;demo=2" TargetMode="External"/><Relationship Id="rId1" Type="http://schemas.openxmlformats.org/officeDocument/2006/relationships/slideLayout" Target="../slideLayouts/slideLayout2.xml"/><Relationship Id="rId6" Type="http://schemas.openxmlformats.org/officeDocument/2006/relationships/hyperlink" Target="https://login.consultant.ru/link/?req=doc&amp;base=APV&amp;n=235327&amp;dst=100034&amp;field=134&amp;date=17.12.2024&amp;demo=2" TargetMode="External"/><Relationship Id="rId5" Type="http://schemas.openxmlformats.org/officeDocument/2006/relationships/hyperlink" Target="https://login.consultant.ru/link/?req=doc&amp;base=APV&amp;n=235327&amp;dst=100036&amp;field=134&amp;date=17.12.2024&amp;demo=2" TargetMode="External"/><Relationship Id="rId4" Type="http://schemas.openxmlformats.org/officeDocument/2006/relationships/hyperlink" Target="https://login.consultant.ru/link/?req=doc&amp;base=APV&amp;n=235327&amp;dst=100035&amp;field=134&amp;date=17.12.2024&amp;demo=2" TargetMode="External"/></Relationships>
</file>

<file path=ppt/slides/_rels/slide89.xml.rels><?xml version="1.0" encoding="UTF-8" standalone="yes"?>
<Relationships xmlns="http://schemas.openxmlformats.org/package/2006/relationships"><Relationship Id="rId3" Type="http://schemas.openxmlformats.org/officeDocument/2006/relationships/hyperlink" Target="https://login.consultant.ru/link/?req=doc&amp;base=AVS&amp;n=130943&amp;dst=100036&amp;field=134&amp;date=17.12.2024&amp;demo=2" TargetMode="External"/><Relationship Id="rId7" Type="http://schemas.openxmlformats.org/officeDocument/2006/relationships/hyperlink" Target="https://login.consultant.ru/link/?req=doc&amp;base=LAW&amp;n=479524&amp;date=17.12.2024&amp;demo=2" TargetMode="External"/><Relationship Id="rId2" Type="http://schemas.openxmlformats.org/officeDocument/2006/relationships/hyperlink" Target="https://login.consultant.ru/link/?req=doc&amp;base=AVS&amp;n=130943&amp;dst=100037&amp;field=134&amp;date=17.12.2024&amp;demo=2" TargetMode="External"/><Relationship Id="rId1" Type="http://schemas.openxmlformats.org/officeDocument/2006/relationships/slideLayout" Target="../slideLayouts/slideLayout2.xml"/><Relationship Id="rId6" Type="http://schemas.openxmlformats.org/officeDocument/2006/relationships/hyperlink" Target="https://login.consultant.ru/link/?req=doc&amp;base=APV&amp;n=235327&amp;dst=100034&amp;field=134&amp;date=17.12.2024&amp;demo=2" TargetMode="External"/><Relationship Id="rId5" Type="http://schemas.openxmlformats.org/officeDocument/2006/relationships/hyperlink" Target="https://login.consultant.ru/link/?req=doc&amp;base=APV&amp;n=235327&amp;dst=100036&amp;field=134&amp;date=17.12.2024&amp;demo=2" TargetMode="External"/><Relationship Id="rId4" Type="http://schemas.openxmlformats.org/officeDocument/2006/relationships/hyperlink" Target="https://login.consultant.ru/link/?req=doc&amp;base=APV&amp;n=235327&amp;dst=100035&amp;field=134&amp;date=17.12.2024&amp;demo=2"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hyperlink" Target="https://login.consultant.ru/link/?req=doc&amp;base=LAW&amp;n=491331&amp;dst=100020&amp;field=134&amp;date=17.12.2024&amp;demo=2" TargetMode="External"/><Relationship Id="rId2" Type="http://schemas.openxmlformats.org/officeDocument/2006/relationships/hyperlink" Target="https://login.consultant.ru/link/?req=doc&amp;base=LAW&amp;n=491331&amp;dst=100012&amp;field=134&amp;date=17.12.2024&amp;demo=2" TargetMode="External"/><Relationship Id="rId1" Type="http://schemas.openxmlformats.org/officeDocument/2006/relationships/slideLayout" Target="../slideLayouts/slideLayout2.xml"/><Relationship Id="rId5" Type="http://schemas.openxmlformats.org/officeDocument/2006/relationships/hyperlink" Target="https://login.consultant.ru/link/?req=doc&amp;base=LAW&amp;n=491331&amp;dst=100016&amp;field=134&amp;date=17.12.2024&amp;demo=2" TargetMode="External"/><Relationship Id="rId4" Type="http://schemas.openxmlformats.org/officeDocument/2006/relationships/hyperlink" Target="https://login.consultant.ru/link/?req=doc&amp;base=LAW&amp;n=491331&amp;dst=100015&amp;field=134&amp;date=17.12.2024&amp;demo=2" TargetMode="External"/></Relationships>
</file>

<file path=ppt/slides/_rels/slide91.xml.rels><?xml version="1.0" encoding="UTF-8" standalone="yes"?>
<Relationships xmlns="http://schemas.openxmlformats.org/package/2006/relationships"><Relationship Id="rId8" Type="http://schemas.openxmlformats.org/officeDocument/2006/relationships/hyperlink" Target="https://login.consultant.ru/link/?req=doc&amp;base=RAPS018&amp;n=215481&amp;dst=100123&amp;demo=1" TargetMode="External"/><Relationship Id="rId13" Type="http://schemas.openxmlformats.org/officeDocument/2006/relationships/hyperlink" Target="https://login.consultant.ru/link/?req=doc&amp;base=RAPS018&amp;n=215501&amp;dst=100072&amp;demo=1" TargetMode="External"/><Relationship Id="rId3" Type="http://schemas.openxmlformats.org/officeDocument/2006/relationships/hyperlink" Target="https://login.consultant.ru/link/?req=doc&amp;base=RAPS018&amp;n=215481&amp;dst=100107&amp;demo=1" TargetMode="External"/><Relationship Id="rId7" Type="http://schemas.openxmlformats.org/officeDocument/2006/relationships/hyperlink" Target="https://login.consultant.ru/link/?req=doc&amp;base=RAPS018&amp;n=215481&amp;dst=100124&amp;demo=1" TargetMode="External"/><Relationship Id="rId12" Type="http://schemas.openxmlformats.org/officeDocument/2006/relationships/hyperlink" Target="https://login.consultant.ru/link/?req=doc&amp;base=RAPS018&amp;n=215501&amp;dst=100071&amp;demo=1" TargetMode="External"/><Relationship Id="rId2" Type="http://schemas.openxmlformats.org/officeDocument/2006/relationships/hyperlink" Target="https://login.consultant.ru/link/?req=doc&amp;base=RAPS018&amp;n=215481&amp;dst=100078&amp;demo=1" TargetMode="External"/><Relationship Id="rId1" Type="http://schemas.openxmlformats.org/officeDocument/2006/relationships/slideLayout" Target="../slideLayouts/slideLayout2.xml"/><Relationship Id="rId6" Type="http://schemas.openxmlformats.org/officeDocument/2006/relationships/hyperlink" Target="https://login.consultant.ru/link/?req=doc&amp;base=RAPS018&amp;n=215481&amp;dst=100119&amp;demo=1" TargetMode="External"/><Relationship Id="rId11" Type="http://schemas.openxmlformats.org/officeDocument/2006/relationships/hyperlink" Target="https://login.consultant.ru/link/?req=doc&amp;base=RAPS018&amp;n=215501&amp;dst=100070&amp;demo=1" TargetMode="External"/><Relationship Id="rId5" Type="http://schemas.openxmlformats.org/officeDocument/2006/relationships/hyperlink" Target="https://login.consultant.ru/link/?req=doc&amp;base=RAPS018&amp;n=215481&amp;dst=100114&amp;demo=1" TargetMode="External"/><Relationship Id="rId10" Type="http://schemas.openxmlformats.org/officeDocument/2006/relationships/hyperlink" Target="https://login.consultant.ru/link/?req=doc&amp;base=RAPS018&amp;n=215501&amp;dst=100076&amp;demo=1" TargetMode="External"/><Relationship Id="rId4" Type="http://schemas.openxmlformats.org/officeDocument/2006/relationships/hyperlink" Target="https://login.consultant.ru/link/?req=doc&amp;base=RAPS018&amp;n=215481&amp;dst=100110&amp;demo=1" TargetMode="External"/><Relationship Id="rId9" Type="http://schemas.openxmlformats.org/officeDocument/2006/relationships/hyperlink" Target="https://login.consultant.ru/link/?req=doc&amp;base=RAPS018&amp;n=215501&amp;dst=100104&amp;demo=1" TargetMode="External"/><Relationship Id="rId14" Type="http://schemas.openxmlformats.org/officeDocument/2006/relationships/hyperlink" Target="https://login.consultant.ru/link/?req=doc&amp;base=RAPS018&amp;n=215501&amp;dst=100075&amp;demo=1"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71600" y="764704"/>
            <a:ext cx="7413448" cy="2520280"/>
          </a:xfrm>
        </p:spPr>
        <p:txBody>
          <a:bodyPr>
            <a:normAutofit fontScale="90000"/>
          </a:bodyPr>
          <a:lstStyle/>
          <a:p>
            <a:pPr algn="just"/>
            <a:r>
              <a:rPr lang="ru-RU" dirty="0" smtClean="0"/>
              <a:t>Налогообложение торгово-промышленных </a:t>
            </a:r>
            <a:r>
              <a:rPr lang="ru-RU" dirty="0" smtClean="0"/>
              <a:t>палат</a:t>
            </a:r>
            <a:br>
              <a:rPr lang="ru-RU" dirty="0" smtClean="0"/>
            </a:br>
            <a:endParaRPr lang="ru-RU" dirty="0"/>
          </a:p>
        </p:txBody>
      </p:sp>
      <p:sp>
        <p:nvSpPr>
          <p:cNvPr id="3" name="Подзаголовок 2"/>
          <p:cNvSpPr>
            <a:spLocks noGrp="1"/>
          </p:cNvSpPr>
          <p:nvPr>
            <p:ph type="subTitle" idx="1"/>
          </p:nvPr>
        </p:nvSpPr>
        <p:spPr>
          <a:xfrm>
            <a:off x="683568" y="4653136"/>
            <a:ext cx="7992888" cy="1968624"/>
          </a:xfrm>
        </p:spPr>
        <p:txBody>
          <a:bodyPr>
            <a:normAutofit/>
          </a:bodyPr>
          <a:lstStyle/>
          <a:p>
            <a:endParaRPr lang="ru-RU" dirty="0" smtClean="0"/>
          </a:p>
          <a:p>
            <a:r>
              <a:rPr lang="ru-RU" dirty="0" smtClean="0"/>
              <a:t>ВЕБИНАР</a:t>
            </a:r>
          </a:p>
          <a:p>
            <a:r>
              <a:rPr lang="ru-RU" dirty="0" smtClean="0"/>
              <a:t>Автор и ведущая </a:t>
            </a:r>
          </a:p>
          <a:p>
            <a:r>
              <a:rPr lang="ru-RU" dirty="0" err="1" smtClean="0"/>
              <a:t>Баханькова</a:t>
            </a:r>
            <a:r>
              <a:rPr lang="ru-RU" dirty="0" smtClean="0"/>
              <a:t> Екатерина Рудольфовна</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57200" y="274320"/>
            <a:ext cx="8229600" cy="1143000"/>
          </a:xfrm>
          <a:prstGeom prst="rect">
            <a:avLst/>
          </a:prstGeom>
          <a:solidFill>
            <a:schemeClr val="bg1"/>
          </a:solidFill>
        </p:spPr>
        <p:txBody>
          <a:bodyPr vert="horz" wrap="square" lIns="0" tIns="221615" rIns="0" bIns="0" rtlCol="0">
            <a:spAutoFit/>
          </a:bodyPr>
          <a:lstStyle/>
          <a:p>
            <a:pPr algn="ctr">
              <a:lnSpc>
                <a:spcPct val="100000"/>
              </a:lnSpc>
              <a:spcBef>
                <a:spcPts val="1745"/>
              </a:spcBef>
            </a:pPr>
            <a:r>
              <a:rPr sz="4400" dirty="0">
                <a:latin typeface="Microsoft Sans Serif"/>
                <a:cs typeface="Microsoft Sans Serif"/>
              </a:rPr>
              <a:t>Перенос</a:t>
            </a:r>
            <a:r>
              <a:rPr sz="4400" spc="-85" dirty="0">
                <a:latin typeface="Microsoft Sans Serif"/>
                <a:cs typeface="Microsoft Sans Serif"/>
              </a:rPr>
              <a:t> </a:t>
            </a:r>
            <a:r>
              <a:rPr sz="4400" spc="-10" dirty="0">
                <a:latin typeface="Microsoft Sans Serif"/>
                <a:cs typeface="Microsoft Sans Serif"/>
              </a:rPr>
              <a:t>убытков</a:t>
            </a:r>
            <a:endParaRPr sz="4400">
              <a:latin typeface="Microsoft Sans Serif"/>
              <a:cs typeface="Microsoft Sans Serif"/>
            </a:endParaRPr>
          </a:p>
        </p:txBody>
      </p:sp>
      <p:sp>
        <p:nvSpPr>
          <p:cNvPr id="3" name="object 3"/>
          <p:cNvSpPr txBox="1"/>
          <p:nvPr/>
        </p:nvSpPr>
        <p:spPr>
          <a:xfrm>
            <a:off x="535940" y="1618614"/>
            <a:ext cx="7071359" cy="4050029"/>
          </a:xfrm>
          <a:prstGeom prst="rect">
            <a:avLst/>
          </a:prstGeom>
        </p:spPr>
        <p:txBody>
          <a:bodyPr vert="horz" wrap="square" lIns="0" tIns="13335" rIns="0" bIns="0" rtlCol="0">
            <a:spAutoFit/>
          </a:bodyPr>
          <a:lstStyle/>
          <a:p>
            <a:pPr marL="355600" marR="5080" indent="-343535">
              <a:lnSpc>
                <a:spcPct val="100000"/>
              </a:lnSpc>
              <a:spcBef>
                <a:spcPts val="105"/>
              </a:spcBef>
              <a:buChar char="•"/>
              <a:tabLst>
                <a:tab pos="355600" algn="l"/>
              </a:tabLst>
            </a:pPr>
            <a:r>
              <a:rPr sz="4400" spc="-140" dirty="0">
                <a:latin typeface="Microsoft Sans Serif"/>
                <a:cs typeface="Microsoft Sans Serif"/>
              </a:rPr>
              <a:t>До </a:t>
            </a:r>
            <a:r>
              <a:rPr sz="4400" spc="-10" dirty="0">
                <a:latin typeface="Microsoft Sans Serif"/>
                <a:cs typeface="Microsoft Sans Serif"/>
              </a:rPr>
              <a:t>конца</a:t>
            </a:r>
            <a:r>
              <a:rPr sz="4400" spc="-135" dirty="0">
                <a:latin typeface="Microsoft Sans Serif"/>
                <a:cs typeface="Microsoft Sans Serif"/>
              </a:rPr>
              <a:t> </a:t>
            </a:r>
            <a:r>
              <a:rPr sz="4400" dirty="0">
                <a:latin typeface="Microsoft Sans Serif"/>
                <a:cs typeface="Microsoft Sans Serif"/>
              </a:rPr>
              <a:t>2026</a:t>
            </a:r>
            <a:r>
              <a:rPr sz="4400" spc="-135" dirty="0">
                <a:latin typeface="Microsoft Sans Serif"/>
                <a:cs typeface="Microsoft Sans Serif"/>
              </a:rPr>
              <a:t> </a:t>
            </a:r>
            <a:r>
              <a:rPr sz="4400" dirty="0">
                <a:latin typeface="Microsoft Sans Serif"/>
                <a:cs typeface="Microsoft Sans Serif"/>
              </a:rPr>
              <a:t>года</a:t>
            </a:r>
            <a:r>
              <a:rPr sz="4400" spc="-140" dirty="0">
                <a:latin typeface="Microsoft Sans Serif"/>
                <a:cs typeface="Microsoft Sans Serif"/>
              </a:rPr>
              <a:t> </a:t>
            </a:r>
            <a:r>
              <a:rPr sz="4400" spc="-10" dirty="0">
                <a:latin typeface="Microsoft Sans Serif"/>
                <a:cs typeface="Microsoft Sans Serif"/>
              </a:rPr>
              <a:t>будет </a:t>
            </a:r>
            <a:r>
              <a:rPr sz="4400" dirty="0">
                <a:latin typeface="Microsoft Sans Serif"/>
                <a:cs typeface="Microsoft Sans Serif"/>
              </a:rPr>
              <a:t>ограничение</a:t>
            </a:r>
            <a:r>
              <a:rPr sz="4400" spc="-80" dirty="0">
                <a:latin typeface="Microsoft Sans Serif"/>
                <a:cs typeface="Microsoft Sans Serif"/>
              </a:rPr>
              <a:t> </a:t>
            </a:r>
            <a:r>
              <a:rPr sz="4400" dirty="0">
                <a:latin typeface="Microsoft Sans Serif"/>
                <a:cs typeface="Microsoft Sans Serif"/>
              </a:rPr>
              <a:t>в</a:t>
            </a:r>
            <a:r>
              <a:rPr sz="4400" spc="-55" dirty="0">
                <a:latin typeface="Microsoft Sans Serif"/>
                <a:cs typeface="Microsoft Sans Serif"/>
              </a:rPr>
              <a:t> </a:t>
            </a:r>
            <a:r>
              <a:rPr sz="4400" dirty="0">
                <a:latin typeface="Microsoft Sans Serif"/>
                <a:cs typeface="Microsoft Sans Serif"/>
              </a:rPr>
              <a:t>50%</a:t>
            </a:r>
            <a:r>
              <a:rPr sz="4400" spc="-60" dirty="0">
                <a:latin typeface="Microsoft Sans Serif"/>
                <a:cs typeface="Microsoft Sans Serif"/>
              </a:rPr>
              <a:t> </a:t>
            </a:r>
            <a:r>
              <a:rPr sz="4400" spc="-25" dirty="0">
                <a:latin typeface="Microsoft Sans Serif"/>
                <a:cs typeface="Microsoft Sans Serif"/>
              </a:rPr>
              <a:t>НБ. </a:t>
            </a:r>
            <a:r>
              <a:rPr sz="4400" dirty="0">
                <a:latin typeface="Microsoft Sans Serif"/>
                <a:cs typeface="Microsoft Sans Serif"/>
              </a:rPr>
              <a:t>Потом</a:t>
            </a:r>
            <a:r>
              <a:rPr sz="4400" spc="-95" dirty="0">
                <a:latin typeface="Microsoft Sans Serif"/>
                <a:cs typeface="Microsoft Sans Serif"/>
              </a:rPr>
              <a:t> </a:t>
            </a:r>
            <a:r>
              <a:rPr sz="4400" dirty="0">
                <a:latin typeface="Microsoft Sans Serif"/>
                <a:cs typeface="Microsoft Sans Serif"/>
              </a:rPr>
              <a:t>его</a:t>
            </a:r>
            <a:r>
              <a:rPr sz="4400" spc="-80" dirty="0">
                <a:latin typeface="Microsoft Sans Serif"/>
                <a:cs typeface="Microsoft Sans Serif"/>
              </a:rPr>
              <a:t> </a:t>
            </a:r>
            <a:r>
              <a:rPr sz="4400" spc="-10" dirty="0">
                <a:latin typeface="Microsoft Sans Serif"/>
                <a:cs typeface="Microsoft Sans Serif"/>
              </a:rPr>
              <a:t>отменят. </a:t>
            </a:r>
            <a:r>
              <a:rPr sz="4400" dirty="0">
                <a:latin typeface="Microsoft Sans Serif"/>
                <a:cs typeface="Microsoft Sans Serif"/>
              </a:rPr>
              <a:t>Изначально</a:t>
            </a:r>
            <a:r>
              <a:rPr sz="4400" spc="-275" dirty="0">
                <a:latin typeface="Microsoft Sans Serif"/>
                <a:cs typeface="Microsoft Sans Serif"/>
              </a:rPr>
              <a:t> </a:t>
            </a:r>
            <a:r>
              <a:rPr sz="4400" spc="-10" dirty="0">
                <a:latin typeface="Microsoft Sans Serif"/>
                <a:cs typeface="Microsoft Sans Serif"/>
              </a:rPr>
              <a:t>планировали ограничение</a:t>
            </a:r>
            <a:r>
              <a:rPr sz="4400" spc="-85" dirty="0">
                <a:latin typeface="Microsoft Sans Serif"/>
                <a:cs typeface="Microsoft Sans Serif"/>
              </a:rPr>
              <a:t> </a:t>
            </a:r>
            <a:r>
              <a:rPr sz="4400" dirty="0">
                <a:latin typeface="Microsoft Sans Serif"/>
                <a:cs typeface="Microsoft Sans Serif"/>
              </a:rPr>
              <a:t>оставить</a:t>
            </a:r>
            <a:r>
              <a:rPr sz="4400" spc="-75" dirty="0">
                <a:latin typeface="Microsoft Sans Serif"/>
                <a:cs typeface="Microsoft Sans Serif"/>
              </a:rPr>
              <a:t> </a:t>
            </a:r>
            <a:r>
              <a:rPr sz="4400" spc="-25" dirty="0">
                <a:latin typeface="Microsoft Sans Serif"/>
                <a:cs typeface="Microsoft Sans Serif"/>
              </a:rPr>
              <a:t>до </a:t>
            </a:r>
            <a:r>
              <a:rPr sz="4400" dirty="0">
                <a:latin typeface="Microsoft Sans Serif"/>
                <a:cs typeface="Microsoft Sans Serif"/>
              </a:rPr>
              <a:t>2030</a:t>
            </a:r>
            <a:r>
              <a:rPr sz="4400" spc="-65" dirty="0">
                <a:latin typeface="Microsoft Sans Serif"/>
                <a:cs typeface="Microsoft Sans Serif"/>
              </a:rPr>
              <a:t> </a:t>
            </a:r>
            <a:r>
              <a:rPr sz="4400" spc="-10" dirty="0">
                <a:latin typeface="Microsoft Sans Serif"/>
                <a:cs typeface="Microsoft Sans Serif"/>
              </a:rPr>
              <a:t>года.</a:t>
            </a:r>
            <a:endParaRPr sz="4400">
              <a:latin typeface="Microsoft Sans Serif"/>
              <a:cs typeface="Microsoft Sans Serif"/>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smtClean="0"/>
          </a:p>
          <a:p>
            <a:endParaRPr lang="ru-RU" dirty="0"/>
          </a:p>
        </p:txBody>
      </p:sp>
      <p:pic>
        <p:nvPicPr>
          <p:cNvPr id="4" name="Рисунок 3" descr="Снимок экрана (58).png"/>
          <p:cNvPicPr>
            <a:picLocks noChangeAspect="1"/>
          </p:cNvPicPr>
          <p:nvPr/>
        </p:nvPicPr>
        <p:blipFill>
          <a:blip r:embed="rId2" cstate="print"/>
          <a:stretch>
            <a:fillRect/>
          </a:stretch>
        </p:blipFill>
        <p:spPr>
          <a:xfrm>
            <a:off x="0" y="332656"/>
            <a:ext cx="9144000" cy="6192688"/>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Снимок экрана (57).png"/>
          <p:cNvPicPr>
            <a:picLocks noGrp="1" noChangeAspect="1"/>
          </p:cNvPicPr>
          <p:nvPr>
            <p:ph idx="1"/>
          </p:nvPr>
        </p:nvPicPr>
        <p:blipFill>
          <a:blip r:embed="rId2" cstate="print"/>
          <a:stretch>
            <a:fillRect/>
          </a:stretch>
        </p:blipFill>
        <p:spPr>
          <a:xfrm>
            <a:off x="11182" y="692696"/>
            <a:ext cx="9132818" cy="5976664"/>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Снимок экрана (65).png"/>
          <p:cNvPicPr>
            <a:picLocks noGrp="1" noChangeAspect="1"/>
          </p:cNvPicPr>
          <p:nvPr>
            <p:ph idx="1"/>
          </p:nvPr>
        </p:nvPicPr>
        <p:blipFill>
          <a:blip r:embed="rId2" cstate="print"/>
          <a:stretch>
            <a:fillRect/>
          </a:stretch>
        </p:blipFill>
        <p:spPr>
          <a:xfrm>
            <a:off x="457200" y="980728"/>
            <a:ext cx="8229600" cy="4901030"/>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Снимок экрана (66).png"/>
          <p:cNvPicPr>
            <a:picLocks noGrp="1" noChangeAspect="1"/>
          </p:cNvPicPr>
          <p:nvPr>
            <p:ph idx="1"/>
          </p:nvPr>
        </p:nvPicPr>
        <p:blipFill>
          <a:blip r:embed="rId2" cstate="print"/>
          <a:stretch>
            <a:fillRect/>
          </a:stretch>
        </p:blipFill>
        <p:spPr>
          <a:xfrm>
            <a:off x="457200" y="692697"/>
            <a:ext cx="8229600" cy="5745160"/>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Снимок экрана (67).png"/>
          <p:cNvPicPr>
            <a:picLocks noGrp="1" noChangeAspect="1"/>
          </p:cNvPicPr>
          <p:nvPr>
            <p:ph idx="1"/>
          </p:nvPr>
        </p:nvPicPr>
        <p:blipFill>
          <a:blip r:embed="rId2" cstate="print"/>
          <a:stretch>
            <a:fillRect/>
          </a:stretch>
        </p:blipFill>
        <p:spPr>
          <a:xfrm>
            <a:off x="457200" y="836712"/>
            <a:ext cx="8229600" cy="5400600"/>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НАЛОГООБЛОЖЕНИЕ</a:t>
            </a:r>
            <a:endParaRPr lang="ru-RU" dirty="0"/>
          </a:p>
        </p:txBody>
      </p:sp>
      <p:sp>
        <p:nvSpPr>
          <p:cNvPr id="3" name="Содержимое 2"/>
          <p:cNvSpPr>
            <a:spLocks noGrp="1"/>
          </p:cNvSpPr>
          <p:nvPr>
            <p:ph idx="1"/>
          </p:nvPr>
        </p:nvSpPr>
        <p:spPr/>
        <p:txBody>
          <a:bodyPr>
            <a:normAutofit fontScale="92500" lnSpcReduction="20000"/>
          </a:bodyPr>
          <a:lstStyle/>
          <a:p>
            <a:r>
              <a:rPr lang="ru-RU" dirty="0" smtClean="0"/>
              <a:t>УСН и ОСНО</a:t>
            </a:r>
          </a:p>
          <a:p>
            <a:r>
              <a:rPr lang="ru-RU" dirty="0"/>
              <a:t>Любая форма НКО имеет право применять Упрощенную систему налогообложения (УСН). Как УСН 6% (доходы), так и УСН 15% (доходы, за вычетом расходов). НКО является юридическим лицом, подчиняется налоговому кодексу и применяет стандартные правила при ведении учета на УСН.</a:t>
            </a:r>
          </a:p>
          <a:p>
            <a:r>
              <a:rPr lang="ru-RU" i="1" dirty="0"/>
              <a:t>Исключения: Инвестиционным фондам и Адвокатским образованиям ( Адвокатский кабинет, Коллегия адвокатов, Адвокатское бюро) напрямую запрещено применение УСН, согласно Налоговому кодексу статья 346.12.</a:t>
            </a:r>
            <a:endParaRPr lang="ru-RU" dirty="0"/>
          </a:p>
          <a:p>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Когда УСН выгодна</a:t>
            </a:r>
            <a:endParaRPr lang="ru-RU" dirty="0"/>
          </a:p>
        </p:txBody>
      </p:sp>
      <p:sp>
        <p:nvSpPr>
          <p:cNvPr id="3" name="Содержимое 2"/>
          <p:cNvSpPr>
            <a:spLocks noGrp="1"/>
          </p:cNvSpPr>
          <p:nvPr>
            <p:ph idx="1"/>
          </p:nvPr>
        </p:nvSpPr>
        <p:spPr/>
        <p:txBody>
          <a:bodyPr/>
          <a:lstStyle/>
          <a:p>
            <a:r>
              <a:rPr lang="ru-RU" dirty="0"/>
              <a:t>НКО, которые формируют свои поступления за счет деятельности, приносящей доход, с выручкой более 2 </a:t>
            </a:r>
            <a:r>
              <a:rPr lang="ru-RU" dirty="0" err="1"/>
              <a:t>млн</a:t>
            </a:r>
            <a:r>
              <a:rPr lang="ru-RU" dirty="0"/>
              <a:t> в месяц. При этом прибыль от этой деятельности высокая. Выгодно использовать УСН 6%, и, уплатив от выручки 6%, чистую прибыль перевести на финансирование своих некоммерческих программ, как целевое поступление.</a:t>
            </a:r>
          </a:p>
          <a:p>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УСН</a:t>
            </a:r>
            <a:endParaRPr lang="ru-RU" dirty="0"/>
          </a:p>
        </p:txBody>
      </p:sp>
      <p:sp>
        <p:nvSpPr>
          <p:cNvPr id="3" name="Содержимое 2"/>
          <p:cNvSpPr>
            <a:spLocks noGrp="1"/>
          </p:cNvSpPr>
          <p:nvPr>
            <p:ph idx="1"/>
          </p:nvPr>
        </p:nvSpPr>
        <p:spPr/>
        <p:txBody>
          <a:bodyPr/>
          <a:lstStyle/>
          <a:p>
            <a:r>
              <a:rPr lang="ru-RU" b="1" i="1" dirty="0"/>
              <a:t>Важно!</a:t>
            </a:r>
            <a:r>
              <a:rPr lang="ru-RU" i="1" dirty="0"/>
              <a:t> </a:t>
            </a:r>
            <a:r>
              <a:rPr lang="ru-RU" dirty="0"/>
              <a:t>Книгу доходов и расходов, вести базу </a:t>
            </a:r>
            <a:r>
              <a:rPr lang="ru-RU" dirty="0" smtClean="0"/>
              <a:t>и </a:t>
            </a:r>
            <a:r>
              <a:rPr lang="ru-RU" dirty="0"/>
              <a:t>подтверждать документально расходы надо на любой УСН. НКО не ИП, она обязана вести полноценный бухгалтерский учет, даже если применяет </a:t>
            </a:r>
            <a:r>
              <a:rPr lang="ru-RU" dirty="0" smtClean="0"/>
              <a:t>УСН 6</a:t>
            </a:r>
            <a:r>
              <a:rPr lang="ru-RU" dirty="0"/>
              <a:t>%!</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НДС</a:t>
            </a:r>
            <a:endParaRPr lang="ru-RU" dirty="0"/>
          </a:p>
        </p:txBody>
      </p:sp>
      <p:sp>
        <p:nvSpPr>
          <p:cNvPr id="3" name="Содержимое 2"/>
          <p:cNvSpPr>
            <a:spLocks noGrp="1"/>
          </p:cNvSpPr>
          <p:nvPr>
            <p:ph idx="1"/>
          </p:nvPr>
        </p:nvSpPr>
        <p:spPr/>
        <p:txBody>
          <a:bodyPr>
            <a:normAutofit/>
          </a:bodyPr>
          <a:lstStyle/>
          <a:p>
            <a:r>
              <a:rPr lang="ru-RU" dirty="0"/>
              <a:t>Некоммерческие организации, применяющие ОРН, независимо от наличия в их деятельности объектов налогообложения, официально являются плательщиками НДС (глава 21 НК РФ) и налога на прибыль (глава 25 НК РФ). Обязанность по уплате НДС и налога на прибыль может возникнуть и при отсутствии предпринимательской деятельности.</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ru-RU" dirty="0" smtClean="0"/>
              <a:t>Налог на прибыль</a:t>
            </a:r>
          </a:p>
          <a:p>
            <a:r>
              <a:rPr lang="ru-RU" dirty="0" smtClean="0"/>
              <a:t>УСН </a:t>
            </a:r>
          </a:p>
          <a:p>
            <a:r>
              <a:rPr lang="ru-RU" dirty="0" smtClean="0"/>
              <a:t>НДС</a:t>
            </a:r>
          </a:p>
          <a:p>
            <a:r>
              <a:rPr lang="ru-RU" dirty="0" smtClean="0"/>
              <a:t>Имущество, земля</a:t>
            </a:r>
          </a:p>
          <a:p>
            <a:r>
              <a:rPr lang="ru-RU" dirty="0" smtClean="0"/>
              <a:t>НДФЛ</a:t>
            </a:r>
          </a:p>
          <a:p>
            <a:r>
              <a:rPr lang="ru-RU" dirty="0" smtClean="0"/>
              <a:t>Страховые взносы</a:t>
            </a:r>
            <a:endParaRPr lang="ru-RU" dirty="0"/>
          </a:p>
        </p:txBody>
      </p:sp>
      <p:sp>
        <p:nvSpPr>
          <p:cNvPr id="3" name="Заголовок 2"/>
          <p:cNvSpPr>
            <a:spLocks noGrp="1"/>
          </p:cNvSpPr>
          <p:nvPr>
            <p:ph type="title"/>
          </p:nvPr>
        </p:nvSpPr>
        <p:spPr/>
        <p:txBody>
          <a:bodyPr/>
          <a:lstStyle/>
          <a:p>
            <a:r>
              <a:rPr lang="ru-RU" dirty="0" smtClean="0"/>
              <a:t>Налоги</a:t>
            </a:r>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НДС</a:t>
            </a:r>
            <a:endParaRPr lang="ru-RU" dirty="0"/>
          </a:p>
        </p:txBody>
      </p:sp>
      <p:sp>
        <p:nvSpPr>
          <p:cNvPr id="3" name="Содержимое 2"/>
          <p:cNvSpPr>
            <a:spLocks noGrp="1"/>
          </p:cNvSpPr>
          <p:nvPr>
            <p:ph idx="1"/>
          </p:nvPr>
        </p:nvSpPr>
        <p:spPr/>
        <p:txBody>
          <a:bodyPr>
            <a:normAutofit fontScale="55000" lnSpcReduction="20000"/>
          </a:bodyPr>
          <a:lstStyle/>
          <a:p>
            <a:pPr fontAlgn="t"/>
            <a:r>
              <a:rPr lang="ru-RU" dirty="0"/>
              <a:t>В соответствии со </a:t>
            </a:r>
            <a:r>
              <a:rPr lang="ru-RU" u="sng" dirty="0">
                <a:hlinkClick r:id="rId2"/>
              </a:rPr>
              <a:t>ст. 143</a:t>
            </a:r>
            <a:r>
              <a:rPr lang="ru-RU" dirty="0"/>
              <a:t>НК РФ некоммерческие организации относятся к плательщикам НДС. При этом НК РФ не содержит специальных правил обложения НДС некоммерческих организаций.</a:t>
            </a:r>
          </a:p>
          <a:p>
            <a:pPr fontAlgn="t"/>
            <a:r>
              <a:rPr lang="ru-RU" dirty="0"/>
              <a:t>При определении налоговой базы по НДС не учитываются денежные средства в виде целевых поступлений некоммерческих организаций, которые поступили от других организаций и (или) физических лиц, так как они не связаны с оплатой реализованных товаров (работ, услуг).</a:t>
            </a:r>
          </a:p>
          <a:p>
            <a:pPr fontAlgn="t"/>
            <a:r>
              <a:rPr lang="ru-RU" dirty="0"/>
              <a:t>Поступления от реализации товаров (работ, услуг) облагаются НДС или освобождаются от налогообложения в общеустановленном порядке.</a:t>
            </a:r>
          </a:p>
          <a:p>
            <a:pPr fontAlgn="t"/>
            <a:r>
              <a:rPr lang="ru-RU" dirty="0"/>
              <a:t>При безвозмездной передаче некоммерческой организацией товаров (работ, услуг) юридическим и физическим лицам у нее возникает объект обложения НДС. Исключение составляет безвозмездная передача товаров (выполнение работ, оказание услуг) в рамках благотворительной деятельности (за исключением подакцизных товаров). Также исключение могут составить иные случаи безвозмездной передачи товаров (выполнения работ, оказания услуг), не являющиеся объектом налогообложения по НДС либо освобождаемые от налогообложения в соответствии с НК РФ.</a:t>
            </a:r>
          </a:p>
          <a:p>
            <a:pPr fontAlgn="t"/>
            <a:r>
              <a:rPr lang="ru-RU" dirty="0"/>
              <a:t>Некоммерческие организации, как и иные налогоплательщики НДС, осуществляющие как облагаемые НДС, так и освобождаемые от налогообложения операции, обязаны вести раздельный учет сумм НДС по приобретенным товарам (работам, услугам), используемым для осуществления как облагаемых налогом, так и не подлежащих налогообложению операций (</a:t>
            </a:r>
            <a:r>
              <a:rPr lang="ru-RU" u="sng" dirty="0">
                <a:hlinkClick r:id="rId3"/>
              </a:rPr>
              <a:t>п. 4 ст. 170</a:t>
            </a:r>
            <a:r>
              <a:rPr lang="ru-RU" dirty="0"/>
              <a:t>НК РФ).</a:t>
            </a:r>
          </a:p>
          <a:p>
            <a:endParaRPr lang="ru-R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Заголовок 1"/>
          <p:cNvSpPr>
            <a:spLocks noGrp="1"/>
          </p:cNvSpPr>
          <p:nvPr>
            <p:ph type="title"/>
          </p:nvPr>
        </p:nvSpPr>
        <p:spPr/>
        <p:txBody>
          <a:bodyPr>
            <a:normAutofit fontScale="90000"/>
          </a:bodyPr>
          <a:lstStyle/>
          <a:p>
            <a:r>
              <a:rPr lang="ru-RU" b="1" smtClean="0"/>
              <a:t>НК РФ Статья 420. Объект обложения страховыми взносами</a:t>
            </a:r>
            <a:endParaRPr lang="ru-RU" smtClean="0"/>
          </a:p>
        </p:txBody>
      </p:sp>
      <p:sp>
        <p:nvSpPr>
          <p:cNvPr id="3" name="Объект 2"/>
          <p:cNvSpPr>
            <a:spLocks noGrp="1"/>
          </p:cNvSpPr>
          <p:nvPr>
            <p:ph idx="1"/>
          </p:nvPr>
        </p:nvSpPr>
        <p:spPr/>
        <p:txBody>
          <a:bodyPr rtlCol="0">
            <a:normAutofit fontScale="70000" lnSpcReduction="20000"/>
          </a:bodyPr>
          <a:lstStyle/>
          <a:p>
            <a:pPr fontAlgn="auto">
              <a:spcAft>
                <a:spcPts val="0"/>
              </a:spcAft>
              <a:buFont typeface="Arial" panose="020B0604020202020204" pitchFamily="34" charset="0"/>
              <a:buChar char="•"/>
              <a:defRPr/>
            </a:pPr>
            <a:r>
              <a:rPr lang="ru-RU" dirty="0" smtClean="0"/>
              <a:t/>
            </a:r>
            <a:br>
              <a:rPr lang="ru-RU" dirty="0" smtClean="0"/>
            </a:br>
            <a:endParaRPr lang="ru-RU" dirty="0" smtClean="0"/>
          </a:p>
          <a:p>
            <a:pPr fontAlgn="auto">
              <a:spcAft>
                <a:spcPts val="0"/>
              </a:spcAft>
              <a:buFont typeface="Arial" panose="020B0604020202020204" pitchFamily="34" charset="0"/>
              <a:buChar char="•"/>
              <a:defRPr/>
            </a:pPr>
            <a:r>
              <a:rPr lang="ru-RU" dirty="0" smtClean="0"/>
              <a:t>1. Объектом обложения страховыми взносами для плательщиков, указанных в </a:t>
            </a:r>
            <a:r>
              <a:rPr lang="ru-RU" u="sng" dirty="0" smtClean="0">
                <a:hlinkClick r:id="rId2"/>
              </a:rPr>
              <a:t>абзацах втором</a:t>
            </a:r>
            <a:r>
              <a:rPr lang="ru-RU" dirty="0" smtClean="0"/>
              <a:t> и </a:t>
            </a:r>
            <a:r>
              <a:rPr lang="ru-RU" u="sng" dirty="0" smtClean="0">
                <a:hlinkClick r:id="rId2"/>
              </a:rPr>
              <a:t>третьем подпункта 1 пункта 1 статьи 419</a:t>
            </a:r>
            <a:r>
              <a:rPr lang="ru-RU" dirty="0" smtClean="0"/>
              <a:t> настоящего Кодекса, если иное не предусмотрено настоящей статьей, признаются выплаты и иные вознаграждения в пользу физических лиц, подлежащих обязательному социальному страхованию в соответствии с федеральными </a:t>
            </a:r>
            <a:r>
              <a:rPr lang="ru-RU" u="sng" dirty="0" smtClean="0">
                <a:hlinkClick r:id="rId3"/>
              </a:rPr>
              <a:t>законами</a:t>
            </a:r>
            <a:r>
              <a:rPr lang="ru-RU" dirty="0" smtClean="0"/>
              <a:t> о конкретных видах обязательного социального страхования (за исключением вознаграждений, выплачиваемых лицам, указанным в </a:t>
            </a:r>
            <a:r>
              <a:rPr lang="ru-RU" u="sng" dirty="0" smtClean="0">
                <a:hlinkClick r:id="rId2"/>
              </a:rPr>
              <a:t>подпункте 2 пункта 1 статьи 419</a:t>
            </a:r>
            <a:r>
              <a:rPr lang="ru-RU" dirty="0" smtClean="0"/>
              <a:t> настоящего Кодекса):</a:t>
            </a:r>
          </a:p>
          <a:p>
            <a:pPr fontAlgn="auto">
              <a:spcAft>
                <a:spcPts val="0"/>
              </a:spcAft>
              <a:buFont typeface="Arial" panose="020B0604020202020204" pitchFamily="34" charset="0"/>
              <a:buChar char="•"/>
              <a:defRPr/>
            </a:pPr>
            <a:r>
              <a:rPr lang="ru-RU" dirty="0" smtClean="0"/>
              <a:t>1) в рамках трудовых отношений и по гражданско-правовым договорам, предметом которых являются </a:t>
            </a:r>
            <a:r>
              <a:rPr lang="ru-RU" u="sng" dirty="0" smtClean="0">
                <a:hlinkClick r:id="rId4"/>
              </a:rPr>
              <a:t>выполнение работ</a:t>
            </a:r>
            <a:r>
              <a:rPr lang="ru-RU" dirty="0" smtClean="0"/>
              <a:t>, </a:t>
            </a:r>
            <a:r>
              <a:rPr lang="ru-RU" u="sng" dirty="0" smtClean="0">
                <a:hlinkClick r:id="rId5"/>
              </a:rPr>
              <a:t>оказание услуг</a:t>
            </a:r>
            <a:r>
              <a:rPr lang="ru-RU" dirty="0" smtClean="0"/>
              <a:t>;</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Заголовок 1"/>
          <p:cNvSpPr>
            <a:spLocks noGrp="1"/>
          </p:cNvSpPr>
          <p:nvPr>
            <p:ph type="title"/>
          </p:nvPr>
        </p:nvSpPr>
        <p:spPr/>
        <p:txBody>
          <a:bodyPr>
            <a:normAutofit fontScale="90000"/>
          </a:bodyPr>
          <a:lstStyle/>
          <a:p>
            <a:r>
              <a:rPr lang="ru-RU" b="1" smtClean="0"/>
              <a:t>НК РФ Статья 420. Объект обложения страховыми взносами</a:t>
            </a:r>
            <a:endParaRPr lang="ru-RU" smtClean="0"/>
          </a:p>
        </p:txBody>
      </p:sp>
      <p:sp>
        <p:nvSpPr>
          <p:cNvPr id="3" name="Объект 2"/>
          <p:cNvSpPr>
            <a:spLocks noGrp="1"/>
          </p:cNvSpPr>
          <p:nvPr>
            <p:ph idx="1"/>
          </p:nvPr>
        </p:nvSpPr>
        <p:spPr/>
        <p:txBody>
          <a:bodyPr rtlCol="0">
            <a:normAutofit fontScale="62500" lnSpcReduction="20000"/>
          </a:bodyPr>
          <a:lstStyle/>
          <a:p>
            <a:pPr fontAlgn="auto">
              <a:spcAft>
                <a:spcPts val="0"/>
              </a:spcAft>
              <a:buFont typeface="Arial" panose="020B0604020202020204" pitchFamily="34" charset="0"/>
              <a:buChar char="•"/>
              <a:defRPr/>
            </a:pPr>
            <a:r>
              <a:rPr lang="ru-RU" dirty="0" smtClean="0"/>
              <a:t>2) по договорам </a:t>
            </a:r>
            <a:r>
              <a:rPr lang="ru-RU" u="sng" dirty="0" smtClean="0">
                <a:hlinkClick r:id="rId2"/>
              </a:rPr>
              <a:t>авторского заказа</a:t>
            </a:r>
            <a:r>
              <a:rPr lang="ru-RU" dirty="0" smtClean="0"/>
              <a:t> в пользу авторов произведений;</a:t>
            </a:r>
          </a:p>
          <a:p>
            <a:pPr fontAlgn="auto">
              <a:spcAft>
                <a:spcPts val="0"/>
              </a:spcAft>
              <a:buFont typeface="Arial" panose="020B0604020202020204" pitchFamily="34" charset="0"/>
              <a:buChar char="•"/>
              <a:defRPr/>
            </a:pPr>
            <a:r>
              <a:rPr lang="ru-RU" dirty="0" smtClean="0"/>
              <a:t>3) по </a:t>
            </a:r>
            <a:r>
              <a:rPr lang="ru-RU" u="sng" dirty="0" smtClean="0">
                <a:hlinkClick r:id="rId3"/>
              </a:rPr>
              <a:t>договорам</a:t>
            </a:r>
            <a:r>
              <a:rPr lang="ru-RU" dirty="0" smtClean="0"/>
              <a:t> об отчуждении исключительного права на результаты интеллектуальной деятельности, указанные в </a:t>
            </a:r>
            <a:r>
              <a:rPr lang="ru-RU" u="sng" dirty="0" smtClean="0">
                <a:hlinkClick r:id="rId4"/>
              </a:rPr>
              <a:t>подпунктах 1</a:t>
            </a:r>
            <a:r>
              <a:rPr lang="ru-RU" dirty="0" smtClean="0"/>
              <a:t> - </a:t>
            </a:r>
            <a:r>
              <a:rPr lang="ru-RU" u="sng" dirty="0" smtClean="0">
                <a:hlinkClick r:id="rId4"/>
              </a:rPr>
              <a:t>12 пункта 1 статьи 1225</a:t>
            </a:r>
            <a:r>
              <a:rPr lang="ru-RU" dirty="0" smtClean="0"/>
              <a:t> Гражданского кодекса Российской Федерации, издательским </a:t>
            </a:r>
            <a:r>
              <a:rPr lang="ru-RU" u="sng" dirty="0" smtClean="0">
                <a:hlinkClick r:id="rId5"/>
              </a:rPr>
              <a:t>лицензионным договорам</a:t>
            </a:r>
            <a:r>
              <a:rPr lang="ru-RU" dirty="0" smtClean="0"/>
              <a:t>, лицензионным договорам о предоставлении права использования результатов интеллектуальной деятельности, указанных в </a:t>
            </a:r>
            <a:r>
              <a:rPr lang="ru-RU" u="sng" dirty="0" smtClean="0">
                <a:hlinkClick r:id="rId4"/>
              </a:rPr>
              <a:t>подпунктах 1</a:t>
            </a:r>
            <a:r>
              <a:rPr lang="ru-RU" dirty="0" smtClean="0"/>
              <a:t> - </a:t>
            </a:r>
            <a:r>
              <a:rPr lang="ru-RU" u="sng" dirty="0" smtClean="0">
                <a:hlinkClick r:id="rId4"/>
              </a:rPr>
              <a:t>12 пункта 1 статьи 1225</a:t>
            </a:r>
            <a:r>
              <a:rPr lang="ru-RU" dirty="0" smtClean="0"/>
              <a:t> Гражданского кодекса Российской Федерации, в том числе вознаграждения, начисляемые организациями по управлению правами на коллективной основе в пользу авторов произведений по договорам, заключенным с пользователями.(в ред. Федерального </a:t>
            </a:r>
            <a:r>
              <a:rPr lang="ru-RU" dirty="0" smtClean="0">
                <a:hlinkClick r:id="rId6"/>
              </a:rPr>
              <a:t>закона</a:t>
            </a:r>
            <a:r>
              <a:rPr lang="ru-RU" dirty="0" smtClean="0"/>
              <a:t> от 27.11.2017 N 335-ФЗ)</a:t>
            </a:r>
          </a:p>
          <a:p>
            <a:pPr fontAlgn="auto">
              <a:spcAft>
                <a:spcPts val="0"/>
              </a:spcAft>
              <a:buFont typeface="Arial" panose="020B0604020202020204" pitchFamily="34" charset="0"/>
              <a:buChar char="•"/>
              <a:defRPr/>
            </a:pPr>
            <a:r>
              <a:rPr lang="ru-RU" dirty="0" smtClean="0"/>
              <a:t>2. Объектом обложения страховыми взносами для плательщиков, указанных в </a:t>
            </a:r>
            <a:r>
              <a:rPr lang="ru-RU" u="sng" dirty="0" smtClean="0">
                <a:hlinkClick r:id="rId7"/>
              </a:rPr>
              <a:t>абзаце четвертом подпункта 1 пункта 1 статьи 419</a:t>
            </a:r>
            <a:r>
              <a:rPr lang="ru-RU" dirty="0" smtClean="0"/>
              <a:t> настоящего Кодекса, признаются выплаты и иные вознаграждения по трудовым договорам (контрактам) и по гражданско-правовым договорам, предметом которых являются выполнение работ, оказание услуг в пользу физических лиц (за исключением вознаграждений, выплачиваемых лицам, указанным в </a:t>
            </a:r>
            <a:r>
              <a:rPr lang="ru-RU" u="sng" dirty="0" smtClean="0">
                <a:hlinkClick r:id="rId7"/>
              </a:rPr>
              <a:t>подпункте 2 пункта 1 статьи 419</a:t>
            </a:r>
            <a:r>
              <a:rPr lang="ru-RU" dirty="0" smtClean="0"/>
              <a:t> настоящего Кодекса).</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Заголовок 1"/>
          <p:cNvSpPr>
            <a:spLocks noGrp="1"/>
          </p:cNvSpPr>
          <p:nvPr>
            <p:ph type="title"/>
          </p:nvPr>
        </p:nvSpPr>
        <p:spPr/>
        <p:txBody>
          <a:bodyPr>
            <a:normAutofit fontScale="90000"/>
          </a:bodyPr>
          <a:lstStyle/>
          <a:p>
            <a:r>
              <a:rPr lang="ru-RU" b="1" smtClean="0"/>
              <a:t>НК РФ Статья 420. Объект обложения страховыми взносами</a:t>
            </a:r>
            <a:endParaRPr lang="ru-RU" smtClean="0"/>
          </a:p>
        </p:txBody>
      </p:sp>
      <p:sp>
        <p:nvSpPr>
          <p:cNvPr id="3" name="Объект 2"/>
          <p:cNvSpPr>
            <a:spLocks noGrp="1"/>
          </p:cNvSpPr>
          <p:nvPr>
            <p:ph idx="1"/>
          </p:nvPr>
        </p:nvSpPr>
        <p:spPr/>
        <p:txBody>
          <a:bodyPr rtlCol="0">
            <a:normAutofit fontScale="55000" lnSpcReduction="20000"/>
          </a:bodyPr>
          <a:lstStyle/>
          <a:p>
            <a:pPr fontAlgn="auto">
              <a:spcAft>
                <a:spcPts val="0"/>
              </a:spcAft>
              <a:buFont typeface="Arial" panose="020B0604020202020204" pitchFamily="34" charset="0"/>
              <a:buChar char="•"/>
              <a:defRPr/>
            </a:pPr>
            <a:r>
              <a:rPr lang="ru-RU" dirty="0" smtClean="0"/>
              <a:t>3. Объектом обложения страховыми взносами для плательщиков, указанных в </a:t>
            </a:r>
            <a:r>
              <a:rPr lang="ru-RU" u="sng" dirty="0" smtClean="0">
                <a:hlinkClick r:id="rId2"/>
              </a:rPr>
              <a:t>подпункте 2 пункта 1 статьи 419</a:t>
            </a:r>
            <a:r>
              <a:rPr lang="ru-RU" dirty="0" smtClean="0"/>
              <a:t> настоящего Кодекса, признается осуществление предпринимательской либо иной профессиональной деятельности в случае, предусмотренном </a:t>
            </a:r>
            <a:r>
              <a:rPr lang="ru-RU" u="sng" dirty="0" smtClean="0">
                <a:hlinkClick r:id="rId3"/>
              </a:rPr>
              <a:t>абзацем третьим подпункта 1 пункта 1 статьи 430</a:t>
            </a:r>
            <a:r>
              <a:rPr lang="ru-RU" dirty="0" smtClean="0"/>
              <a:t> настоящего Кодекса, объектом обложения страховыми взносами также признается доход, полученный плательщиком страховых взносов и определяемый в соответствии с </a:t>
            </a:r>
            <a:r>
              <a:rPr lang="ru-RU" u="sng" dirty="0" smtClean="0">
                <a:hlinkClick r:id="rId3"/>
              </a:rPr>
              <a:t>пунктом 9 статьи 430</a:t>
            </a:r>
            <a:r>
              <a:rPr lang="ru-RU" dirty="0" smtClean="0"/>
              <a:t> настоящего Кодекса.(в ред. Федерального </a:t>
            </a:r>
            <a:r>
              <a:rPr lang="ru-RU" dirty="0" smtClean="0">
                <a:hlinkClick r:id="rId4"/>
              </a:rPr>
              <a:t>закона</a:t>
            </a:r>
            <a:r>
              <a:rPr lang="ru-RU" dirty="0" smtClean="0"/>
              <a:t> от 27.11.2017 N 335-ФЗ)</a:t>
            </a:r>
          </a:p>
          <a:p>
            <a:pPr fontAlgn="auto">
              <a:spcAft>
                <a:spcPts val="0"/>
              </a:spcAft>
              <a:buFont typeface="Arial" panose="020B0604020202020204" pitchFamily="34" charset="0"/>
              <a:buChar char="•"/>
              <a:defRPr/>
            </a:pPr>
            <a:r>
              <a:rPr lang="ru-RU" dirty="0" smtClean="0"/>
              <a:t>4. Не признаются объектом обложения страховыми взносами выплаты и иные вознаграждения в рамках гражданско-правовых договоров, предметом которых является переход права собственности или иных вещных прав на имущество (имущественные права), и договоров, связанных с передачей в пользование имущества (имущественных прав), за исключением договоров авторского заказа, договоров об отчуждении исключительного права на результаты интеллектуальной деятельности, указанные в </a:t>
            </a:r>
            <a:r>
              <a:rPr lang="ru-RU" u="sng" dirty="0" smtClean="0">
                <a:hlinkClick r:id="rId5"/>
              </a:rPr>
              <a:t>подпунктах 1</a:t>
            </a:r>
            <a:r>
              <a:rPr lang="ru-RU" dirty="0" smtClean="0"/>
              <a:t> - </a:t>
            </a:r>
            <a:r>
              <a:rPr lang="ru-RU" u="sng" dirty="0" smtClean="0">
                <a:hlinkClick r:id="rId5"/>
              </a:rPr>
              <a:t>12 пункта 1 статьи 1225</a:t>
            </a:r>
            <a:r>
              <a:rPr lang="ru-RU" dirty="0" smtClean="0"/>
              <a:t> Гражданского кодекса Российской Федерации, издательских лицензионных договоров, лицензионных договоров о предоставлении права использования результатов интеллектуальной деятельности, указанных в </a:t>
            </a:r>
            <a:r>
              <a:rPr lang="ru-RU" u="sng" dirty="0" smtClean="0">
                <a:hlinkClick r:id="rId5"/>
              </a:rPr>
              <a:t>подпунктах 1</a:t>
            </a:r>
            <a:r>
              <a:rPr lang="ru-RU" dirty="0" smtClean="0"/>
              <a:t> - </a:t>
            </a:r>
            <a:r>
              <a:rPr lang="ru-RU" u="sng" dirty="0" smtClean="0">
                <a:hlinkClick r:id="rId5"/>
              </a:rPr>
              <a:t>12 пункта 1 статьи 1225</a:t>
            </a:r>
            <a:r>
              <a:rPr lang="ru-RU" dirty="0" smtClean="0"/>
              <a:t> Гражданского кодекса Российской Федерации.(в ред. Федерального </a:t>
            </a:r>
            <a:r>
              <a:rPr lang="ru-RU" dirty="0" smtClean="0">
                <a:hlinkClick r:id="rId4"/>
              </a:rPr>
              <a:t>закона</a:t>
            </a:r>
            <a:r>
              <a:rPr lang="ru-RU" dirty="0" smtClean="0"/>
              <a:t> от 27.11.2017 N 335-ФЗ)</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Заголовок 1"/>
          <p:cNvSpPr>
            <a:spLocks noGrp="1"/>
          </p:cNvSpPr>
          <p:nvPr>
            <p:ph type="title"/>
          </p:nvPr>
        </p:nvSpPr>
        <p:spPr/>
        <p:txBody>
          <a:bodyPr>
            <a:normAutofit fontScale="90000"/>
          </a:bodyPr>
          <a:lstStyle/>
          <a:p>
            <a:r>
              <a:rPr lang="ru-RU" b="1" smtClean="0"/>
              <a:t>НК РФ Статья 420. Объект обложения страховыми взносами</a:t>
            </a:r>
            <a:endParaRPr lang="ru-RU" smtClean="0"/>
          </a:p>
        </p:txBody>
      </p:sp>
      <p:sp>
        <p:nvSpPr>
          <p:cNvPr id="3" name="Объект 2"/>
          <p:cNvSpPr>
            <a:spLocks noGrp="1"/>
          </p:cNvSpPr>
          <p:nvPr>
            <p:ph idx="1"/>
          </p:nvPr>
        </p:nvSpPr>
        <p:spPr/>
        <p:txBody>
          <a:bodyPr rtlCol="0">
            <a:normAutofit fontScale="55000" lnSpcReduction="20000"/>
          </a:bodyPr>
          <a:lstStyle/>
          <a:p>
            <a:pPr fontAlgn="auto">
              <a:spcAft>
                <a:spcPts val="0"/>
              </a:spcAft>
              <a:buFont typeface="Arial" panose="020B0604020202020204" pitchFamily="34" charset="0"/>
              <a:buChar char="•"/>
              <a:defRPr/>
            </a:pPr>
            <a:r>
              <a:rPr lang="ru-RU" smtClean="0"/>
              <a:t>5</a:t>
            </a:r>
            <a:r>
              <a:rPr lang="ru-RU" dirty="0" smtClean="0"/>
              <a:t>. Не признаются объектом обложения страховыми взносами для плательщиков, указанных в </a:t>
            </a:r>
            <a:r>
              <a:rPr lang="ru-RU" u="sng" dirty="0" smtClean="0">
                <a:hlinkClick r:id="rId2"/>
              </a:rPr>
              <a:t>подпункте 1 пункта 1 статьи 419</a:t>
            </a:r>
            <a:r>
              <a:rPr lang="ru-RU" dirty="0" smtClean="0"/>
              <a:t> настоящего Кодекса, выплаты и иные вознаграждения в пользу физических лиц, являющихся иностранными гражданами или лицами без гражданства, по трудовым договорам, заключенным с российской организацией для работы в ее обособленном подразделении, место расположения которого находится за пределами территории Российской Федерации, выплаты и иные вознаграждения, исчисленные в пользу физических лиц, являющихся иностранными гражданами или лицами без гражданства, в связи с осуществлением ими деятельности за пределами территории Российской Федерации в рамках заключенных договоров гражданско-правового характера, предметом которых являются выполнение работ, оказание услуг.</a:t>
            </a:r>
          </a:p>
          <a:p>
            <a:pPr fontAlgn="auto">
              <a:spcAft>
                <a:spcPts val="0"/>
              </a:spcAft>
              <a:buFont typeface="Arial" panose="020B0604020202020204" pitchFamily="34" charset="0"/>
              <a:buChar char="•"/>
              <a:defRPr/>
            </a:pPr>
            <a:r>
              <a:rPr lang="ru-RU" dirty="0" smtClean="0"/>
              <a:t>6. Не признаются объектом обложения страховыми взносами выплаты добровольцам (волонтерам) в рамках исполнения заключаемых в соответствии со </a:t>
            </a:r>
            <a:r>
              <a:rPr lang="ru-RU" u="sng" dirty="0" smtClean="0">
                <a:hlinkClick r:id="rId3"/>
              </a:rPr>
              <a:t>статьей 17.1</a:t>
            </a:r>
            <a:r>
              <a:rPr lang="ru-RU" dirty="0" smtClean="0"/>
              <a:t> Федерального закона от 11 августа 1995 года N 135-ФЗ "О благотворительной деятельности и добровольчестве (</a:t>
            </a:r>
            <a:r>
              <a:rPr lang="ru-RU" dirty="0" err="1" smtClean="0"/>
              <a:t>волонтерстве</a:t>
            </a:r>
            <a:r>
              <a:rPr lang="ru-RU" dirty="0" smtClean="0"/>
              <a:t>)" гражданско-правовых договоров на возмещение расходов добровольцев (волонтеров), за исключением расходов на питание в размере, превышающем размеры суточных, предусмотренные </a:t>
            </a:r>
            <a:r>
              <a:rPr lang="ru-RU" u="sng" dirty="0" smtClean="0">
                <a:hlinkClick r:id="rId4"/>
              </a:rPr>
              <a:t>пунктом 1 статьи 217</a:t>
            </a:r>
            <a:r>
              <a:rPr lang="ru-RU" dirty="0" smtClean="0"/>
              <a:t> настоящего Кодекса.(в ред. Федеральных законов от 23.04.2018 </a:t>
            </a:r>
            <a:r>
              <a:rPr lang="ru-RU" dirty="0" smtClean="0">
                <a:hlinkClick r:id="rId5"/>
              </a:rPr>
              <a:t>N 98-ФЗ</a:t>
            </a:r>
            <a:r>
              <a:rPr lang="ru-RU" dirty="0" smtClean="0"/>
              <a:t>, от 17.06.2019 </a:t>
            </a:r>
            <a:r>
              <a:rPr lang="ru-RU" dirty="0" smtClean="0">
                <a:hlinkClick r:id="rId6"/>
              </a:rPr>
              <a:t>N </a:t>
            </a:r>
            <a:r>
              <a:rPr lang="ru-RU" smtClean="0">
                <a:hlinkClick r:id="rId6"/>
              </a:rPr>
              <a:t>147-ФЗ</a:t>
            </a:r>
            <a:r>
              <a:rPr lang="ru-RU" smtClean="0"/>
              <a:t>)</a:t>
            </a:r>
            <a:endParaRPr lang="ru-RU"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Пониженные тарифы</a:t>
            </a:r>
            <a:endParaRPr lang="ru-RU" dirty="0"/>
          </a:p>
        </p:txBody>
      </p:sp>
      <p:sp>
        <p:nvSpPr>
          <p:cNvPr id="3" name="Содержимое 2"/>
          <p:cNvSpPr>
            <a:spLocks noGrp="1"/>
          </p:cNvSpPr>
          <p:nvPr>
            <p:ph idx="1"/>
          </p:nvPr>
        </p:nvSpPr>
        <p:spPr/>
        <p:txBody>
          <a:bodyPr>
            <a:normAutofit fontScale="77500" lnSpcReduction="20000"/>
          </a:bodyPr>
          <a:lstStyle/>
          <a:p>
            <a:r>
              <a:rPr lang="ru-RU" dirty="0"/>
              <a:t>7) для некоммерческих организаций (за исключением государственных (муниципальных) учреждений), зарегистрированных в установленном </a:t>
            </a:r>
            <a:r>
              <a:rPr lang="ru-RU" u="sng" dirty="0">
                <a:hlinkClick r:id="rId2"/>
              </a:rPr>
              <a:t>законодательством</a:t>
            </a:r>
            <a:r>
              <a:rPr lang="ru-RU" dirty="0"/>
              <a:t> Российской Федерации порядке, применяющих упрощенную систему налогообложения и осуществляющих в соответствии с учредительными документами деятельность в области социального обслуживания граждан, научных исследований и разработок, образования, здравоохранения, культуры и искусства (деятельность театров, библиотек, музеев и архивов) и массового спорта (за исключением профессионального);</a:t>
            </a:r>
          </a:p>
          <a:p>
            <a:r>
              <a:rPr lang="ru-RU" dirty="0" smtClean="0"/>
              <a:t>8) для благотворительных организаций, зарегистрированных в установленном </a:t>
            </a:r>
            <a:r>
              <a:rPr lang="ru-RU" u="sng" dirty="0">
                <a:hlinkClick r:id="rId3"/>
              </a:rPr>
              <a:t>законодательством</a:t>
            </a:r>
            <a:r>
              <a:rPr lang="ru-RU" dirty="0" smtClean="0"/>
              <a:t> Российской Федерации порядке и применяющих упрощенную систему налогообложения;</a:t>
            </a:r>
            <a:endParaRPr lang="ru-RU"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57200" y="274320"/>
            <a:ext cx="8229600" cy="1143000"/>
          </a:xfrm>
          <a:prstGeom prst="rect">
            <a:avLst/>
          </a:prstGeom>
          <a:solidFill>
            <a:schemeClr val="bg1"/>
          </a:solidFill>
        </p:spPr>
        <p:txBody>
          <a:bodyPr vert="horz" wrap="square" lIns="0" tIns="221615" rIns="0" bIns="0" rtlCol="0">
            <a:spAutoFit/>
          </a:bodyPr>
          <a:lstStyle/>
          <a:p>
            <a:pPr marL="1905" algn="ctr">
              <a:lnSpc>
                <a:spcPct val="100000"/>
              </a:lnSpc>
              <a:spcBef>
                <a:spcPts val="1745"/>
              </a:spcBef>
            </a:pPr>
            <a:r>
              <a:rPr dirty="0"/>
              <a:t>Сведения</a:t>
            </a:r>
            <a:r>
              <a:rPr spc="-55" dirty="0"/>
              <a:t> </a:t>
            </a:r>
            <a:r>
              <a:rPr dirty="0"/>
              <a:t>в</a:t>
            </a:r>
            <a:r>
              <a:rPr spc="-70" dirty="0"/>
              <a:t> </a:t>
            </a:r>
            <a:r>
              <a:rPr spc="-25" dirty="0"/>
              <a:t>СФР</a:t>
            </a:r>
          </a:p>
        </p:txBody>
      </p:sp>
      <p:sp>
        <p:nvSpPr>
          <p:cNvPr id="3" name="object 3"/>
          <p:cNvSpPr txBox="1"/>
          <p:nvPr/>
        </p:nvSpPr>
        <p:spPr>
          <a:xfrm>
            <a:off x="535940" y="1620977"/>
            <a:ext cx="7850505" cy="3929379"/>
          </a:xfrm>
          <a:prstGeom prst="rect">
            <a:avLst/>
          </a:prstGeom>
        </p:spPr>
        <p:txBody>
          <a:bodyPr vert="horz" wrap="square" lIns="0" tIns="13335" rIns="0" bIns="0" rtlCol="0">
            <a:spAutoFit/>
          </a:bodyPr>
          <a:lstStyle/>
          <a:p>
            <a:pPr marL="355600" marR="5080" indent="-343535">
              <a:lnSpc>
                <a:spcPct val="100000"/>
              </a:lnSpc>
              <a:spcBef>
                <a:spcPts val="105"/>
              </a:spcBef>
              <a:buChar char="•"/>
              <a:tabLst>
                <a:tab pos="355600" algn="l"/>
              </a:tabLst>
            </a:pPr>
            <a:r>
              <a:rPr sz="3200" spc="-75" dirty="0">
                <a:latin typeface="Microsoft Sans Serif"/>
                <a:cs typeface="Microsoft Sans Serif"/>
              </a:rPr>
              <a:t>До</a:t>
            </a:r>
            <a:r>
              <a:rPr sz="3200" spc="-65" dirty="0">
                <a:latin typeface="Microsoft Sans Serif"/>
                <a:cs typeface="Microsoft Sans Serif"/>
              </a:rPr>
              <a:t> </a:t>
            </a:r>
            <a:r>
              <a:rPr sz="3200" dirty="0">
                <a:latin typeface="Microsoft Sans Serif"/>
                <a:cs typeface="Microsoft Sans Serif"/>
              </a:rPr>
              <a:t>15.04.24</a:t>
            </a:r>
            <a:r>
              <a:rPr sz="3200" spc="-65" dirty="0">
                <a:latin typeface="Microsoft Sans Serif"/>
                <a:cs typeface="Microsoft Sans Serif"/>
              </a:rPr>
              <a:t> </a:t>
            </a:r>
            <a:r>
              <a:rPr sz="3200" dirty="0">
                <a:latin typeface="Microsoft Sans Serif"/>
                <a:cs typeface="Microsoft Sans Serif"/>
              </a:rPr>
              <a:t>года</a:t>
            </a:r>
            <a:r>
              <a:rPr sz="3200" spc="-60" dirty="0">
                <a:latin typeface="Microsoft Sans Serif"/>
                <a:cs typeface="Microsoft Sans Serif"/>
              </a:rPr>
              <a:t> </a:t>
            </a:r>
            <a:r>
              <a:rPr sz="3200" dirty="0">
                <a:latin typeface="Microsoft Sans Serif"/>
                <a:cs typeface="Microsoft Sans Serif"/>
              </a:rPr>
              <a:t>последний</a:t>
            </a:r>
            <a:r>
              <a:rPr sz="3200" spc="-80" dirty="0">
                <a:latin typeface="Microsoft Sans Serif"/>
                <a:cs typeface="Microsoft Sans Serif"/>
              </a:rPr>
              <a:t> </a:t>
            </a:r>
            <a:r>
              <a:rPr sz="3200" spc="-25" dirty="0" err="1">
                <a:latin typeface="Microsoft Sans Serif"/>
                <a:cs typeface="Microsoft Sans Serif"/>
              </a:rPr>
              <a:t>раз</a:t>
            </a:r>
            <a:r>
              <a:rPr sz="3200" spc="-25" dirty="0">
                <a:latin typeface="Microsoft Sans Serif"/>
                <a:cs typeface="Microsoft Sans Serif"/>
              </a:rPr>
              <a:t> </a:t>
            </a:r>
            <a:r>
              <a:rPr sz="3200" spc="-10" dirty="0" err="1" smtClean="0">
                <a:latin typeface="Microsoft Sans Serif"/>
                <a:cs typeface="Microsoft Sans Serif"/>
              </a:rPr>
              <a:t>пред</a:t>
            </a:r>
            <a:r>
              <a:rPr lang="ru-RU" sz="3200" spc="-10" dirty="0" smtClean="0">
                <a:latin typeface="Microsoft Sans Serif"/>
                <a:cs typeface="Microsoft Sans Serif"/>
              </a:rPr>
              <a:t>о</a:t>
            </a:r>
            <a:r>
              <a:rPr sz="3200" spc="-10" dirty="0" err="1" smtClean="0">
                <a:latin typeface="Microsoft Sans Serif"/>
                <a:cs typeface="Microsoft Sans Serif"/>
              </a:rPr>
              <a:t>став</a:t>
            </a:r>
            <a:r>
              <a:rPr lang="ru-RU" sz="3200" spc="-10" dirty="0" smtClean="0">
                <a:latin typeface="Microsoft Sans Serif"/>
                <a:cs typeface="Microsoft Sans Serif"/>
              </a:rPr>
              <a:t>или</a:t>
            </a:r>
            <a:r>
              <a:rPr sz="3200" spc="-65" dirty="0" smtClean="0">
                <a:latin typeface="Microsoft Sans Serif"/>
                <a:cs typeface="Microsoft Sans Serif"/>
              </a:rPr>
              <a:t> </a:t>
            </a:r>
            <a:r>
              <a:rPr sz="3200" dirty="0">
                <a:latin typeface="Microsoft Sans Serif"/>
                <a:cs typeface="Microsoft Sans Serif"/>
              </a:rPr>
              <a:t>сведения</a:t>
            </a:r>
            <a:r>
              <a:rPr sz="3200" spc="-55" dirty="0">
                <a:latin typeface="Microsoft Sans Serif"/>
                <a:cs typeface="Microsoft Sans Serif"/>
              </a:rPr>
              <a:t> </a:t>
            </a:r>
            <a:r>
              <a:rPr sz="3200" dirty="0">
                <a:latin typeface="Microsoft Sans Serif"/>
                <a:cs typeface="Microsoft Sans Serif"/>
              </a:rPr>
              <a:t>об</a:t>
            </a:r>
            <a:r>
              <a:rPr sz="3200" spc="-15" dirty="0">
                <a:latin typeface="Microsoft Sans Serif"/>
                <a:cs typeface="Microsoft Sans Serif"/>
              </a:rPr>
              <a:t> </a:t>
            </a:r>
            <a:r>
              <a:rPr sz="3200" spc="-95" dirty="0">
                <a:latin typeface="Microsoft Sans Serif"/>
                <a:cs typeface="Microsoft Sans Serif"/>
              </a:rPr>
              <a:t>ОКВЭД</a:t>
            </a:r>
            <a:r>
              <a:rPr sz="3200" spc="-45" dirty="0">
                <a:latin typeface="Microsoft Sans Serif"/>
                <a:cs typeface="Microsoft Sans Serif"/>
              </a:rPr>
              <a:t> </a:t>
            </a:r>
            <a:r>
              <a:rPr sz="3200" spc="-50" dirty="0">
                <a:latin typeface="Microsoft Sans Serif"/>
                <a:cs typeface="Microsoft Sans Serif"/>
              </a:rPr>
              <a:t>в </a:t>
            </a:r>
            <a:r>
              <a:rPr sz="3200" spc="-25" dirty="0">
                <a:latin typeface="Microsoft Sans Serif"/>
                <a:cs typeface="Microsoft Sans Serif"/>
              </a:rPr>
              <a:t>СФР.</a:t>
            </a:r>
            <a:r>
              <a:rPr sz="3200" spc="-80" dirty="0">
                <a:latin typeface="Microsoft Sans Serif"/>
                <a:cs typeface="Microsoft Sans Serif"/>
              </a:rPr>
              <a:t> </a:t>
            </a:r>
            <a:r>
              <a:rPr sz="3200" spc="-25" dirty="0">
                <a:latin typeface="Microsoft Sans Serif"/>
                <a:cs typeface="Microsoft Sans Serif"/>
              </a:rPr>
              <a:t>Далее</a:t>
            </a:r>
            <a:r>
              <a:rPr sz="3200" spc="-114" dirty="0">
                <a:latin typeface="Microsoft Sans Serif"/>
                <a:cs typeface="Microsoft Sans Serif"/>
              </a:rPr>
              <a:t> </a:t>
            </a:r>
            <a:r>
              <a:rPr sz="3200" dirty="0">
                <a:latin typeface="Microsoft Sans Serif"/>
                <a:cs typeface="Microsoft Sans Serif"/>
              </a:rPr>
              <a:t>до</a:t>
            </a:r>
            <a:r>
              <a:rPr sz="3200" spc="-100" dirty="0">
                <a:latin typeface="Microsoft Sans Serif"/>
                <a:cs typeface="Microsoft Sans Serif"/>
              </a:rPr>
              <a:t> </a:t>
            </a:r>
            <a:r>
              <a:rPr sz="3200" dirty="0">
                <a:latin typeface="Microsoft Sans Serif"/>
                <a:cs typeface="Microsoft Sans Serif"/>
              </a:rPr>
              <a:t>15.04.25</a:t>
            </a:r>
            <a:r>
              <a:rPr sz="3200" spc="-105" dirty="0">
                <a:latin typeface="Microsoft Sans Serif"/>
                <a:cs typeface="Microsoft Sans Serif"/>
              </a:rPr>
              <a:t> </a:t>
            </a:r>
            <a:r>
              <a:rPr sz="3200" spc="-20" dirty="0">
                <a:latin typeface="Microsoft Sans Serif"/>
                <a:cs typeface="Microsoft Sans Serif"/>
              </a:rPr>
              <a:t>года </a:t>
            </a:r>
            <a:r>
              <a:rPr sz="3200" spc="-10" dirty="0">
                <a:latin typeface="Microsoft Sans Serif"/>
                <a:cs typeface="Microsoft Sans Serif"/>
              </a:rPr>
              <a:t>однократно</a:t>
            </a:r>
            <a:r>
              <a:rPr sz="3200" spc="-60" dirty="0">
                <a:latin typeface="Microsoft Sans Serif"/>
                <a:cs typeface="Microsoft Sans Serif"/>
              </a:rPr>
              <a:t> </a:t>
            </a:r>
            <a:r>
              <a:rPr sz="3200" dirty="0">
                <a:latin typeface="Microsoft Sans Serif"/>
                <a:cs typeface="Microsoft Sans Serif"/>
              </a:rPr>
              <a:t>надо</a:t>
            </a:r>
            <a:r>
              <a:rPr sz="3200" spc="-35" dirty="0">
                <a:latin typeface="Microsoft Sans Serif"/>
                <a:cs typeface="Microsoft Sans Serif"/>
              </a:rPr>
              <a:t> </a:t>
            </a:r>
            <a:r>
              <a:rPr sz="3200" dirty="0">
                <a:latin typeface="Microsoft Sans Serif"/>
                <a:cs typeface="Microsoft Sans Serif"/>
              </a:rPr>
              <a:t>будет</a:t>
            </a:r>
            <a:r>
              <a:rPr sz="3200" spc="-45" dirty="0">
                <a:latin typeface="Microsoft Sans Serif"/>
                <a:cs typeface="Microsoft Sans Serif"/>
              </a:rPr>
              <a:t> </a:t>
            </a:r>
            <a:r>
              <a:rPr sz="3200" dirty="0">
                <a:latin typeface="Microsoft Sans Serif"/>
                <a:cs typeface="Microsoft Sans Serif"/>
              </a:rPr>
              <a:t>сообщить</a:t>
            </a:r>
            <a:r>
              <a:rPr sz="3200" spc="-40" dirty="0">
                <a:latin typeface="Microsoft Sans Serif"/>
                <a:cs typeface="Microsoft Sans Serif"/>
              </a:rPr>
              <a:t> </a:t>
            </a:r>
            <a:r>
              <a:rPr sz="3200" spc="-20" dirty="0">
                <a:latin typeface="Microsoft Sans Serif"/>
                <a:cs typeface="Microsoft Sans Serif"/>
              </a:rPr>
              <a:t>свой </a:t>
            </a:r>
            <a:r>
              <a:rPr sz="3200" spc="-95" dirty="0">
                <a:latin typeface="Microsoft Sans Serif"/>
                <a:cs typeface="Microsoft Sans Serif"/>
              </a:rPr>
              <a:t>ОКВЭД</a:t>
            </a:r>
            <a:r>
              <a:rPr sz="3200" spc="-80" dirty="0">
                <a:latin typeface="Microsoft Sans Serif"/>
                <a:cs typeface="Microsoft Sans Serif"/>
              </a:rPr>
              <a:t> </a:t>
            </a:r>
            <a:r>
              <a:rPr sz="3200" dirty="0">
                <a:latin typeface="Microsoft Sans Serif"/>
                <a:cs typeface="Microsoft Sans Serif"/>
              </a:rPr>
              <a:t>в</a:t>
            </a:r>
            <a:r>
              <a:rPr sz="3200" spc="-55" dirty="0">
                <a:latin typeface="Microsoft Sans Serif"/>
                <a:cs typeface="Microsoft Sans Serif"/>
              </a:rPr>
              <a:t> </a:t>
            </a:r>
            <a:r>
              <a:rPr sz="3200" spc="-20" dirty="0">
                <a:latin typeface="Microsoft Sans Serif"/>
                <a:cs typeface="Microsoft Sans Serif"/>
              </a:rPr>
              <a:t>ИФНС.</a:t>
            </a:r>
            <a:r>
              <a:rPr sz="3200" spc="-60" dirty="0">
                <a:latin typeface="Microsoft Sans Serif"/>
                <a:cs typeface="Microsoft Sans Serif"/>
              </a:rPr>
              <a:t> </a:t>
            </a:r>
            <a:r>
              <a:rPr sz="3200" dirty="0">
                <a:latin typeface="Microsoft Sans Serif"/>
                <a:cs typeface="Microsoft Sans Serif"/>
              </a:rPr>
              <a:t>Его</a:t>
            </a:r>
            <a:r>
              <a:rPr sz="3200" spc="-65" dirty="0">
                <a:latin typeface="Microsoft Sans Serif"/>
                <a:cs typeface="Microsoft Sans Serif"/>
              </a:rPr>
              <a:t> </a:t>
            </a:r>
            <a:r>
              <a:rPr sz="3200" dirty="0">
                <a:latin typeface="Microsoft Sans Serif"/>
                <a:cs typeface="Microsoft Sans Serif"/>
              </a:rPr>
              <a:t>внесут</a:t>
            </a:r>
            <a:r>
              <a:rPr sz="3200" spc="-75" dirty="0">
                <a:latin typeface="Microsoft Sans Serif"/>
                <a:cs typeface="Microsoft Sans Serif"/>
              </a:rPr>
              <a:t> </a:t>
            </a:r>
            <a:r>
              <a:rPr sz="3200" dirty="0">
                <a:latin typeface="Microsoft Sans Serif"/>
                <a:cs typeface="Microsoft Sans Serif"/>
              </a:rPr>
              <a:t>в</a:t>
            </a:r>
            <a:r>
              <a:rPr sz="3200" spc="-55" dirty="0">
                <a:latin typeface="Microsoft Sans Serif"/>
                <a:cs typeface="Microsoft Sans Serif"/>
              </a:rPr>
              <a:t> </a:t>
            </a:r>
            <a:r>
              <a:rPr sz="3200" spc="-10" dirty="0">
                <a:latin typeface="Microsoft Sans Serif"/>
                <a:cs typeface="Microsoft Sans Serif"/>
              </a:rPr>
              <a:t>ЕГРЮЛ</a:t>
            </a:r>
            <a:r>
              <a:rPr sz="3200" spc="-65" dirty="0">
                <a:latin typeface="Microsoft Sans Serif"/>
                <a:cs typeface="Microsoft Sans Serif"/>
              </a:rPr>
              <a:t> </a:t>
            </a:r>
            <a:r>
              <a:rPr sz="3200" spc="-50" dirty="0">
                <a:latin typeface="Microsoft Sans Serif"/>
                <a:cs typeface="Microsoft Sans Serif"/>
              </a:rPr>
              <a:t>и </a:t>
            </a:r>
            <a:r>
              <a:rPr sz="3200" dirty="0">
                <a:latin typeface="Microsoft Sans Serif"/>
                <a:cs typeface="Microsoft Sans Serif"/>
              </a:rPr>
              <a:t>ЕГРИП.</a:t>
            </a:r>
            <a:r>
              <a:rPr sz="3200" spc="-50" dirty="0">
                <a:latin typeface="Microsoft Sans Serif"/>
                <a:cs typeface="Microsoft Sans Serif"/>
              </a:rPr>
              <a:t> </a:t>
            </a:r>
            <a:r>
              <a:rPr sz="3200" dirty="0">
                <a:latin typeface="Microsoft Sans Serif"/>
                <a:cs typeface="Microsoft Sans Serif"/>
              </a:rPr>
              <a:t>В</a:t>
            </a:r>
            <a:r>
              <a:rPr sz="3200" spc="-40" dirty="0">
                <a:latin typeface="Microsoft Sans Serif"/>
                <a:cs typeface="Microsoft Sans Serif"/>
              </a:rPr>
              <a:t> </a:t>
            </a:r>
            <a:r>
              <a:rPr sz="3200" dirty="0">
                <a:latin typeface="Microsoft Sans Serif"/>
                <a:cs typeface="Microsoft Sans Serif"/>
              </a:rPr>
              <a:t>дальнейшем,</a:t>
            </a:r>
            <a:r>
              <a:rPr sz="3200" spc="-70" dirty="0">
                <a:latin typeface="Microsoft Sans Serif"/>
                <a:cs typeface="Microsoft Sans Serif"/>
              </a:rPr>
              <a:t> </a:t>
            </a:r>
            <a:r>
              <a:rPr sz="3200" dirty="0">
                <a:latin typeface="Microsoft Sans Serif"/>
                <a:cs typeface="Microsoft Sans Serif"/>
              </a:rPr>
              <a:t>если</a:t>
            </a:r>
            <a:r>
              <a:rPr sz="3200" spc="-60" dirty="0">
                <a:latin typeface="Microsoft Sans Serif"/>
                <a:cs typeface="Microsoft Sans Serif"/>
              </a:rPr>
              <a:t> </a:t>
            </a:r>
            <a:r>
              <a:rPr sz="3200" spc="-10" dirty="0">
                <a:latin typeface="Microsoft Sans Serif"/>
                <a:cs typeface="Microsoft Sans Serif"/>
              </a:rPr>
              <a:t>ОКВЭД </a:t>
            </a:r>
            <a:r>
              <a:rPr sz="3200" dirty="0">
                <a:latin typeface="Microsoft Sans Serif"/>
                <a:cs typeface="Microsoft Sans Serif"/>
              </a:rPr>
              <a:t>существенно</a:t>
            </a:r>
            <a:r>
              <a:rPr sz="3200" spc="-150" dirty="0">
                <a:latin typeface="Microsoft Sans Serif"/>
                <a:cs typeface="Microsoft Sans Serif"/>
              </a:rPr>
              <a:t> </a:t>
            </a:r>
            <a:r>
              <a:rPr sz="3200" spc="-10" dirty="0">
                <a:latin typeface="Microsoft Sans Serif"/>
                <a:cs typeface="Microsoft Sans Serif"/>
              </a:rPr>
              <a:t>изменится,</a:t>
            </a:r>
            <a:r>
              <a:rPr sz="3200" spc="-130" dirty="0">
                <a:latin typeface="Microsoft Sans Serif"/>
                <a:cs typeface="Microsoft Sans Serif"/>
              </a:rPr>
              <a:t> </a:t>
            </a:r>
            <a:r>
              <a:rPr sz="3200" spc="-10" dirty="0">
                <a:latin typeface="Microsoft Sans Serif"/>
                <a:cs typeface="Microsoft Sans Serif"/>
              </a:rPr>
              <a:t>снова </a:t>
            </a:r>
            <a:r>
              <a:rPr sz="3200" dirty="0">
                <a:latin typeface="Microsoft Sans Serif"/>
                <a:cs typeface="Microsoft Sans Serif"/>
              </a:rPr>
              <a:t>сообщать</a:t>
            </a:r>
            <a:r>
              <a:rPr sz="3200" spc="-5" dirty="0">
                <a:latin typeface="Microsoft Sans Serif"/>
                <a:cs typeface="Microsoft Sans Serif"/>
              </a:rPr>
              <a:t> </a:t>
            </a:r>
            <a:r>
              <a:rPr sz="3200" dirty="0">
                <a:latin typeface="Microsoft Sans Serif"/>
                <a:cs typeface="Microsoft Sans Serif"/>
              </a:rPr>
              <a:t>в</a:t>
            </a:r>
            <a:r>
              <a:rPr sz="3200" spc="20" dirty="0">
                <a:latin typeface="Microsoft Sans Serif"/>
                <a:cs typeface="Microsoft Sans Serif"/>
              </a:rPr>
              <a:t> </a:t>
            </a:r>
            <a:r>
              <a:rPr sz="3200" spc="-10" dirty="0">
                <a:latin typeface="Microsoft Sans Serif"/>
                <a:cs typeface="Microsoft Sans Serif"/>
              </a:rPr>
              <a:t>ИФНС.</a:t>
            </a:r>
            <a:endParaRPr sz="3200" dirty="0">
              <a:latin typeface="Microsoft Sans Serif"/>
              <a:cs typeface="Microsoft Sans Serif"/>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ru-RU" dirty="0" smtClean="0"/>
              <a:t>НДФЛ в раза в месяц</a:t>
            </a:r>
          </a:p>
          <a:p>
            <a:r>
              <a:rPr lang="ru-RU" dirty="0" smtClean="0"/>
              <a:t>Страховые 1 раз в месяц</a:t>
            </a:r>
            <a:endParaRPr lang="ru-RU" dirty="0"/>
          </a:p>
        </p:txBody>
      </p:sp>
      <p:sp>
        <p:nvSpPr>
          <p:cNvPr id="3" name="Заголовок 2"/>
          <p:cNvSpPr>
            <a:spLocks noGrp="1"/>
          </p:cNvSpPr>
          <p:nvPr>
            <p:ph type="title"/>
          </p:nvPr>
        </p:nvSpPr>
        <p:spPr/>
        <p:txBody>
          <a:bodyPr/>
          <a:lstStyle/>
          <a:p>
            <a:r>
              <a:rPr lang="ru-RU" dirty="0" smtClean="0"/>
              <a:t>СФР- уведомления</a:t>
            </a:r>
            <a:endParaRPr lang="ru-RU"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908720"/>
            <a:ext cx="8219256" cy="5415880"/>
          </a:xfrm>
        </p:spPr>
        <p:txBody>
          <a:bodyPr>
            <a:normAutofit/>
          </a:bodyPr>
          <a:lstStyle/>
          <a:p>
            <a:r>
              <a:rPr lang="ru-RU" dirty="0" smtClean="0">
                <a:latin typeface="Times New Roman" pitchFamily="18" charset="0"/>
                <a:cs typeface="Times New Roman" pitchFamily="18" charset="0"/>
              </a:rPr>
              <a:t>Уведомление при оплате НДФЛ за октябрь: например, 5 ноября произведена оплата зарплаты и НДФЛ, за какой период подается Уведомление, какие коды ставятся? </a:t>
            </a:r>
          </a:p>
          <a:p>
            <a:r>
              <a:rPr lang="ru-RU" dirty="0" smtClean="0">
                <a:latin typeface="Times New Roman" pitchFamily="18" charset="0"/>
                <a:cs typeface="Times New Roman" pitchFamily="18" charset="0"/>
              </a:rPr>
              <a:t>За конец октября с 23.10.2024-31.10.2024 г. 34/11 или за 01.11.2024-22.11.2024 г., код 34/02?</a:t>
            </a:r>
            <a:endParaRPr lang="en-US" dirty="0" smtClean="0">
              <a:latin typeface="Times New Roman" pitchFamily="18" charset="0"/>
              <a:cs typeface="Times New Roman" pitchFamily="18" charset="0"/>
            </a:endParaRPr>
          </a:p>
          <a:p>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ВЫПЛАТА 5.11.</a:t>
            </a:r>
            <a:endParaRPr lang="en-US"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Период 01.11-22.11. </a:t>
            </a:r>
            <a:endParaRPr lang="en-US"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Уведомление 25.11. </a:t>
            </a:r>
            <a:endParaRPr lang="en-US"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Оплата налога 28.11 </a:t>
            </a:r>
          </a:p>
          <a:p>
            <a:endParaRPr lang="ru-RU" dirty="0" smtClean="0">
              <a:latin typeface="Times New Roman" pitchFamily="18" charset="0"/>
              <a:cs typeface="Times New Roman" pitchFamily="18" charset="0"/>
            </a:endParaRPr>
          </a:p>
          <a:p>
            <a:endParaRPr lang="ru-RU" dirty="0" smtClean="0">
              <a:latin typeface="Times New Roman" pitchFamily="18" charset="0"/>
              <a:cs typeface="Times New Roman" pitchFamily="18" charset="0"/>
            </a:endParaRPr>
          </a:p>
          <a:p>
            <a:endParaRPr lang="ru-RU" dirty="0" smtClean="0">
              <a:latin typeface="Times New Roman" pitchFamily="18" charset="0"/>
              <a:cs typeface="Times New Roman"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92500" lnSpcReduction="10000"/>
          </a:bodyPr>
          <a:lstStyle/>
          <a:p>
            <a:r>
              <a:rPr lang="ru-RU" b="1" dirty="0" smtClean="0"/>
              <a:t>Уведомление ЕНП в декабре: налоговая служба напомнила о некоторых кодах периодов (26.11.2024)</a:t>
            </a:r>
            <a:br>
              <a:rPr lang="ru-RU" b="1" dirty="0" smtClean="0"/>
            </a:br>
            <a:endParaRPr lang="ru-RU" dirty="0" smtClean="0"/>
          </a:p>
          <a:p>
            <a:r>
              <a:rPr lang="ru-RU" dirty="0" smtClean="0"/>
              <a:t>При подаче уведомления по единому налоговому платежу в декабре для верного определения принадлежности денег </a:t>
            </a:r>
            <a:r>
              <a:rPr lang="ru-RU" dirty="0" smtClean="0">
                <a:hlinkClick r:id="rId2"/>
              </a:rPr>
              <a:t>нужно указать</a:t>
            </a:r>
            <a:r>
              <a:rPr lang="ru-RU" dirty="0" smtClean="0"/>
              <a:t> такие коды отчетного периода: </a:t>
            </a:r>
          </a:p>
          <a:p>
            <a:r>
              <a:rPr lang="ru-RU" dirty="0" smtClean="0"/>
              <a:t>- по уплаченным страховым взносам за декабрь - 34/03; </a:t>
            </a:r>
          </a:p>
          <a:p>
            <a:r>
              <a:rPr lang="ru-RU" dirty="0" smtClean="0"/>
              <a:t>- по исчисленному НДФЛ с 23 по 31 декабря 2024 года - 34/13. </a:t>
            </a:r>
          </a:p>
        </p:txBody>
      </p:sp>
      <p:sp>
        <p:nvSpPr>
          <p:cNvPr id="3" name="Заголовок 2"/>
          <p:cNvSpPr>
            <a:spLocks noGrp="1"/>
          </p:cNvSpPr>
          <p:nvPr>
            <p:ph type="title"/>
          </p:nvPr>
        </p:nvSpPr>
        <p:spPr/>
        <p:txBody>
          <a:bodyPr>
            <a:normAutofit fontScale="90000"/>
          </a:bodyPr>
          <a:lstStyle/>
          <a:p>
            <a:r>
              <a:rPr lang="ru-RU" i="1" dirty="0" smtClean="0">
                <a:hlinkClick r:id="rId2"/>
              </a:rPr>
              <a:t>Письмо</a:t>
            </a:r>
            <a:r>
              <a:rPr lang="ru-RU" i="1" dirty="0" smtClean="0"/>
              <a:t> ФНС России от 18.11.2024 N БС-4-11/13083@</a:t>
            </a:r>
            <a:r>
              <a:rPr lang="ru-RU" dirty="0" smtClean="0"/>
              <a:t> </a:t>
            </a: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ru-RU" dirty="0" smtClean="0"/>
              <a:t>25% с  2025 года</a:t>
            </a:r>
          </a:p>
          <a:p>
            <a:r>
              <a:rPr lang="ru-RU" dirty="0" smtClean="0"/>
              <a:t>Выручка минус расходы</a:t>
            </a:r>
          </a:p>
          <a:p>
            <a:r>
              <a:rPr lang="ru-RU" dirty="0" smtClean="0"/>
              <a:t>С целевых не платится</a:t>
            </a:r>
          </a:p>
          <a:p>
            <a:r>
              <a:rPr lang="ru-RU" dirty="0" err="1" smtClean="0"/>
              <a:t>Ст</a:t>
            </a:r>
            <a:r>
              <a:rPr lang="ru-RU" dirty="0" smtClean="0"/>
              <a:t> 249</a:t>
            </a:r>
          </a:p>
          <a:p>
            <a:r>
              <a:rPr lang="ru-RU" dirty="0" err="1" smtClean="0"/>
              <a:t>Ст</a:t>
            </a:r>
            <a:r>
              <a:rPr lang="ru-RU" dirty="0" smtClean="0"/>
              <a:t> 250</a:t>
            </a:r>
          </a:p>
          <a:p>
            <a:r>
              <a:rPr lang="ru-RU" dirty="0" err="1" smtClean="0"/>
              <a:t>Ст</a:t>
            </a:r>
            <a:r>
              <a:rPr lang="ru-RU" dirty="0" smtClean="0"/>
              <a:t> 251</a:t>
            </a:r>
            <a:endParaRPr lang="ru-RU" dirty="0"/>
          </a:p>
        </p:txBody>
      </p:sp>
      <p:sp>
        <p:nvSpPr>
          <p:cNvPr id="3" name="Заголовок 2"/>
          <p:cNvSpPr>
            <a:spLocks noGrp="1"/>
          </p:cNvSpPr>
          <p:nvPr>
            <p:ph type="title"/>
          </p:nvPr>
        </p:nvSpPr>
        <p:spPr/>
        <p:txBody>
          <a:bodyPr/>
          <a:lstStyle/>
          <a:p>
            <a:r>
              <a:rPr lang="ru-RU" dirty="0" smtClean="0"/>
              <a:t>Налог на прибыль</a:t>
            </a:r>
            <a:endParaRPr lang="ru-RU"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5830" y="183845"/>
            <a:ext cx="7690484" cy="677108"/>
          </a:xfrm>
        </p:spPr>
        <p:txBody>
          <a:bodyPr>
            <a:normAutofit fontScale="90000"/>
          </a:bodyPr>
          <a:lstStyle/>
          <a:p>
            <a:r>
              <a:rPr lang="ru-RU" dirty="0" smtClean="0"/>
              <a:t>Пониженные тарифы</a:t>
            </a:r>
            <a:endParaRPr lang="ru-RU" dirty="0"/>
          </a:p>
        </p:txBody>
      </p:sp>
      <p:sp>
        <p:nvSpPr>
          <p:cNvPr id="3" name="Текст 2"/>
          <p:cNvSpPr>
            <a:spLocks noGrp="1"/>
          </p:cNvSpPr>
          <p:nvPr>
            <p:ph type="body" idx="1"/>
          </p:nvPr>
        </p:nvSpPr>
        <p:spPr>
          <a:xfrm>
            <a:off x="457200" y="1371600"/>
            <a:ext cx="8089265" cy="4519851"/>
          </a:xfrm>
        </p:spPr>
        <p:txBody>
          <a:bodyPr/>
          <a:lstStyle/>
          <a:p>
            <a:pPr marL="355600"/>
            <a:r>
              <a:rPr lang="ru-RU" sz="2400" dirty="0" smtClean="0"/>
              <a:t>По действующей редакции НК РФ некоммерческие организации на УСН и благотворительные организации на УСН рассчитывают взносы по пониженному тарифу 7,6 % вплоть до окончания 2024 года (</a:t>
            </a:r>
            <a:r>
              <a:rPr lang="ru-RU" sz="2400" dirty="0" smtClean="0">
                <a:hlinkClick r:id="rId2"/>
              </a:rPr>
              <a:t>п. 2.2 ст. 427 НК РФ</a:t>
            </a:r>
            <a:r>
              <a:rPr lang="ru-RU" sz="2400" dirty="0" smtClean="0"/>
              <a:t>).</a:t>
            </a:r>
          </a:p>
          <a:p>
            <a:pPr marL="355600"/>
            <a:r>
              <a:rPr lang="ru-RU" sz="2400" dirty="0" smtClean="0">
                <a:hlinkClick r:id="rId3"/>
              </a:rPr>
              <a:t>Законом № 176-ФЗ</a:t>
            </a:r>
            <a:r>
              <a:rPr lang="ru-RU" sz="2400" dirty="0" smtClean="0"/>
              <a:t> период применения пониженного тарифа взносов указанными плательщиками продлен до 2026 года включительно (</a:t>
            </a:r>
            <a:r>
              <a:rPr lang="ru-RU" sz="2400" dirty="0" err="1" smtClean="0">
                <a:hlinkClick r:id="rId3"/>
              </a:rPr>
              <a:t>пп</a:t>
            </a:r>
            <a:r>
              <a:rPr lang="ru-RU" sz="2400" dirty="0" smtClean="0">
                <a:hlinkClick r:id="rId3"/>
              </a:rPr>
              <a:t>. "б" п. 84 ст. 2, ч. 2 ст. 8 Закона № 176-ФЗ</a:t>
            </a:r>
            <a:r>
              <a:rPr lang="ru-RU" sz="2400" dirty="0" smtClean="0"/>
              <a:t>).</a:t>
            </a:r>
          </a:p>
          <a:p>
            <a:pPr marL="355600"/>
            <a:endParaRPr lang="ru-RU" sz="24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764704"/>
            <a:ext cx="8291264" cy="5559896"/>
          </a:xfrm>
        </p:spPr>
        <p:txBody>
          <a:bodyPr>
            <a:normAutofit fontScale="70000" lnSpcReduction="20000"/>
          </a:bodyPr>
          <a:lstStyle/>
          <a:p>
            <a:endParaRPr lang="ru-RU" dirty="0" smtClean="0"/>
          </a:p>
          <a:p>
            <a:r>
              <a:rPr lang="ru-RU" dirty="0" smtClean="0"/>
              <a:t>2. Пониженная ставка взносов 7.6% в 2025 г. сохранится, если доля целевых поступлений в 2024 г. составила 80 %, а в 2025 г. текущие поступления в виде грантов, пожертвований и др. не превысят 70% ?</a:t>
            </a:r>
          </a:p>
          <a:p>
            <a:r>
              <a:rPr lang="ru-RU" dirty="0" smtClean="0"/>
              <a:t>Теряется с момента несоблюдения требования</a:t>
            </a:r>
          </a:p>
          <a:p>
            <a:r>
              <a:rPr lang="ru-RU" dirty="0" smtClean="0"/>
              <a:t>Если по итогам расчетного (отчетного) периода организация не выполняет условие, установленное </a:t>
            </a:r>
            <a:r>
              <a:rPr lang="ru-RU" u="sng" dirty="0" smtClean="0">
                <a:hlinkClick r:id="rId2"/>
              </a:rPr>
              <a:t>ст. 427</a:t>
            </a:r>
            <a:r>
              <a:rPr lang="ru-RU" dirty="0" smtClean="0"/>
              <a:t> НК РФ, она лишается права применять пониженные тарифы страховых взносов, предусмотренные </a:t>
            </a:r>
            <a:r>
              <a:rPr lang="ru-RU" u="sng" dirty="0" smtClean="0">
                <a:hlinkClick r:id="rId2"/>
              </a:rPr>
              <a:t>ст. 427</a:t>
            </a:r>
            <a:r>
              <a:rPr lang="ru-RU" dirty="0" smtClean="0"/>
              <a:t> НК РФ, с начала расчетного периода, в котором допущено несоответствие либо произошло исключение (</a:t>
            </a:r>
            <a:r>
              <a:rPr lang="ru-RU" u="sng" dirty="0" smtClean="0">
                <a:hlinkClick r:id="rId2"/>
              </a:rPr>
              <a:t>абзац 9 п. 14 ст. 427</a:t>
            </a:r>
            <a:r>
              <a:rPr lang="ru-RU" dirty="0" smtClean="0"/>
              <a:t> НК РФ, смотрите также </a:t>
            </a:r>
            <a:r>
              <a:rPr lang="ru-RU" u="sng" dirty="0" smtClean="0">
                <a:hlinkClick r:id="rId3"/>
              </a:rPr>
              <a:t>письмо</a:t>
            </a:r>
            <a:r>
              <a:rPr lang="ru-RU" dirty="0" smtClean="0"/>
              <a:t> Минфина России от 03.11.2022 N 03-03-06/1/107429).</a:t>
            </a:r>
          </a:p>
          <a:p>
            <a:r>
              <a:rPr lang="ru-RU" dirty="0" smtClean="0"/>
              <a:t>База для исчисления страховых взносов в соответствии с </a:t>
            </a:r>
            <a:r>
              <a:rPr lang="ru-RU" u="sng" dirty="0" smtClean="0">
                <a:hlinkClick r:id="rId4"/>
              </a:rPr>
              <a:t>п. 1 ст. 421</a:t>
            </a:r>
            <a:r>
              <a:rPr lang="ru-RU" dirty="0" smtClean="0"/>
              <a:t> НК РФ определяется с начала расчетного периода по истечении каждого календарного месяца нарастающим итогом. Отчетными периодами признаются первый квартал, полугодие, девять месяцев календарного года. Расчетным периодом признается календарный год (</a:t>
            </a:r>
            <a:r>
              <a:rPr lang="ru-RU" u="sng" dirty="0" smtClean="0">
                <a:hlinkClick r:id="rId5"/>
              </a:rPr>
              <a:t>п. 2 ст. 423</a:t>
            </a:r>
            <a:r>
              <a:rPr lang="ru-RU" dirty="0" smtClean="0"/>
              <a:t> НК РФ, </a:t>
            </a:r>
            <a:r>
              <a:rPr lang="ru-RU" u="sng" dirty="0" smtClean="0">
                <a:hlinkClick r:id="rId6"/>
              </a:rPr>
              <a:t>письмо</a:t>
            </a:r>
            <a:r>
              <a:rPr lang="ru-RU" dirty="0" smtClean="0"/>
              <a:t> Минфина России от 23.11.2020 N 03-03-06/1/101948).</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620688"/>
            <a:ext cx="8291264" cy="5703912"/>
          </a:xfrm>
        </p:spPr>
        <p:txBody>
          <a:bodyPr>
            <a:normAutofit fontScale="47500" lnSpcReduction="20000"/>
          </a:bodyPr>
          <a:lstStyle/>
          <a:p>
            <a:r>
              <a:rPr lang="ru-RU" dirty="0" smtClean="0"/>
              <a:t>В случае, если по итогам следующего отчетного периода или по итогам расчетного периода организация снова подтверждает соответствие условиям о доле доходов и средней численности работников, то она производит перерасчет платежей по страховым взносам исходя из пониженных тарифов с начала календарного года и представляет уточненные расчеты за каждый отчетный (расчетный) период этого календарного года (смотрите письма Минфина России </a:t>
            </a:r>
            <a:r>
              <a:rPr lang="ru-RU" u="sng" dirty="0" smtClean="0">
                <a:hlinkClick r:id="rId2"/>
              </a:rPr>
              <a:t>от 22.03.2022 N 03-03-06/1/22054</a:t>
            </a:r>
            <a:r>
              <a:rPr lang="ru-RU" dirty="0" smtClean="0"/>
              <a:t>, </a:t>
            </a:r>
            <a:r>
              <a:rPr lang="ru-RU" u="sng" dirty="0" smtClean="0">
                <a:hlinkClick r:id="rId3"/>
              </a:rPr>
              <a:t>от 21.01.2022 N 03-03-06/1/3668</a:t>
            </a:r>
            <a:r>
              <a:rPr lang="ru-RU" dirty="0" smtClean="0"/>
              <a:t>, ФНС России </a:t>
            </a:r>
            <a:r>
              <a:rPr lang="ru-RU" u="sng" dirty="0" smtClean="0">
                <a:hlinkClick r:id="rId4"/>
              </a:rPr>
              <a:t>от 07.05.2019 N БС-4-11/8569</a:t>
            </a:r>
            <a:r>
              <a:rPr lang="ru-RU" dirty="0" smtClean="0"/>
              <a:t>).</a:t>
            </a:r>
          </a:p>
          <a:p>
            <a:endParaRPr lang="ru-RU" dirty="0" smtClean="0"/>
          </a:p>
          <a:p>
            <a:r>
              <a:rPr lang="ru-RU" dirty="0" smtClean="0"/>
              <a:t>О том, что условие о доле доходов должно соблюдаться по итогам расчетного (отчетного) периода также упомянуто в письмах Минфина России </a:t>
            </a:r>
            <a:r>
              <a:rPr lang="ru-RU" u="sng" dirty="0" smtClean="0">
                <a:hlinkClick r:id="rId5"/>
              </a:rPr>
              <a:t>от 01.02.2024 N 03-03-06/1/8141</a:t>
            </a:r>
            <a:r>
              <a:rPr lang="ru-RU" dirty="0" smtClean="0"/>
              <a:t>, </a:t>
            </a:r>
            <a:r>
              <a:rPr lang="ru-RU" u="sng" dirty="0" smtClean="0">
                <a:hlinkClick r:id="rId6"/>
              </a:rPr>
              <a:t>от 15.11.2023 N 03-03-06/1/108887</a:t>
            </a:r>
            <a:r>
              <a:rPr lang="ru-RU" dirty="0" smtClean="0"/>
              <a:t>, </a:t>
            </a:r>
            <a:r>
              <a:rPr lang="ru-RU" u="sng" dirty="0" smtClean="0">
                <a:hlinkClick r:id="rId7"/>
              </a:rPr>
              <a:t>от 13.11.2023 N 03-03-06/1/107961</a:t>
            </a:r>
            <a:r>
              <a:rPr lang="ru-RU" dirty="0" smtClean="0"/>
              <a:t>.</a:t>
            </a:r>
          </a:p>
          <a:p>
            <a:r>
              <a:rPr lang="ru-RU" dirty="0" smtClean="0"/>
              <a:t>При этом в письме Минфина России от 16.10.2023 N 03-15-06/97790, предоставленном организации радиоэлектронной промышленности (можно найти в сети Интернет), указано, что если по итогам какого-либо отчетного периода 2023 года (первого квартала, полугодия, девяти месяцев 2023 года) организацией не выполнено условие о доле доходов от профильной деятельности, она не применяет единый пониженный тариф страховых взносов с начала этого отчетного периода, то есть с 01.01.2023, и должна произвести перерасчет платежей по страховым взносам с учетом общеустановленного единого тарифа страховых взносов, предусмотренного </a:t>
            </a:r>
            <a:r>
              <a:rPr lang="ru-RU" u="sng" dirty="0" smtClean="0">
                <a:hlinkClick r:id="rId8"/>
              </a:rPr>
              <a:t>п. 3 ст. 425</a:t>
            </a:r>
            <a:r>
              <a:rPr lang="ru-RU" dirty="0" smtClean="0"/>
              <a:t> НК РФ, с 01.01.2023.</a:t>
            </a:r>
          </a:p>
          <a:p>
            <a:r>
              <a:rPr lang="ru-RU" dirty="0" smtClean="0"/>
              <a:t>Однако в случае, если по итогам следующего отчетного периода или расчетного периода (2023 года) условие о доле доходов от профильной деятельности выполняется, данная организация вновь применяет единый пониженный тариф страховых взносов с начала этого отчетного (расчетного) периода, то есть с 01.01.2023, и может произвести перерасчет ранее уплаченных страховых взносов, исчисленных исходя из единого общеустановленного тарифа страховых взносов. Смотрите также </a:t>
            </a:r>
            <a:r>
              <a:rPr lang="ru-RU" u="sng" dirty="0" smtClean="0">
                <a:hlinkClick r:id="rId9"/>
              </a:rPr>
              <a:t>письмо</a:t>
            </a:r>
            <a:r>
              <a:rPr lang="ru-RU" dirty="0" smtClean="0"/>
              <a:t> Минфина России от 21.11.2022 N 03-03-06/1/113485.</a:t>
            </a:r>
          </a:p>
          <a:p>
            <a:r>
              <a:rPr lang="ru-RU" dirty="0" smtClean="0"/>
              <a:t>Таким образом, если по итогам полугодия компания наберет 70% профильной выручки, она вправе с 1 января 2024 года пересчитать страховые взносы по льготным ставкам и подать уточненные расчеты с последующим зачетом или возвратом страховых взносов.</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827584" y="620688"/>
            <a:ext cx="7992888" cy="689932"/>
          </a:xfrm>
          <a:prstGeom prst="rect">
            <a:avLst/>
          </a:prstGeom>
          <a:solidFill>
            <a:schemeClr val="bg1"/>
          </a:solidFill>
        </p:spPr>
        <p:txBody>
          <a:bodyPr vert="horz" wrap="square" lIns="0" tIns="12700" rIns="0" bIns="0" rtlCol="0">
            <a:spAutoFit/>
          </a:bodyPr>
          <a:lstStyle/>
          <a:p>
            <a:pPr marL="3268979" marR="5080" indent="-2897505">
              <a:lnSpc>
                <a:spcPct val="100000"/>
              </a:lnSpc>
              <a:spcBef>
                <a:spcPts val="100"/>
              </a:spcBef>
            </a:pPr>
            <a:r>
              <a:rPr sz="4400" spc="-10" dirty="0"/>
              <a:t>Прогрессивная</a:t>
            </a:r>
            <a:r>
              <a:rPr sz="4400" spc="-135" dirty="0"/>
              <a:t> </a:t>
            </a:r>
            <a:r>
              <a:rPr sz="4400" dirty="0"/>
              <a:t>шкала</a:t>
            </a:r>
            <a:r>
              <a:rPr sz="4400" spc="-125" dirty="0"/>
              <a:t> </a:t>
            </a:r>
            <a:r>
              <a:rPr sz="4400" dirty="0"/>
              <a:t>с</a:t>
            </a:r>
            <a:r>
              <a:rPr sz="4400" spc="-114" dirty="0"/>
              <a:t> </a:t>
            </a:r>
            <a:r>
              <a:rPr sz="4400" spc="-25" dirty="0"/>
              <a:t>25 </a:t>
            </a:r>
            <a:r>
              <a:rPr sz="4400" spc="-20" dirty="0"/>
              <a:t>года</a:t>
            </a:r>
          </a:p>
        </p:txBody>
      </p:sp>
      <p:sp>
        <p:nvSpPr>
          <p:cNvPr id="4" name="object 4"/>
          <p:cNvSpPr txBox="1"/>
          <p:nvPr/>
        </p:nvSpPr>
        <p:spPr>
          <a:xfrm>
            <a:off x="535940" y="1552003"/>
            <a:ext cx="8052434" cy="4454553"/>
          </a:xfrm>
          <a:prstGeom prst="rect">
            <a:avLst/>
          </a:prstGeom>
        </p:spPr>
        <p:txBody>
          <a:bodyPr vert="horz" wrap="square" lIns="0" tIns="86360" rIns="0" bIns="0" rtlCol="0">
            <a:spAutoFit/>
          </a:bodyPr>
          <a:lstStyle/>
          <a:p>
            <a:pPr marL="12700">
              <a:lnSpc>
                <a:spcPct val="100000"/>
              </a:lnSpc>
              <a:spcBef>
                <a:spcPts val="680"/>
              </a:spcBef>
            </a:pPr>
            <a:r>
              <a:rPr sz="2400" spc="-10" dirty="0">
                <a:latin typeface="Microsoft Sans Serif"/>
                <a:cs typeface="Microsoft Sans Serif"/>
              </a:rPr>
              <a:t>Прогрессивная</a:t>
            </a:r>
            <a:r>
              <a:rPr sz="2400" spc="-120" dirty="0">
                <a:latin typeface="Microsoft Sans Serif"/>
                <a:cs typeface="Microsoft Sans Serif"/>
              </a:rPr>
              <a:t> </a:t>
            </a:r>
            <a:r>
              <a:rPr sz="2400" dirty="0">
                <a:latin typeface="Microsoft Sans Serif"/>
                <a:cs typeface="Microsoft Sans Serif"/>
              </a:rPr>
              <a:t>шкала</a:t>
            </a:r>
            <a:r>
              <a:rPr sz="2400" spc="-140" dirty="0">
                <a:latin typeface="Microsoft Sans Serif"/>
                <a:cs typeface="Microsoft Sans Serif"/>
              </a:rPr>
              <a:t> </a:t>
            </a:r>
            <a:r>
              <a:rPr sz="2400" spc="-20" dirty="0">
                <a:latin typeface="Microsoft Sans Serif"/>
                <a:cs typeface="Microsoft Sans Serif"/>
              </a:rPr>
              <a:t>НДФЛ</a:t>
            </a:r>
            <a:endParaRPr sz="2400" dirty="0">
              <a:latin typeface="Microsoft Sans Serif"/>
              <a:cs typeface="Microsoft Sans Serif"/>
            </a:endParaRPr>
          </a:p>
          <a:p>
            <a:pPr marL="12700" marR="532765">
              <a:lnSpc>
                <a:spcPct val="100000"/>
              </a:lnSpc>
              <a:spcBef>
                <a:spcPts val="580"/>
              </a:spcBef>
            </a:pPr>
            <a:r>
              <a:rPr sz="2400" dirty="0">
                <a:latin typeface="Microsoft Sans Serif"/>
                <a:cs typeface="Microsoft Sans Serif"/>
              </a:rPr>
              <a:t>В</a:t>
            </a:r>
            <a:r>
              <a:rPr sz="2400" spc="-65" dirty="0">
                <a:latin typeface="Microsoft Sans Serif"/>
                <a:cs typeface="Microsoft Sans Serif"/>
              </a:rPr>
              <a:t> </a:t>
            </a:r>
            <a:r>
              <a:rPr sz="2400" dirty="0">
                <a:latin typeface="Microsoft Sans Serif"/>
                <a:cs typeface="Microsoft Sans Serif"/>
              </a:rPr>
              <a:t>пределах</a:t>
            </a:r>
            <a:r>
              <a:rPr sz="2400" spc="-60" dirty="0">
                <a:latin typeface="Microsoft Sans Serif"/>
                <a:cs typeface="Microsoft Sans Serif"/>
              </a:rPr>
              <a:t> </a:t>
            </a:r>
            <a:r>
              <a:rPr sz="2400" dirty="0">
                <a:latin typeface="Microsoft Sans Serif"/>
                <a:cs typeface="Microsoft Sans Serif"/>
              </a:rPr>
              <a:t>2,4</a:t>
            </a:r>
            <a:r>
              <a:rPr sz="2400" spc="-45" dirty="0">
                <a:latin typeface="Microsoft Sans Serif"/>
                <a:cs typeface="Microsoft Sans Serif"/>
              </a:rPr>
              <a:t> </a:t>
            </a:r>
            <a:r>
              <a:rPr sz="2400" dirty="0">
                <a:latin typeface="Microsoft Sans Serif"/>
                <a:cs typeface="Microsoft Sans Serif"/>
              </a:rPr>
              <a:t>млн.руб.</a:t>
            </a:r>
            <a:r>
              <a:rPr sz="2400" spc="-85" dirty="0">
                <a:latin typeface="Microsoft Sans Serif"/>
                <a:cs typeface="Microsoft Sans Serif"/>
              </a:rPr>
              <a:t> </a:t>
            </a:r>
            <a:r>
              <a:rPr sz="2400" dirty="0">
                <a:latin typeface="Microsoft Sans Serif"/>
                <a:cs typeface="Microsoft Sans Serif"/>
              </a:rPr>
              <a:t>доход</a:t>
            </a:r>
            <a:r>
              <a:rPr sz="2400" spc="-55" dirty="0">
                <a:latin typeface="Microsoft Sans Serif"/>
                <a:cs typeface="Microsoft Sans Serif"/>
              </a:rPr>
              <a:t> </a:t>
            </a:r>
            <a:r>
              <a:rPr sz="2400" dirty="0">
                <a:latin typeface="Microsoft Sans Serif"/>
                <a:cs typeface="Microsoft Sans Serif"/>
              </a:rPr>
              <a:t>облагается</a:t>
            </a:r>
            <a:r>
              <a:rPr sz="2400" spc="-45" dirty="0">
                <a:latin typeface="Microsoft Sans Serif"/>
                <a:cs typeface="Microsoft Sans Serif"/>
              </a:rPr>
              <a:t> </a:t>
            </a:r>
            <a:r>
              <a:rPr sz="2400" dirty="0">
                <a:latin typeface="Microsoft Sans Serif"/>
                <a:cs typeface="Microsoft Sans Serif"/>
              </a:rPr>
              <a:t>по</a:t>
            </a:r>
            <a:r>
              <a:rPr sz="2400" spc="-65" dirty="0">
                <a:latin typeface="Microsoft Sans Serif"/>
                <a:cs typeface="Microsoft Sans Serif"/>
              </a:rPr>
              <a:t> </a:t>
            </a:r>
            <a:r>
              <a:rPr sz="2400" spc="-10" dirty="0">
                <a:latin typeface="Microsoft Sans Serif"/>
                <a:cs typeface="Microsoft Sans Serif"/>
              </a:rPr>
              <a:t>ставке </a:t>
            </a:r>
            <a:r>
              <a:rPr sz="2400" spc="-20" dirty="0">
                <a:latin typeface="Microsoft Sans Serif"/>
                <a:cs typeface="Microsoft Sans Serif"/>
              </a:rPr>
              <a:t>13%.</a:t>
            </a:r>
            <a:endParaRPr sz="2400" dirty="0">
              <a:latin typeface="Microsoft Sans Serif"/>
              <a:cs typeface="Microsoft Sans Serif"/>
            </a:endParaRPr>
          </a:p>
          <a:p>
            <a:pPr marL="12700" marR="2426970">
              <a:lnSpc>
                <a:spcPct val="120000"/>
              </a:lnSpc>
            </a:pPr>
            <a:r>
              <a:rPr sz="2400" dirty="0">
                <a:latin typeface="Microsoft Sans Serif"/>
                <a:cs typeface="Microsoft Sans Serif"/>
              </a:rPr>
              <a:t>От</a:t>
            </a:r>
            <a:r>
              <a:rPr sz="2400" spc="-20" dirty="0">
                <a:latin typeface="Microsoft Sans Serif"/>
                <a:cs typeface="Microsoft Sans Serif"/>
              </a:rPr>
              <a:t> </a:t>
            </a:r>
            <a:r>
              <a:rPr sz="2400" dirty="0">
                <a:latin typeface="Microsoft Sans Serif"/>
                <a:cs typeface="Microsoft Sans Serif"/>
              </a:rPr>
              <a:t>2,4</a:t>
            </a:r>
            <a:r>
              <a:rPr sz="2400" spc="-5" dirty="0">
                <a:latin typeface="Microsoft Sans Serif"/>
                <a:cs typeface="Microsoft Sans Serif"/>
              </a:rPr>
              <a:t> </a:t>
            </a:r>
            <a:r>
              <a:rPr sz="2400" dirty="0">
                <a:latin typeface="Microsoft Sans Serif"/>
                <a:cs typeface="Microsoft Sans Serif"/>
              </a:rPr>
              <a:t>до</a:t>
            </a:r>
            <a:r>
              <a:rPr sz="2400" spc="-10" dirty="0">
                <a:latin typeface="Microsoft Sans Serif"/>
                <a:cs typeface="Microsoft Sans Serif"/>
              </a:rPr>
              <a:t> </a:t>
            </a:r>
            <a:r>
              <a:rPr sz="2400" dirty="0">
                <a:latin typeface="Microsoft Sans Serif"/>
                <a:cs typeface="Microsoft Sans Serif"/>
              </a:rPr>
              <a:t>5</a:t>
            </a:r>
            <a:r>
              <a:rPr sz="2400" spc="-10" dirty="0">
                <a:latin typeface="Microsoft Sans Serif"/>
                <a:cs typeface="Microsoft Sans Serif"/>
              </a:rPr>
              <a:t> </a:t>
            </a:r>
            <a:r>
              <a:rPr sz="2400" dirty="0">
                <a:latin typeface="Microsoft Sans Serif"/>
                <a:cs typeface="Microsoft Sans Serif"/>
              </a:rPr>
              <a:t>млн.руб.</a:t>
            </a:r>
            <a:r>
              <a:rPr sz="2400" spc="-20" dirty="0">
                <a:latin typeface="Microsoft Sans Serif"/>
                <a:cs typeface="Microsoft Sans Serif"/>
              </a:rPr>
              <a:t> </a:t>
            </a:r>
            <a:r>
              <a:rPr sz="2400" dirty="0">
                <a:latin typeface="Microsoft Sans Serif"/>
                <a:cs typeface="Microsoft Sans Serif"/>
              </a:rPr>
              <a:t>15%</a:t>
            </a:r>
            <a:r>
              <a:rPr sz="2400" spc="-5" dirty="0">
                <a:latin typeface="Microsoft Sans Serif"/>
                <a:cs typeface="Microsoft Sans Serif"/>
              </a:rPr>
              <a:t> </a:t>
            </a:r>
            <a:r>
              <a:rPr sz="2400" dirty="0">
                <a:latin typeface="Microsoft Sans Serif"/>
                <a:cs typeface="Microsoft Sans Serif"/>
              </a:rPr>
              <a:t>и</a:t>
            </a:r>
            <a:r>
              <a:rPr sz="2400" spc="-5" dirty="0">
                <a:latin typeface="Microsoft Sans Serif"/>
                <a:cs typeface="Microsoft Sans Serif"/>
              </a:rPr>
              <a:t> </a:t>
            </a:r>
            <a:r>
              <a:rPr sz="2400" dirty="0">
                <a:latin typeface="Microsoft Sans Serif"/>
                <a:cs typeface="Microsoft Sans Serif"/>
              </a:rPr>
              <a:t>т.д.</a:t>
            </a:r>
            <a:r>
              <a:rPr sz="2400" spc="-25" dirty="0">
                <a:latin typeface="Microsoft Sans Serif"/>
                <a:cs typeface="Microsoft Sans Serif"/>
              </a:rPr>
              <a:t> </a:t>
            </a:r>
            <a:r>
              <a:rPr sz="2400" dirty="0">
                <a:latin typeface="Microsoft Sans Serif"/>
                <a:cs typeface="Microsoft Sans Serif"/>
              </a:rPr>
              <a:t>до</a:t>
            </a:r>
            <a:r>
              <a:rPr sz="2400" spc="-10" dirty="0">
                <a:latin typeface="Microsoft Sans Serif"/>
                <a:cs typeface="Microsoft Sans Serif"/>
              </a:rPr>
              <a:t> </a:t>
            </a:r>
            <a:r>
              <a:rPr sz="2400" spc="-20" dirty="0">
                <a:latin typeface="Microsoft Sans Serif"/>
                <a:cs typeface="Microsoft Sans Serif"/>
              </a:rPr>
              <a:t>22%. </a:t>
            </a:r>
            <a:endParaRPr sz="2400" dirty="0">
              <a:latin typeface="Microsoft Sans Serif"/>
              <a:cs typeface="Microsoft Sans Serif"/>
            </a:endParaRPr>
          </a:p>
          <a:p>
            <a:pPr marL="12700">
              <a:lnSpc>
                <a:spcPct val="100000"/>
              </a:lnSpc>
              <a:spcBef>
                <a:spcPts val="575"/>
              </a:spcBef>
            </a:pPr>
            <a:r>
              <a:rPr sz="2400" dirty="0">
                <a:latin typeface="Microsoft Sans Serif"/>
                <a:cs typeface="Microsoft Sans Serif"/>
              </a:rPr>
              <a:t>Но</a:t>
            </a:r>
            <a:r>
              <a:rPr sz="2400" spc="-40" dirty="0">
                <a:latin typeface="Microsoft Sans Serif"/>
                <a:cs typeface="Microsoft Sans Serif"/>
              </a:rPr>
              <a:t> </a:t>
            </a:r>
            <a:r>
              <a:rPr sz="2400" dirty="0">
                <a:latin typeface="Microsoft Sans Serif"/>
                <a:cs typeface="Microsoft Sans Serif"/>
              </a:rPr>
              <a:t>речь</a:t>
            </a:r>
            <a:r>
              <a:rPr sz="2400" spc="-20" dirty="0">
                <a:latin typeface="Microsoft Sans Serif"/>
                <a:cs typeface="Microsoft Sans Serif"/>
              </a:rPr>
              <a:t> </a:t>
            </a:r>
            <a:r>
              <a:rPr sz="2400" dirty="0">
                <a:latin typeface="Microsoft Sans Serif"/>
                <a:cs typeface="Microsoft Sans Serif"/>
              </a:rPr>
              <a:t>идет</a:t>
            </a:r>
            <a:r>
              <a:rPr sz="2400" spc="-45" dirty="0">
                <a:latin typeface="Microsoft Sans Serif"/>
                <a:cs typeface="Microsoft Sans Serif"/>
              </a:rPr>
              <a:t> </a:t>
            </a:r>
            <a:r>
              <a:rPr sz="2400" spc="-40" dirty="0">
                <a:latin typeface="Microsoft Sans Serif"/>
                <a:cs typeface="Microsoft Sans Serif"/>
              </a:rPr>
              <a:t>также</a:t>
            </a:r>
            <a:r>
              <a:rPr sz="2400" spc="-35" dirty="0">
                <a:latin typeface="Microsoft Sans Serif"/>
                <a:cs typeface="Microsoft Sans Serif"/>
              </a:rPr>
              <a:t> </a:t>
            </a:r>
            <a:r>
              <a:rPr sz="2400" dirty="0">
                <a:latin typeface="Microsoft Sans Serif"/>
                <a:cs typeface="Microsoft Sans Serif"/>
              </a:rPr>
              <a:t>и</a:t>
            </a:r>
            <a:r>
              <a:rPr sz="2400" spc="-30" dirty="0">
                <a:latin typeface="Microsoft Sans Serif"/>
                <a:cs typeface="Microsoft Sans Serif"/>
              </a:rPr>
              <a:t> </a:t>
            </a:r>
            <a:r>
              <a:rPr sz="2400" dirty="0">
                <a:latin typeface="Microsoft Sans Serif"/>
                <a:cs typeface="Microsoft Sans Serif"/>
              </a:rPr>
              <a:t>о</a:t>
            </a:r>
            <a:r>
              <a:rPr sz="2400" spc="-45" dirty="0">
                <a:latin typeface="Microsoft Sans Serif"/>
                <a:cs typeface="Microsoft Sans Serif"/>
              </a:rPr>
              <a:t> </a:t>
            </a:r>
            <a:r>
              <a:rPr sz="2400" spc="-10" dirty="0">
                <a:latin typeface="Microsoft Sans Serif"/>
                <a:cs typeface="Microsoft Sans Serif"/>
              </a:rPr>
              <a:t>продаже</a:t>
            </a:r>
            <a:r>
              <a:rPr sz="2400" spc="-15" dirty="0">
                <a:latin typeface="Microsoft Sans Serif"/>
                <a:cs typeface="Microsoft Sans Serif"/>
              </a:rPr>
              <a:t> </a:t>
            </a:r>
            <a:r>
              <a:rPr sz="2400" spc="-10" dirty="0">
                <a:latin typeface="Microsoft Sans Serif"/>
                <a:cs typeface="Microsoft Sans Serif"/>
              </a:rPr>
              <a:t>имущества!!!</a:t>
            </a:r>
            <a:endParaRPr sz="2400" dirty="0">
              <a:latin typeface="Microsoft Sans Serif"/>
              <a:cs typeface="Microsoft Sans Serif"/>
            </a:endParaRPr>
          </a:p>
          <a:p>
            <a:pPr marL="12700" marR="661035">
              <a:lnSpc>
                <a:spcPct val="100000"/>
              </a:lnSpc>
              <a:spcBef>
                <a:spcPts val="580"/>
              </a:spcBef>
            </a:pPr>
            <a:r>
              <a:rPr sz="2400" dirty="0">
                <a:latin typeface="Microsoft Sans Serif"/>
                <a:cs typeface="Microsoft Sans Serif"/>
              </a:rPr>
              <a:t>При</a:t>
            </a:r>
            <a:r>
              <a:rPr sz="2400" spc="-95" dirty="0">
                <a:latin typeface="Microsoft Sans Serif"/>
                <a:cs typeface="Microsoft Sans Serif"/>
              </a:rPr>
              <a:t> </a:t>
            </a:r>
            <a:r>
              <a:rPr sz="2400" spc="-10" dirty="0">
                <a:latin typeface="Microsoft Sans Serif"/>
                <a:cs typeface="Microsoft Sans Serif"/>
              </a:rPr>
              <a:t>продаже</a:t>
            </a:r>
            <a:r>
              <a:rPr sz="2400" spc="-100" dirty="0">
                <a:latin typeface="Microsoft Sans Serif"/>
                <a:cs typeface="Microsoft Sans Serif"/>
              </a:rPr>
              <a:t> </a:t>
            </a:r>
            <a:r>
              <a:rPr sz="2400" spc="-10" dirty="0">
                <a:latin typeface="Microsoft Sans Serif"/>
                <a:cs typeface="Microsoft Sans Serif"/>
              </a:rPr>
              <a:t>недвижимости</a:t>
            </a:r>
            <a:r>
              <a:rPr sz="2400" spc="-110" dirty="0">
                <a:latin typeface="Microsoft Sans Serif"/>
                <a:cs typeface="Microsoft Sans Serif"/>
              </a:rPr>
              <a:t> </a:t>
            </a:r>
            <a:r>
              <a:rPr sz="2400" dirty="0">
                <a:latin typeface="Microsoft Sans Serif"/>
                <a:cs typeface="Microsoft Sans Serif"/>
              </a:rPr>
              <a:t>регионы</a:t>
            </a:r>
            <a:r>
              <a:rPr sz="2400" spc="-90" dirty="0">
                <a:latin typeface="Microsoft Sans Serif"/>
                <a:cs typeface="Microsoft Sans Serif"/>
              </a:rPr>
              <a:t> </a:t>
            </a:r>
            <a:r>
              <a:rPr sz="2400" dirty="0">
                <a:latin typeface="Microsoft Sans Serif"/>
                <a:cs typeface="Microsoft Sans Serif"/>
              </a:rPr>
              <a:t>могут</a:t>
            </a:r>
            <a:r>
              <a:rPr sz="2400" spc="-105" dirty="0">
                <a:latin typeface="Microsoft Sans Serif"/>
                <a:cs typeface="Microsoft Sans Serif"/>
              </a:rPr>
              <a:t> </a:t>
            </a:r>
            <a:r>
              <a:rPr sz="2400" spc="-10" dirty="0">
                <a:latin typeface="Microsoft Sans Serif"/>
                <a:cs typeface="Microsoft Sans Serif"/>
              </a:rPr>
              <a:t>поднять коэффициент</a:t>
            </a:r>
            <a:r>
              <a:rPr sz="2400" spc="-45" dirty="0">
                <a:latin typeface="Microsoft Sans Serif"/>
                <a:cs typeface="Microsoft Sans Serif"/>
              </a:rPr>
              <a:t> </a:t>
            </a:r>
            <a:r>
              <a:rPr sz="2400" dirty="0">
                <a:latin typeface="Microsoft Sans Serif"/>
                <a:cs typeface="Microsoft Sans Serif"/>
              </a:rPr>
              <a:t>с</a:t>
            </a:r>
            <a:r>
              <a:rPr sz="2400" spc="-15" dirty="0">
                <a:latin typeface="Microsoft Sans Serif"/>
                <a:cs typeface="Microsoft Sans Serif"/>
              </a:rPr>
              <a:t> </a:t>
            </a:r>
            <a:r>
              <a:rPr sz="2400" dirty="0">
                <a:latin typeface="Microsoft Sans Serif"/>
                <a:cs typeface="Microsoft Sans Serif"/>
              </a:rPr>
              <a:t>0,7</a:t>
            </a:r>
            <a:r>
              <a:rPr sz="2400" spc="-30" dirty="0">
                <a:latin typeface="Microsoft Sans Serif"/>
                <a:cs typeface="Microsoft Sans Serif"/>
              </a:rPr>
              <a:t> </a:t>
            </a:r>
            <a:r>
              <a:rPr sz="2400" dirty="0">
                <a:latin typeface="Microsoft Sans Serif"/>
                <a:cs typeface="Microsoft Sans Serif"/>
              </a:rPr>
              <a:t>до</a:t>
            </a:r>
            <a:r>
              <a:rPr sz="2400" spc="-20" dirty="0">
                <a:latin typeface="Microsoft Sans Serif"/>
                <a:cs typeface="Microsoft Sans Serif"/>
              </a:rPr>
              <a:t> </a:t>
            </a:r>
            <a:r>
              <a:rPr sz="2400" dirty="0">
                <a:latin typeface="Microsoft Sans Serif"/>
                <a:cs typeface="Microsoft Sans Serif"/>
              </a:rPr>
              <a:t>1.</a:t>
            </a:r>
            <a:r>
              <a:rPr sz="2400" spc="-20" dirty="0">
                <a:latin typeface="Microsoft Sans Serif"/>
                <a:cs typeface="Microsoft Sans Serif"/>
              </a:rPr>
              <a:t> </a:t>
            </a:r>
            <a:r>
              <a:rPr sz="2400" dirty="0">
                <a:latin typeface="Microsoft Sans Serif"/>
                <a:cs typeface="Microsoft Sans Serif"/>
              </a:rPr>
              <a:t>Тогда</a:t>
            </a:r>
            <a:r>
              <a:rPr sz="2400" spc="-20" dirty="0">
                <a:latin typeface="Microsoft Sans Serif"/>
                <a:cs typeface="Microsoft Sans Serif"/>
              </a:rPr>
              <a:t> </a:t>
            </a:r>
            <a:r>
              <a:rPr sz="2400" dirty="0">
                <a:latin typeface="Microsoft Sans Serif"/>
                <a:cs typeface="Microsoft Sans Serif"/>
              </a:rPr>
              <a:t>НБ</a:t>
            </a:r>
            <a:r>
              <a:rPr sz="2400" spc="-20" dirty="0">
                <a:latin typeface="Microsoft Sans Serif"/>
                <a:cs typeface="Microsoft Sans Serif"/>
              </a:rPr>
              <a:t> </a:t>
            </a:r>
            <a:r>
              <a:rPr sz="2400" dirty="0">
                <a:latin typeface="Microsoft Sans Serif"/>
                <a:cs typeface="Microsoft Sans Serif"/>
              </a:rPr>
              <a:t>будет</a:t>
            </a:r>
            <a:r>
              <a:rPr sz="2400" spc="-15" dirty="0">
                <a:latin typeface="Microsoft Sans Serif"/>
                <a:cs typeface="Microsoft Sans Serif"/>
              </a:rPr>
              <a:t> </a:t>
            </a:r>
            <a:r>
              <a:rPr sz="2400" dirty="0">
                <a:latin typeface="Microsoft Sans Serif"/>
                <a:cs typeface="Microsoft Sans Serif"/>
              </a:rPr>
              <a:t>равна</a:t>
            </a:r>
            <a:r>
              <a:rPr sz="2400" spc="-5" dirty="0">
                <a:latin typeface="Microsoft Sans Serif"/>
                <a:cs typeface="Microsoft Sans Serif"/>
              </a:rPr>
              <a:t> </a:t>
            </a:r>
            <a:r>
              <a:rPr sz="2400" spc="-25" dirty="0">
                <a:latin typeface="Microsoft Sans Serif"/>
                <a:cs typeface="Microsoft Sans Serif"/>
              </a:rPr>
              <a:t>КС </a:t>
            </a:r>
            <a:r>
              <a:rPr sz="2400" spc="-10" dirty="0">
                <a:latin typeface="Microsoft Sans Serif"/>
                <a:cs typeface="Microsoft Sans Serif"/>
              </a:rPr>
              <a:t>недвижимости</a:t>
            </a:r>
            <a:r>
              <a:rPr sz="2400" spc="-90" dirty="0">
                <a:latin typeface="Microsoft Sans Serif"/>
                <a:cs typeface="Microsoft Sans Serif"/>
              </a:rPr>
              <a:t> </a:t>
            </a:r>
            <a:r>
              <a:rPr sz="2400" dirty="0">
                <a:latin typeface="Microsoft Sans Serif"/>
                <a:cs typeface="Microsoft Sans Serif"/>
              </a:rPr>
              <a:t>вне</a:t>
            </a:r>
            <a:r>
              <a:rPr sz="2400" spc="-40" dirty="0">
                <a:latin typeface="Microsoft Sans Serif"/>
                <a:cs typeface="Microsoft Sans Serif"/>
              </a:rPr>
              <a:t> </a:t>
            </a:r>
            <a:r>
              <a:rPr sz="2400" spc="-10" dirty="0">
                <a:latin typeface="Microsoft Sans Serif"/>
                <a:cs typeface="Microsoft Sans Serif"/>
              </a:rPr>
              <a:t>зависимости</a:t>
            </a:r>
            <a:r>
              <a:rPr sz="2400" spc="-85" dirty="0">
                <a:latin typeface="Microsoft Sans Serif"/>
                <a:cs typeface="Microsoft Sans Serif"/>
              </a:rPr>
              <a:t> </a:t>
            </a:r>
            <a:r>
              <a:rPr sz="2400" dirty="0">
                <a:latin typeface="Microsoft Sans Serif"/>
                <a:cs typeface="Microsoft Sans Serif"/>
              </a:rPr>
              <a:t>от</a:t>
            </a:r>
            <a:r>
              <a:rPr sz="2400" spc="-50" dirty="0">
                <a:latin typeface="Microsoft Sans Serif"/>
                <a:cs typeface="Microsoft Sans Serif"/>
              </a:rPr>
              <a:t> </a:t>
            </a:r>
            <a:r>
              <a:rPr sz="2400" dirty="0">
                <a:latin typeface="Microsoft Sans Serif"/>
                <a:cs typeface="Microsoft Sans Serif"/>
              </a:rPr>
              <a:t>цены</a:t>
            </a:r>
            <a:r>
              <a:rPr sz="2400" spc="-50" dirty="0">
                <a:latin typeface="Microsoft Sans Serif"/>
                <a:cs typeface="Microsoft Sans Serif"/>
              </a:rPr>
              <a:t> </a:t>
            </a:r>
            <a:r>
              <a:rPr sz="2400" spc="-10" dirty="0">
                <a:latin typeface="Microsoft Sans Serif"/>
                <a:cs typeface="Microsoft Sans Serif"/>
              </a:rPr>
              <a:t>сделки.</a:t>
            </a:r>
            <a:endParaRPr sz="2400" dirty="0">
              <a:latin typeface="Microsoft Sans Serif"/>
              <a:cs typeface="Microsoft Sans Serif"/>
            </a:endParaRPr>
          </a:p>
          <a:p>
            <a:pPr marL="12700" marR="5080">
              <a:lnSpc>
                <a:spcPct val="100000"/>
              </a:lnSpc>
            </a:pPr>
            <a:r>
              <a:rPr sz="2400" dirty="0">
                <a:latin typeface="Microsoft Sans Serif"/>
                <a:cs typeface="Microsoft Sans Serif"/>
              </a:rPr>
              <a:t>Продавцу</a:t>
            </a:r>
            <a:r>
              <a:rPr sz="2400" spc="-80" dirty="0">
                <a:latin typeface="Microsoft Sans Serif"/>
                <a:cs typeface="Microsoft Sans Serif"/>
              </a:rPr>
              <a:t> </a:t>
            </a:r>
            <a:r>
              <a:rPr sz="2400" dirty="0">
                <a:latin typeface="Microsoft Sans Serif"/>
                <a:cs typeface="Microsoft Sans Serif"/>
              </a:rPr>
              <a:t>придется</a:t>
            </a:r>
            <a:r>
              <a:rPr sz="2400" spc="-55" dirty="0">
                <a:latin typeface="Microsoft Sans Serif"/>
                <a:cs typeface="Microsoft Sans Serif"/>
              </a:rPr>
              <a:t> </a:t>
            </a:r>
            <a:r>
              <a:rPr sz="2400" dirty="0">
                <a:latin typeface="Microsoft Sans Serif"/>
                <a:cs typeface="Microsoft Sans Serif"/>
              </a:rPr>
              <a:t>платить</a:t>
            </a:r>
            <a:r>
              <a:rPr sz="2400" spc="-60" dirty="0">
                <a:latin typeface="Microsoft Sans Serif"/>
                <a:cs typeface="Microsoft Sans Serif"/>
              </a:rPr>
              <a:t> </a:t>
            </a:r>
            <a:r>
              <a:rPr sz="2400" spc="-145" dirty="0">
                <a:latin typeface="Microsoft Sans Serif"/>
                <a:cs typeface="Microsoft Sans Serif"/>
              </a:rPr>
              <a:t>НДФЛ</a:t>
            </a:r>
            <a:r>
              <a:rPr sz="2400" spc="-15" dirty="0">
                <a:latin typeface="Microsoft Sans Serif"/>
                <a:cs typeface="Microsoft Sans Serif"/>
              </a:rPr>
              <a:t> </a:t>
            </a:r>
            <a:r>
              <a:rPr sz="2400" dirty="0">
                <a:latin typeface="Microsoft Sans Serif"/>
                <a:cs typeface="Microsoft Sans Serif"/>
              </a:rPr>
              <a:t>по</a:t>
            </a:r>
            <a:r>
              <a:rPr sz="2400" spc="-55" dirty="0">
                <a:latin typeface="Microsoft Sans Serif"/>
                <a:cs typeface="Microsoft Sans Serif"/>
              </a:rPr>
              <a:t> </a:t>
            </a:r>
            <a:r>
              <a:rPr sz="2400" spc="-10" dirty="0">
                <a:latin typeface="Microsoft Sans Serif"/>
                <a:cs typeface="Microsoft Sans Serif"/>
              </a:rPr>
              <a:t>прогрессивной </a:t>
            </a:r>
            <a:r>
              <a:rPr sz="2400" dirty="0">
                <a:latin typeface="Microsoft Sans Serif"/>
                <a:cs typeface="Microsoft Sans Serif"/>
              </a:rPr>
              <a:t>шкале,</a:t>
            </a:r>
            <a:r>
              <a:rPr sz="2400" spc="-75" dirty="0">
                <a:latin typeface="Microsoft Sans Serif"/>
                <a:cs typeface="Microsoft Sans Serif"/>
              </a:rPr>
              <a:t> </a:t>
            </a:r>
            <a:r>
              <a:rPr sz="2400" dirty="0">
                <a:latin typeface="Microsoft Sans Serif"/>
                <a:cs typeface="Microsoft Sans Serif"/>
              </a:rPr>
              <a:t>если</a:t>
            </a:r>
            <a:r>
              <a:rPr sz="2400" spc="-70" dirty="0">
                <a:latin typeface="Microsoft Sans Serif"/>
                <a:cs typeface="Microsoft Sans Serif"/>
              </a:rPr>
              <a:t> </a:t>
            </a:r>
            <a:r>
              <a:rPr sz="2400" dirty="0">
                <a:latin typeface="Microsoft Sans Serif"/>
                <a:cs typeface="Microsoft Sans Serif"/>
              </a:rPr>
              <a:t>объект</a:t>
            </a:r>
            <a:r>
              <a:rPr sz="2400" spc="-80" dirty="0">
                <a:latin typeface="Microsoft Sans Serif"/>
                <a:cs typeface="Microsoft Sans Serif"/>
              </a:rPr>
              <a:t> </a:t>
            </a:r>
            <a:r>
              <a:rPr sz="2400" dirty="0">
                <a:latin typeface="Microsoft Sans Serif"/>
                <a:cs typeface="Microsoft Sans Serif"/>
              </a:rPr>
              <a:t>находился</a:t>
            </a:r>
            <a:r>
              <a:rPr sz="2400" spc="-70" dirty="0">
                <a:latin typeface="Microsoft Sans Serif"/>
                <a:cs typeface="Microsoft Sans Serif"/>
              </a:rPr>
              <a:t> </a:t>
            </a:r>
            <a:r>
              <a:rPr sz="2400" dirty="0">
                <a:latin typeface="Microsoft Sans Serif"/>
                <a:cs typeface="Microsoft Sans Serif"/>
              </a:rPr>
              <a:t>в</a:t>
            </a:r>
            <a:r>
              <a:rPr sz="2400" spc="-75" dirty="0">
                <a:latin typeface="Microsoft Sans Serif"/>
                <a:cs typeface="Microsoft Sans Serif"/>
              </a:rPr>
              <a:t> </a:t>
            </a:r>
            <a:r>
              <a:rPr sz="2400" dirty="0">
                <a:latin typeface="Microsoft Sans Serif"/>
                <a:cs typeface="Microsoft Sans Serif"/>
              </a:rPr>
              <a:t>собственности</a:t>
            </a:r>
            <a:r>
              <a:rPr sz="2400" spc="-70" dirty="0">
                <a:latin typeface="Microsoft Sans Serif"/>
                <a:cs typeface="Microsoft Sans Serif"/>
              </a:rPr>
              <a:t> </a:t>
            </a:r>
            <a:r>
              <a:rPr sz="2400" dirty="0">
                <a:latin typeface="Microsoft Sans Serif"/>
                <a:cs typeface="Microsoft Sans Serif"/>
              </a:rPr>
              <a:t>менее</a:t>
            </a:r>
            <a:r>
              <a:rPr sz="2400" spc="-75" dirty="0">
                <a:latin typeface="Microsoft Sans Serif"/>
                <a:cs typeface="Microsoft Sans Serif"/>
              </a:rPr>
              <a:t> </a:t>
            </a:r>
            <a:r>
              <a:rPr sz="2400" spc="-50" dirty="0">
                <a:latin typeface="Microsoft Sans Serif"/>
                <a:cs typeface="Microsoft Sans Serif"/>
              </a:rPr>
              <a:t>3</a:t>
            </a:r>
            <a:endParaRPr sz="2400" dirty="0">
              <a:latin typeface="Microsoft Sans Serif"/>
              <a:cs typeface="Microsoft Sans Serif"/>
            </a:endParaRPr>
          </a:p>
          <a:p>
            <a:pPr marL="12700">
              <a:lnSpc>
                <a:spcPct val="100000"/>
              </a:lnSpc>
            </a:pPr>
            <a:r>
              <a:rPr sz="2400" dirty="0">
                <a:latin typeface="Microsoft Sans Serif"/>
                <a:cs typeface="Microsoft Sans Serif"/>
              </a:rPr>
              <a:t>(5) </a:t>
            </a:r>
            <a:r>
              <a:rPr sz="2400" spc="-20" dirty="0">
                <a:latin typeface="Microsoft Sans Serif"/>
                <a:cs typeface="Microsoft Sans Serif"/>
              </a:rPr>
              <a:t>лет.</a:t>
            </a:r>
            <a:endParaRPr sz="2400" dirty="0">
              <a:latin typeface="Microsoft Sans Serif"/>
              <a:cs typeface="Microsoft Sans Serif"/>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ru-RU" dirty="0" smtClean="0"/>
              <a:t>Сотрудники </a:t>
            </a:r>
          </a:p>
          <a:p>
            <a:r>
              <a:rPr lang="ru-RU" dirty="0" smtClean="0"/>
              <a:t>ГПД</a:t>
            </a:r>
          </a:p>
          <a:p>
            <a:r>
              <a:rPr lang="ru-RU" dirty="0" err="1" smtClean="0"/>
              <a:t>Самозанятые</a:t>
            </a:r>
            <a:endParaRPr lang="ru-RU" dirty="0" smtClean="0"/>
          </a:p>
          <a:p>
            <a:r>
              <a:rPr lang="ru-RU" dirty="0" smtClean="0"/>
              <a:t>ИП</a:t>
            </a:r>
          </a:p>
          <a:p>
            <a:r>
              <a:rPr lang="ru-RU" dirty="0" smtClean="0"/>
              <a:t>Члены организации</a:t>
            </a:r>
          </a:p>
          <a:p>
            <a:r>
              <a:rPr lang="ru-RU" dirty="0" err="1" smtClean="0"/>
              <a:t>Благополучатели</a:t>
            </a:r>
            <a:endParaRPr lang="ru-RU" dirty="0" smtClean="0"/>
          </a:p>
          <a:p>
            <a:r>
              <a:rPr lang="ru-RU" dirty="0" smtClean="0"/>
              <a:t>Добровольцы(волонтеры)</a:t>
            </a:r>
          </a:p>
          <a:p>
            <a:endParaRPr lang="ru-RU" dirty="0" smtClean="0"/>
          </a:p>
          <a:p>
            <a:endParaRPr lang="ru-RU" dirty="0" smtClean="0"/>
          </a:p>
          <a:p>
            <a:endParaRPr lang="ru-RU" dirty="0"/>
          </a:p>
        </p:txBody>
      </p:sp>
      <p:sp>
        <p:nvSpPr>
          <p:cNvPr id="3" name="Заголовок 2"/>
          <p:cNvSpPr>
            <a:spLocks noGrp="1"/>
          </p:cNvSpPr>
          <p:nvPr>
            <p:ph type="title"/>
          </p:nvPr>
        </p:nvSpPr>
        <p:spPr/>
        <p:txBody>
          <a:bodyPr/>
          <a:lstStyle/>
          <a:p>
            <a:r>
              <a:rPr lang="ru-RU" dirty="0" smtClean="0"/>
              <a:t>НДФЛ</a:t>
            </a:r>
            <a:endParaRPr lang="ru-RU"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78761" y="214290"/>
            <a:ext cx="6172200" cy="1000132"/>
          </a:xfrm>
        </p:spPr>
        <p:txBody>
          <a:bodyPr>
            <a:noAutofit/>
          </a:bodyPr>
          <a:lstStyle/>
          <a:p>
            <a:r>
              <a:rPr lang="ru-RU" sz="2400" b="1" dirty="0"/>
              <a:t>Статья 217. Доходы, не подлежащие налогообложению (освобождаемые от налогообложения)</a:t>
            </a:r>
            <a:r>
              <a:rPr lang="ru-RU" sz="2400" dirty="0"/>
              <a:t/>
            </a:r>
            <a:br>
              <a:rPr lang="ru-RU" sz="2400" dirty="0"/>
            </a:br>
            <a:endParaRPr lang="ru-RU" sz="2400" dirty="0"/>
          </a:p>
        </p:txBody>
      </p:sp>
      <p:sp>
        <p:nvSpPr>
          <p:cNvPr id="3" name="Содержимое 2"/>
          <p:cNvSpPr>
            <a:spLocks noGrp="1"/>
          </p:cNvSpPr>
          <p:nvPr>
            <p:ph idx="1"/>
          </p:nvPr>
        </p:nvSpPr>
        <p:spPr/>
        <p:txBody>
          <a:bodyPr>
            <a:normAutofit/>
          </a:bodyPr>
          <a:lstStyle/>
          <a:p>
            <a:pPr>
              <a:buNone/>
            </a:pPr>
            <a:r>
              <a:rPr lang="ru-RU" sz="2000" dirty="0"/>
              <a:t>П 1. все виды компенсационных выплат (в пределах норм, установленных в соответствии с законодательством Российской Федерации), </a:t>
            </a:r>
          </a:p>
        </p:txBody>
      </p:sp>
    </p:spTree>
    <p:extLst>
      <p:ext uri="{BB962C8B-B14F-4D97-AF65-F5344CB8AC3E}">
        <p14:creationId xmlns="" xmlns:p14="http://schemas.microsoft.com/office/powerpoint/2010/main" val="71062090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78761" y="214290"/>
            <a:ext cx="6172200" cy="1000132"/>
          </a:xfrm>
        </p:spPr>
        <p:txBody>
          <a:bodyPr>
            <a:noAutofit/>
          </a:bodyPr>
          <a:lstStyle/>
          <a:p>
            <a:r>
              <a:rPr lang="ru-RU" sz="2400" b="1" dirty="0"/>
              <a:t>Статья 217. Доходы, не подлежащие налогообложению (освобождаемые от налогообложения)</a:t>
            </a:r>
            <a:r>
              <a:rPr lang="ru-RU" sz="2400" dirty="0"/>
              <a:t/>
            </a:r>
            <a:br>
              <a:rPr lang="ru-RU" sz="2400" dirty="0"/>
            </a:br>
            <a:endParaRPr lang="ru-RU" sz="2400" dirty="0"/>
          </a:p>
        </p:txBody>
      </p:sp>
      <p:sp>
        <p:nvSpPr>
          <p:cNvPr id="3" name="Содержимое 2"/>
          <p:cNvSpPr>
            <a:spLocks noGrp="1"/>
          </p:cNvSpPr>
          <p:nvPr>
            <p:ph idx="1"/>
          </p:nvPr>
        </p:nvSpPr>
        <p:spPr>
          <a:xfrm>
            <a:off x="539552" y="1285861"/>
            <a:ext cx="8136903" cy="5001728"/>
          </a:xfrm>
        </p:spPr>
        <p:txBody>
          <a:bodyPr>
            <a:normAutofit fontScale="70000" lnSpcReduction="20000"/>
          </a:bodyPr>
          <a:lstStyle/>
          <a:p>
            <a:r>
              <a:rPr lang="ru-RU" sz="2000" dirty="0"/>
              <a:t>При оплате работодателем налогоплательщику расходов, связанных со служебной командировкой, в доход, подлежащий налогообложению, не включаются суточные, выплачиваемые в соответствии с </a:t>
            </a:r>
            <a:r>
              <a:rPr lang="ru-RU" sz="2000" dirty="0">
                <a:hlinkClick r:id="rId2"/>
              </a:rPr>
              <a:t>законодательством</a:t>
            </a:r>
            <a:r>
              <a:rPr lang="ru-RU" sz="2000" dirty="0"/>
              <a:t> Российской Федерации, но не более 700 рублей за каждый день нахождения в служебной командировке на территории Российской Федерации и не более 2 500 рублей за каждый день нахождения в служебной командировке за пределами территории Российской Федерации, а также фактически произведенные и документально подтвержденные целевые расходы на проезд до места назначения и обратно, сборы за услуги аэропортов, комиссионные сборы, курортный сбор, расходы на проезд в аэропорт или на вокзал в местах отправления, назначения, пересадок, на провоз багажа, расходы по найму жилого помещения, оплате услуг связи, получению и регистрации служебного или дипломатического паспорта, получению виз, а также расходы, связанные с обменом наличной валюты или чека в банке на наличную иностранную валюту. </a:t>
            </a:r>
            <a:r>
              <a:rPr lang="ru-RU" sz="2000" b="1" u="sng" dirty="0">
                <a:solidFill>
                  <a:srgbClr val="FF0000"/>
                </a:solidFill>
              </a:rPr>
              <a:t>При непредставлении налогоплательщиком документов, подтверждающих оплату расходов по найму жилого помещения, суммы такой оплаты освобождаются от налогообложения в соответствии с законодательством Российской Федерации, но не более 700 рублей за каждый день нахождения в служебной командировке на территории Российской Федерации и не более 2 500 рублей за каждый день нахождения в служебной командировке за пределами территории Российской Федерации</a:t>
            </a:r>
            <a:r>
              <a:rPr lang="ru-RU" sz="2000" dirty="0"/>
              <a:t>. </a:t>
            </a:r>
          </a:p>
          <a:p>
            <a:endParaRPr lang="ru-RU" sz="2000" dirty="0"/>
          </a:p>
          <a:p>
            <a:r>
              <a:rPr lang="ru-RU" sz="2000" dirty="0"/>
              <a:t>Аналогичный порядок налогообложения применяется </a:t>
            </a:r>
            <a:r>
              <a:rPr lang="ru-RU" sz="2000" b="1" u="sng" dirty="0">
                <a:solidFill>
                  <a:srgbClr val="FF0000"/>
                </a:solidFill>
              </a:rPr>
              <a:t>к выплатам, производимым лицам, находящимся во властном или в административном подчинении организации</a:t>
            </a:r>
            <a:r>
              <a:rPr lang="ru-RU" sz="2000" dirty="0"/>
              <a:t>, а также членам совета директоров или любого аналогичного органа компании, прибывающим (выезжающим) для участия в заседании совета директоров, правления или другого аналогичного органа этой компании.</a:t>
            </a:r>
          </a:p>
        </p:txBody>
      </p:sp>
    </p:spTree>
    <p:extLst>
      <p:ext uri="{BB962C8B-B14F-4D97-AF65-F5344CB8AC3E}">
        <p14:creationId xmlns="" xmlns:p14="http://schemas.microsoft.com/office/powerpoint/2010/main" val="11554150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78761" y="214290"/>
            <a:ext cx="6172200" cy="1000132"/>
          </a:xfrm>
        </p:spPr>
        <p:txBody>
          <a:bodyPr>
            <a:noAutofit/>
          </a:bodyPr>
          <a:lstStyle/>
          <a:p>
            <a:r>
              <a:rPr lang="ru-RU" sz="2400" b="1" dirty="0"/>
              <a:t>Статья 217. Доходы, не подлежащие налогообложению (освобождаемые от налогообложения)</a:t>
            </a:r>
            <a:r>
              <a:rPr lang="ru-RU" sz="2400" dirty="0"/>
              <a:t/>
            </a:r>
            <a:br>
              <a:rPr lang="ru-RU" sz="2400" dirty="0"/>
            </a:br>
            <a:endParaRPr lang="ru-RU" sz="2400" dirty="0"/>
          </a:p>
        </p:txBody>
      </p:sp>
      <p:sp>
        <p:nvSpPr>
          <p:cNvPr id="3" name="Содержимое 2"/>
          <p:cNvSpPr>
            <a:spLocks noGrp="1"/>
          </p:cNvSpPr>
          <p:nvPr>
            <p:ph idx="1"/>
          </p:nvPr>
        </p:nvSpPr>
        <p:spPr>
          <a:xfrm>
            <a:off x="467544" y="1285861"/>
            <a:ext cx="8136903" cy="4757888"/>
          </a:xfrm>
        </p:spPr>
        <p:txBody>
          <a:bodyPr>
            <a:normAutofit fontScale="92500" lnSpcReduction="10000"/>
          </a:bodyPr>
          <a:lstStyle/>
          <a:p>
            <a:r>
              <a:rPr lang="ru-RU" sz="1600" dirty="0"/>
              <a:t>3.1) доходы, полученные добровольцами (волонтерами) в рамках гражданско-правовых договоров, предметом которых является безвозмездное выполнение работ, оказание услуг в соответствии с Федеральным </a:t>
            </a:r>
            <a:r>
              <a:rPr lang="ru-RU" sz="1600" dirty="0">
                <a:hlinkClick r:id="rId2"/>
              </a:rPr>
              <a:t>законом</a:t>
            </a:r>
            <a:r>
              <a:rPr lang="ru-RU" sz="1600" dirty="0"/>
              <a:t> от 11 августа 1995 года N 135-ФЗ "О благотворительной деятельности и добровольчестве (</a:t>
            </a:r>
            <a:r>
              <a:rPr lang="ru-RU" sz="1600" dirty="0" err="1"/>
              <a:t>волонтерстве</a:t>
            </a:r>
            <a:r>
              <a:rPr lang="ru-RU" sz="1600" dirty="0"/>
              <a:t>)" и иными федеральными законами, которыми установлены особенности привлечения добровольцев (волонтеров):</a:t>
            </a:r>
          </a:p>
          <a:p>
            <a:r>
              <a:rPr lang="ru-RU" sz="1600" dirty="0"/>
              <a:t>в виде выплат на возмещение расходов добровольцев (волонтеров) на приобретение форменной и специальной одежды, оборудования, средств индивидуальной защиты, на предоставление помещения во временное пользование, на проезд к месту осуществления благотворительной, добровольческой (волонтерской) деятельности и обратно, на питание (за исключением расходов на питание в сумме, превышающей размеры суточных, предусмотренные </a:t>
            </a:r>
            <a:r>
              <a:rPr lang="ru-RU" sz="1600" dirty="0">
                <a:hlinkClick r:id="rId3"/>
              </a:rPr>
              <a:t>пунктом 1</a:t>
            </a:r>
            <a:r>
              <a:rPr lang="ru-RU" sz="1600" dirty="0"/>
              <a:t> настоящей статьи), на уплату страховых взносов на добровольное медицинское страхование добровольцев (волонтеров) либо на страхование их жизни или здоровья, связанные с рисками для жизни или здоровья добровольцев (волонтеров) при осуществлении ими благотворительной, добровольческой (волонтерской) деятельности;</a:t>
            </a:r>
          </a:p>
          <a:p>
            <a:r>
              <a:rPr lang="ru-RU" sz="2000" dirty="0">
                <a:solidFill>
                  <a:srgbClr val="FF0000"/>
                </a:solidFill>
              </a:rPr>
              <a:t>в натуральной форме, полученные по указанным гражданско-правовым договорам на цели</a:t>
            </a:r>
            <a:r>
              <a:rPr lang="ru-RU" sz="2000" dirty="0"/>
              <a:t>, предусмотренные </a:t>
            </a:r>
            <a:r>
              <a:rPr lang="ru-RU" sz="2000" dirty="0">
                <a:hlinkClick r:id="rId4"/>
              </a:rPr>
              <a:t>абзацем вторым</a:t>
            </a:r>
            <a:r>
              <a:rPr lang="ru-RU" sz="2000" dirty="0"/>
              <a:t> настоящего пункта;</a:t>
            </a:r>
          </a:p>
          <a:p>
            <a:endParaRPr lang="ru-RU" sz="2000" dirty="0"/>
          </a:p>
        </p:txBody>
      </p:sp>
    </p:spTree>
    <p:extLst>
      <p:ext uri="{BB962C8B-B14F-4D97-AF65-F5344CB8AC3E}">
        <p14:creationId xmlns="" xmlns:p14="http://schemas.microsoft.com/office/powerpoint/2010/main" val="282102992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Волонтеры</a:t>
            </a:r>
            <a:endParaRPr lang="ru-RU" dirty="0"/>
          </a:p>
        </p:txBody>
      </p:sp>
      <p:sp>
        <p:nvSpPr>
          <p:cNvPr id="3" name="Содержимое 2"/>
          <p:cNvSpPr>
            <a:spLocks noGrp="1"/>
          </p:cNvSpPr>
          <p:nvPr>
            <p:ph idx="1"/>
          </p:nvPr>
        </p:nvSpPr>
        <p:spPr>
          <a:xfrm>
            <a:off x="107504" y="980729"/>
            <a:ext cx="8712968" cy="5145436"/>
          </a:xfrm>
        </p:spPr>
        <p:txBody>
          <a:bodyPr>
            <a:noAutofit/>
          </a:bodyPr>
          <a:lstStyle/>
          <a:p>
            <a:r>
              <a:rPr lang="ru-RU" sz="1800" dirty="0"/>
              <a:t>Волонтер имеет право</a:t>
            </a:r>
          </a:p>
          <a:p>
            <a:r>
              <a:rPr lang="ru-RU" sz="1800" dirty="0"/>
              <a:t>3) получать  на основании договора, заключенного с организатором :</a:t>
            </a:r>
          </a:p>
          <a:p>
            <a:r>
              <a:rPr lang="ru-RU" sz="1800" dirty="0"/>
              <a:t>поддержку в форме предоставления ему питания, форменной и специальной одежды, оборудования, средств индивидуальной защиты, помещения во временное пользование, оплаты проезда до места назначения и обратно, уплаты страховых взносов на добровольное медицинское страхование добровольца (волонтера) либо на страхование его жизни или здоровья или в форме возмещения понесенных добровольцем (волонтером) расходов на приобретение указанных товаров или услуг;</a:t>
            </a:r>
          </a:p>
          <a:p>
            <a:r>
              <a:rPr lang="ru-RU" sz="1800" dirty="0"/>
              <a:t>психологическую помощь, содействие в психологической реабилитации;</a:t>
            </a:r>
          </a:p>
          <a:p>
            <a:r>
              <a:rPr lang="ru-RU" sz="1800" dirty="0"/>
              <a:t>возмещение вреда жизни и здоровью, понесенного при осуществлении им добровольческой (волонтерской) деятельности;</a:t>
            </a:r>
          </a:p>
          <a:p>
            <a:r>
              <a:rPr lang="ru-RU" sz="1800" dirty="0" smtClean="0"/>
              <a:t>5</a:t>
            </a:r>
            <a:r>
              <a:rPr lang="ru-RU" sz="1800" dirty="0"/>
              <a:t>) получать поощрение и награждение за добровольный труд, в том числе в рамках федеральных, региональных и муниципальных конкурсов и программ.</a:t>
            </a:r>
          </a:p>
          <a:p>
            <a:endParaRPr lang="ru-RU" sz="1800" dirty="0"/>
          </a:p>
        </p:txBody>
      </p:sp>
    </p:spTree>
    <p:extLst>
      <p:ext uri="{BB962C8B-B14F-4D97-AF65-F5344CB8AC3E}">
        <p14:creationId xmlns="" xmlns:p14="http://schemas.microsoft.com/office/powerpoint/2010/main" val="358764397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Условие</a:t>
            </a:r>
            <a:endParaRPr lang="ru-RU" dirty="0"/>
          </a:p>
        </p:txBody>
      </p:sp>
      <p:sp>
        <p:nvSpPr>
          <p:cNvPr id="3" name="Содержимое 2"/>
          <p:cNvSpPr>
            <a:spLocks noGrp="1"/>
          </p:cNvSpPr>
          <p:nvPr>
            <p:ph idx="1"/>
          </p:nvPr>
        </p:nvSpPr>
        <p:spPr/>
        <p:txBody>
          <a:bodyPr/>
          <a:lstStyle/>
          <a:p>
            <a:r>
              <a:rPr lang="ru-RU" dirty="0" smtClean="0"/>
              <a:t>ОБЯЗАТЕЛЕН договор</a:t>
            </a:r>
          </a:p>
          <a:p>
            <a:r>
              <a:rPr lang="ru-RU" dirty="0" smtClean="0"/>
              <a:t>Вариант- положение и присоединение</a:t>
            </a:r>
            <a:endParaRPr lang="ru-RU" dirty="0"/>
          </a:p>
        </p:txBody>
      </p:sp>
    </p:spTree>
    <p:extLst>
      <p:ext uri="{BB962C8B-B14F-4D97-AF65-F5344CB8AC3E}">
        <p14:creationId xmlns="" xmlns:p14="http://schemas.microsoft.com/office/powerpoint/2010/main" val="22405089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Заголовок 1"/>
          <p:cNvSpPr>
            <a:spLocks noGrp="1"/>
          </p:cNvSpPr>
          <p:nvPr>
            <p:ph type="title"/>
          </p:nvPr>
        </p:nvSpPr>
        <p:spPr>
          <a:xfrm>
            <a:off x="1547664" y="404664"/>
            <a:ext cx="6110288" cy="777875"/>
          </a:xfrm>
        </p:spPr>
        <p:txBody>
          <a:bodyPr>
            <a:normAutofit fontScale="90000"/>
          </a:bodyPr>
          <a:lstStyle/>
          <a:p>
            <a:pPr eaLnBrk="1" hangingPunct="1">
              <a:defRPr/>
            </a:pPr>
            <a:r>
              <a:rPr lang="ru-RU" sz="3600" b="1" dirty="0"/>
              <a:t>Статья 247. Объект налогообложения</a:t>
            </a:r>
            <a:r>
              <a:rPr lang="ru-RU" sz="3600" dirty="0"/>
              <a:t/>
            </a:r>
            <a:br>
              <a:rPr lang="ru-RU" sz="3600" dirty="0"/>
            </a:br>
            <a:endParaRPr lang="ru-RU" dirty="0" smtClean="0"/>
          </a:p>
        </p:txBody>
      </p:sp>
      <p:sp>
        <p:nvSpPr>
          <p:cNvPr id="126979" name="Объект 2"/>
          <p:cNvSpPr>
            <a:spLocks noGrp="1"/>
          </p:cNvSpPr>
          <p:nvPr>
            <p:ph idx="1"/>
          </p:nvPr>
        </p:nvSpPr>
        <p:spPr>
          <a:xfrm>
            <a:off x="467544" y="1125539"/>
            <a:ext cx="8064896" cy="5000625"/>
          </a:xfrm>
        </p:spPr>
        <p:txBody>
          <a:bodyPr>
            <a:normAutofit/>
          </a:bodyPr>
          <a:lstStyle/>
          <a:p>
            <a:pPr eaLnBrk="1" hangingPunct="1"/>
            <a:r>
              <a:rPr lang="ru-RU" altLang="ru-RU" sz="2400" dirty="0"/>
              <a:t>Объектом налогообложения по налогу на прибыль организаций (далее в настоящей главе - налог) признается прибыль, полученная налогоплательщиком.</a:t>
            </a:r>
          </a:p>
          <a:p>
            <a:pPr eaLnBrk="1" hangingPunct="1"/>
            <a:r>
              <a:rPr lang="ru-RU" altLang="ru-RU" sz="2400" dirty="0"/>
              <a:t>Прибылью в целях настоящей главы признается:</a:t>
            </a:r>
          </a:p>
          <a:p>
            <a:pPr eaLnBrk="1" hangingPunct="1"/>
            <a:r>
              <a:rPr lang="ru-RU" altLang="ru-RU" sz="2400" dirty="0"/>
              <a:t>1) для российских организаций, не являющихся участниками консолидированной группы налогоплательщиков, - полученные доходы, уменьшенные на величину произведенных расходов, которые определяются в соответствии с настоящей главой;</a:t>
            </a:r>
          </a:p>
          <a:p>
            <a:pPr eaLnBrk="1" hangingPunct="1"/>
            <a:endParaRPr lang="ru-RU" altLang="ru-RU" sz="2400" dirty="0"/>
          </a:p>
        </p:txBody>
      </p:sp>
    </p:spTree>
    <p:extLst>
      <p:ext uri="{BB962C8B-B14F-4D97-AF65-F5344CB8AC3E}">
        <p14:creationId xmlns="" xmlns:p14="http://schemas.microsoft.com/office/powerpoint/2010/main" val="295726994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Проезд и проживание</a:t>
            </a:r>
            <a:endParaRPr lang="ru-RU" dirty="0"/>
          </a:p>
        </p:txBody>
      </p:sp>
      <p:sp>
        <p:nvSpPr>
          <p:cNvPr id="3" name="Содержимое 2"/>
          <p:cNvSpPr>
            <a:spLocks noGrp="1"/>
          </p:cNvSpPr>
          <p:nvPr>
            <p:ph idx="1"/>
          </p:nvPr>
        </p:nvSpPr>
        <p:spPr/>
        <p:txBody>
          <a:bodyPr>
            <a:normAutofit fontScale="62500" lnSpcReduction="20000"/>
          </a:bodyPr>
          <a:lstStyle/>
          <a:p>
            <a:endParaRPr lang="ru-RU" b="1" dirty="0" smtClean="0">
              <a:solidFill>
                <a:srgbClr val="FF0000"/>
              </a:solidFill>
            </a:endParaRPr>
          </a:p>
          <a:p>
            <a:r>
              <a:rPr lang="ru-RU" b="1" dirty="0" smtClean="0">
                <a:solidFill>
                  <a:srgbClr val="FF0000"/>
                </a:solidFill>
              </a:rPr>
              <a:t>Освобождения от налогообложения стоимости проезда и проживания </a:t>
            </a:r>
            <a:r>
              <a:rPr lang="ru-RU" b="1" dirty="0" smtClean="0">
                <a:solidFill>
                  <a:srgbClr val="FF0000"/>
                </a:solidFill>
              </a:rPr>
              <a:t> во время мероприятий ст</a:t>
            </a:r>
            <a:r>
              <a:rPr lang="ru-RU" b="1" dirty="0" smtClean="0">
                <a:solidFill>
                  <a:srgbClr val="FF0000"/>
                </a:solidFill>
              </a:rPr>
              <a:t>. 217 НК РФ не предусмотрено.</a:t>
            </a:r>
          </a:p>
          <a:p>
            <a:r>
              <a:rPr lang="ru-RU" dirty="0" smtClean="0"/>
              <a:t>Вместе с тем в п. 3 ст. 217 НК РФ сказано об освобождении от налогообложения сумм возмещения организацией отдельных расходов работников, находящихся в командировке. При этом установлено, что аналогичный порядок налогообложения сумм возмещения указанных расходов применяется к выплатам, производимым лицам, находящимся во властном или административном подчинении организации.</a:t>
            </a:r>
          </a:p>
          <a:p>
            <a:r>
              <a:rPr lang="ru-RU" dirty="0" smtClean="0"/>
              <a:t>Таким образом, по мнению Минфина, доходы учащихся спортивной школы в виде возмещения организацией их расходов, связанных с участием в спортивных соревнованиях, освобождаются от налогообложения в соответствии с п. 3 ст. 217 НК РФ при условии, что учащиеся школы обязаны выступать в спортивных соревнованиях согласно учебно-спортивным планам и эта обязанность закреплена в учредительном документе учреждения (уставе, положении).</a:t>
            </a:r>
          </a:p>
          <a:p>
            <a:endParaRPr lang="ru-RU" dirty="0"/>
          </a:p>
        </p:txBody>
      </p:sp>
    </p:spTree>
    <p:extLst>
      <p:ext uri="{BB962C8B-B14F-4D97-AF65-F5344CB8AC3E}">
        <p14:creationId xmlns="" xmlns:p14="http://schemas.microsoft.com/office/powerpoint/2010/main" val="194693769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Призы и подарки</a:t>
            </a:r>
            <a:endParaRPr lang="ru-RU" dirty="0"/>
          </a:p>
        </p:txBody>
      </p:sp>
      <p:sp>
        <p:nvSpPr>
          <p:cNvPr id="3" name="Содержимое 2"/>
          <p:cNvSpPr>
            <a:spLocks noGrp="1"/>
          </p:cNvSpPr>
          <p:nvPr>
            <p:ph idx="1"/>
          </p:nvPr>
        </p:nvSpPr>
        <p:spPr>
          <a:xfrm>
            <a:off x="515983" y="1454331"/>
            <a:ext cx="7999367" cy="4722632"/>
          </a:xfrm>
        </p:spPr>
        <p:txBody>
          <a:bodyPr>
            <a:normAutofit fontScale="55000" lnSpcReduction="20000"/>
          </a:bodyPr>
          <a:lstStyle/>
          <a:p>
            <a:endParaRPr lang="ru-RU" dirty="0" smtClean="0"/>
          </a:p>
          <a:p>
            <a:r>
              <a:rPr lang="ru-RU" dirty="0" smtClean="0"/>
              <a:t>Согласно </a:t>
            </a:r>
            <a:r>
              <a:rPr lang="ru-RU" u="sng" dirty="0" smtClean="0">
                <a:hlinkClick r:id="rId2" tooltip="п. 28 ст. 217 НК РФ"/>
              </a:rPr>
              <a:t>п. 28 ст. 217</a:t>
            </a:r>
            <a:r>
              <a:rPr lang="ru-RU" dirty="0" smtClean="0"/>
              <a:t> НК РФ не облагаются НДФЛ доходы, не превышающие 4 000 руб., полученные по каждому из следующих оснований за </a:t>
            </a:r>
            <a:r>
              <a:rPr lang="ru-RU" dirty="0" smtClean="0">
                <a:hlinkClick r:id="rId3" tooltip="налоговый период (определение, описание, подробности)"/>
              </a:rPr>
              <a:t>налоговый период</a:t>
            </a:r>
            <a:r>
              <a:rPr lang="ru-RU" dirty="0" smtClean="0"/>
              <a:t>:</a:t>
            </a:r>
          </a:p>
          <a:p>
            <a:pPr fontAlgn="base"/>
            <a:r>
              <a:rPr lang="ru-RU" dirty="0" smtClean="0"/>
              <a:t>призы в денежной и натуральной формах, полученные налогоплательщиками на соревнованиях, проводимых в соответствии с решениями Правительства РФ, законодательных (представительных) органов государственной власти или представительных органов местного самоуправления;</a:t>
            </a:r>
          </a:p>
          <a:p>
            <a:pPr fontAlgn="base"/>
            <a:r>
              <a:rPr lang="ru-RU" dirty="0" smtClean="0"/>
              <a:t>подарки, полученные налогоплательщиками от организаций;</a:t>
            </a:r>
          </a:p>
          <a:p>
            <a:pPr fontAlgn="base"/>
            <a:r>
              <a:rPr lang="ru-RU" dirty="0" smtClean="0"/>
              <a:t>любые выигрыши и призы, получаемые в проводимых конкурсах, играх и других мероприятиях в целях рекламы товаров (работ, услуг).</a:t>
            </a:r>
          </a:p>
          <a:p>
            <a:r>
              <a:rPr lang="ru-RU" dirty="0" smtClean="0"/>
              <a:t>Суммы призов и подарков, превышающие указанные пределы, облагаются НДФЛ по ставке 13 %, за исключением выигрышей и призов, получаемых физическими лицами в проводимых конкурсах, играх и других мероприятиях в целях рекламы товаров, работ и услуг (они облагаются налогом по ставке 35 %).</a:t>
            </a:r>
          </a:p>
          <a:p>
            <a:r>
              <a:rPr lang="ru-RU" dirty="0" smtClean="0"/>
              <a:t>При вручении призов и подарков физическим лицам, не являющимся работниками учреждения, стоимость которых в налоговом периоде превысила 4 000 руб., учреждение обязано представить налоговому органу по месту своего учета сообщения о невозможности удержать налог и сумме налога по форме 2-НДФЛ (в указанном случае в поле «признак» проставляется цифра 2).</a:t>
            </a:r>
          </a:p>
          <a:p>
            <a:endParaRPr lang="ru-RU" dirty="0"/>
          </a:p>
        </p:txBody>
      </p:sp>
    </p:spTree>
    <p:extLst>
      <p:ext uri="{BB962C8B-B14F-4D97-AF65-F5344CB8AC3E}">
        <p14:creationId xmlns="" xmlns:p14="http://schemas.microsoft.com/office/powerpoint/2010/main" val="121737853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Заголовок 1"/>
          <p:cNvSpPr>
            <a:spLocks noGrp="1"/>
          </p:cNvSpPr>
          <p:nvPr>
            <p:ph type="title"/>
          </p:nvPr>
        </p:nvSpPr>
        <p:spPr/>
        <p:txBody>
          <a:bodyPr/>
          <a:lstStyle/>
          <a:p>
            <a:r>
              <a:rPr lang="ru-RU" smtClean="0"/>
              <a:t>НЕ СОТРУДНИКИ!</a:t>
            </a:r>
          </a:p>
        </p:txBody>
      </p:sp>
      <p:sp>
        <p:nvSpPr>
          <p:cNvPr id="35843" name="Содержимое 2"/>
          <p:cNvSpPr>
            <a:spLocks noGrp="1"/>
          </p:cNvSpPr>
          <p:nvPr>
            <p:ph idx="1"/>
          </p:nvPr>
        </p:nvSpPr>
        <p:spPr/>
        <p:txBody>
          <a:bodyPr/>
          <a:lstStyle/>
          <a:p>
            <a:r>
              <a:rPr lang="ru-RU" dirty="0" smtClean="0"/>
              <a:t>Можно ли перечислять </a:t>
            </a:r>
            <a:r>
              <a:rPr lang="ru-RU" dirty="0" err="1" smtClean="0"/>
              <a:t>несотрудникам</a:t>
            </a:r>
            <a:r>
              <a:rPr lang="ru-RU" dirty="0" smtClean="0"/>
              <a:t> на</a:t>
            </a:r>
            <a:r>
              <a:rPr lang="ru-RU" dirty="0" smtClean="0"/>
              <a:t> их </a:t>
            </a:r>
            <a:r>
              <a:rPr lang="ru-RU" dirty="0" err="1" smtClean="0"/>
              <a:t>зарплатную</a:t>
            </a:r>
            <a:r>
              <a:rPr lang="ru-RU" dirty="0" smtClean="0"/>
              <a:t> </a:t>
            </a:r>
            <a:r>
              <a:rPr lang="ru-RU" dirty="0" err="1" smtClean="0"/>
              <a:t>карту,например</a:t>
            </a:r>
            <a:r>
              <a:rPr lang="ru-RU" dirty="0" smtClean="0"/>
              <a:t>, </a:t>
            </a:r>
            <a:r>
              <a:rPr lang="ru-RU" dirty="0" smtClean="0"/>
              <a:t>средства на приобретение материалов для проведения </a:t>
            </a:r>
            <a:r>
              <a:rPr lang="ru-RU" dirty="0" smtClean="0"/>
              <a:t>мероприятий</a:t>
            </a:r>
            <a:r>
              <a:rPr lang="ru-RU" b="1" dirty="0" smtClean="0"/>
              <a:t>?</a:t>
            </a:r>
          </a:p>
          <a:p>
            <a:endParaRPr lang="ru-RU" b="1" dirty="0" smtClean="0"/>
          </a:p>
          <a:p>
            <a:r>
              <a:rPr lang="ru-RU" b="1" dirty="0" smtClean="0"/>
              <a:t>Можно</a:t>
            </a:r>
            <a:r>
              <a:rPr lang="ru-RU" b="1" dirty="0" smtClean="0"/>
              <a:t>, но НДФЛ «завтра»</a:t>
            </a:r>
          </a:p>
          <a:p>
            <a:endParaRPr lang="ru-RU" b="1" dirty="0" smtClean="0"/>
          </a:p>
          <a:p>
            <a:pPr>
              <a:buNone/>
            </a:pPr>
            <a:endParaRPr lang="ru-RU" dirty="0" smtClean="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Заголовок 1"/>
          <p:cNvSpPr>
            <a:spLocks noGrp="1"/>
          </p:cNvSpPr>
          <p:nvPr>
            <p:ph type="title"/>
          </p:nvPr>
        </p:nvSpPr>
        <p:spPr>
          <a:xfrm>
            <a:off x="457200" y="274638"/>
            <a:ext cx="8229600" cy="1930226"/>
          </a:xfrm>
        </p:spPr>
        <p:txBody>
          <a:bodyPr>
            <a:normAutofit fontScale="90000"/>
          </a:bodyPr>
          <a:lstStyle/>
          <a:p>
            <a:r>
              <a:rPr lang="ru-RU" dirty="0" smtClean="0"/>
              <a:t>Как оформить авансовый отчёт по расходу с корпоративной карты</a:t>
            </a:r>
            <a:br>
              <a:rPr lang="ru-RU" dirty="0" smtClean="0"/>
            </a:br>
            <a:endParaRPr lang="ru-RU" dirty="0" smtClean="0"/>
          </a:p>
        </p:txBody>
      </p:sp>
      <p:sp>
        <p:nvSpPr>
          <p:cNvPr id="36867" name="Содержимое 2"/>
          <p:cNvSpPr>
            <a:spLocks noGrp="1"/>
          </p:cNvSpPr>
          <p:nvPr>
            <p:ph idx="1"/>
          </p:nvPr>
        </p:nvSpPr>
        <p:spPr>
          <a:xfrm>
            <a:off x="457200" y="2420888"/>
            <a:ext cx="8229600" cy="3586403"/>
          </a:xfrm>
        </p:spPr>
        <p:txBody>
          <a:bodyPr/>
          <a:lstStyle/>
          <a:p>
            <a:pPr>
              <a:buFont typeface="Arial" pitchFamily="34" charset="0"/>
              <a:buNone/>
            </a:pPr>
            <a:endParaRPr lang="ru-RU" dirty="0" smtClean="0"/>
          </a:p>
          <a:p>
            <a:pPr>
              <a:buFont typeface="Arial" pitchFamily="34" charset="0"/>
              <a:buNone/>
            </a:pPr>
            <a:r>
              <a:rPr lang="ru-RU" dirty="0" smtClean="0"/>
              <a:t>Приказ.</a:t>
            </a:r>
          </a:p>
          <a:p>
            <a:pPr>
              <a:buFont typeface="Arial" pitchFamily="34" charset="0"/>
              <a:buNone/>
            </a:pPr>
            <a:r>
              <a:rPr lang="ru-RU" dirty="0" smtClean="0"/>
              <a:t>Выписка.</a:t>
            </a:r>
          </a:p>
          <a:p>
            <a:pPr>
              <a:buFont typeface="Arial" pitchFamily="34" charset="0"/>
              <a:buNone/>
            </a:pPr>
            <a:r>
              <a:rPr lang="ru-RU" dirty="0" smtClean="0"/>
              <a:t>Авансовый отчет.</a:t>
            </a:r>
          </a:p>
          <a:p>
            <a:r>
              <a:rPr lang="ru-RU" dirty="0" smtClean="0"/>
              <a:t>Первичные документы по расходу</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Заголовок 1"/>
          <p:cNvSpPr>
            <a:spLocks noGrp="1"/>
          </p:cNvSpPr>
          <p:nvPr>
            <p:ph type="title"/>
          </p:nvPr>
        </p:nvSpPr>
        <p:spPr/>
        <p:txBody>
          <a:bodyPr/>
          <a:lstStyle/>
          <a:p>
            <a:endParaRPr lang="ru-RU" smtClean="0"/>
          </a:p>
        </p:txBody>
      </p:sp>
      <p:sp>
        <p:nvSpPr>
          <p:cNvPr id="69635" name="Содержимое 2"/>
          <p:cNvSpPr>
            <a:spLocks noGrp="1"/>
          </p:cNvSpPr>
          <p:nvPr>
            <p:ph idx="1"/>
          </p:nvPr>
        </p:nvSpPr>
        <p:spPr/>
        <p:txBody>
          <a:bodyPr/>
          <a:lstStyle/>
          <a:p>
            <a:r>
              <a:rPr lang="ru-RU" dirty="0" smtClean="0"/>
              <a:t>Можно ли перечислять материальную помощь  на </a:t>
            </a:r>
            <a:r>
              <a:rPr lang="ru-RU" dirty="0" smtClean="0"/>
              <a:t>чужой расчетный счет, если сотрудник укажет его в заявлении.</a:t>
            </a:r>
            <a:endParaRPr lang="ru-RU" dirty="0" smtClean="0"/>
          </a:p>
          <a:p>
            <a:endParaRPr lang="ru-RU" dirty="0" smtClean="0"/>
          </a:p>
          <a:p>
            <a:r>
              <a:rPr lang="ru-RU" dirty="0" smtClean="0"/>
              <a:t>ДА- в заявлении указать счет и все.</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Содержимое 2"/>
          <p:cNvSpPr>
            <a:spLocks noGrp="1"/>
          </p:cNvSpPr>
          <p:nvPr>
            <p:ph idx="1"/>
          </p:nvPr>
        </p:nvSpPr>
        <p:spPr>
          <a:xfrm>
            <a:off x="642938" y="1000125"/>
            <a:ext cx="8043862" cy="5126038"/>
          </a:xfrm>
        </p:spPr>
        <p:txBody>
          <a:bodyPr/>
          <a:lstStyle/>
          <a:p>
            <a:r>
              <a:rPr lang="ru-RU" dirty="0" smtClean="0"/>
              <a:t>Порядок оформления ценных подарков стоимостью свыше 4000руб.</a:t>
            </a:r>
          </a:p>
          <a:p>
            <a:pPr>
              <a:buFont typeface="Arial" pitchFamily="34" charset="0"/>
              <a:buNone/>
            </a:pPr>
            <a:endParaRPr lang="ru-RU" dirty="0" smtClean="0"/>
          </a:p>
          <a:p>
            <a:pPr>
              <a:buFont typeface="Arial" pitchFamily="34" charset="0"/>
              <a:buNone/>
            </a:pPr>
            <a:r>
              <a:rPr lang="ru-RU" dirty="0" smtClean="0"/>
              <a:t>Всегда договор дарения</a:t>
            </a:r>
          </a:p>
          <a:p>
            <a:pPr>
              <a:buFont typeface="Arial" pitchFamily="34" charset="0"/>
              <a:buNone/>
            </a:pPr>
            <a:r>
              <a:rPr lang="ru-RU" dirty="0" smtClean="0"/>
              <a:t>Налог</a:t>
            </a:r>
            <a:endParaRPr lang="ru-RU" dirty="0" smtClean="0"/>
          </a:p>
          <a:p>
            <a:pPr>
              <a:buFont typeface="Arial" pitchFamily="34" charset="0"/>
              <a:buNone/>
            </a:pPr>
            <a:endParaRPr lang="ru-RU" dirty="0" smtClean="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917854" y="147955"/>
            <a:ext cx="7308215" cy="1367155"/>
          </a:xfrm>
          <a:prstGeom prst="rect">
            <a:avLst/>
          </a:prstGeom>
        </p:spPr>
        <p:txBody>
          <a:bodyPr vert="horz" wrap="square" lIns="0" tIns="12700" rIns="0" bIns="0" rtlCol="0">
            <a:spAutoFit/>
          </a:bodyPr>
          <a:lstStyle/>
          <a:p>
            <a:pPr marL="1092835" marR="5080" indent="-1080770">
              <a:lnSpc>
                <a:spcPct val="100000"/>
              </a:lnSpc>
              <a:spcBef>
                <a:spcPts val="100"/>
              </a:spcBef>
            </a:pPr>
            <a:r>
              <a:rPr dirty="0" err="1" smtClean="0"/>
              <a:t>Семейн</a:t>
            </a:r>
            <a:r>
              <a:rPr lang="ru-RU" dirty="0" err="1" smtClean="0"/>
              <a:t>ый</a:t>
            </a:r>
            <a:r>
              <a:rPr lang="ru-RU" dirty="0" smtClean="0"/>
              <a:t> НДФЛ</a:t>
            </a:r>
            <a:r>
              <a:rPr spc="-55" dirty="0" smtClean="0"/>
              <a:t>(</a:t>
            </a:r>
            <a:r>
              <a:rPr spc="-55" dirty="0" err="1" smtClean="0"/>
              <a:t>закон</a:t>
            </a:r>
            <a:r>
              <a:rPr spc="-195" dirty="0" smtClean="0"/>
              <a:t> </a:t>
            </a:r>
            <a:r>
              <a:rPr spc="254" dirty="0"/>
              <a:t>№ </a:t>
            </a:r>
            <a:r>
              <a:rPr spc="-30" dirty="0"/>
              <a:t>179-</a:t>
            </a:r>
            <a:r>
              <a:rPr spc="-265" dirty="0"/>
              <a:t>ФЗ</a:t>
            </a:r>
            <a:r>
              <a:rPr spc="85" dirty="0"/>
              <a:t> </a:t>
            </a:r>
            <a:r>
              <a:rPr dirty="0"/>
              <a:t>от</a:t>
            </a:r>
            <a:r>
              <a:rPr spc="55" dirty="0"/>
              <a:t> </a:t>
            </a:r>
            <a:r>
              <a:rPr spc="-10" dirty="0"/>
              <a:t>13.07.24)</a:t>
            </a:r>
          </a:p>
        </p:txBody>
      </p:sp>
      <p:sp>
        <p:nvSpPr>
          <p:cNvPr id="4" name="object 4"/>
          <p:cNvSpPr txBox="1">
            <a:spLocks noGrp="1"/>
          </p:cNvSpPr>
          <p:nvPr>
            <p:ph type="body" idx="1"/>
          </p:nvPr>
        </p:nvSpPr>
        <p:spPr>
          <a:prstGeom prst="rect">
            <a:avLst/>
          </a:prstGeom>
        </p:spPr>
        <p:txBody>
          <a:bodyPr vert="horz" wrap="square" lIns="0" tIns="13335" rIns="0" bIns="0" rtlCol="0">
            <a:spAutoFit/>
          </a:bodyPr>
          <a:lstStyle/>
          <a:p>
            <a:pPr marL="12700" marR="5080">
              <a:lnSpc>
                <a:spcPct val="100000"/>
              </a:lnSpc>
              <a:spcBef>
                <a:spcPts val="105"/>
              </a:spcBef>
            </a:pPr>
            <a:r>
              <a:rPr sz="3200" dirty="0"/>
              <a:t>Членам</a:t>
            </a:r>
            <a:r>
              <a:rPr sz="3200" spc="-45" dirty="0"/>
              <a:t> </a:t>
            </a:r>
            <a:r>
              <a:rPr sz="3200" dirty="0"/>
              <a:t>семей,</a:t>
            </a:r>
            <a:r>
              <a:rPr sz="3200" spc="-30" dirty="0"/>
              <a:t> </a:t>
            </a:r>
            <a:r>
              <a:rPr sz="3200" dirty="0"/>
              <a:t>где</a:t>
            </a:r>
            <a:r>
              <a:rPr sz="3200" spc="-40" dirty="0"/>
              <a:t> </a:t>
            </a:r>
            <a:r>
              <a:rPr sz="3200" dirty="0"/>
              <a:t>2</a:t>
            </a:r>
            <a:r>
              <a:rPr sz="3200" spc="-20" dirty="0"/>
              <a:t> </a:t>
            </a:r>
            <a:r>
              <a:rPr sz="3200" dirty="0"/>
              <a:t>и</a:t>
            </a:r>
            <a:r>
              <a:rPr sz="3200" spc="-35" dirty="0"/>
              <a:t> </a:t>
            </a:r>
            <a:r>
              <a:rPr sz="3200" dirty="0"/>
              <a:t>более</a:t>
            </a:r>
            <a:r>
              <a:rPr sz="3200" spc="-20" dirty="0"/>
              <a:t> </a:t>
            </a:r>
            <a:r>
              <a:rPr sz="3200" dirty="0"/>
              <a:t>детей</a:t>
            </a:r>
            <a:r>
              <a:rPr sz="3200" spc="-45" dirty="0"/>
              <a:t> </a:t>
            </a:r>
            <a:r>
              <a:rPr sz="3200" dirty="0"/>
              <a:t>до</a:t>
            </a:r>
            <a:r>
              <a:rPr sz="3200" spc="-30" dirty="0"/>
              <a:t> </a:t>
            </a:r>
            <a:r>
              <a:rPr sz="3200" spc="-25" dirty="0"/>
              <a:t>18 </a:t>
            </a:r>
            <a:r>
              <a:rPr sz="3200" dirty="0"/>
              <a:t>лет</a:t>
            </a:r>
            <a:r>
              <a:rPr sz="3200" spc="-55" dirty="0"/>
              <a:t> </a:t>
            </a:r>
            <a:r>
              <a:rPr sz="3200" dirty="0"/>
              <a:t>(23),</a:t>
            </a:r>
            <a:r>
              <a:rPr sz="3200" spc="-30" dirty="0"/>
              <a:t> </a:t>
            </a:r>
            <a:r>
              <a:rPr sz="3200" dirty="0"/>
              <a:t>снизят</a:t>
            </a:r>
            <a:r>
              <a:rPr sz="3200" spc="-55" dirty="0"/>
              <a:t> </a:t>
            </a:r>
            <a:r>
              <a:rPr sz="3200" dirty="0"/>
              <a:t>ставку</a:t>
            </a:r>
            <a:r>
              <a:rPr sz="3200" spc="-35" dirty="0"/>
              <a:t> </a:t>
            </a:r>
            <a:r>
              <a:rPr sz="3200" spc="-190" dirty="0"/>
              <a:t>НДФЛ</a:t>
            </a:r>
            <a:r>
              <a:rPr sz="3200" spc="-20" dirty="0"/>
              <a:t> </a:t>
            </a:r>
            <a:r>
              <a:rPr sz="3200" dirty="0"/>
              <a:t>до</a:t>
            </a:r>
            <a:r>
              <a:rPr sz="3200" spc="-40" dirty="0"/>
              <a:t> </a:t>
            </a:r>
            <a:r>
              <a:rPr sz="3200" dirty="0"/>
              <a:t>6%,</a:t>
            </a:r>
            <a:r>
              <a:rPr sz="3200" spc="-25" dirty="0"/>
              <a:t> </a:t>
            </a:r>
            <a:r>
              <a:rPr sz="3200" spc="-20" dirty="0"/>
              <a:t>т.е. </a:t>
            </a:r>
            <a:r>
              <a:rPr sz="3200" dirty="0"/>
              <a:t>на</a:t>
            </a:r>
            <a:r>
              <a:rPr sz="3200" spc="-30" dirty="0"/>
              <a:t> </a:t>
            </a:r>
            <a:r>
              <a:rPr sz="3200" dirty="0"/>
              <a:t>7</a:t>
            </a:r>
            <a:r>
              <a:rPr sz="3200" spc="-30" dirty="0"/>
              <a:t> </a:t>
            </a:r>
            <a:r>
              <a:rPr sz="3200" spc="-10" dirty="0"/>
              <a:t>пунктов.</a:t>
            </a:r>
            <a:r>
              <a:rPr sz="3200" spc="-45" dirty="0"/>
              <a:t> </a:t>
            </a:r>
            <a:r>
              <a:rPr sz="3200" dirty="0"/>
              <a:t>Но</a:t>
            </a:r>
            <a:r>
              <a:rPr sz="3200" spc="-40" dirty="0"/>
              <a:t> </a:t>
            </a:r>
            <a:r>
              <a:rPr sz="3200" spc="-10" dirty="0"/>
              <a:t>только</a:t>
            </a:r>
            <a:r>
              <a:rPr sz="3200" spc="-55" dirty="0"/>
              <a:t> </a:t>
            </a:r>
            <a:r>
              <a:rPr sz="3200" dirty="0"/>
              <a:t>если</a:t>
            </a:r>
            <a:r>
              <a:rPr sz="3200" spc="-30" dirty="0"/>
              <a:t> </a:t>
            </a:r>
            <a:r>
              <a:rPr sz="3200" spc="-10" dirty="0"/>
              <a:t>подушевой </a:t>
            </a:r>
            <a:r>
              <a:rPr sz="3200" dirty="0"/>
              <a:t>доход</a:t>
            </a:r>
            <a:r>
              <a:rPr sz="3200" spc="-30" dirty="0"/>
              <a:t> </a:t>
            </a:r>
            <a:r>
              <a:rPr sz="3200" dirty="0"/>
              <a:t>не</a:t>
            </a:r>
            <a:r>
              <a:rPr sz="3200" spc="-20" dirty="0"/>
              <a:t> </a:t>
            </a:r>
            <a:r>
              <a:rPr sz="3200" dirty="0"/>
              <a:t>превышает</a:t>
            </a:r>
            <a:r>
              <a:rPr sz="3200" spc="-30" dirty="0"/>
              <a:t> </a:t>
            </a:r>
            <a:r>
              <a:rPr sz="3200" dirty="0"/>
              <a:t>1,5 *</a:t>
            </a:r>
            <a:r>
              <a:rPr sz="3200" spc="5" dirty="0"/>
              <a:t> </a:t>
            </a:r>
            <a:r>
              <a:rPr sz="3200" spc="-10" dirty="0"/>
              <a:t>прожиточный минимум</a:t>
            </a:r>
            <a:r>
              <a:rPr sz="3200" spc="-95" dirty="0"/>
              <a:t> </a:t>
            </a:r>
            <a:r>
              <a:rPr sz="3200" dirty="0"/>
              <a:t>в</a:t>
            </a:r>
            <a:r>
              <a:rPr sz="3200" spc="-70" dirty="0"/>
              <a:t> </a:t>
            </a:r>
            <a:r>
              <a:rPr sz="3200" spc="-10" dirty="0"/>
              <a:t>регионе.</a:t>
            </a:r>
            <a:endParaRPr sz="3200" dirty="0"/>
          </a:p>
          <a:p>
            <a:pPr marL="12700" marR="125095">
              <a:lnSpc>
                <a:spcPct val="100000"/>
              </a:lnSpc>
              <a:spcBef>
                <a:spcPts val="775"/>
              </a:spcBef>
            </a:pPr>
            <a:r>
              <a:rPr sz="3200" dirty="0"/>
              <a:t>Выплатами</a:t>
            </a:r>
            <a:r>
              <a:rPr sz="3200" spc="-120" dirty="0"/>
              <a:t> </a:t>
            </a:r>
            <a:r>
              <a:rPr sz="3200" dirty="0"/>
              <a:t>будет</a:t>
            </a:r>
            <a:r>
              <a:rPr sz="3200" spc="-125" dirty="0"/>
              <a:t> </a:t>
            </a:r>
            <a:r>
              <a:rPr sz="3200" spc="-10" dirty="0"/>
              <a:t>заниматься</a:t>
            </a:r>
            <a:r>
              <a:rPr sz="3200" spc="-110" dirty="0"/>
              <a:t> </a:t>
            </a:r>
            <a:r>
              <a:rPr sz="3200" spc="-20" dirty="0"/>
              <a:t>СФР. </a:t>
            </a:r>
            <a:r>
              <a:rPr sz="3200" dirty="0"/>
              <a:t>Чтобы</a:t>
            </a:r>
            <a:r>
              <a:rPr sz="3200" spc="-85" dirty="0"/>
              <a:t> </a:t>
            </a:r>
            <a:r>
              <a:rPr sz="3200" dirty="0"/>
              <a:t>получить</a:t>
            </a:r>
            <a:r>
              <a:rPr sz="3200" spc="-120" dirty="0"/>
              <a:t> </a:t>
            </a:r>
            <a:r>
              <a:rPr sz="3200" dirty="0"/>
              <a:t>деньги,</a:t>
            </a:r>
            <a:r>
              <a:rPr sz="3200" spc="-110" dirty="0"/>
              <a:t> </a:t>
            </a:r>
            <a:r>
              <a:rPr sz="3200" dirty="0"/>
              <a:t>родителям</a:t>
            </a:r>
            <a:r>
              <a:rPr sz="3200" spc="-110" dirty="0"/>
              <a:t> </a:t>
            </a:r>
            <a:r>
              <a:rPr sz="3200" spc="-20" dirty="0"/>
              <a:t>надо </a:t>
            </a:r>
            <a:r>
              <a:rPr sz="3200" dirty="0"/>
              <a:t>обратиться</a:t>
            </a:r>
            <a:r>
              <a:rPr sz="3200" spc="-15" dirty="0"/>
              <a:t> </a:t>
            </a:r>
            <a:r>
              <a:rPr sz="3200" dirty="0"/>
              <a:t>туда</a:t>
            </a:r>
            <a:r>
              <a:rPr sz="3200" spc="-5" dirty="0"/>
              <a:t> </a:t>
            </a:r>
            <a:r>
              <a:rPr sz="3200" dirty="0"/>
              <a:t>с</a:t>
            </a:r>
            <a:r>
              <a:rPr sz="3200" spc="10" dirty="0"/>
              <a:t> </a:t>
            </a:r>
            <a:r>
              <a:rPr sz="3200" dirty="0"/>
              <a:t>1.06</a:t>
            </a:r>
            <a:r>
              <a:rPr sz="3200" spc="-15" dirty="0"/>
              <a:t> </a:t>
            </a:r>
            <a:r>
              <a:rPr sz="3200" dirty="0"/>
              <a:t>до</a:t>
            </a:r>
            <a:r>
              <a:rPr sz="3200" spc="10" dirty="0"/>
              <a:t> </a:t>
            </a:r>
            <a:r>
              <a:rPr sz="3200" dirty="0"/>
              <a:t>1.10</a:t>
            </a:r>
            <a:r>
              <a:rPr sz="3200" spc="-15" dirty="0"/>
              <a:t> </a:t>
            </a:r>
            <a:r>
              <a:rPr sz="3200" spc="-10" dirty="0"/>
              <a:t>года, </a:t>
            </a:r>
            <a:r>
              <a:rPr sz="3200" dirty="0"/>
              <a:t>следующего</a:t>
            </a:r>
            <a:r>
              <a:rPr sz="3200" spc="-135" dirty="0"/>
              <a:t> </a:t>
            </a:r>
            <a:r>
              <a:rPr sz="3200" dirty="0"/>
              <a:t>за</a:t>
            </a:r>
            <a:r>
              <a:rPr sz="3200" spc="-95" dirty="0"/>
              <a:t> </a:t>
            </a:r>
            <a:r>
              <a:rPr sz="3200" dirty="0"/>
              <a:t>годом</a:t>
            </a:r>
            <a:r>
              <a:rPr sz="3200" spc="-105" dirty="0"/>
              <a:t> </a:t>
            </a:r>
            <a:r>
              <a:rPr sz="3200" spc="-10" dirty="0"/>
              <a:t>удержания</a:t>
            </a:r>
            <a:r>
              <a:rPr sz="3200" spc="-120" dirty="0"/>
              <a:t> </a:t>
            </a:r>
            <a:r>
              <a:rPr sz="3200" spc="-10" dirty="0"/>
              <a:t>НДФЛ.</a:t>
            </a:r>
            <a:endParaRPr sz="3200"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prstGeom prst="rect">
            <a:avLst/>
          </a:prstGeom>
        </p:spPr>
        <p:txBody>
          <a:bodyPr vert="horz" wrap="square" lIns="0" tIns="12700" rIns="0" bIns="0" rtlCol="0">
            <a:spAutoFit/>
          </a:bodyPr>
          <a:lstStyle/>
          <a:p>
            <a:pPr marL="1348105" marR="5080" indent="-723900">
              <a:lnSpc>
                <a:spcPct val="100000"/>
              </a:lnSpc>
              <a:spcBef>
                <a:spcPts val="100"/>
              </a:spcBef>
            </a:pPr>
            <a:r>
              <a:rPr spc="-10" dirty="0"/>
              <a:t>Стандартные</a:t>
            </a:r>
            <a:r>
              <a:rPr spc="-204" dirty="0"/>
              <a:t> </a:t>
            </a:r>
            <a:r>
              <a:rPr spc="-10" dirty="0"/>
              <a:t>налоговые </a:t>
            </a:r>
            <a:r>
              <a:rPr dirty="0"/>
              <a:t>вычеты</a:t>
            </a:r>
            <a:r>
              <a:rPr spc="-45" dirty="0"/>
              <a:t> </a:t>
            </a:r>
            <a:r>
              <a:rPr dirty="0"/>
              <a:t>(ст.218</a:t>
            </a:r>
            <a:r>
              <a:rPr spc="-45" dirty="0"/>
              <a:t> </a:t>
            </a:r>
            <a:r>
              <a:rPr spc="-25" dirty="0"/>
              <a:t>НК)</a:t>
            </a:r>
          </a:p>
        </p:txBody>
      </p:sp>
      <p:sp>
        <p:nvSpPr>
          <p:cNvPr id="4" name="object 4"/>
          <p:cNvSpPr txBox="1"/>
          <p:nvPr/>
        </p:nvSpPr>
        <p:spPr>
          <a:xfrm>
            <a:off x="535940" y="1776947"/>
            <a:ext cx="8009255" cy="4023360"/>
          </a:xfrm>
          <a:prstGeom prst="rect">
            <a:avLst/>
          </a:prstGeom>
        </p:spPr>
        <p:txBody>
          <a:bodyPr vert="horz" wrap="square" lIns="0" tIns="60325" rIns="0" bIns="0" rtlCol="0">
            <a:spAutoFit/>
          </a:bodyPr>
          <a:lstStyle/>
          <a:p>
            <a:pPr marL="125095">
              <a:lnSpc>
                <a:spcPct val="100000"/>
              </a:lnSpc>
              <a:spcBef>
                <a:spcPts val="475"/>
              </a:spcBef>
            </a:pPr>
            <a:r>
              <a:rPr sz="1600" dirty="0">
                <a:latin typeface="Microsoft Sans Serif"/>
                <a:cs typeface="Microsoft Sans Serif"/>
              </a:rPr>
              <a:t>Все</a:t>
            </a:r>
            <a:r>
              <a:rPr sz="1600" spc="-55" dirty="0">
                <a:latin typeface="Microsoft Sans Serif"/>
                <a:cs typeface="Microsoft Sans Serif"/>
              </a:rPr>
              <a:t> </a:t>
            </a:r>
            <a:r>
              <a:rPr sz="1600" dirty="0">
                <a:latin typeface="Microsoft Sans Serif"/>
                <a:cs typeface="Microsoft Sans Serif"/>
              </a:rPr>
              <a:t>вычеты:</a:t>
            </a:r>
            <a:r>
              <a:rPr sz="1600" spc="-35" dirty="0">
                <a:latin typeface="Microsoft Sans Serif"/>
                <a:cs typeface="Microsoft Sans Serif"/>
              </a:rPr>
              <a:t> </a:t>
            </a:r>
            <a:r>
              <a:rPr sz="1600" dirty="0">
                <a:latin typeface="Microsoft Sans Serif"/>
                <a:cs typeface="Microsoft Sans Serif"/>
              </a:rPr>
              <a:t>стандартные,</a:t>
            </a:r>
            <a:r>
              <a:rPr sz="1600" spc="-15" dirty="0">
                <a:latin typeface="Microsoft Sans Serif"/>
                <a:cs typeface="Microsoft Sans Serif"/>
              </a:rPr>
              <a:t> </a:t>
            </a:r>
            <a:r>
              <a:rPr sz="1600" dirty="0">
                <a:latin typeface="Microsoft Sans Serif"/>
                <a:cs typeface="Microsoft Sans Serif"/>
              </a:rPr>
              <a:t>социальные,</a:t>
            </a:r>
            <a:r>
              <a:rPr sz="1600" spc="-20" dirty="0">
                <a:latin typeface="Microsoft Sans Serif"/>
                <a:cs typeface="Microsoft Sans Serif"/>
              </a:rPr>
              <a:t> </a:t>
            </a:r>
            <a:r>
              <a:rPr sz="1600" spc="-10" dirty="0">
                <a:latin typeface="Microsoft Sans Serif"/>
                <a:cs typeface="Microsoft Sans Serif"/>
              </a:rPr>
              <a:t>имущественные,</a:t>
            </a:r>
            <a:r>
              <a:rPr sz="1600" dirty="0">
                <a:latin typeface="Microsoft Sans Serif"/>
                <a:cs typeface="Microsoft Sans Serif"/>
              </a:rPr>
              <a:t> </a:t>
            </a:r>
            <a:r>
              <a:rPr sz="1600" spc="-10" dirty="0">
                <a:latin typeface="Microsoft Sans Serif"/>
                <a:cs typeface="Microsoft Sans Serif"/>
              </a:rPr>
              <a:t>профессиональные,</a:t>
            </a:r>
            <a:endParaRPr sz="1600" dirty="0">
              <a:latin typeface="Microsoft Sans Serif"/>
              <a:cs typeface="Microsoft Sans Serif"/>
            </a:endParaRPr>
          </a:p>
          <a:p>
            <a:pPr marL="12700">
              <a:lnSpc>
                <a:spcPct val="100000"/>
              </a:lnSpc>
              <a:spcBef>
                <a:spcPts val="375"/>
              </a:spcBef>
            </a:pPr>
            <a:r>
              <a:rPr sz="1600" dirty="0">
                <a:latin typeface="Microsoft Sans Serif"/>
                <a:cs typeface="Microsoft Sans Serif"/>
              </a:rPr>
              <a:t>предоставляются</a:t>
            </a:r>
            <a:r>
              <a:rPr sz="1600" spc="-60" dirty="0">
                <a:latin typeface="Microsoft Sans Serif"/>
                <a:cs typeface="Microsoft Sans Serif"/>
              </a:rPr>
              <a:t> </a:t>
            </a:r>
            <a:r>
              <a:rPr sz="1600" dirty="0">
                <a:latin typeface="Microsoft Sans Serif"/>
                <a:cs typeface="Microsoft Sans Serif"/>
              </a:rPr>
              <a:t>в</a:t>
            </a:r>
            <a:r>
              <a:rPr sz="1600" spc="-45" dirty="0">
                <a:latin typeface="Microsoft Sans Serif"/>
                <a:cs typeface="Microsoft Sans Serif"/>
              </a:rPr>
              <a:t> </a:t>
            </a:r>
            <a:r>
              <a:rPr sz="1600" spc="-10" dirty="0">
                <a:latin typeface="Microsoft Sans Serif"/>
                <a:cs typeface="Microsoft Sans Serif"/>
              </a:rPr>
              <a:t>уменьшение </a:t>
            </a:r>
            <a:r>
              <a:rPr sz="1600" dirty="0">
                <a:latin typeface="Microsoft Sans Serif"/>
                <a:cs typeface="Microsoft Sans Serif"/>
              </a:rPr>
              <a:t>налоговой</a:t>
            </a:r>
            <a:r>
              <a:rPr sz="1600" spc="-30" dirty="0">
                <a:latin typeface="Microsoft Sans Serif"/>
                <a:cs typeface="Microsoft Sans Serif"/>
              </a:rPr>
              <a:t> </a:t>
            </a:r>
            <a:r>
              <a:rPr sz="1600" dirty="0">
                <a:latin typeface="Microsoft Sans Serif"/>
                <a:cs typeface="Microsoft Sans Serif"/>
              </a:rPr>
              <a:t>базы,</a:t>
            </a:r>
            <a:r>
              <a:rPr sz="1600" spc="-40" dirty="0">
                <a:latin typeface="Microsoft Sans Serif"/>
                <a:cs typeface="Microsoft Sans Serif"/>
              </a:rPr>
              <a:t> </a:t>
            </a:r>
            <a:r>
              <a:rPr sz="1600" dirty="0">
                <a:latin typeface="Microsoft Sans Serif"/>
                <a:cs typeface="Microsoft Sans Serif"/>
              </a:rPr>
              <a:t>облагаемой</a:t>
            </a:r>
            <a:r>
              <a:rPr sz="1600" spc="-45" dirty="0">
                <a:latin typeface="Microsoft Sans Serif"/>
                <a:cs typeface="Microsoft Sans Serif"/>
              </a:rPr>
              <a:t> </a:t>
            </a:r>
            <a:r>
              <a:rPr sz="1600" dirty="0">
                <a:latin typeface="Microsoft Sans Serif"/>
                <a:cs typeface="Microsoft Sans Serif"/>
              </a:rPr>
              <a:t>по</a:t>
            </a:r>
            <a:r>
              <a:rPr sz="1600" spc="-55" dirty="0">
                <a:latin typeface="Microsoft Sans Serif"/>
                <a:cs typeface="Microsoft Sans Serif"/>
              </a:rPr>
              <a:t> </a:t>
            </a:r>
            <a:r>
              <a:rPr sz="1600" spc="-10" dirty="0">
                <a:latin typeface="Microsoft Sans Serif"/>
                <a:cs typeface="Microsoft Sans Serif"/>
              </a:rPr>
              <a:t>ставке</a:t>
            </a:r>
            <a:r>
              <a:rPr sz="1600" spc="-50" dirty="0">
                <a:latin typeface="Microsoft Sans Serif"/>
                <a:cs typeface="Microsoft Sans Serif"/>
              </a:rPr>
              <a:t> </a:t>
            </a:r>
            <a:r>
              <a:rPr sz="1600" spc="-20" dirty="0">
                <a:latin typeface="Microsoft Sans Serif"/>
                <a:cs typeface="Microsoft Sans Serif"/>
              </a:rPr>
              <a:t>13%.</a:t>
            </a:r>
            <a:endParaRPr sz="1600" dirty="0">
              <a:latin typeface="Microsoft Sans Serif"/>
              <a:cs typeface="Microsoft Sans Serif"/>
            </a:endParaRPr>
          </a:p>
          <a:p>
            <a:pPr marL="355600" indent="-342900">
              <a:lnSpc>
                <a:spcPct val="100000"/>
              </a:lnSpc>
              <a:spcBef>
                <a:spcPts val="385"/>
              </a:spcBef>
              <a:buChar char="•"/>
              <a:tabLst>
                <a:tab pos="355600" algn="l"/>
              </a:tabLst>
            </a:pPr>
            <a:r>
              <a:rPr sz="1600" u="sng" dirty="0">
                <a:uFill>
                  <a:solidFill>
                    <a:srgbClr val="000000"/>
                  </a:solidFill>
                </a:uFill>
                <a:latin typeface="Microsoft Sans Serif"/>
                <a:cs typeface="Microsoft Sans Serif"/>
              </a:rPr>
              <a:t>Стандартные</a:t>
            </a:r>
            <a:r>
              <a:rPr sz="1600" u="sng" spc="-65" dirty="0">
                <a:uFill>
                  <a:solidFill>
                    <a:srgbClr val="000000"/>
                  </a:solidFill>
                </a:uFill>
                <a:latin typeface="Microsoft Sans Serif"/>
                <a:cs typeface="Microsoft Sans Serif"/>
              </a:rPr>
              <a:t> </a:t>
            </a:r>
            <a:r>
              <a:rPr sz="1600" u="sng" dirty="0">
                <a:uFill>
                  <a:solidFill>
                    <a:srgbClr val="000000"/>
                  </a:solidFill>
                </a:uFill>
                <a:latin typeface="Microsoft Sans Serif"/>
                <a:cs typeface="Microsoft Sans Serif"/>
              </a:rPr>
              <a:t>налоговые</a:t>
            </a:r>
            <a:r>
              <a:rPr sz="1600" u="sng" spc="-80" dirty="0">
                <a:uFill>
                  <a:solidFill>
                    <a:srgbClr val="000000"/>
                  </a:solidFill>
                </a:uFill>
                <a:latin typeface="Microsoft Sans Serif"/>
                <a:cs typeface="Microsoft Sans Serif"/>
              </a:rPr>
              <a:t> </a:t>
            </a:r>
            <a:r>
              <a:rPr sz="1600" u="sng" spc="-10" dirty="0">
                <a:uFill>
                  <a:solidFill>
                    <a:srgbClr val="000000"/>
                  </a:solidFill>
                </a:uFill>
                <a:latin typeface="Microsoft Sans Serif"/>
                <a:cs typeface="Microsoft Sans Serif"/>
              </a:rPr>
              <a:t>вычеты</a:t>
            </a:r>
            <a:endParaRPr sz="1600" dirty="0">
              <a:latin typeface="Microsoft Sans Serif"/>
              <a:cs typeface="Microsoft Sans Serif"/>
            </a:endParaRPr>
          </a:p>
          <a:p>
            <a:pPr marL="355600" marR="123189" indent="-343535">
              <a:lnSpc>
                <a:spcPct val="100000"/>
              </a:lnSpc>
              <a:spcBef>
                <a:spcPts val="385"/>
              </a:spcBef>
              <a:buChar char="•"/>
              <a:tabLst>
                <a:tab pos="355600" algn="l"/>
                <a:tab pos="640715" algn="l"/>
              </a:tabLst>
            </a:pPr>
            <a:r>
              <a:rPr sz="1600" dirty="0">
                <a:latin typeface="Microsoft Sans Serif"/>
                <a:cs typeface="Microsoft Sans Serif"/>
              </a:rPr>
              <a:t>	Их</a:t>
            </a:r>
            <a:r>
              <a:rPr sz="1600" spc="-45" dirty="0">
                <a:latin typeface="Microsoft Sans Serif"/>
                <a:cs typeface="Microsoft Sans Serif"/>
              </a:rPr>
              <a:t> </a:t>
            </a:r>
            <a:r>
              <a:rPr sz="1600" spc="-10" dirty="0">
                <a:latin typeface="Microsoft Sans Serif"/>
                <a:cs typeface="Microsoft Sans Serif"/>
              </a:rPr>
              <a:t>может</a:t>
            </a:r>
            <a:r>
              <a:rPr sz="1600" spc="-15" dirty="0">
                <a:latin typeface="Microsoft Sans Serif"/>
                <a:cs typeface="Microsoft Sans Serif"/>
              </a:rPr>
              <a:t> </a:t>
            </a:r>
            <a:r>
              <a:rPr sz="1600" dirty="0">
                <a:latin typeface="Microsoft Sans Serif"/>
                <a:cs typeface="Microsoft Sans Serif"/>
              </a:rPr>
              <a:t>предоставить</a:t>
            </a:r>
            <a:r>
              <a:rPr sz="1600" spc="-40" dirty="0">
                <a:latin typeface="Microsoft Sans Serif"/>
                <a:cs typeface="Microsoft Sans Serif"/>
              </a:rPr>
              <a:t> </a:t>
            </a:r>
            <a:r>
              <a:rPr sz="1600" dirty="0">
                <a:latin typeface="Microsoft Sans Serif"/>
                <a:cs typeface="Microsoft Sans Serif"/>
              </a:rPr>
              <a:t>любой</a:t>
            </a:r>
            <a:r>
              <a:rPr sz="1600" spc="-35" dirty="0">
                <a:latin typeface="Microsoft Sans Serif"/>
                <a:cs typeface="Microsoft Sans Serif"/>
              </a:rPr>
              <a:t> </a:t>
            </a:r>
            <a:r>
              <a:rPr sz="1600" dirty="0">
                <a:latin typeface="Microsoft Sans Serif"/>
                <a:cs typeface="Microsoft Sans Serif"/>
              </a:rPr>
              <a:t>налоговый</a:t>
            </a:r>
            <a:r>
              <a:rPr sz="1600" spc="-30" dirty="0">
                <a:latin typeface="Microsoft Sans Serif"/>
                <a:cs typeface="Microsoft Sans Serif"/>
              </a:rPr>
              <a:t> </a:t>
            </a:r>
            <a:r>
              <a:rPr sz="1600" dirty="0">
                <a:latin typeface="Microsoft Sans Serif"/>
                <a:cs typeface="Microsoft Sans Serif"/>
              </a:rPr>
              <a:t>агент,</a:t>
            </a:r>
            <a:r>
              <a:rPr sz="1600" spc="-35" dirty="0">
                <a:latin typeface="Microsoft Sans Serif"/>
                <a:cs typeface="Microsoft Sans Serif"/>
              </a:rPr>
              <a:t> </a:t>
            </a:r>
            <a:r>
              <a:rPr sz="1600" dirty="0">
                <a:latin typeface="Microsoft Sans Serif"/>
                <a:cs typeface="Microsoft Sans Serif"/>
              </a:rPr>
              <a:t>осуществляющий</a:t>
            </a:r>
            <a:r>
              <a:rPr sz="1600" spc="-5" dirty="0">
                <a:latin typeface="Microsoft Sans Serif"/>
                <a:cs typeface="Microsoft Sans Serif"/>
              </a:rPr>
              <a:t> </a:t>
            </a:r>
            <a:r>
              <a:rPr sz="1600" spc="-10" dirty="0">
                <a:latin typeface="Microsoft Sans Serif"/>
                <a:cs typeface="Microsoft Sans Serif"/>
              </a:rPr>
              <a:t>выплаты </a:t>
            </a:r>
            <a:r>
              <a:rPr sz="1600" spc="-25" dirty="0">
                <a:latin typeface="Microsoft Sans Serif"/>
                <a:cs typeface="Microsoft Sans Serif"/>
              </a:rPr>
              <a:t>физическому</a:t>
            </a:r>
            <a:r>
              <a:rPr sz="1600" spc="-10" dirty="0">
                <a:latin typeface="Microsoft Sans Serif"/>
                <a:cs typeface="Microsoft Sans Serif"/>
              </a:rPr>
              <a:t> </a:t>
            </a:r>
            <a:r>
              <a:rPr sz="1600" dirty="0">
                <a:latin typeface="Microsoft Sans Serif"/>
                <a:cs typeface="Microsoft Sans Serif"/>
              </a:rPr>
              <a:t>лицу. Вычеты</a:t>
            </a:r>
            <a:r>
              <a:rPr sz="1600" spc="-30" dirty="0">
                <a:latin typeface="Microsoft Sans Serif"/>
                <a:cs typeface="Microsoft Sans Serif"/>
              </a:rPr>
              <a:t> </a:t>
            </a:r>
            <a:r>
              <a:rPr sz="1600" dirty="0">
                <a:latin typeface="Microsoft Sans Serif"/>
                <a:cs typeface="Microsoft Sans Serif"/>
              </a:rPr>
              <a:t>предоставляются</a:t>
            </a:r>
            <a:r>
              <a:rPr sz="1600" spc="-45" dirty="0">
                <a:latin typeface="Microsoft Sans Serif"/>
                <a:cs typeface="Microsoft Sans Serif"/>
              </a:rPr>
              <a:t> </a:t>
            </a:r>
            <a:r>
              <a:rPr sz="1600" dirty="0">
                <a:latin typeface="Microsoft Sans Serif"/>
                <a:cs typeface="Microsoft Sans Serif"/>
              </a:rPr>
              <a:t>по</a:t>
            </a:r>
            <a:r>
              <a:rPr sz="1600" spc="-35" dirty="0">
                <a:latin typeface="Microsoft Sans Serif"/>
                <a:cs typeface="Microsoft Sans Serif"/>
              </a:rPr>
              <a:t> </a:t>
            </a:r>
            <a:r>
              <a:rPr sz="1600" spc="-10" dirty="0">
                <a:latin typeface="Microsoft Sans Serif"/>
                <a:cs typeface="Microsoft Sans Serif"/>
              </a:rPr>
              <a:t>заявлению.</a:t>
            </a:r>
            <a:endParaRPr sz="1600" dirty="0">
              <a:latin typeface="Microsoft Sans Serif"/>
              <a:cs typeface="Microsoft Sans Serif"/>
            </a:endParaRPr>
          </a:p>
          <a:p>
            <a:pPr marL="640715" indent="-628015">
              <a:lnSpc>
                <a:spcPct val="100000"/>
              </a:lnSpc>
              <a:spcBef>
                <a:spcPts val="385"/>
              </a:spcBef>
              <a:buChar char="•"/>
              <a:tabLst>
                <a:tab pos="640715" algn="l"/>
              </a:tabLst>
            </a:pPr>
            <a:r>
              <a:rPr sz="1600" spc="-10" dirty="0">
                <a:latin typeface="Microsoft Sans Serif"/>
                <a:cs typeface="Microsoft Sans Serif"/>
              </a:rPr>
              <a:t>Размеры</a:t>
            </a:r>
            <a:r>
              <a:rPr sz="1600" spc="-75" dirty="0">
                <a:latin typeface="Microsoft Sans Serif"/>
                <a:cs typeface="Microsoft Sans Serif"/>
              </a:rPr>
              <a:t> </a:t>
            </a:r>
            <a:r>
              <a:rPr sz="1600" spc="-10" dirty="0">
                <a:latin typeface="Microsoft Sans Serif"/>
                <a:cs typeface="Microsoft Sans Serif"/>
              </a:rPr>
              <a:t>вычетов:</a:t>
            </a:r>
            <a:endParaRPr sz="1600" dirty="0">
              <a:latin typeface="Microsoft Sans Serif"/>
              <a:cs typeface="Microsoft Sans Serif"/>
            </a:endParaRPr>
          </a:p>
          <a:p>
            <a:pPr marL="355600" marR="5080" indent="-343535">
              <a:lnSpc>
                <a:spcPct val="100000"/>
              </a:lnSpc>
              <a:spcBef>
                <a:spcPts val="385"/>
              </a:spcBef>
              <a:buChar char="•"/>
              <a:tabLst>
                <a:tab pos="355600" algn="l"/>
              </a:tabLst>
            </a:pPr>
            <a:r>
              <a:rPr sz="1600" dirty="0">
                <a:latin typeface="Microsoft Sans Serif"/>
                <a:cs typeface="Microsoft Sans Serif"/>
              </a:rPr>
              <a:t>-</a:t>
            </a:r>
            <a:r>
              <a:rPr sz="1600" spc="-35" dirty="0">
                <a:latin typeface="Microsoft Sans Serif"/>
                <a:cs typeface="Microsoft Sans Serif"/>
              </a:rPr>
              <a:t> </a:t>
            </a:r>
            <a:r>
              <a:rPr sz="1600" dirty="0">
                <a:latin typeface="Microsoft Sans Serif"/>
                <a:cs typeface="Microsoft Sans Serif"/>
              </a:rPr>
              <a:t>3000</a:t>
            </a:r>
            <a:r>
              <a:rPr sz="1600" spc="-25" dirty="0">
                <a:latin typeface="Microsoft Sans Serif"/>
                <a:cs typeface="Microsoft Sans Serif"/>
              </a:rPr>
              <a:t> </a:t>
            </a:r>
            <a:r>
              <a:rPr sz="1600" dirty="0">
                <a:latin typeface="Microsoft Sans Serif"/>
                <a:cs typeface="Microsoft Sans Serif"/>
              </a:rPr>
              <a:t>руб.</a:t>
            </a:r>
            <a:r>
              <a:rPr sz="1600" spc="-25" dirty="0">
                <a:latin typeface="Microsoft Sans Serif"/>
                <a:cs typeface="Microsoft Sans Serif"/>
              </a:rPr>
              <a:t> </a:t>
            </a:r>
            <a:r>
              <a:rPr sz="1600" spc="-10" dirty="0">
                <a:latin typeface="Microsoft Sans Serif"/>
                <a:cs typeface="Microsoft Sans Serif"/>
              </a:rPr>
              <a:t>ежемесячно,</a:t>
            </a:r>
            <a:r>
              <a:rPr sz="1600" spc="5" dirty="0">
                <a:latin typeface="Microsoft Sans Serif"/>
                <a:cs typeface="Microsoft Sans Serif"/>
              </a:rPr>
              <a:t> </a:t>
            </a:r>
            <a:r>
              <a:rPr sz="1600" spc="-10" dirty="0">
                <a:latin typeface="Microsoft Sans Serif"/>
                <a:cs typeface="Microsoft Sans Serif"/>
              </a:rPr>
              <a:t>независимо</a:t>
            </a:r>
            <a:r>
              <a:rPr sz="1600" spc="5" dirty="0">
                <a:latin typeface="Microsoft Sans Serif"/>
                <a:cs typeface="Microsoft Sans Serif"/>
              </a:rPr>
              <a:t> </a:t>
            </a:r>
            <a:r>
              <a:rPr sz="1600" dirty="0">
                <a:latin typeface="Microsoft Sans Serif"/>
                <a:cs typeface="Microsoft Sans Serif"/>
              </a:rPr>
              <a:t>от</a:t>
            </a:r>
            <a:r>
              <a:rPr sz="1600" spc="-30" dirty="0">
                <a:latin typeface="Microsoft Sans Serif"/>
                <a:cs typeface="Microsoft Sans Serif"/>
              </a:rPr>
              <a:t> </a:t>
            </a:r>
            <a:r>
              <a:rPr sz="1600" dirty="0">
                <a:latin typeface="Microsoft Sans Serif"/>
                <a:cs typeface="Microsoft Sans Serif"/>
              </a:rPr>
              <a:t>величины</a:t>
            </a:r>
            <a:r>
              <a:rPr sz="1600" spc="10" dirty="0">
                <a:latin typeface="Microsoft Sans Serif"/>
                <a:cs typeface="Microsoft Sans Serif"/>
              </a:rPr>
              <a:t> </a:t>
            </a:r>
            <a:r>
              <a:rPr sz="1600" dirty="0">
                <a:latin typeface="Microsoft Sans Serif"/>
                <a:cs typeface="Microsoft Sans Serif"/>
              </a:rPr>
              <a:t>дохода</a:t>
            </a:r>
            <a:r>
              <a:rPr sz="1600" spc="-30" dirty="0">
                <a:latin typeface="Microsoft Sans Serif"/>
                <a:cs typeface="Microsoft Sans Serif"/>
              </a:rPr>
              <a:t> </a:t>
            </a:r>
            <a:r>
              <a:rPr sz="1600" dirty="0">
                <a:latin typeface="Microsoft Sans Serif"/>
                <a:cs typeface="Microsoft Sans Serif"/>
              </a:rPr>
              <a:t>(лица,</a:t>
            </a:r>
            <a:r>
              <a:rPr sz="1600" spc="-15" dirty="0">
                <a:latin typeface="Microsoft Sans Serif"/>
                <a:cs typeface="Microsoft Sans Serif"/>
              </a:rPr>
              <a:t> </a:t>
            </a:r>
            <a:r>
              <a:rPr sz="1600" spc="-10" dirty="0">
                <a:latin typeface="Microsoft Sans Serif"/>
                <a:cs typeface="Microsoft Sans Serif"/>
              </a:rPr>
              <a:t>получившие</a:t>
            </a:r>
            <a:r>
              <a:rPr sz="1600" spc="500" dirty="0">
                <a:latin typeface="Microsoft Sans Serif"/>
                <a:cs typeface="Microsoft Sans Serif"/>
              </a:rPr>
              <a:t> </a:t>
            </a:r>
            <a:r>
              <a:rPr sz="1600" dirty="0">
                <a:latin typeface="Microsoft Sans Serif"/>
                <a:cs typeface="Microsoft Sans Serif"/>
              </a:rPr>
              <a:t>или</a:t>
            </a:r>
            <a:r>
              <a:rPr sz="1600" spc="-30" dirty="0">
                <a:latin typeface="Microsoft Sans Serif"/>
                <a:cs typeface="Microsoft Sans Serif"/>
              </a:rPr>
              <a:t> </a:t>
            </a:r>
            <a:r>
              <a:rPr sz="1600" dirty="0">
                <a:latin typeface="Microsoft Sans Serif"/>
                <a:cs typeface="Microsoft Sans Serif"/>
              </a:rPr>
              <a:t>перенесшие</a:t>
            </a:r>
            <a:r>
              <a:rPr sz="1600" spc="-35" dirty="0">
                <a:latin typeface="Microsoft Sans Serif"/>
                <a:cs typeface="Microsoft Sans Serif"/>
              </a:rPr>
              <a:t> </a:t>
            </a:r>
            <a:r>
              <a:rPr sz="1600" dirty="0">
                <a:latin typeface="Microsoft Sans Serif"/>
                <a:cs typeface="Microsoft Sans Serif"/>
              </a:rPr>
              <a:t>лучевую</a:t>
            </a:r>
            <a:r>
              <a:rPr sz="1600" spc="-15" dirty="0">
                <a:latin typeface="Microsoft Sans Serif"/>
                <a:cs typeface="Microsoft Sans Serif"/>
              </a:rPr>
              <a:t> </a:t>
            </a:r>
            <a:r>
              <a:rPr sz="1600" dirty="0">
                <a:latin typeface="Microsoft Sans Serif"/>
                <a:cs typeface="Microsoft Sans Serif"/>
              </a:rPr>
              <a:t>болезнь</a:t>
            </a:r>
            <a:r>
              <a:rPr sz="1600" spc="-25" dirty="0">
                <a:latin typeface="Microsoft Sans Serif"/>
                <a:cs typeface="Microsoft Sans Serif"/>
              </a:rPr>
              <a:t> </a:t>
            </a:r>
            <a:r>
              <a:rPr sz="1600" dirty="0">
                <a:latin typeface="Microsoft Sans Serif"/>
                <a:cs typeface="Microsoft Sans Serif"/>
              </a:rPr>
              <a:t>и</a:t>
            </a:r>
            <a:r>
              <a:rPr sz="1600" spc="-35" dirty="0">
                <a:latin typeface="Microsoft Sans Serif"/>
                <a:cs typeface="Microsoft Sans Serif"/>
              </a:rPr>
              <a:t> </a:t>
            </a:r>
            <a:r>
              <a:rPr sz="1600" dirty="0">
                <a:latin typeface="Microsoft Sans Serif"/>
                <a:cs typeface="Microsoft Sans Serif"/>
              </a:rPr>
              <a:t>другие</a:t>
            </a:r>
            <a:r>
              <a:rPr sz="1600" spc="-25" dirty="0">
                <a:latin typeface="Microsoft Sans Serif"/>
                <a:cs typeface="Microsoft Sans Serif"/>
              </a:rPr>
              <a:t> </a:t>
            </a:r>
            <a:r>
              <a:rPr sz="1600" spc="-10" dirty="0">
                <a:latin typeface="Microsoft Sans Serif"/>
                <a:cs typeface="Microsoft Sans Serif"/>
              </a:rPr>
              <a:t>заболевания,</a:t>
            </a:r>
            <a:r>
              <a:rPr sz="1600" spc="-25" dirty="0">
                <a:latin typeface="Microsoft Sans Serif"/>
                <a:cs typeface="Microsoft Sans Serif"/>
              </a:rPr>
              <a:t> </a:t>
            </a:r>
            <a:r>
              <a:rPr sz="1600" spc="-10" dirty="0">
                <a:latin typeface="Microsoft Sans Serif"/>
                <a:cs typeface="Microsoft Sans Serif"/>
              </a:rPr>
              <a:t>связанные</a:t>
            </a:r>
            <a:r>
              <a:rPr sz="1600" spc="-35" dirty="0">
                <a:latin typeface="Microsoft Sans Serif"/>
                <a:cs typeface="Microsoft Sans Serif"/>
              </a:rPr>
              <a:t> </a:t>
            </a:r>
            <a:r>
              <a:rPr sz="1600" spc="-50" dirty="0">
                <a:latin typeface="Microsoft Sans Serif"/>
                <a:cs typeface="Microsoft Sans Serif"/>
              </a:rPr>
              <a:t>с </a:t>
            </a:r>
            <a:r>
              <a:rPr sz="1600" spc="-10" dirty="0">
                <a:latin typeface="Microsoft Sans Serif"/>
                <a:cs typeface="Microsoft Sans Serif"/>
              </a:rPr>
              <a:t>радиационным</a:t>
            </a:r>
            <a:r>
              <a:rPr sz="1600" dirty="0">
                <a:latin typeface="Microsoft Sans Serif"/>
                <a:cs typeface="Microsoft Sans Serif"/>
              </a:rPr>
              <a:t> </a:t>
            </a:r>
            <a:r>
              <a:rPr sz="1600" spc="-10" dirty="0">
                <a:latin typeface="Microsoft Sans Serif"/>
                <a:cs typeface="Microsoft Sans Serif"/>
              </a:rPr>
              <a:t>воздействием</a:t>
            </a:r>
            <a:r>
              <a:rPr sz="1600" spc="-20" dirty="0">
                <a:latin typeface="Microsoft Sans Serif"/>
                <a:cs typeface="Microsoft Sans Serif"/>
              </a:rPr>
              <a:t> </a:t>
            </a:r>
            <a:r>
              <a:rPr sz="1600" dirty="0">
                <a:latin typeface="Microsoft Sans Serif"/>
                <a:cs typeface="Microsoft Sans Serif"/>
              </a:rPr>
              <a:t>вследствие</a:t>
            </a:r>
            <a:r>
              <a:rPr sz="1600" spc="-40" dirty="0">
                <a:latin typeface="Microsoft Sans Serif"/>
                <a:cs typeface="Microsoft Sans Serif"/>
              </a:rPr>
              <a:t> </a:t>
            </a:r>
            <a:r>
              <a:rPr sz="1600" spc="-10" dirty="0">
                <a:latin typeface="Microsoft Sans Serif"/>
                <a:cs typeface="Microsoft Sans Serif"/>
              </a:rPr>
              <a:t>катастрофы</a:t>
            </a:r>
            <a:r>
              <a:rPr sz="1600" spc="-25" dirty="0">
                <a:latin typeface="Microsoft Sans Serif"/>
                <a:cs typeface="Microsoft Sans Serif"/>
              </a:rPr>
              <a:t> </a:t>
            </a:r>
            <a:r>
              <a:rPr sz="1600" dirty="0">
                <a:latin typeface="Microsoft Sans Serif"/>
                <a:cs typeface="Microsoft Sans Serif"/>
              </a:rPr>
              <a:t>на</a:t>
            </a:r>
            <a:r>
              <a:rPr sz="1600" spc="-40" dirty="0">
                <a:latin typeface="Microsoft Sans Serif"/>
                <a:cs typeface="Microsoft Sans Serif"/>
              </a:rPr>
              <a:t> </a:t>
            </a:r>
            <a:r>
              <a:rPr sz="1600" spc="-10" dirty="0">
                <a:latin typeface="Microsoft Sans Serif"/>
                <a:cs typeface="Microsoft Sans Serif"/>
              </a:rPr>
              <a:t>Чернобыльской</a:t>
            </a:r>
            <a:r>
              <a:rPr sz="1600" spc="-20" dirty="0">
                <a:latin typeface="Microsoft Sans Serif"/>
                <a:cs typeface="Microsoft Sans Serif"/>
              </a:rPr>
              <a:t> </a:t>
            </a:r>
            <a:r>
              <a:rPr sz="1600" dirty="0">
                <a:latin typeface="Microsoft Sans Serif"/>
                <a:cs typeface="Microsoft Sans Serif"/>
              </a:rPr>
              <a:t>АЭС</a:t>
            </a:r>
            <a:r>
              <a:rPr sz="1600" spc="-50" dirty="0">
                <a:latin typeface="Microsoft Sans Serif"/>
                <a:cs typeface="Microsoft Sans Serif"/>
              </a:rPr>
              <a:t> и </a:t>
            </a:r>
            <a:r>
              <a:rPr sz="1600" dirty="0">
                <a:latin typeface="Microsoft Sans Serif"/>
                <a:cs typeface="Microsoft Sans Serif"/>
              </a:rPr>
              <a:t>т.д.</a:t>
            </a:r>
            <a:r>
              <a:rPr sz="1600" spc="-45" dirty="0">
                <a:latin typeface="Microsoft Sans Serif"/>
                <a:cs typeface="Microsoft Sans Serif"/>
              </a:rPr>
              <a:t> </a:t>
            </a:r>
            <a:r>
              <a:rPr sz="1600" dirty="0">
                <a:latin typeface="Microsoft Sans Serif"/>
                <a:cs typeface="Microsoft Sans Serif"/>
              </a:rPr>
              <a:t>по</a:t>
            </a:r>
            <a:r>
              <a:rPr sz="1600" spc="-50" dirty="0">
                <a:latin typeface="Microsoft Sans Serif"/>
                <a:cs typeface="Microsoft Sans Serif"/>
              </a:rPr>
              <a:t> </a:t>
            </a:r>
            <a:r>
              <a:rPr sz="1600" dirty="0">
                <a:latin typeface="Microsoft Sans Serif"/>
                <a:cs typeface="Microsoft Sans Serif"/>
              </a:rPr>
              <a:t>ст.218</a:t>
            </a:r>
            <a:r>
              <a:rPr sz="1600" spc="-40" dirty="0">
                <a:latin typeface="Microsoft Sans Serif"/>
                <a:cs typeface="Microsoft Sans Serif"/>
              </a:rPr>
              <a:t> </a:t>
            </a:r>
            <a:r>
              <a:rPr sz="1600" dirty="0">
                <a:latin typeface="Microsoft Sans Serif"/>
                <a:cs typeface="Microsoft Sans Serif"/>
              </a:rPr>
              <a:t>НК</a:t>
            </a:r>
            <a:r>
              <a:rPr sz="1600" spc="-35" dirty="0">
                <a:latin typeface="Microsoft Sans Serif"/>
                <a:cs typeface="Microsoft Sans Serif"/>
              </a:rPr>
              <a:t> </a:t>
            </a:r>
            <a:r>
              <a:rPr sz="1600" spc="-20" dirty="0">
                <a:latin typeface="Microsoft Sans Serif"/>
                <a:cs typeface="Microsoft Sans Serif"/>
              </a:rPr>
              <a:t>РФ);</a:t>
            </a:r>
            <a:endParaRPr sz="1600" dirty="0">
              <a:latin typeface="Microsoft Sans Serif"/>
              <a:cs typeface="Microsoft Sans Serif"/>
            </a:endParaRPr>
          </a:p>
          <a:p>
            <a:pPr marL="355600" marR="25400" indent="-343535">
              <a:lnSpc>
                <a:spcPct val="100000"/>
              </a:lnSpc>
              <a:spcBef>
                <a:spcPts val="385"/>
              </a:spcBef>
              <a:buChar char="•"/>
              <a:tabLst>
                <a:tab pos="355600" algn="l"/>
              </a:tabLst>
            </a:pPr>
            <a:r>
              <a:rPr sz="1600" dirty="0">
                <a:latin typeface="Microsoft Sans Serif"/>
                <a:cs typeface="Microsoft Sans Serif"/>
              </a:rPr>
              <a:t>-</a:t>
            </a:r>
            <a:r>
              <a:rPr sz="1600" spc="-40" dirty="0">
                <a:latin typeface="Microsoft Sans Serif"/>
                <a:cs typeface="Microsoft Sans Serif"/>
              </a:rPr>
              <a:t> </a:t>
            </a:r>
            <a:r>
              <a:rPr sz="1600" dirty="0">
                <a:latin typeface="Microsoft Sans Serif"/>
                <a:cs typeface="Microsoft Sans Serif"/>
              </a:rPr>
              <a:t>500</a:t>
            </a:r>
            <a:r>
              <a:rPr sz="1600" spc="-30" dirty="0">
                <a:latin typeface="Microsoft Sans Serif"/>
                <a:cs typeface="Microsoft Sans Serif"/>
              </a:rPr>
              <a:t> </a:t>
            </a:r>
            <a:r>
              <a:rPr sz="1600" dirty="0">
                <a:latin typeface="Microsoft Sans Serif"/>
                <a:cs typeface="Microsoft Sans Serif"/>
              </a:rPr>
              <a:t>руб.</a:t>
            </a:r>
            <a:r>
              <a:rPr sz="1600" spc="-30" dirty="0">
                <a:latin typeface="Microsoft Sans Serif"/>
                <a:cs typeface="Microsoft Sans Serif"/>
              </a:rPr>
              <a:t> </a:t>
            </a:r>
            <a:r>
              <a:rPr sz="1600" spc="-10" dirty="0">
                <a:latin typeface="Microsoft Sans Serif"/>
                <a:cs typeface="Microsoft Sans Serif"/>
              </a:rPr>
              <a:t>ежемесячно,</a:t>
            </a:r>
            <a:r>
              <a:rPr sz="1600" dirty="0">
                <a:latin typeface="Microsoft Sans Serif"/>
                <a:cs typeface="Microsoft Sans Serif"/>
              </a:rPr>
              <a:t> </a:t>
            </a:r>
            <a:r>
              <a:rPr sz="1600" spc="-10" dirty="0">
                <a:latin typeface="Microsoft Sans Serif"/>
                <a:cs typeface="Microsoft Sans Serif"/>
              </a:rPr>
              <a:t>независимо</a:t>
            </a:r>
            <a:r>
              <a:rPr sz="1600" spc="-5" dirty="0">
                <a:latin typeface="Microsoft Sans Serif"/>
                <a:cs typeface="Microsoft Sans Serif"/>
              </a:rPr>
              <a:t> </a:t>
            </a:r>
            <a:r>
              <a:rPr sz="1600" dirty="0">
                <a:latin typeface="Microsoft Sans Serif"/>
                <a:cs typeface="Microsoft Sans Serif"/>
              </a:rPr>
              <a:t>от</a:t>
            </a:r>
            <a:r>
              <a:rPr sz="1600" spc="-30" dirty="0">
                <a:latin typeface="Microsoft Sans Serif"/>
                <a:cs typeface="Microsoft Sans Serif"/>
              </a:rPr>
              <a:t> </a:t>
            </a:r>
            <a:r>
              <a:rPr sz="1600" dirty="0">
                <a:latin typeface="Microsoft Sans Serif"/>
                <a:cs typeface="Microsoft Sans Serif"/>
              </a:rPr>
              <a:t>величины дохода</a:t>
            </a:r>
            <a:r>
              <a:rPr sz="1600" spc="-35" dirty="0">
                <a:latin typeface="Microsoft Sans Serif"/>
                <a:cs typeface="Microsoft Sans Serif"/>
              </a:rPr>
              <a:t> </a:t>
            </a:r>
            <a:r>
              <a:rPr sz="1600" dirty="0">
                <a:latin typeface="Microsoft Sans Serif"/>
                <a:cs typeface="Microsoft Sans Serif"/>
              </a:rPr>
              <a:t>(Герои</a:t>
            </a:r>
            <a:r>
              <a:rPr sz="1600" spc="-30" dirty="0">
                <a:latin typeface="Microsoft Sans Serif"/>
                <a:cs typeface="Microsoft Sans Serif"/>
              </a:rPr>
              <a:t> </a:t>
            </a:r>
            <a:r>
              <a:rPr sz="1600" spc="-10" dirty="0">
                <a:latin typeface="Microsoft Sans Serif"/>
                <a:cs typeface="Microsoft Sans Serif"/>
              </a:rPr>
              <a:t>Советского </a:t>
            </a:r>
            <a:r>
              <a:rPr sz="1600" dirty="0">
                <a:latin typeface="Microsoft Sans Serif"/>
                <a:cs typeface="Microsoft Sans Serif"/>
              </a:rPr>
              <a:t>Союза</a:t>
            </a:r>
            <a:r>
              <a:rPr sz="1600" spc="-30" dirty="0">
                <a:latin typeface="Microsoft Sans Serif"/>
                <a:cs typeface="Microsoft Sans Serif"/>
              </a:rPr>
              <a:t> </a:t>
            </a:r>
            <a:r>
              <a:rPr sz="1600" dirty="0">
                <a:latin typeface="Microsoft Sans Serif"/>
                <a:cs typeface="Microsoft Sans Serif"/>
              </a:rPr>
              <a:t>и</a:t>
            </a:r>
            <a:r>
              <a:rPr sz="1600" spc="-35" dirty="0">
                <a:latin typeface="Microsoft Sans Serif"/>
                <a:cs typeface="Microsoft Sans Serif"/>
              </a:rPr>
              <a:t> </a:t>
            </a:r>
            <a:r>
              <a:rPr sz="1600" dirty="0">
                <a:latin typeface="Microsoft Sans Serif"/>
                <a:cs typeface="Microsoft Sans Serif"/>
              </a:rPr>
              <a:t>Герои</a:t>
            </a:r>
            <a:r>
              <a:rPr sz="1600" spc="-35" dirty="0">
                <a:latin typeface="Microsoft Sans Serif"/>
                <a:cs typeface="Microsoft Sans Serif"/>
              </a:rPr>
              <a:t> </a:t>
            </a:r>
            <a:r>
              <a:rPr sz="1600" spc="-30" dirty="0">
                <a:latin typeface="Microsoft Sans Serif"/>
                <a:cs typeface="Microsoft Sans Serif"/>
              </a:rPr>
              <a:t>РФ, </a:t>
            </a:r>
            <a:r>
              <a:rPr sz="1600" dirty="0">
                <a:latin typeface="Microsoft Sans Serif"/>
                <a:cs typeface="Microsoft Sans Serif"/>
              </a:rPr>
              <a:t>а</a:t>
            </a:r>
            <a:r>
              <a:rPr sz="1600" spc="-30" dirty="0">
                <a:latin typeface="Microsoft Sans Serif"/>
                <a:cs typeface="Microsoft Sans Serif"/>
              </a:rPr>
              <a:t> </a:t>
            </a:r>
            <a:r>
              <a:rPr sz="1600" spc="-25" dirty="0">
                <a:latin typeface="Microsoft Sans Serif"/>
                <a:cs typeface="Microsoft Sans Serif"/>
              </a:rPr>
              <a:t>также</a:t>
            </a:r>
            <a:r>
              <a:rPr sz="1600" spc="-30" dirty="0">
                <a:latin typeface="Microsoft Sans Serif"/>
                <a:cs typeface="Microsoft Sans Serif"/>
              </a:rPr>
              <a:t> </a:t>
            </a:r>
            <a:r>
              <a:rPr sz="1600" dirty="0">
                <a:latin typeface="Microsoft Sans Serif"/>
                <a:cs typeface="Microsoft Sans Serif"/>
              </a:rPr>
              <a:t>лица,</a:t>
            </a:r>
            <a:r>
              <a:rPr sz="1600" spc="-15" dirty="0">
                <a:latin typeface="Microsoft Sans Serif"/>
                <a:cs typeface="Microsoft Sans Serif"/>
              </a:rPr>
              <a:t> </a:t>
            </a:r>
            <a:r>
              <a:rPr sz="1600" spc="-10" dirty="0">
                <a:latin typeface="Microsoft Sans Serif"/>
                <a:cs typeface="Microsoft Sans Serif"/>
              </a:rPr>
              <a:t>награжденные</a:t>
            </a:r>
            <a:r>
              <a:rPr sz="1600" spc="5" dirty="0">
                <a:latin typeface="Microsoft Sans Serif"/>
                <a:cs typeface="Microsoft Sans Serif"/>
              </a:rPr>
              <a:t> </a:t>
            </a:r>
            <a:r>
              <a:rPr sz="1600" dirty="0">
                <a:latin typeface="Microsoft Sans Serif"/>
                <a:cs typeface="Microsoft Sans Serif"/>
              </a:rPr>
              <a:t>орденом</a:t>
            </a:r>
            <a:r>
              <a:rPr sz="1600" spc="-25" dirty="0">
                <a:latin typeface="Microsoft Sans Serif"/>
                <a:cs typeface="Microsoft Sans Serif"/>
              </a:rPr>
              <a:t> </a:t>
            </a:r>
            <a:r>
              <a:rPr sz="1600" dirty="0">
                <a:latin typeface="Microsoft Sans Serif"/>
                <a:cs typeface="Microsoft Sans Serif"/>
              </a:rPr>
              <a:t>Славы</a:t>
            </a:r>
            <a:r>
              <a:rPr sz="1600" spc="-30" dirty="0">
                <a:latin typeface="Microsoft Sans Serif"/>
                <a:cs typeface="Microsoft Sans Serif"/>
              </a:rPr>
              <a:t> </a:t>
            </a:r>
            <a:r>
              <a:rPr sz="1600" dirty="0">
                <a:latin typeface="Microsoft Sans Serif"/>
                <a:cs typeface="Microsoft Sans Serif"/>
              </a:rPr>
              <a:t>трех</a:t>
            </a:r>
            <a:r>
              <a:rPr sz="1600" spc="-25" dirty="0">
                <a:latin typeface="Microsoft Sans Serif"/>
                <a:cs typeface="Microsoft Sans Serif"/>
              </a:rPr>
              <a:t> </a:t>
            </a:r>
            <a:r>
              <a:rPr sz="1600" spc="-10" dirty="0">
                <a:latin typeface="Microsoft Sans Serif"/>
                <a:cs typeface="Microsoft Sans Serif"/>
              </a:rPr>
              <a:t>степеней, </a:t>
            </a:r>
            <a:r>
              <a:rPr sz="1600" dirty="0">
                <a:latin typeface="Microsoft Sans Serif"/>
                <a:cs typeface="Microsoft Sans Serif"/>
              </a:rPr>
              <a:t>инвалиды с</a:t>
            </a:r>
            <a:r>
              <a:rPr sz="1600" spc="-30" dirty="0">
                <a:latin typeface="Microsoft Sans Serif"/>
                <a:cs typeface="Microsoft Sans Serif"/>
              </a:rPr>
              <a:t> </a:t>
            </a:r>
            <a:r>
              <a:rPr sz="1600" dirty="0">
                <a:latin typeface="Microsoft Sans Serif"/>
                <a:cs typeface="Microsoft Sans Serif"/>
              </a:rPr>
              <a:t>детства,</a:t>
            </a:r>
            <a:r>
              <a:rPr sz="1600" spc="-10" dirty="0">
                <a:latin typeface="Microsoft Sans Serif"/>
                <a:cs typeface="Microsoft Sans Serif"/>
              </a:rPr>
              <a:t> </a:t>
            </a:r>
            <a:r>
              <a:rPr sz="1600" dirty="0">
                <a:latin typeface="Microsoft Sans Serif"/>
                <a:cs typeface="Microsoft Sans Serif"/>
              </a:rPr>
              <a:t>а</a:t>
            </a:r>
            <a:r>
              <a:rPr sz="1600" spc="-30" dirty="0">
                <a:latin typeface="Microsoft Sans Serif"/>
                <a:cs typeface="Microsoft Sans Serif"/>
              </a:rPr>
              <a:t> </a:t>
            </a:r>
            <a:r>
              <a:rPr sz="1600" spc="-20" dirty="0">
                <a:latin typeface="Microsoft Sans Serif"/>
                <a:cs typeface="Microsoft Sans Serif"/>
              </a:rPr>
              <a:t>также</a:t>
            </a:r>
            <a:r>
              <a:rPr sz="1600" spc="-10" dirty="0">
                <a:latin typeface="Microsoft Sans Serif"/>
                <a:cs typeface="Microsoft Sans Serif"/>
              </a:rPr>
              <a:t> </a:t>
            </a:r>
            <a:r>
              <a:rPr sz="1600" dirty="0">
                <a:latin typeface="Microsoft Sans Serif"/>
                <a:cs typeface="Microsoft Sans Serif"/>
              </a:rPr>
              <a:t>инвалиды</a:t>
            </a:r>
            <a:r>
              <a:rPr sz="1600" spc="15" dirty="0">
                <a:latin typeface="Microsoft Sans Serif"/>
                <a:cs typeface="Microsoft Sans Serif"/>
              </a:rPr>
              <a:t> </a:t>
            </a:r>
            <a:r>
              <a:rPr sz="1600" dirty="0">
                <a:latin typeface="Microsoft Sans Serif"/>
                <a:cs typeface="Microsoft Sans Serif"/>
              </a:rPr>
              <a:t>1</a:t>
            </a:r>
            <a:r>
              <a:rPr sz="1600" spc="-35" dirty="0">
                <a:latin typeface="Microsoft Sans Serif"/>
                <a:cs typeface="Microsoft Sans Serif"/>
              </a:rPr>
              <a:t> </a:t>
            </a:r>
            <a:r>
              <a:rPr sz="1600" dirty="0">
                <a:latin typeface="Microsoft Sans Serif"/>
                <a:cs typeface="Microsoft Sans Serif"/>
              </a:rPr>
              <a:t>и</a:t>
            </a:r>
            <a:r>
              <a:rPr sz="1600" spc="-15" dirty="0">
                <a:latin typeface="Microsoft Sans Serif"/>
                <a:cs typeface="Microsoft Sans Serif"/>
              </a:rPr>
              <a:t> </a:t>
            </a:r>
            <a:r>
              <a:rPr sz="1600" dirty="0">
                <a:latin typeface="Microsoft Sans Serif"/>
                <a:cs typeface="Microsoft Sans Serif"/>
              </a:rPr>
              <a:t>2</a:t>
            </a:r>
            <a:r>
              <a:rPr sz="1600" spc="-30" dirty="0">
                <a:latin typeface="Microsoft Sans Serif"/>
                <a:cs typeface="Microsoft Sans Serif"/>
              </a:rPr>
              <a:t> </a:t>
            </a:r>
            <a:r>
              <a:rPr sz="1600" dirty="0">
                <a:latin typeface="Microsoft Sans Serif"/>
                <a:cs typeface="Microsoft Sans Serif"/>
              </a:rPr>
              <a:t>групп,</a:t>
            </a:r>
            <a:r>
              <a:rPr sz="1600" spc="-15" dirty="0">
                <a:latin typeface="Microsoft Sans Serif"/>
                <a:cs typeface="Microsoft Sans Serif"/>
              </a:rPr>
              <a:t> </a:t>
            </a:r>
            <a:r>
              <a:rPr sz="1600" dirty="0">
                <a:latin typeface="Microsoft Sans Serif"/>
                <a:cs typeface="Microsoft Sans Serif"/>
              </a:rPr>
              <a:t>лица,</a:t>
            </a:r>
            <a:r>
              <a:rPr sz="1600" spc="-10" dirty="0">
                <a:latin typeface="Microsoft Sans Serif"/>
                <a:cs typeface="Microsoft Sans Serif"/>
              </a:rPr>
              <a:t> </a:t>
            </a:r>
            <a:r>
              <a:rPr sz="1600" dirty="0">
                <a:latin typeface="Microsoft Sans Serif"/>
                <a:cs typeface="Microsoft Sans Serif"/>
              </a:rPr>
              <a:t>находившиеся</a:t>
            </a:r>
            <a:r>
              <a:rPr sz="1600" spc="10" dirty="0">
                <a:latin typeface="Microsoft Sans Serif"/>
                <a:cs typeface="Microsoft Sans Serif"/>
              </a:rPr>
              <a:t> </a:t>
            </a:r>
            <a:r>
              <a:rPr sz="1600" spc="-50" dirty="0">
                <a:latin typeface="Microsoft Sans Serif"/>
                <a:cs typeface="Microsoft Sans Serif"/>
              </a:rPr>
              <a:t>в </a:t>
            </a:r>
            <a:r>
              <a:rPr sz="1600" spc="-10" dirty="0">
                <a:latin typeface="Microsoft Sans Serif"/>
                <a:cs typeface="Microsoft Sans Serif"/>
              </a:rPr>
              <a:t>Ленинграде </a:t>
            </a:r>
            <a:r>
              <a:rPr sz="1600" dirty="0">
                <a:latin typeface="Microsoft Sans Serif"/>
                <a:cs typeface="Microsoft Sans Serif"/>
              </a:rPr>
              <a:t>в</a:t>
            </a:r>
            <a:r>
              <a:rPr sz="1600" spc="-45" dirty="0">
                <a:latin typeface="Microsoft Sans Serif"/>
                <a:cs typeface="Microsoft Sans Serif"/>
              </a:rPr>
              <a:t> </a:t>
            </a:r>
            <a:r>
              <a:rPr sz="1600" dirty="0">
                <a:latin typeface="Microsoft Sans Serif"/>
                <a:cs typeface="Microsoft Sans Serif"/>
              </a:rPr>
              <a:t>период</a:t>
            </a:r>
            <a:r>
              <a:rPr sz="1600" spc="-30" dirty="0">
                <a:latin typeface="Microsoft Sans Serif"/>
                <a:cs typeface="Microsoft Sans Serif"/>
              </a:rPr>
              <a:t> </a:t>
            </a:r>
            <a:r>
              <a:rPr sz="1600" dirty="0">
                <a:latin typeface="Microsoft Sans Serif"/>
                <a:cs typeface="Microsoft Sans Serif"/>
              </a:rPr>
              <a:t>его</a:t>
            </a:r>
            <a:r>
              <a:rPr sz="1600" spc="-50" dirty="0">
                <a:latin typeface="Microsoft Sans Serif"/>
                <a:cs typeface="Microsoft Sans Serif"/>
              </a:rPr>
              <a:t> </a:t>
            </a:r>
            <a:r>
              <a:rPr sz="1600" dirty="0">
                <a:latin typeface="Microsoft Sans Serif"/>
                <a:cs typeface="Microsoft Sans Serif"/>
              </a:rPr>
              <a:t>блокады</a:t>
            </a:r>
            <a:r>
              <a:rPr sz="1600" spc="-35" dirty="0">
                <a:latin typeface="Microsoft Sans Serif"/>
                <a:cs typeface="Microsoft Sans Serif"/>
              </a:rPr>
              <a:t> </a:t>
            </a:r>
            <a:r>
              <a:rPr sz="1600" dirty="0">
                <a:latin typeface="Microsoft Sans Serif"/>
                <a:cs typeface="Microsoft Sans Serif"/>
              </a:rPr>
              <a:t>в</a:t>
            </a:r>
            <a:r>
              <a:rPr sz="1600" spc="-45" dirty="0">
                <a:latin typeface="Microsoft Sans Serif"/>
                <a:cs typeface="Microsoft Sans Serif"/>
              </a:rPr>
              <a:t> </a:t>
            </a:r>
            <a:r>
              <a:rPr sz="1600" dirty="0">
                <a:latin typeface="Microsoft Sans Serif"/>
                <a:cs typeface="Microsoft Sans Serif"/>
              </a:rPr>
              <a:t>годы</a:t>
            </a:r>
            <a:r>
              <a:rPr sz="1600" spc="-30" dirty="0">
                <a:latin typeface="Microsoft Sans Serif"/>
                <a:cs typeface="Microsoft Sans Serif"/>
              </a:rPr>
              <a:t> </a:t>
            </a:r>
            <a:r>
              <a:rPr sz="1600" spc="-10" dirty="0">
                <a:latin typeface="Microsoft Sans Serif"/>
                <a:cs typeface="Microsoft Sans Serif"/>
              </a:rPr>
              <a:t>Великой</a:t>
            </a:r>
            <a:r>
              <a:rPr sz="1600" spc="-35" dirty="0">
                <a:latin typeface="Microsoft Sans Serif"/>
                <a:cs typeface="Microsoft Sans Serif"/>
              </a:rPr>
              <a:t> </a:t>
            </a:r>
            <a:r>
              <a:rPr sz="1600" dirty="0">
                <a:latin typeface="Microsoft Sans Serif"/>
                <a:cs typeface="Microsoft Sans Serif"/>
              </a:rPr>
              <a:t>Отечественной</a:t>
            </a:r>
            <a:r>
              <a:rPr sz="1600" spc="10" dirty="0">
                <a:latin typeface="Microsoft Sans Serif"/>
                <a:cs typeface="Microsoft Sans Serif"/>
              </a:rPr>
              <a:t> </a:t>
            </a:r>
            <a:r>
              <a:rPr sz="1600" dirty="0">
                <a:latin typeface="Microsoft Sans Serif"/>
                <a:cs typeface="Microsoft Sans Serif"/>
              </a:rPr>
              <a:t>войны</a:t>
            </a:r>
            <a:r>
              <a:rPr sz="1600" spc="-25" dirty="0">
                <a:latin typeface="Microsoft Sans Serif"/>
                <a:cs typeface="Microsoft Sans Serif"/>
              </a:rPr>
              <a:t> </a:t>
            </a:r>
            <a:r>
              <a:rPr sz="1600" dirty="0">
                <a:latin typeface="Microsoft Sans Serif"/>
                <a:cs typeface="Microsoft Sans Serif"/>
              </a:rPr>
              <a:t>с</a:t>
            </a:r>
            <a:r>
              <a:rPr sz="1600" spc="-45" dirty="0">
                <a:latin typeface="Microsoft Sans Serif"/>
                <a:cs typeface="Microsoft Sans Serif"/>
              </a:rPr>
              <a:t> </a:t>
            </a:r>
            <a:r>
              <a:rPr sz="1600" spc="-50" dirty="0">
                <a:latin typeface="Microsoft Sans Serif"/>
                <a:cs typeface="Microsoft Sans Serif"/>
              </a:rPr>
              <a:t>8 </a:t>
            </a:r>
            <a:r>
              <a:rPr sz="1600" dirty="0">
                <a:latin typeface="Microsoft Sans Serif"/>
                <a:cs typeface="Microsoft Sans Serif"/>
              </a:rPr>
              <a:t>сентября</a:t>
            </a:r>
            <a:r>
              <a:rPr sz="1600" spc="-25" dirty="0">
                <a:latin typeface="Microsoft Sans Serif"/>
                <a:cs typeface="Microsoft Sans Serif"/>
              </a:rPr>
              <a:t> </a:t>
            </a:r>
            <a:r>
              <a:rPr sz="1600" dirty="0">
                <a:latin typeface="Microsoft Sans Serif"/>
                <a:cs typeface="Microsoft Sans Serif"/>
              </a:rPr>
              <a:t>1941</a:t>
            </a:r>
            <a:r>
              <a:rPr sz="1600" spc="-15" dirty="0">
                <a:latin typeface="Microsoft Sans Serif"/>
                <a:cs typeface="Microsoft Sans Serif"/>
              </a:rPr>
              <a:t> </a:t>
            </a:r>
            <a:r>
              <a:rPr sz="1600" dirty="0">
                <a:latin typeface="Microsoft Sans Serif"/>
                <a:cs typeface="Microsoft Sans Serif"/>
              </a:rPr>
              <a:t>года</a:t>
            </a:r>
            <a:r>
              <a:rPr sz="1600" spc="-30" dirty="0">
                <a:latin typeface="Microsoft Sans Serif"/>
                <a:cs typeface="Microsoft Sans Serif"/>
              </a:rPr>
              <a:t> </a:t>
            </a:r>
            <a:r>
              <a:rPr sz="1600" dirty="0">
                <a:latin typeface="Microsoft Sans Serif"/>
                <a:cs typeface="Microsoft Sans Serif"/>
              </a:rPr>
              <a:t>по</a:t>
            </a:r>
            <a:r>
              <a:rPr sz="1600" spc="-30" dirty="0">
                <a:latin typeface="Microsoft Sans Serif"/>
                <a:cs typeface="Microsoft Sans Serif"/>
              </a:rPr>
              <a:t> </a:t>
            </a:r>
            <a:r>
              <a:rPr sz="1600" dirty="0">
                <a:latin typeface="Microsoft Sans Serif"/>
                <a:cs typeface="Microsoft Sans Serif"/>
              </a:rPr>
              <a:t>27</a:t>
            </a:r>
            <a:r>
              <a:rPr sz="1600" spc="-15" dirty="0">
                <a:latin typeface="Microsoft Sans Serif"/>
                <a:cs typeface="Microsoft Sans Serif"/>
              </a:rPr>
              <a:t> </a:t>
            </a:r>
            <a:r>
              <a:rPr sz="1600" dirty="0">
                <a:latin typeface="Microsoft Sans Serif"/>
                <a:cs typeface="Microsoft Sans Serif"/>
              </a:rPr>
              <a:t>января</a:t>
            </a:r>
            <a:r>
              <a:rPr sz="1600" spc="-20" dirty="0">
                <a:latin typeface="Microsoft Sans Serif"/>
                <a:cs typeface="Microsoft Sans Serif"/>
              </a:rPr>
              <a:t> </a:t>
            </a:r>
            <a:r>
              <a:rPr sz="1600" dirty="0">
                <a:latin typeface="Microsoft Sans Serif"/>
                <a:cs typeface="Microsoft Sans Serif"/>
              </a:rPr>
              <a:t>1944</a:t>
            </a:r>
            <a:r>
              <a:rPr sz="1600" spc="-30" dirty="0">
                <a:latin typeface="Microsoft Sans Serif"/>
                <a:cs typeface="Microsoft Sans Serif"/>
              </a:rPr>
              <a:t> </a:t>
            </a:r>
            <a:r>
              <a:rPr sz="1600" dirty="0">
                <a:latin typeface="Microsoft Sans Serif"/>
                <a:cs typeface="Microsoft Sans Serif"/>
              </a:rPr>
              <a:t>годы</a:t>
            </a:r>
            <a:r>
              <a:rPr sz="1600" spc="-10" dirty="0">
                <a:latin typeface="Microsoft Sans Serif"/>
                <a:cs typeface="Microsoft Sans Serif"/>
              </a:rPr>
              <a:t> </a:t>
            </a:r>
            <a:r>
              <a:rPr sz="1600" dirty="0">
                <a:latin typeface="Microsoft Sans Serif"/>
                <a:cs typeface="Microsoft Sans Serif"/>
              </a:rPr>
              <a:t>и</a:t>
            </a:r>
            <a:r>
              <a:rPr sz="1600" spc="-20" dirty="0">
                <a:latin typeface="Microsoft Sans Serif"/>
                <a:cs typeface="Microsoft Sans Serif"/>
              </a:rPr>
              <a:t> </a:t>
            </a:r>
            <a:r>
              <a:rPr sz="1600" dirty="0">
                <a:latin typeface="Microsoft Sans Serif"/>
                <a:cs typeface="Microsoft Sans Serif"/>
              </a:rPr>
              <a:t>т.д.</a:t>
            </a:r>
            <a:r>
              <a:rPr sz="1600" spc="-10" dirty="0">
                <a:latin typeface="Microsoft Sans Serif"/>
                <a:cs typeface="Microsoft Sans Serif"/>
              </a:rPr>
              <a:t> </a:t>
            </a:r>
            <a:r>
              <a:rPr sz="1600" dirty="0">
                <a:latin typeface="Microsoft Sans Serif"/>
                <a:cs typeface="Microsoft Sans Serif"/>
              </a:rPr>
              <a:t>по</a:t>
            </a:r>
            <a:r>
              <a:rPr sz="1600" spc="-30" dirty="0">
                <a:latin typeface="Microsoft Sans Serif"/>
                <a:cs typeface="Microsoft Sans Serif"/>
              </a:rPr>
              <a:t> </a:t>
            </a:r>
            <a:r>
              <a:rPr sz="1600" dirty="0">
                <a:latin typeface="Microsoft Sans Serif"/>
                <a:cs typeface="Microsoft Sans Serif"/>
              </a:rPr>
              <a:t>ст.218</a:t>
            </a:r>
            <a:r>
              <a:rPr sz="1600" spc="-15" dirty="0">
                <a:latin typeface="Microsoft Sans Serif"/>
                <a:cs typeface="Microsoft Sans Serif"/>
              </a:rPr>
              <a:t> </a:t>
            </a:r>
            <a:r>
              <a:rPr sz="1600" dirty="0">
                <a:latin typeface="Microsoft Sans Serif"/>
                <a:cs typeface="Microsoft Sans Serif"/>
              </a:rPr>
              <a:t>НК</a:t>
            </a:r>
            <a:r>
              <a:rPr sz="1600" spc="-10" dirty="0">
                <a:latin typeface="Microsoft Sans Serif"/>
                <a:cs typeface="Microsoft Sans Serif"/>
              </a:rPr>
              <a:t> </a:t>
            </a:r>
            <a:r>
              <a:rPr sz="1600" spc="-20" dirty="0">
                <a:latin typeface="Microsoft Sans Serif"/>
                <a:cs typeface="Microsoft Sans Serif"/>
              </a:rPr>
              <a:t>РФ);</a:t>
            </a:r>
            <a:endParaRPr sz="1600" dirty="0">
              <a:latin typeface="Microsoft Sans Serif"/>
              <a:cs typeface="Microsoft Sans Serif"/>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prstGeom prst="rect">
            <a:avLst/>
          </a:prstGeom>
        </p:spPr>
        <p:txBody>
          <a:bodyPr vert="horz" wrap="square" lIns="0" tIns="12700" rIns="0" bIns="0" rtlCol="0">
            <a:spAutoFit/>
          </a:bodyPr>
          <a:lstStyle/>
          <a:p>
            <a:pPr marL="2762885" marR="5080" indent="-1845945">
              <a:lnSpc>
                <a:spcPct val="100000"/>
              </a:lnSpc>
              <a:spcBef>
                <a:spcPts val="100"/>
              </a:spcBef>
            </a:pPr>
            <a:r>
              <a:rPr spc="-10" dirty="0"/>
              <a:t>Размеры</a:t>
            </a:r>
            <a:r>
              <a:rPr spc="-254" dirty="0"/>
              <a:t> </a:t>
            </a:r>
            <a:r>
              <a:rPr spc="-10" dirty="0"/>
              <a:t>стандартных вычетов</a:t>
            </a:r>
          </a:p>
        </p:txBody>
      </p:sp>
      <p:sp>
        <p:nvSpPr>
          <p:cNvPr id="4" name="object 4"/>
          <p:cNvSpPr txBox="1"/>
          <p:nvPr/>
        </p:nvSpPr>
        <p:spPr>
          <a:xfrm>
            <a:off x="535940" y="1625549"/>
            <a:ext cx="8021320" cy="4342765"/>
          </a:xfrm>
          <a:prstGeom prst="rect">
            <a:avLst/>
          </a:prstGeom>
        </p:spPr>
        <p:txBody>
          <a:bodyPr vert="horz" wrap="square" lIns="0" tIns="12700" rIns="0" bIns="0" rtlCol="0">
            <a:spAutoFit/>
          </a:bodyPr>
          <a:lstStyle/>
          <a:p>
            <a:pPr marL="355600" indent="-342900">
              <a:lnSpc>
                <a:spcPct val="100000"/>
              </a:lnSpc>
              <a:spcBef>
                <a:spcPts val="100"/>
              </a:spcBef>
              <a:buChar char="•"/>
              <a:tabLst>
                <a:tab pos="355600" algn="l"/>
              </a:tabLst>
            </a:pPr>
            <a:r>
              <a:rPr sz="2400" dirty="0">
                <a:latin typeface="Microsoft Sans Serif"/>
                <a:cs typeface="Microsoft Sans Serif"/>
              </a:rPr>
              <a:t>На</a:t>
            </a:r>
            <a:r>
              <a:rPr sz="2400" spc="-50" dirty="0">
                <a:latin typeface="Microsoft Sans Serif"/>
                <a:cs typeface="Microsoft Sans Serif"/>
              </a:rPr>
              <a:t> </a:t>
            </a:r>
            <a:r>
              <a:rPr sz="2400" dirty="0">
                <a:latin typeface="Microsoft Sans Serif"/>
                <a:cs typeface="Microsoft Sans Serif"/>
              </a:rPr>
              <a:t>третьего</a:t>
            </a:r>
            <a:r>
              <a:rPr sz="2400" spc="-35" dirty="0">
                <a:latin typeface="Microsoft Sans Serif"/>
                <a:cs typeface="Microsoft Sans Serif"/>
              </a:rPr>
              <a:t> </a:t>
            </a:r>
            <a:r>
              <a:rPr sz="2400" dirty="0">
                <a:latin typeface="Microsoft Sans Serif"/>
                <a:cs typeface="Microsoft Sans Serif"/>
              </a:rPr>
              <a:t>и</a:t>
            </a:r>
            <a:r>
              <a:rPr sz="2400" spc="-35" dirty="0">
                <a:latin typeface="Microsoft Sans Serif"/>
                <a:cs typeface="Microsoft Sans Serif"/>
              </a:rPr>
              <a:t> </a:t>
            </a:r>
            <a:r>
              <a:rPr sz="2400" spc="-30" dirty="0">
                <a:latin typeface="Microsoft Sans Serif"/>
                <a:cs typeface="Microsoft Sans Serif"/>
              </a:rPr>
              <a:t>каждого</a:t>
            </a:r>
            <a:r>
              <a:rPr sz="2400" spc="-50" dirty="0">
                <a:latin typeface="Microsoft Sans Serif"/>
                <a:cs typeface="Microsoft Sans Serif"/>
              </a:rPr>
              <a:t> </a:t>
            </a:r>
            <a:r>
              <a:rPr sz="2400" dirty="0">
                <a:latin typeface="Microsoft Sans Serif"/>
                <a:cs typeface="Microsoft Sans Serif"/>
              </a:rPr>
              <a:t>послед.</a:t>
            </a:r>
            <a:r>
              <a:rPr sz="2400" spc="-40" dirty="0">
                <a:latin typeface="Microsoft Sans Serif"/>
                <a:cs typeface="Microsoft Sans Serif"/>
              </a:rPr>
              <a:t> </a:t>
            </a:r>
            <a:r>
              <a:rPr sz="2400" spc="-10" dirty="0">
                <a:latin typeface="Microsoft Sans Serif"/>
                <a:cs typeface="Microsoft Sans Serif"/>
              </a:rPr>
              <a:t>Ребенка</a:t>
            </a:r>
            <a:r>
              <a:rPr sz="2400" spc="-30" dirty="0">
                <a:latin typeface="Microsoft Sans Serif"/>
                <a:cs typeface="Microsoft Sans Serif"/>
              </a:rPr>
              <a:t> </a:t>
            </a:r>
            <a:r>
              <a:rPr sz="2400" spc="630" dirty="0">
                <a:latin typeface="Microsoft Sans Serif"/>
                <a:cs typeface="Microsoft Sans Serif"/>
              </a:rPr>
              <a:t>–</a:t>
            </a:r>
            <a:r>
              <a:rPr sz="2400" spc="-35" dirty="0">
                <a:latin typeface="Microsoft Sans Serif"/>
                <a:cs typeface="Microsoft Sans Serif"/>
              </a:rPr>
              <a:t> </a:t>
            </a:r>
            <a:r>
              <a:rPr sz="2400" dirty="0">
                <a:latin typeface="Microsoft Sans Serif"/>
                <a:cs typeface="Microsoft Sans Serif"/>
              </a:rPr>
              <a:t>3000</a:t>
            </a:r>
            <a:r>
              <a:rPr sz="2400" spc="-35" dirty="0">
                <a:latin typeface="Microsoft Sans Serif"/>
                <a:cs typeface="Microsoft Sans Serif"/>
              </a:rPr>
              <a:t> </a:t>
            </a:r>
            <a:r>
              <a:rPr sz="2400" dirty="0">
                <a:latin typeface="Microsoft Sans Serif"/>
                <a:cs typeface="Microsoft Sans Serif"/>
              </a:rPr>
              <a:t>руб.</a:t>
            </a:r>
            <a:r>
              <a:rPr sz="2400" spc="-55" dirty="0">
                <a:latin typeface="Microsoft Sans Serif"/>
                <a:cs typeface="Microsoft Sans Serif"/>
              </a:rPr>
              <a:t> </a:t>
            </a:r>
            <a:r>
              <a:rPr sz="2400" spc="-25" dirty="0">
                <a:latin typeface="Microsoft Sans Serif"/>
                <a:cs typeface="Microsoft Sans Serif"/>
              </a:rPr>
              <a:t>(с</a:t>
            </a:r>
            <a:endParaRPr sz="2400">
              <a:latin typeface="Microsoft Sans Serif"/>
              <a:cs typeface="Microsoft Sans Serif"/>
            </a:endParaRPr>
          </a:p>
          <a:p>
            <a:pPr marL="355600">
              <a:lnSpc>
                <a:spcPct val="100000"/>
              </a:lnSpc>
              <a:spcBef>
                <a:spcPts val="5"/>
              </a:spcBef>
            </a:pPr>
            <a:r>
              <a:rPr sz="2400" dirty="0">
                <a:latin typeface="Microsoft Sans Serif"/>
                <a:cs typeface="Microsoft Sans Serif"/>
              </a:rPr>
              <a:t>25</a:t>
            </a:r>
            <a:r>
              <a:rPr sz="2400" spc="-15" dirty="0">
                <a:latin typeface="Microsoft Sans Serif"/>
                <a:cs typeface="Microsoft Sans Serif"/>
              </a:rPr>
              <a:t> </a:t>
            </a:r>
            <a:r>
              <a:rPr sz="2400" dirty="0">
                <a:latin typeface="Microsoft Sans Serif"/>
                <a:cs typeface="Microsoft Sans Serif"/>
              </a:rPr>
              <a:t>г.</a:t>
            </a:r>
            <a:r>
              <a:rPr sz="2400" spc="-25" dirty="0">
                <a:latin typeface="Microsoft Sans Serif"/>
                <a:cs typeface="Microsoft Sans Serif"/>
              </a:rPr>
              <a:t> </a:t>
            </a:r>
            <a:r>
              <a:rPr sz="2400" spc="630" dirty="0">
                <a:latin typeface="Microsoft Sans Serif"/>
                <a:cs typeface="Microsoft Sans Serif"/>
              </a:rPr>
              <a:t>–</a:t>
            </a:r>
            <a:r>
              <a:rPr sz="2400" spc="-5" dirty="0">
                <a:latin typeface="Microsoft Sans Serif"/>
                <a:cs typeface="Microsoft Sans Serif"/>
              </a:rPr>
              <a:t> </a:t>
            </a:r>
            <a:r>
              <a:rPr sz="2400" dirty="0">
                <a:latin typeface="Microsoft Sans Serif"/>
                <a:cs typeface="Microsoft Sans Serif"/>
              </a:rPr>
              <a:t>6000 </a:t>
            </a:r>
            <a:r>
              <a:rPr sz="2400" spc="-10" dirty="0">
                <a:latin typeface="Microsoft Sans Serif"/>
                <a:cs typeface="Microsoft Sans Serif"/>
              </a:rPr>
              <a:t>руб.)</a:t>
            </a:r>
            <a:endParaRPr sz="2400">
              <a:latin typeface="Microsoft Sans Serif"/>
              <a:cs typeface="Microsoft Sans Serif"/>
            </a:endParaRPr>
          </a:p>
          <a:p>
            <a:pPr marL="355600" marR="170815" indent="-343535">
              <a:lnSpc>
                <a:spcPct val="100000"/>
              </a:lnSpc>
              <a:spcBef>
                <a:spcPts val="575"/>
              </a:spcBef>
              <a:buChar char="•"/>
              <a:tabLst>
                <a:tab pos="355600" algn="l"/>
              </a:tabLst>
            </a:pPr>
            <a:r>
              <a:rPr sz="2400" dirty="0">
                <a:latin typeface="Microsoft Sans Serif"/>
                <a:cs typeface="Microsoft Sans Serif"/>
              </a:rPr>
              <a:t>На</a:t>
            </a:r>
            <a:r>
              <a:rPr sz="2400" spc="-40" dirty="0">
                <a:latin typeface="Microsoft Sans Serif"/>
                <a:cs typeface="Microsoft Sans Serif"/>
              </a:rPr>
              <a:t> </a:t>
            </a:r>
            <a:r>
              <a:rPr sz="2400" dirty="0">
                <a:latin typeface="Microsoft Sans Serif"/>
                <a:cs typeface="Microsoft Sans Serif"/>
              </a:rPr>
              <a:t>первого</a:t>
            </a:r>
            <a:r>
              <a:rPr sz="2400" spc="-10" dirty="0">
                <a:latin typeface="Microsoft Sans Serif"/>
                <a:cs typeface="Microsoft Sans Serif"/>
              </a:rPr>
              <a:t> </a:t>
            </a:r>
            <a:r>
              <a:rPr sz="2400" dirty="0">
                <a:latin typeface="Microsoft Sans Serif"/>
                <a:cs typeface="Microsoft Sans Serif"/>
              </a:rPr>
              <a:t>и</a:t>
            </a:r>
            <a:r>
              <a:rPr sz="2400" spc="-30" dirty="0">
                <a:latin typeface="Microsoft Sans Serif"/>
                <a:cs typeface="Microsoft Sans Serif"/>
              </a:rPr>
              <a:t> </a:t>
            </a:r>
            <a:r>
              <a:rPr sz="2400" dirty="0">
                <a:latin typeface="Microsoft Sans Serif"/>
                <a:cs typeface="Microsoft Sans Serif"/>
              </a:rPr>
              <a:t>второго</a:t>
            </a:r>
            <a:r>
              <a:rPr sz="2400" spc="-25" dirty="0">
                <a:latin typeface="Microsoft Sans Serif"/>
                <a:cs typeface="Microsoft Sans Serif"/>
              </a:rPr>
              <a:t> </a:t>
            </a:r>
            <a:r>
              <a:rPr sz="2400" spc="-20" dirty="0">
                <a:latin typeface="Microsoft Sans Serif"/>
                <a:cs typeface="Microsoft Sans Serif"/>
              </a:rPr>
              <a:t>ребенка</a:t>
            </a:r>
            <a:r>
              <a:rPr sz="2400" spc="-10" dirty="0">
                <a:latin typeface="Microsoft Sans Serif"/>
                <a:cs typeface="Microsoft Sans Serif"/>
              </a:rPr>
              <a:t> </a:t>
            </a:r>
            <a:r>
              <a:rPr sz="2400" spc="630" dirty="0">
                <a:latin typeface="Microsoft Sans Serif"/>
                <a:cs typeface="Microsoft Sans Serif"/>
              </a:rPr>
              <a:t>–</a:t>
            </a:r>
            <a:r>
              <a:rPr sz="2400" spc="-30" dirty="0">
                <a:latin typeface="Microsoft Sans Serif"/>
                <a:cs typeface="Microsoft Sans Serif"/>
              </a:rPr>
              <a:t> </a:t>
            </a:r>
            <a:r>
              <a:rPr sz="2400" dirty="0">
                <a:latin typeface="Microsoft Sans Serif"/>
                <a:cs typeface="Microsoft Sans Serif"/>
              </a:rPr>
              <a:t>1400</a:t>
            </a:r>
            <a:r>
              <a:rPr sz="2400" spc="-20" dirty="0">
                <a:latin typeface="Microsoft Sans Serif"/>
                <a:cs typeface="Microsoft Sans Serif"/>
              </a:rPr>
              <a:t> </a:t>
            </a:r>
            <a:r>
              <a:rPr sz="2400" dirty="0">
                <a:latin typeface="Microsoft Sans Serif"/>
                <a:cs typeface="Microsoft Sans Serif"/>
              </a:rPr>
              <a:t>руб.</a:t>
            </a:r>
            <a:r>
              <a:rPr sz="2400" spc="-40" dirty="0">
                <a:latin typeface="Microsoft Sans Serif"/>
                <a:cs typeface="Microsoft Sans Serif"/>
              </a:rPr>
              <a:t> </a:t>
            </a:r>
            <a:r>
              <a:rPr sz="2400" dirty="0">
                <a:latin typeface="Microsoft Sans Serif"/>
                <a:cs typeface="Microsoft Sans Serif"/>
              </a:rPr>
              <a:t>(С</a:t>
            </a:r>
            <a:r>
              <a:rPr sz="2400" spc="-35" dirty="0">
                <a:latin typeface="Microsoft Sans Serif"/>
                <a:cs typeface="Microsoft Sans Serif"/>
              </a:rPr>
              <a:t> </a:t>
            </a:r>
            <a:r>
              <a:rPr sz="2400" dirty="0">
                <a:latin typeface="Microsoft Sans Serif"/>
                <a:cs typeface="Microsoft Sans Serif"/>
              </a:rPr>
              <a:t>25</a:t>
            </a:r>
            <a:r>
              <a:rPr sz="2400" spc="-30" dirty="0">
                <a:latin typeface="Microsoft Sans Serif"/>
                <a:cs typeface="Microsoft Sans Serif"/>
              </a:rPr>
              <a:t> </a:t>
            </a:r>
            <a:r>
              <a:rPr sz="2400" spc="-20" dirty="0">
                <a:latin typeface="Microsoft Sans Serif"/>
                <a:cs typeface="Microsoft Sans Serif"/>
              </a:rPr>
              <a:t>года </a:t>
            </a:r>
            <a:r>
              <a:rPr sz="2400" spc="630" dirty="0">
                <a:latin typeface="Microsoft Sans Serif"/>
                <a:cs typeface="Microsoft Sans Serif"/>
              </a:rPr>
              <a:t>–</a:t>
            </a:r>
            <a:r>
              <a:rPr sz="2400" spc="-40" dirty="0">
                <a:latin typeface="Microsoft Sans Serif"/>
                <a:cs typeface="Microsoft Sans Serif"/>
              </a:rPr>
              <a:t> </a:t>
            </a:r>
            <a:r>
              <a:rPr sz="2400" dirty="0">
                <a:latin typeface="Microsoft Sans Serif"/>
                <a:cs typeface="Microsoft Sans Serif"/>
              </a:rPr>
              <a:t>на</a:t>
            </a:r>
            <a:r>
              <a:rPr sz="2400" spc="-40" dirty="0">
                <a:latin typeface="Microsoft Sans Serif"/>
                <a:cs typeface="Microsoft Sans Serif"/>
              </a:rPr>
              <a:t> </a:t>
            </a:r>
            <a:r>
              <a:rPr sz="2400" dirty="0">
                <a:latin typeface="Microsoft Sans Serif"/>
                <a:cs typeface="Microsoft Sans Serif"/>
              </a:rPr>
              <a:t>второго</a:t>
            </a:r>
            <a:r>
              <a:rPr sz="2400" spc="-30" dirty="0">
                <a:latin typeface="Microsoft Sans Serif"/>
                <a:cs typeface="Microsoft Sans Serif"/>
              </a:rPr>
              <a:t> </a:t>
            </a:r>
            <a:r>
              <a:rPr sz="2400" dirty="0">
                <a:latin typeface="Microsoft Sans Serif"/>
                <a:cs typeface="Microsoft Sans Serif"/>
              </a:rPr>
              <a:t>2800</a:t>
            </a:r>
            <a:r>
              <a:rPr sz="2400" spc="-25" dirty="0">
                <a:latin typeface="Microsoft Sans Serif"/>
                <a:cs typeface="Microsoft Sans Serif"/>
              </a:rPr>
              <a:t> </a:t>
            </a:r>
            <a:r>
              <a:rPr sz="2400" spc="-10" dirty="0">
                <a:latin typeface="Microsoft Sans Serif"/>
                <a:cs typeface="Microsoft Sans Serif"/>
              </a:rPr>
              <a:t>руб.)</a:t>
            </a:r>
            <a:endParaRPr sz="2400">
              <a:latin typeface="Microsoft Sans Serif"/>
              <a:cs typeface="Microsoft Sans Serif"/>
            </a:endParaRPr>
          </a:p>
          <a:p>
            <a:pPr marL="355600" marR="208915" indent="-343535">
              <a:lnSpc>
                <a:spcPct val="100000"/>
              </a:lnSpc>
              <a:spcBef>
                <a:spcPts val="575"/>
              </a:spcBef>
              <a:buChar char="•"/>
              <a:tabLst>
                <a:tab pos="355600" algn="l"/>
              </a:tabLst>
            </a:pPr>
            <a:r>
              <a:rPr sz="2400" dirty="0">
                <a:latin typeface="Microsoft Sans Serif"/>
                <a:cs typeface="Microsoft Sans Serif"/>
              </a:rPr>
              <a:t>На</a:t>
            </a:r>
            <a:r>
              <a:rPr sz="2400" spc="-20" dirty="0">
                <a:latin typeface="Microsoft Sans Serif"/>
                <a:cs typeface="Microsoft Sans Serif"/>
              </a:rPr>
              <a:t> </a:t>
            </a:r>
            <a:r>
              <a:rPr sz="2400" spc="-30" dirty="0">
                <a:latin typeface="Microsoft Sans Serif"/>
                <a:cs typeface="Microsoft Sans Serif"/>
              </a:rPr>
              <a:t>каждого</a:t>
            </a:r>
            <a:r>
              <a:rPr sz="2400" spc="-25" dirty="0">
                <a:latin typeface="Microsoft Sans Serif"/>
                <a:cs typeface="Microsoft Sans Serif"/>
              </a:rPr>
              <a:t> </a:t>
            </a:r>
            <a:r>
              <a:rPr sz="2400" spc="-40" dirty="0">
                <a:latin typeface="Microsoft Sans Serif"/>
                <a:cs typeface="Microsoft Sans Serif"/>
              </a:rPr>
              <a:t>ребенка-</a:t>
            </a:r>
            <a:r>
              <a:rPr sz="2400" dirty="0">
                <a:latin typeface="Microsoft Sans Serif"/>
                <a:cs typeface="Microsoft Sans Serif"/>
              </a:rPr>
              <a:t>инвалида до</a:t>
            </a:r>
            <a:r>
              <a:rPr sz="2400" spc="-20" dirty="0">
                <a:latin typeface="Microsoft Sans Serif"/>
                <a:cs typeface="Microsoft Sans Serif"/>
              </a:rPr>
              <a:t> </a:t>
            </a:r>
            <a:r>
              <a:rPr sz="2400" dirty="0">
                <a:latin typeface="Microsoft Sans Serif"/>
                <a:cs typeface="Microsoft Sans Serif"/>
              </a:rPr>
              <a:t>18</a:t>
            </a:r>
            <a:r>
              <a:rPr sz="2400" spc="-20" dirty="0">
                <a:latin typeface="Microsoft Sans Serif"/>
                <a:cs typeface="Microsoft Sans Serif"/>
              </a:rPr>
              <a:t> </a:t>
            </a:r>
            <a:r>
              <a:rPr sz="2400" dirty="0">
                <a:latin typeface="Microsoft Sans Serif"/>
                <a:cs typeface="Microsoft Sans Serif"/>
              </a:rPr>
              <a:t>лет</a:t>
            </a:r>
            <a:r>
              <a:rPr sz="2400" spc="-20" dirty="0">
                <a:latin typeface="Microsoft Sans Serif"/>
                <a:cs typeface="Microsoft Sans Serif"/>
              </a:rPr>
              <a:t> </a:t>
            </a:r>
            <a:r>
              <a:rPr sz="2400" spc="-25" dirty="0">
                <a:latin typeface="Microsoft Sans Serif"/>
                <a:cs typeface="Microsoft Sans Serif"/>
              </a:rPr>
              <a:t>или </a:t>
            </a:r>
            <a:r>
              <a:rPr sz="2400" spc="-20" dirty="0">
                <a:latin typeface="Microsoft Sans Serif"/>
                <a:cs typeface="Microsoft Sans Serif"/>
              </a:rPr>
              <a:t>учащегося-</a:t>
            </a:r>
            <a:r>
              <a:rPr sz="2400" dirty="0">
                <a:latin typeface="Microsoft Sans Serif"/>
                <a:cs typeface="Microsoft Sans Serif"/>
              </a:rPr>
              <a:t>инвалида</a:t>
            </a:r>
            <a:r>
              <a:rPr sz="2400" spc="10" dirty="0">
                <a:latin typeface="Microsoft Sans Serif"/>
                <a:cs typeface="Microsoft Sans Serif"/>
              </a:rPr>
              <a:t> </a:t>
            </a:r>
            <a:r>
              <a:rPr sz="2400" dirty="0">
                <a:latin typeface="Microsoft Sans Serif"/>
                <a:cs typeface="Microsoft Sans Serif"/>
              </a:rPr>
              <a:t>I или</a:t>
            </a:r>
            <a:r>
              <a:rPr sz="2400" spc="-20" dirty="0">
                <a:latin typeface="Microsoft Sans Serif"/>
                <a:cs typeface="Microsoft Sans Serif"/>
              </a:rPr>
              <a:t> </a:t>
            </a:r>
            <a:r>
              <a:rPr sz="2400" dirty="0">
                <a:latin typeface="Microsoft Sans Serif"/>
                <a:cs typeface="Microsoft Sans Serif"/>
              </a:rPr>
              <a:t>II</a:t>
            </a:r>
            <a:r>
              <a:rPr sz="2400" spc="-5" dirty="0">
                <a:latin typeface="Microsoft Sans Serif"/>
                <a:cs typeface="Microsoft Sans Serif"/>
              </a:rPr>
              <a:t> </a:t>
            </a:r>
            <a:r>
              <a:rPr sz="2400" dirty="0">
                <a:latin typeface="Microsoft Sans Serif"/>
                <a:cs typeface="Microsoft Sans Serif"/>
              </a:rPr>
              <a:t>групп</a:t>
            </a:r>
            <a:r>
              <a:rPr sz="2400" spc="5" dirty="0">
                <a:latin typeface="Microsoft Sans Serif"/>
                <a:cs typeface="Microsoft Sans Serif"/>
              </a:rPr>
              <a:t> </a:t>
            </a:r>
            <a:r>
              <a:rPr sz="2400" dirty="0">
                <a:latin typeface="Microsoft Sans Serif"/>
                <a:cs typeface="Microsoft Sans Serif"/>
              </a:rPr>
              <a:t>до</a:t>
            </a:r>
            <a:r>
              <a:rPr sz="2400" spc="5" dirty="0">
                <a:latin typeface="Microsoft Sans Serif"/>
                <a:cs typeface="Microsoft Sans Serif"/>
              </a:rPr>
              <a:t> </a:t>
            </a:r>
            <a:r>
              <a:rPr sz="2400" dirty="0">
                <a:latin typeface="Microsoft Sans Serif"/>
                <a:cs typeface="Microsoft Sans Serif"/>
              </a:rPr>
              <a:t>24 лет</a:t>
            </a:r>
            <a:r>
              <a:rPr sz="2400" spc="5" dirty="0">
                <a:latin typeface="Microsoft Sans Serif"/>
                <a:cs typeface="Microsoft Sans Serif"/>
              </a:rPr>
              <a:t> </a:t>
            </a:r>
            <a:r>
              <a:rPr sz="2400" spc="630" dirty="0">
                <a:latin typeface="Microsoft Sans Serif"/>
                <a:cs typeface="Microsoft Sans Serif"/>
              </a:rPr>
              <a:t>–</a:t>
            </a:r>
            <a:r>
              <a:rPr sz="2400" spc="-10" dirty="0">
                <a:latin typeface="Microsoft Sans Serif"/>
                <a:cs typeface="Microsoft Sans Serif"/>
              </a:rPr>
              <a:t> 12000 </a:t>
            </a:r>
            <a:r>
              <a:rPr sz="2400" dirty="0">
                <a:latin typeface="Microsoft Sans Serif"/>
                <a:cs typeface="Microsoft Sans Serif"/>
              </a:rPr>
              <a:t>руб.</a:t>
            </a:r>
            <a:r>
              <a:rPr sz="2400" spc="-15" dirty="0">
                <a:latin typeface="Microsoft Sans Serif"/>
                <a:cs typeface="Microsoft Sans Serif"/>
              </a:rPr>
              <a:t> </a:t>
            </a:r>
            <a:r>
              <a:rPr sz="2400" dirty="0">
                <a:latin typeface="Microsoft Sans Serif"/>
                <a:cs typeface="Microsoft Sans Serif"/>
              </a:rPr>
              <a:t>(</a:t>
            </a:r>
            <a:r>
              <a:rPr sz="2400" spc="-5" dirty="0">
                <a:latin typeface="Microsoft Sans Serif"/>
                <a:cs typeface="Microsoft Sans Serif"/>
              </a:rPr>
              <a:t> </a:t>
            </a:r>
            <a:r>
              <a:rPr sz="2400" dirty="0">
                <a:latin typeface="Microsoft Sans Serif"/>
                <a:cs typeface="Microsoft Sans Serif"/>
              </a:rPr>
              <a:t>С</a:t>
            </a:r>
            <a:r>
              <a:rPr sz="2400" spc="-10" dirty="0">
                <a:latin typeface="Microsoft Sans Serif"/>
                <a:cs typeface="Microsoft Sans Serif"/>
              </a:rPr>
              <a:t> </a:t>
            </a:r>
            <a:r>
              <a:rPr sz="2400" dirty="0">
                <a:latin typeface="Microsoft Sans Serif"/>
                <a:cs typeface="Microsoft Sans Serif"/>
              </a:rPr>
              <a:t>25</a:t>
            </a:r>
            <a:r>
              <a:rPr sz="2400" spc="-5" dirty="0">
                <a:latin typeface="Microsoft Sans Serif"/>
                <a:cs typeface="Microsoft Sans Serif"/>
              </a:rPr>
              <a:t> </a:t>
            </a:r>
            <a:r>
              <a:rPr sz="2400" dirty="0">
                <a:latin typeface="Microsoft Sans Serif"/>
                <a:cs typeface="Microsoft Sans Serif"/>
              </a:rPr>
              <a:t>г.</a:t>
            </a:r>
            <a:r>
              <a:rPr sz="2400" spc="5" dirty="0">
                <a:latin typeface="Microsoft Sans Serif"/>
                <a:cs typeface="Microsoft Sans Serif"/>
              </a:rPr>
              <a:t> </a:t>
            </a:r>
            <a:r>
              <a:rPr sz="2400" spc="630" dirty="0">
                <a:latin typeface="Microsoft Sans Serif"/>
                <a:cs typeface="Microsoft Sans Serif"/>
              </a:rPr>
              <a:t>–</a:t>
            </a:r>
            <a:r>
              <a:rPr sz="2400" spc="-15" dirty="0">
                <a:latin typeface="Microsoft Sans Serif"/>
                <a:cs typeface="Microsoft Sans Serif"/>
              </a:rPr>
              <a:t> </a:t>
            </a:r>
            <a:r>
              <a:rPr sz="2400" dirty="0">
                <a:latin typeface="Microsoft Sans Serif"/>
                <a:cs typeface="Microsoft Sans Serif"/>
              </a:rPr>
              <a:t>для</a:t>
            </a:r>
            <a:r>
              <a:rPr sz="2400" spc="-15" dirty="0">
                <a:latin typeface="Microsoft Sans Serif"/>
                <a:cs typeface="Microsoft Sans Serif"/>
              </a:rPr>
              <a:t> </a:t>
            </a:r>
            <a:r>
              <a:rPr sz="2400" spc="-25" dirty="0">
                <a:latin typeface="Microsoft Sans Serif"/>
                <a:cs typeface="Microsoft Sans Serif"/>
              </a:rPr>
              <a:t>опекунов</a:t>
            </a:r>
            <a:r>
              <a:rPr sz="2400" spc="5" dirty="0">
                <a:latin typeface="Microsoft Sans Serif"/>
                <a:cs typeface="Microsoft Sans Serif"/>
              </a:rPr>
              <a:t> </a:t>
            </a:r>
            <a:r>
              <a:rPr sz="2400" spc="-10" dirty="0">
                <a:latin typeface="Microsoft Sans Serif"/>
                <a:cs typeface="Microsoft Sans Serif"/>
              </a:rPr>
              <a:t>тоже).</a:t>
            </a:r>
            <a:endParaRPr sz="2400">
              <a:latin typeface="Microsoft Sans Serif"/>
              <a:cs typeface="Microsoft Sans Serif"/>
            </a:endParaRPr>
          </a:p>
          <a:p>
            <a:pPr marL="355600" marR="950594" indent="-343535">
              <a:lnSpc>
                <a:spcPct val="100000"/>
              </a:lnSpc>
              <a:spcBef>
                <a:spcPts val="580"/>
              </a:spcBef>
              <a:buChar char="•"/>
              <a:tabLst>
                <a:tab pos="355600" algn="l"/>
              </a:tabLst>
            </a:pPr>
            <a:r>
              <a:rPr sz="2400" dirty="0">
                <a:latin typeface="Microsoft Sans Serif"/>
                <a:cs typeface="Microsoft Sans Serif"/>
              </a:rPr>
              <a:t>Предел</a:t>
            </a:r>
            <a:r>
              <a:rPr sz="2400" spc="-15" dirty="0">
                <a:latin typeface="Microsoft Sans Serif"/>
                <a:cs typeface="Microsoft Sans Serif"/>
              </a:rPr>
              <a:t> </a:t>
            </a:r>
            <a:r>
              <a:rPr sz="2400" dirty="0">
                <a:latin typeface="Microsoft Sans Serif"/>
                <a:cs typeface="Microsoft Sans Serif"/>
              </a:rPr>
              <a:t>для</a:t>
            </a:r>
            <a:r>
              <a:rPr sz="2400" spc="-35" dirty="0">
                <a:latin typeface="Microsoft Sans Serif"/>
                <a:cs typeface="Microsoft Sans Serif"/>
              </a:rPr>
              <a:t> </a:t>
            </a:r>
            <a:r>
              <a:rPr sz="2400" dirty="0">
                <a:latin typeface="Microsoft Sans Serif"/>
                <a:cs typeface="Microsoft Sans Serif"/>
              </a:rPr>
              <a:t>вычетов</a:t>
            </a:r>
            <a:r>
              <a:rPr sz="2400" spc="-10" dirty="0">
                <a:latin typeface="Microsoft Sans Serif"/>
                <a:cs typeface="Microsoft Sans Serif"/>
              </a:rPr>
              <a:t> </a:t>
            </a:r>
            <a:r>
              <a:rPr sz="2400" spc="630" dirty="0">
                <a:latin typeface="Microsoft Sans Serif"/>
                <a:cs typeface="Microsoft Sans Serif"/>
              </a:rPr>
              <a:t>–</a:t>
            </a:r>
            <a:r>
              <a:rPr sz="2400" spc="-30" dirty="0">
                <a:latin typeface="Microsoft Sans Serif"/>
                <a:cs typeface="Microsoft Sans Serif"/>
              </a:rPr>
              <a:t> </a:t>
            </a:r>
            <a:r>
              <a:rPr sz="2400" dirty="0">
                <a:latin typeface="Microsoft Sans Serif"/>
                <a:cs typeface="Microsoft Sans Serif"/>
              </a:rPr>
              <a:t>350000</a:t>
            </a:r>
            <a:r>
              <a:rPr sz="2400" spc="-5" dirty="0">
                <a:latin typeface="Microsoft Sans Serif"/>
                <a:cs typeface="Microsoft Sans Serif"/>
              </a:rPr>
              <a:t> </a:t>
            </a:r>
            <a:r>
              <a:rPr sz="2400" dirty="0">
                <a:latin typeface="Microsoft Sans Serif"/>
                <a:cs typeface="Microsoft Sans Serif"/>
              </a:rPr>
              <a:t>руб.</a:t>
            </a:r>
            <a:r>
              <a:rPr sz="2400" spc="-20" dirty="0">
                <a:latin typeface="Microsoft Sans Serif"/>
                <a:cs typeface="Microsoft Sans Serif"/>
              </a:rPr>
              <a:t> </a:t>
            </a:r>
            <a:r>
              <a:rPr sz="2400" dirty="0">
                <a:latin typeface="Microsoft Sans Serif"/>
                <a:cs typeface="Microsoft Sans Serif"/>
              </a:rPr>
              <a:t>(с</a:t>
            </a:r>
            <a:r>
              <a:rPr sz="2400" spc="-30" dirty="0">
                <a:latin typeface="Microsoft Sans Serif"/>
                <a:cs typeface="Microsoft Sans Serif"/>
              </a:rPr>
              <a:t> </a:t>
            </a:r>
            <a:r>
              <a:rPr sz="2400" dirty="0">
                <a:latin typeface="Microsoft Sans Serif"/>
                <a:cs typeface="Microsoft Sans Serif"/>
              </a:rPr>
              <a:t>25</a:t>
            </a:r>
            <a:r>
              <a:rPr sz="2400" spc="-20" dirty="0">
                <a:latin typeface="Microsoft Sans Serif"/>
                <a:cs typeface="Microsoft Sans Serif"/>
              </a:rPr>
              <a:t> </a:t>
            </a:r>
            <a:r>
              <a:rPr sz="2400" dirty="0">
                <a:latin typeface="Microsoft Sans Serif"/>
                <a:cs typeface="Microsoft Sans Serif"/>
              </a:rPr>
              <a:t>года</a:t>
            </a:r>
            <a:r>
              <a:rPr sz="2400" spc="-10" dirty="0">
                <a:latin typeface="Microsoft Sans Serif"/>
                <a:cs typeface="Microsoft Sans Serif"/>
              </a:rPr>
              <a:t> </a:t>
            </a:r>
            <a:r>
              <a:rPr sz="2400" spc="580" dirty="0">
                <a:latin typeface="Microsoft Sans Serif"/>
                <a:cs typeface="Microsoft Sans Serif"/>
              </a:rPr>
              <a:t>– </a:t>
            </a:r>
            <a:r>
              <a:rPr sz="2400" dirty="0">
                <a:latin typeface="Microsoft Sans Serif"/>
                <a:cs typeface="Microsoft Sans Serif"/>
              </a:rPr>
              <a:t>450000</a:t>
            </a:r>
            <a:r>
              <a:rPr sz="2400" spc="-75" dirty="0">
                <a:latin typeface="Microsoft Sans Serif"/>
                <a:cs typeface="Microsoft Sans Serif"/>
              </a:rPr>
              <a:t> </a:t>
            </a:r>
            <a:r>
              <a:rPr sz="2400" spc="-10" dirty="0">
                <a:latin typeface="Microsoft Sans Serif"/>
                <a:cs typeface="Microsoft Sans Serif"/>
              </a:rPr>
              <a:t>руб.)</a:t>
            </a:r>
            <a:endParaRPr sz="2400">
              <a:latin typeface="Microsoft Sans Serif"/>
              <a:cs typeface="Microsoft Sans Serif"/>
            </a:endParaRPr>
          </a:p>
          <a:p>
            <a:pPr marL="355600" marR="1162685" indent="-343535">
              <a:lnSpc>
                <a:spcPct val="100000"/>
              </a:lnSpc>
              <a:spcBef>
                <a:spcPts val="580"/>
              </a:spcBef>
              <a:buChar char="•"/>
              <a:tabLst>
                <a:tab pos="355600" algn="l"/>
              </a:tabLst>
            </a:pPr>
            <a:r>
              <a:rPr sz="2400" dirty="0">
                <a:latin typeface="Microsoft Sans Serif"/>
                <a:cs typeface="Microsoft Sans Serif"/>
              </a:rPr>
              <a:t>На</a:t>
            </a:r>
            <a:r>
              <a:rPr sz="2400" spc="-45" dirty="0">
                <a:latin typeface="Microsoft Sans Serif"/>
                <a:cs typeface="Microsoft Sans Serif"/>
              </a:rPr>
              <a:t> </a:t>
            </a:r>
            <a:r>
              <a:rPr sz="2400" spc="-10" dirty="0">
                <a:latin typeface="Microsoft Sans Serif"/>
                <a:cs typeface="Microsoft Sans Serif"/>
              </a:rPr>
              <a:t>недееспособных </a:t>
            </a:r>
            <a:r>
              <a:rPr sz="2400" dirty="0">
                <a:latin typeface="Microsoft Sans Serif"/>
                <a:cs typeface="Microsoft Sans Serif"/>
              </a:rPr>
              <a:t>детей</a:t>
            </a:r>
            <a:r>
              <a:rPr sz="2400" spc="-40" dirty="0">
                <a:latin typeface="Microsoft Sans Serif"/>
                <a:cs typeface="Microsoft Sans Serif"/>
              </a:rPr>
              <a:t> </a:t>
            </a:r>
            <a:r>
              <a:rPr sz="2400" dirty="0">
                <a:latin typeface="Microsoft Sans Serif"/>
                <a:cs typeface="Microsoft Sans Serif"/>
              </a:rPr>
              <a:t>вычеты</a:t>
            </a:r>
            <a:r>
              <a:rPr sz="2400" spc="-35" dirty="0">
                <a:latin typeface="Microsoft Sans Serif"/>
                <a:cs typeface="Microsoft Sans Serif"/>
              </a:rPr>
              <a:t> </a:t>
            </a:r>
            <a:r>
              <a:rPr sz="2400" spc="-10" dirty="0">
                <a:latin typeface="Microsoft Sans Serif"/>
                <a:cs typeface="Microsoft Sans Serif"/>
              </a:rPr>
              <a:t>действуют независимо</a:t>
            </a:r>
            <a:r>
              <a:rPr sz="2400" spc="-55" dirty="0">
                <a:latin typeface="Microsoft Sans Serif"/>
                <a:cs typeface="Microsoft Sans Serif"/>
              </a:rPr>
              <a:t> </a:t>
            </a:r>
            <a:r>
              <a:rPr sz="2400" dirty="0">
                <a:latin typeface="Microsoft Sans Serif"/>
                <a:cs typeface="Microsoft Sans Serif"/>
              </a:rPr>
              <a:t>от</a:t>
            </a:r>
            <a:r>
              <a:rPr sz="2400" spc="-45" dirty="0">
                <a:latin typeface="Microsoft Sans Serif"/>
                <a:cs typeface="Microsoft Sans Serif"/>
              </a:rPr>
              <a:t> </a:t>
            </a:r>
            <a:r>
              <a:rPr sz="2400" spc="-10" dirty="0">
                <a:latin typeface="Microsoft Sans Serif"/>
                <a:cs typeface="Microsoft Sans Serif"/>
              </a:rPr>
              <a:t>возраста</a:t>
            </a:r>
            <a:r>
              <a:rPr sz="2400" spc="-45" dirty="0">
                <a:latin typeface="Microsoft Sans Serif"/>
                <a:cs typeface="Microsoft Sans Serif"/>
              </a:rPr>
              <a:t> </a:t>
            </a:r>
            <a:r>
              <a:rPr sz="2400" dirty="0">
                <a:latin typeface="Microsoft Sans Serif"/>
                <a:cs typeface="Microsoft Sans Serif"/>
              </a:rPr>
              <a:t>с</a:t>
            </a:r>
            <a:r>
              <a:rPr sz="2400" spc="-40" dirty="0">
                <a:latin typeface="Microsoft Sans Serif"/>
                <a:cs typeface="Microsoft Sans Serif"/>
              </a:rPr>
              <a:t> </a:t>
            </a:r>
            <a:r>
              <a:rPr sz="2400" dirty="0">
                <a:latin typeface="Microsoft Sans Serif"/>
                <a:cs typeface="Microsoft Sans Serif"/>
              </a:rPr>
              <a:t>24</a:t>
            </a:r>
            <a:r>
              <a:rPr sz="2400" spc="-45" dirty="0">
                <a:latin typeface="Microsoft Sans Serif"/>
                <a:cs typeface="Microsoft Sans Serif"/>
              </a:rPr>
              <a:t> </a:t>
            </a:r>
            <a:r>
              <a:rPr sz="2400" spc="-10" dirty="0">
                <a:latin typeface="Microsoft Sans Serif"/>
                <a:cs typeface="Microsoft Sans Serif"/>
              </a:rPr>
              <a:t>года.</a:t>
            </a:r>
            <a:endParaRPr sz="2400">
              <a:latin typeface="Microsoft Sans Serif"/>
              <a:cs typeface="Microsoft Sans Serif"/>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prstGeom prst="rect">
            <a:avLst/>
          </a:prstGeom>
        </p:spPr>
        <p:txBody>
          <a:bodyPr vert="horz" wrap="square" lIns="0" tIns="12700" rIns="0" bIns="0" rtlCol="0">
            <a:spAutoFit/>
          </a:bodyPr>
          <a:lstStyle/>
          <a:p>
            <a:pPr marL="3388360" marR="5080" indent="-3230245">
              <a:lnSpc>
                <a:spcPct val="100000"/>
              </a:lnSpc>
              <a:spcBef>
                <a:spcPts val="100"/>
              </a:spcBef>
            </a:pPr>
            <a:r>
              <a:rPr dirty="0"/>
              <a:t>Социальные</a:t>
            </a:r>
            <a:r>
              <a:rPr spc="-65" dirty="0"/>
              <a:t> </a:t>
            </a:r>
            <a:r>
              <a:rPr dirty="0"/>
              <a:t>вычеты</a:t>
            </a:r>
            <a:r>
              <a:rPr spc="-65" dirty="0"/>
              <a:t> </a:t>
            </a:r>
            <a:r>
              <a:rPr spc="-10" dirty="0"/>
              <a:t>(ст.219 </a:t>
            </a:r>
            <a:r>
              <a:rPr spc="-25" dirty="0"/>
              <a:t>НК)</a:t>
            </a:r>
          </a:p>
        </p:txBody>
      </p:sp>
      <p:sp>
        <p:nvSpPr>
          <p:cNvPr id="4" name="object 4"/>
          <p:cNvSpPr txBox="1"/>
          <p:nvPr/>
        </p:nvSpPr>
        <p:spPr>
          <a:xfrm>
            <a:off x="535940" y="2409570"/>
            <a:ext cx="96520" cy="269240"/>
          </a:xfrm>
          <a:prstGeom prst="rect">
            <a:avLst/>
          </a:prstGeom>
        </p:spPr>
        <p:txBody>
          <a:bodyPr vert="horz" wrap="square" lIns="0" tIns="12065" rIns="0" bIns="0" rtlCol="0">
            <a:spAutoFit/>
          </a:bodyPr>
          <a:lstStyle/>
          <a:p>
            <a:pPr marL="12700">
              <a:lnSpc>
                <a:spcPct val="100000"/>
              </a:lnSpc>
              <a:spcBef>
                <a:spcPts val="95"/>
              </a:spcBef>
            </a:pPr>
            <a:r>
              <a:rPr sz="1600" spc="-50" dirty="0">
                <a:latin typeface="Microsoft Sans Serif"/>
                <a:cs typeface="Microsoft Sans Serif"/>
              </a:rPr>
              <a:t>•</a:t>
            </a:r>
            <a:endParaRPr sz="1600">
              <a:latin typeface="Microsoft Sans Serif"/>
              <a:cs typeface="Microsoft Sans Serif"/>
            </a:endParaRPr>
          </a:p>
        </p:txBody>
      </p:sp>
      <p:sp>
        <p:nvSpPr>
          <p:cNvPr id="5" name="object 5"/>
          <p:cNvSpPr txBox="1"/>
          <p:nvPr/>
        </p:nvSpPr>
        <p:spPr>
          <a:xfrm>
            <a:off x="535940" y="1628901"/>
            <a:ext cx="8014334" cy="4951730"/>
          </a:xfrm>
          <a:prstGeom prst="rect">
            <a:avLst/>
          </a:prstGeom>
        </p:spPr>
        <p:txBody>
          <a:bodyPr vert="horz" wrap="square" lIns="0" tIns="12065" rIns="0" bIns="0" rtlCol="0">
            <a:spAutoFit/>
          </a:bodyPr>
          <a:lstStyle/>
          <a:p>
            <a:pPr marL="355600" marR="94615" indent="-343535">
              <a:lnSpc>
                <a:spcPct val="100000"/>
              </a:lnSpc>
              <a:spcBef>
                <a:spcPts val="95"/>
              </a:spcBef>
              <a:buChar char="•"/>
              <a:tabLst>
                <a:tab pos="355600" algn="l"/>
              </a:tabLst>
            </a:pPr>
            <a:r>
              <a:rPr sz="1600" dirty="0">
                <a:latin typeface="Microsoft Sans Serif"/>
                <a:cs typeface="Microsoft Sans Serif"/>
              </a:rPr>
              <a:t>Вычет</a:t>
            </a:r>
            <a:r>
              <a:rPr sz="1600" spc="-50" dirty="0">
                <a:latin typeface="Microsoft Sans Serif"/>
                <a:cs typeface="Microsoft Sans Serif"/>
              </a:rPr>
              <a:t> </a:t>
            </a:r>
            <a:r>
              <a:rPr sz="1600" dirty="0">
                <a:latin typeface="Microsoft Sans Serif"/>
                <a:cs typeface="Microsoft Sans Serif"/>
              </a:rPr>
              <a:t>предоставляют</a:t>
            </a:r>
            <a:r>
              <a:rPr sz="1600" spc="-45" dirty="0">
                <a:latin typeface="Microsoft Sans Serif"/>
                <a:cs typeface="Microsoft Sans Serif"/>
              </a:rPr>
              <a:t> </a:t>
            </a:r>
            <a:r>
              <a:rPr sz="1600" dirty="0">
                <a:latin typeface="Microsoft Sans Serif"/>
                <a:cs typeface="Microsoft Sans Serif"/>
              </a:rPr>
              <a:t>налоговые</a:t>
            </a:r>
            <a:r>
              <a:rPr sz="1600" spc="-45" dirty="0">
                <a:latin typeface="Microsoft Sans Serif"/>
                <a:cs typeface="Microsoft Sans Serif"/>
              </a:rPr>
              <a:t> </a:t>
            </a:r>
            <a:r>
              <a:rPr sz="1600" dirty="0">
                <a:latin typeface="Microsoft Sans Serif"/>
                <a:cs typeface="Microsoft Sans Serif"/>
              </a:rPr>
              <a:t>органы</a:t>
            </a:r>
            <a:r>
              <a:rPr sz="1600" spc="-45" dirty="0">
                <a:latin typeface="Microsoft Sans Serif"/>
                <a:cs typeface="Microsoft Sans Serif"/>
              </a:rPr>
              <a:t> </a:t>
            </a:r>
            <a:r>
              <a:rPr sz="1600" dirty="0">
                <a:latin typeface="Microsoft Sans Serif"/>
                <a:cs typeface="Microsoft Sans Serif"/>
              </a:rPr>
              <a:t>на</a:t>
            </a:r>
            <a:r>
              <a:rPr sz="1600" spc="-50" dirty="0">
                <a:latin typeface="Microsoft Sans Serif"/>
                <a:cs typeface="Microsoft Sans Serif"/>
              </a:rPr>
              <a:t> </a:t>
            </a:r>
            <a:r>
              <a:rPr sz="1600" dirty="0">
                <a:latin typeface="Microsoft Sans Serif"/>
                <a:cs typeface="Microsoft Sans Serif"/>
              </a:rPr>
              <a:t>основании</a:t>
            </a:r>
            <a:r>
              <a:rPr sz="1600" spc="-20" dirty="0">
                <a:latin typeface="Microsoft Sans Serif"/>
                <a:cs typeface="Microsoft Sans Serif"/>
              </a:rPr>
              <a:t> </a:t>
            </a:r>
            <a:r>
              <a:rPr sz="1600" spc="-10" dirty="0">
                <a:latin typeface="Microsoft Sans Serif"/>
                <a:cs typeface="Microsoft Sans Serif"/>
              </a:rPr>
              <a:t>письменного</a:t>
            </a:r>
            <a:r>
              <a:rPr sz="1600" spc="-15" dirty="0">
                <a:latin typeface="Microsoft Sans Serif"/>
                <a:cs typeface="Microsoft Sans Serif"/>
              </a:rPr>
              <a:t> </a:t>
            </a:r>
            <a:r>
              <a:rPr sz="1600" spc="-10" dirty="0">
                <a:latin typeface="Microsoft Sans Serif"/>
                <a:cs typeface="Microsoft Sans Serif"/>
              </a:rPr>
              <a:t>заявления </a:t>
            </a:r>
            <a:r>
              <a:rPr sz="1600" dirty="0">
                <a:latin typeface="Microsoft Sans Serif"/>
                <a:cs typeface="Microsoft Sans Serif"/>
              </a:rPr>
              <a:t>и</a:t>
            </a:r>
            <a:r>
              <a:rPr sz="1600" spc="-45" dirty="0">
                <a:latin typeface="Microsoft Sans Serif"/>
                <a:cs typeface="Microsoft Sans Serif"/>
              </a:rPr>
              <a:t> </a:t>
            </a:r>
            <a:r>
              <a:rPr sz="1600" spc="-10" dirty="0">
                <a:latin typeface="Microsoft Sans Serif"/>
                <a:cs typeface="Microsoft Sans Serif"/>
              </a:rPr>
              <a:t>документов,</a:t>
            </a:r>
            <a:r>
              <a:rPr sz="1600" spc="5" dirty="0">
                <a:latin typeface="Microsoft Sans Serif"/>
                <a:cs typeface="Microsoft Sans Serif"/>
              </a:rPr>
              <a:t> </a:t>
            </a:r>
            <a:r>
              <a:rPr sz="1600" spc="-10" dirty="0">
                <a:latin typeface="Microsoft Sans Serif"/>
                <a:cs typeface="Microsoft Sans Serif"/>
              </a:rPr>
              <a:t>подтверждающих</a:t>
            </a:r>
            <a:r>
              <a:rPr sz="1600" spc="-15" dirty="0">
                <a:latin typeface="Microsoft Sans Serif"/>
                <a:cs typeface="Microsoft Sans Serif"/>
              </a:rPr>
              <a:t> </a:t>
            </a:r>
            <a:r>
              <a:rPr sz="1600" dirty="0">
                <a:latin typeface="Microsoft Sans Serif"/>
                <a:cs typeface="Microsoft Sans Serif"/>
              </a:rPr>
              <a:t>право</a:t>
            </a:r>
            <a:r>
              <a:rPr sz="1600" spc="-50" dirty="0">
                <a:latin typeface="Microsoft Sans Serif"/>
                <a:cs typeface="Microsoft Sans Serif"/>
              </a:rPr>
              <a:t> </a:t>
            </a:r>
            <a:r>
              <a:rPr sz="1600" dirty="0">
                <a:latin typeface="Microsoft Sans Serif"/>
                <a:cs typeface="Microsoft Sans Serif"/>
              </a:rPr>
              <a:t>на</a:t>
            </a:r>
            <a:r>
              <a:rPr sz="1600" spc="-40" dirty="0">
                <a:latin typeface="Microsoft Sans Serif"/>
                <a:cs typeface="Microsoft Sans Serif"/>
              </a:rPr>
              <a:t> </a:t>
            </a:r>
            <a:r>
              <a:rPr sz="1600" dirty="0">
                <a:latin typeface="Microsoft Sans Serif"/>
                <a:cs typeface="Microsoft Sans Serif"/>
              </a:rPr>
              <a:t>вычет,</a:t>
            </a:r>
            <a:r>
              <a:rPr sz="1600" spc="-30" dirty="0">
                <a:latin typeface="Microsoft Sans Serif"/>
                <a:cs typeface="Microsoft Sans Serif"/>
              </a:rPr>
              <a:t> </a:t>
            </a:r>
            <a:r>
              <a:rPr sz="1600" dirty="0">
                <a:latin typeface="Microsoft Sans Serif"/>
                <a:cs typeface="Microsoft Sans Serif"/>
              </a:rPr>
              <a:t>при</a:t>
            </a:r>
            <a:r>
              <a:rPr sz="1600" spc="-35" dirty="0">
                <a:latin typeface="Microsoft Sans Serif"/>
                <a:cs typeface="Microsoft Sans Serif"/>
              </a:rPr>
              <a:t> </a:t>
            </a:r>
            <a:r>
              <a:rPr sz="1600" dirty="0">
                <a:latin typeface="Microsoft Sans Serif"/>
                <a:cs typeface="Microsoft Sans Serif"/>
              </a:rPr>
              <a:t>подаче</a:t>
            </a:r>
            <a:r>
              <a:rPr sz="1600" spc="-45" dirty="0">
                <a:latin typeface="Microsoft Sans Serif"/>
                <a:cs typeface="Microsoft Sans Serif"/>
              </a:rPr>
              <a:t> </a:t>
            </a:r>
            <a:r>
              <a:rPr sz="1600" spc="-10" dirty="0">
                <a:latin typeface="Microsoft Sans Serif"/>
                <a:cs typeface="Microsoft Sans Serif"/>
              </a:rPr>
              <a:t>налоговой декларации.</a:t>
            </a:r>
            <a:r>
              <a:rPr sz="1600" spc="-45" dirty="0">
                <a:latin typeface="Microsoft Sans Serif"/>
                <a:cs typeface="Microsoft Sans Serif"/>
              </a:rPr>
              <a:t> </a:t>
            </a:r>
            <a:r>
              <a:rPr sz="1600" dirty="0">
                <a:latin typeface="Microsoft Sans Serif"/>
                <a:cs typeface="Microsoft Sans Serif"/>
              </a:rPr>
              <a:t>Социальные</a:t>
            </a:r>
            <a:r>
              <a:rPr sz="1600" spc="-40" dirty="0">
                <a:latin typeface="Microsoft Sans Serif"/>
                <a:cs typeface="Microsoft Sans Serif"/>
              </a:rPr>
              <a:t> </a:t>
            </a:r>
            <a:r>
              <a:rPr sz="1600" dirty="0">
                <a:latin typeface="Microsoft Sans Serif"/>
                <a:cs typeface="Microsoft Sans Serif"/>
              </a:rPr>
              <a:t>вычеты</a:t>
            </a:r>
            <a:r>
              <a:rPr sz="1600" spc="-45" dirty="0">
                <a:latin typeface="Microsoft Sans Serif"/>
                <a:cs typeface="Microsoft Sans Serif"/>
              </a:rPr>
              <a:t> </a:t>
            </a:r>
            <a:r>
              <a:rPr sz="1600" spc="-20" dirty="0">
                <a:latin typeface="Microsoft Sans Serif"/>
                <a:cs typeface="Microsoft Sans Serif"/>
              </a:rPr>
              <a:t>также</a:t>
            </a:r>
            <a:r>
              <a:rPr sz="1600" spc="-65" dirty="0">
                <a:latin typeface="Microsoft Sans Serif"/>
                <a:cs typeface="Microsoft Sans Serif"/>
              </a:rPr>
              <a:t> </a:t>
            </a:r>
            <a:r>
              <a:rPr sz="1600" dirty="0">
                <a:latin typeface="Microsoft Sans Serif"/>
                <a:cs typeface="Microsoft Sans Serif"/>
              </a:rPr>
              <a:t>можно</a:t>
            </a:r>
            <a:r>
              <a:rPr sz="1600" spc="-40" dirty="0">
                <a:latin typeface="Microsoft Sans Serif"/>
                <a:cs typeface="Microsoft Sans Serif"/>
              </a:rPr>
              <a:t> </a:t>
            </a:r>
            <a:r>
              <a:rPr sz="1600" dirty="0">
                <a:latin typeface="Microsoft Sans Serif"/>
                <a:cs typeface="Microsoft Sans Serif"/>
              </a:rPr>
              <a:t>получить</a:t>
            </a:r>
            <a:r>
              <a:rPr sz="1600" spc="-25" dirty="0">
                <a:latin typeface="Microsoft Sans Serif"/>
                <a:cs typeface="Microsoft Sans Serif"/>
              </a:rPr>
              <a:t> </a:t>
            </a:r>
            <a:r>
              <a:rPr sz="1600" dirty="0">
                <a:latin typeface="Microsoft Sans Serif"/>
                <a:cs typeface="Microsoft Sans Serif"/>
              </a:rPr>
              <a:t>у</a:t>
            </a:r>
            <a:r>
              <a:rPr sz="1600" spc="-65" dirty="0">
                <a:latin typeface="Microsoft Sans Serif"/>
                <a:cs typeface="Microsoft Sans Serif"/>
              </a:rPr>
              <a:t> </a:t>
            </a:r>
            <a:r>
              <a:rPr sz="1600" spc="-10" dirty="0">
                <a:latin typeface="Microsoft Sans Serif"/>
                <a:cs typeface="Microsoft Sans Serif"/>
              </a:rPr>
              <a:t>работодателя.</a:t>
            </a:r>
            <a:endParaRPr sz="1600">
              <a:latin typeface="Microsoft Sans Serif"/>
              <a:cs typeface="Microsoft Sans Serif"/>
            </a:endParaRPr>
          </a:p>
          <a:p>
            <a:pPr marL="355600" marR="178435" indent="284480">
              <a:lnSpc>
                <a:spcPct val="100000"/>
              </a:lnSpc>
              <a:spcBef>
                <a:spcPts val="385"/>
              </a:spcBef>
            </a:pPr>
            <a:r>
              <a:rPr sz="1600" dirty="0">
                <a:latin typeface="Microsoft Sans Serif"/>
                <a:cs typeface="Microsoft Sans Serif"/>
              </a:rPr>
              <a:t>Вычет</a:t>
            </a:r>
            <a:r>
              <a:rPr sz="1600" spc="-55" dirty="0">
                <a:latin typeface="Microsoft Sans Serif"/>
                <a:cs typeface="Microsoft Sans Serif"/>
              </a:rPr>
              <a:t> </a:t>
            </a:r>
            <a:r>
              <a:rPr sz="1600" dirty="0">
                <a:latin typeface="Microsoft Sans Serif"/>
                <a:cs typeface="Microsoft Sans Serif"/>
              </a:rPr>
              <a:t>в</a:t>
            </a:r>
            <a:r>
              <a:rPr sz="1600" spc="-60" dirty="0">
                <a:latin typeface="Microsoft Sans Serif"/>
                <a:cs typeface="Microsoft Sans Serif"/>
              </a:rPr>
              <a:t> </a:t>
            </a:r>
            <a:r>
              <a:rPr sz="1600" dirty="0">
                <a:latin typeface="Microsoft Sans Serif"/>
                <a:cs typeface="Microsoft Sans Serif"/>
              </a:rPr>
              <a:t>уменьшение</a:t>
            </a:r>
            <a:r>
              <a:rPr sz="1600" spc="-10" dirty="0">
                <a:latin typeface="Microsoft Sans Serif"/>
                <a:cs typeface="Microsoft Sans Serif"/>
              </a:rPr>
              <a:t> </a:t>
            </a:r>
            <a:r>
              <a:rPr sz="1600" dirty="0">
                <a:latin typeface="Microsoft Sans Serif"/>
                <a:cs typeface="Microsoft Sans Serif"/>
              </a:rPr>
              <a:t>налоговой</a:t>
            </a:r>
            <a:r>
              <a:rPr sz="1600" spc="-55" dirty="0">
                <a:latin typeface="Microsoft Sans Serif"/>
                <a:cs typeface="Microsoft Sans Serif"/>
              </a:rPr>
              <a:t> </a:t>
            </a:r>
            <a:r>
              <a:rPr sz="1600" dirty="0">
                <a:latin typeface="Microsoft Sans Serif"/>
                <a:cs typeface="Microsoft Sans Serif"/>
              </a:rPr>
              <a:t>базы,</a:t>
            </a:r>
            <a:r>
              <a:rPr sz="1600" spc="-55" dirty="0">
                <a:latin typeface="Microsoft Sans Serif"/>
                <a:cs typeface="Microsoft Sans Serif"/>
              </a:rPr>
              <a:t> </a:t>
            </a:r>
            <a:r>
              <a:rPr sz="1600" dirty="0">
                <a:latin typeface="Microsoft Sans Serif"/>
                <a:cs typeface="Microsoft Sans Serif"/>
              </a:rPr>
              <a:t>облагаемой</a:t>
            </a:r>
            <a:r>
              <a:rPr sz="1600" spc="-50" dirty="0">
                <a:latin typeface="Microsoft Sans Serif"/>
                <a:cs typeface="Microsoft Sans Serif"/>
              </a:rPr>
              <a:t> </a:t>
            </a:r>
            <a:r>
              <a:rPr sz="1600" dirty="0">
                <a:latin typeface="Microsoft Sans Serif"/>
                <a:cs typeface="Microsoft Sans Serif"/>
              </a:rPr>
              <a:t>по</a:t>
            </a:r>
            <a:r>
              <a:rPr sz="1600" spc="-60" dirty="0">
                <a:latin typeface="Microsoft Sans Serif"/>
                <a:cs typeface="Microsoft Sans Serif"/>
              </a:rPr>
              <a:t> </a:t>
            </a:r>
            <a:r>
              <a:rPr sz="1600" spc="-10" dirty="0">
                <a:latin typeface="Microsoft Sans Serif"/>
                <a:cs typeface="Microsoft Sans Serif"/>
              </a:rPr>
              <a:t>ставке</a:t>
            </a:r>
            <a:r>
              <a:rPr sz="1600" spc="-65" dirty="0">
                <a:latin typeface="Microsoft Sans Serif"/>
                <a:cs typeface="Microsoft Sans Serif"/>
              </a:rPr>
              <a:t> </a:t>
            </a:r>
            <a:r>
              <a:rPr sz="1600" spc="-20" dirty="0">
                <a:latin typeface="Microsoft Sans Serif"/>
                <a:cs typeface="Microsoft Sans Serif"/>
              </a:rPr>
              <a:t>13%, </a:t>
            </a:r>
            <a:r>
              <a:rPr sz="1600" dirty="0">
                <a:latin typeface="Microsoft Sans Serif"/>
                <a:cs typeface="Microsoft Sans Serif"/>
              </a:rPr>
              <a:t>предоставляется</a:t>
            </a:r>
            <a:r>
              <a:rPr sz="1600" spc="-70" dirty="0">
                <a:latin typeface="Microsoft Sans Serif"/>
                <a:cs typeface="Microsoft Sans Serif"/>
              </a:rPr>
              <a:t> </a:t>
            </a:r>
            <a:r>
              <a:rPr sz="1600" dirty="0">
                <a:latin typeface="Microsoft Sans Serif"/>
                <a:cs typeface="Microsoft Sans Serif"/>
              </a:rPr>
              <a:t>на</a:t>
            </a:r>
            <a:r>
              <a:rPr sz="1600" spc="-50" dirty="0">
                <a:latin typeface="Microsoft Sans Serif"/>
                <a:cs typeface="Microsoft Sans Serif"/>
              </a:rPr>
              <a:t> </a:t>
            </a:r>
            <a:r>
              <a:rPr sz="1600" dirty="0">
                <a:latin typeface="Microsoft Sans Serif"/>
                <a:cs typeface="Microsoft Sans Serif"/>
              </a:rPr>
              <a:t>суммы</a:t>
            </a:r>
            <a:r>
              <a:rPr sz="1600" spc="-35" dirty="0">
                <a:latin typeface="Microsoft Sans Serif"/>
                <a:cs typeface="Microsoft Sans Serif"/>
              </a:rPr>
              <a:t> </a:t>
            </a:r>
            <a:r>
              <a:rPr sz="1600" spc="-10" dirty="0">
                <a:latin typeface="Microsoft Sans Serif"/>
                <a:cs typeface="Microsoft Sans Serif"/>
              </a:rPr>
              <a:t>произведенных</a:t>
            </a:r>
            <a:r>
              <a:rPr sz="1600" spc="-30" dirty="0">
                <a:latin typeface="Microsoft Sans Serif"/>
                <a:cs typeface="Microsoft Sans Serif"/>
              </a:rPr>
              <a:t> </a:t>
            </a:r>
            <a:r>
              <a:rPr sz="1600" dirty="0">
                <a:latin typeface="Microsoft Sans Serif"/>
                <a:cs typeface="Microsoft Sans Serif"/>
              </a:rPr>
              <a:t>в</a:t>
            </a:r>
            <a:r>
              <a:rPr sz="1600" spc="-65" dirty="0">
                <a:latin typeface="Microsoft Sans Serif"/>
                <a:cs typeface="Microsoft Sans Serif"/>
              </a:rPr>
              <a:t> </a:t>
            </a:r>
            <a:r>
              <a:rPr sz="1600" dirty="0">
                <a:latin typeface="Microsoft Sans Serif"/>
                <a:cs typeface="Microsoft Sans Serif"/>
              </a:rPr>
              <a:t>налоговом</a:t>
            </a:r>
            <a:r>
              <a:rPr sz="1600" spc="-50" dirty="0">
                <a:latin typeface="Microsoft Sans Serif"/>
                <a:cs typeface="Microsoft Sans Serif"/>
              </a:rPr>
              <a:t> </a:t>
            </a:r>
            <a:r>
              <a:rPr sz="1600" dirty="0">
                <a:latin typeface="Microsoft Sans Serif"/>
                <a:cs typeface="Microsoft Sans Serif"/>
              </a:rPr>
              <a:t>периоде</a:t>
            </a:r>
            <a:r>
              <a:rPr sz="1600" spc="-55" dirty="0">
                <a:latin typeface="Microsoft Sans Serif"/>
                <a:cs typeface="Microsoft Sans Serif"/>
              </a:rPr>
              <a:t> </a:t>
            </a:r>
            <a:r>
              <a:rPr sz="1600" dirty="0">
                <a:latin typeface="Microsoft Sans Serif"/>
                <a:cs typeface="Microsoft Sans Serif"/>
              </a:rPr>
              <a:t>расходов</a:t>
            </a:r>
            <a:r>
              <a:rPr sz="1600" spc="-60" dirty="0">
                <a:latin typeface="Microsoft Sans Serif"/>
                <a:cs typeface="Microsoft Sans Serif"/>
              </a:rPr>
              <a:t> </a:t>
            </a:r>
            <a:r>
              <a:rPr sz="1600" spc="-25" dirty="0">
                <a:latin typeface="Microsoft Sans Serif"/>
                <a:cs typeface="Microsoft Sans Serif"/>
              </a:rPr>
              <a:t>на:</a:t>
            </a:r>
            <a:endParaRPr sz="1600">
              <a:latin typeface="Microsoft Sans Serif"/>
              <a:cs typeface="Microsoft Sans Serif"/>
            </a:endParaRPr>
          </a:p>
          <a:p>
            <a:pPr marL="355600" marR="5080" indent="-343535">
              <a:lnSpc>
                <a:spcPct val="100000"/>
              </a:lnSpc>
              <a:spcBef>
                <a:spcPts val="385"/>
              </a:spcBef>
              <a:buChar char="•"/>
              <a:tabLst>
                <a:tab pos="355600" algn="l"/>
              </a:tabLst>
            </a:pPr>
            <a:r>
              <a:rPr sz="1600" dirty="0">
                <a:latin typeface="Microsoft Sans Serif"/>
                <a:cs typeface="Microsoft Sans Serif"/>
              </a:rPr>
              <a:t>1.</a:t>
            </a:r>
            <a:r>
              <a:rPr sz="1600" spc="-35" dirty="0">
                <a:latin typeface="Microsoft Sans Serif"/>
                <a:cs typeface="Microsoft Sans Serif"/>
              </a:rPr>
              <a:t> </a:t>
            </a:r>
            <a:r>
              <a:rPr sz="1600" spc="-10" dirty="0">
                <a:latin typeface="Microsoft Sans Serif"/>
                <a:cs typeface="Microsoft Sans Serif"/>
              </a:rPr>
              <a:t>Благотворительные</a:t>
            </a:r>
            <a:r>
              <a:rPr sz="1600" dirty="0">
                <a:latin typeface="Microsoft Sans Serif"/>
                <a:cs typeface="Microsoft Sans Serif"/>
              </a:rPr>
              <a:t> цели</a:t>
            </a:r>
            <a:r>
              <a:rPr sz="1600" spc="-20" dirty="0">
                <a:latin typeface="Microsoft Sans Serif"/>
                <a:cs typeface="Microsoft Sans Serif"/>
              </a:rPr>
              <a:t> </a:t>
            </a:r>
            <a:r>
              <a:rPr sz="1600" dirty="0">
                <a:latin typeface="Microsoft Sans Serif"/>
                <a:cs typeface="Microsoft Sans Serif"/>
              </a:rPr>
              <a:t>в</a:t>
            </a:r>
            <a:r>
              <a:rPr sz="1600" spc="-40" dirty="0">
                <a:latin typeface="Microsoft Sans Serif"/>
                <a:cs typeface="Microsoft Sans Serif"/>
              </a:rPr>
              <a:t> </a:t>
            </a:r>
            <a:r>
              <a:rPr sz="1600" dirty="0">
                <a:latin typeface="Microsoft Sans Serif"/>
                <a:cs typeface="Microsoft Sans Serif"/>
              </a:rPr>
              <a:t>виде</a:t>
            </a:r>
            <a:r>
              <a:rPr sz="1600" spc="-20" dirty="0">
                <a:latin typeface="Microsoft Sans Serif"/>
                <a:cs typeface="Microsoft Sans Serif"/>
              </a:rPr>
              <a:t> </a:t>
            </a:r>
            <a:r>
              <a:rPr sz="1600" dirty="0">
                <a:latin typeface="Microsoft Sans Serif"/>
                <a:cs typeface="Microsoft Sans Serif"/>
              </a:rPr>
              <a:t>денежной</a:t>
            </a:r>
            <a:r>
              <a:rPr sz="1600" spc="-5" dirty="0">
                <a:latin typeface="Microsoft Sans Serif"/>
                <a:cs typeface="Microsoft Sans Serif"/>
              </a:rPr>
              <a:t> </a:t>
            </a:r>
            <a:r>
              <a:rPr sz="1600" dirty="0">
                <a:latin typeface="Microsoft Sans Serif"/>
                <a:cs typeface="Microsoft Sans Serif"/>
              </a:rPr>
              <a:t>помощи</a:t>
            </a:r>
            <a:r>
              <a:rPr sz="1600" spc="-25" dirty="0">
                <a:latin typeface="Microsoft Sans Serif"/>
                <a:cs typeface="Microsoft Sans Serif"/>
              </a:rPr>
              <a:t> </a:t>
            </a:r>
            <a:r>
              <a:rPr sz="1600" spc="-10" dirty="0">
                <a:latin typeface="Microsoft Sans Serif"/>
                <a:cs typeface="Microsoft Sans Serif"/>
              </a:rPr>
              <a:t>организациям науки, культуры,</a:t>
            </a:r>
            <a:r>
              <a:rPr sz="1600" spc="-5" dirty="0">
                <a:latin typeface="Microsoft Sans Serif"/>
                <a:cs typeface="Microsoft Sans Serif"/>
              </a:rPr>
              <a:t> </a:t>
            </a:r>
            <a:r>
              <a:rPr sz="1600" spc="-10" dirty="0">
                <a:latin typeface="Microsoft Sans Serif"/>
                <a:cs typeface="Microsoft Sans Serif"/>
              </a:rPr>
              <a:t>образования,</a:t>
            </a:r>
            <a:r>
              <a:rPr sz="1600" spc="-35" dirty="0">
                <a:latin typeface="Microsoft Sans Serif"/>
                <a:cs typeface="Microsoft Sans Serif"/>
              </a:rPr>
              <a:t> </a:t>
            </a:r>
            <a:r>
              <a:rPr sz="1600" spc="-10" dirty="0">
                <a:latin typeface="Microsoft Sans Serif"/>
                <a:cs typeface="Microsoft Sans Serif"/>
              </a:rPr>
              <a:t>здравоохранения</a:t>
            </a:r>
            <a:r>
              <a:rPr sz="1600" spc="-20" dirty="0">
                <a:latin typeface="Microsoft Sans Serif"/>
                <a:cs typeface="Microsoft Sans Serif"/>
              </a:rPr>
              <a:t> </a:t>
            </a:r>
            <a:r>
              <a:rPr sz="1600" dirty="0">
                <a:latin typeface="Microsoft Sans Serif"/>
                <a:cs typeface="Microsoft Sans Serif"/>
              </a:rPr>
              <a:t>и</a:t>
            </a:r>
            <a:r>
              <a:rPr sz="1600" spc="-60" dirty="0">
                <a:latin typeface="Microsoft Sans Serif"/>
                <a:cs typeface="Microsoft Sans Serif"/>
              </a:rPr>
              <a:t> </a:t>
            </a:r>
            <a:r>
              <a:rPr sz="1600" dirty="0">
                <a:latin typeface="Microsoft Sans Serif"/>
                <a:cs typeface="Microsoft Sans Serif"/>
              </a:rPr>
              <a:t>социального</a:t>
            </a:r>
            <a:r>
              <a:rPr sz="1600" spc="-35" dirty="0">
                <a:latin typeface="Microsoft Sans Serif"/>
                <a:cs typeface="Microsoft Sans Serif"/>
              </a:rPr>
              <a:t> </a:t>
            </a:r>
            <a:r>
              <a:rPr sz="1600" dirty="0">
                <a:latin typeface="Microsoft Sans Serif"/>
                <a:cs typeface="Microsoft Sans Serif"/>
              </a:rPr>
              <a:t>обеспечения,</a:t>
            </a:r>
            <a:r>
              <a:rPr sz="1600" spc="-35" dirty="0">
                <a:latin typeface="Microsoft Sans Serif"/>
                <a:cs typeface="Microsoft Sans Serif"/>
              </a:rPr>
              <a:t> </a:t>
            </a:r>
            <a:r>
              <a:rPr sz="1600" spc="-10" dirty="0">
                <a:latin typeface="Microsoft Sans Serif"/>
                <a:cs typeface="Microsoft Sans Serif"/>
              </a:rPr>
              <a:t>частично </a:t>
            </a:r>
            <a:r>
              <a:rPr sz="1600" dirty="0">
                <a:latin typeface="Microsoft Sans Serif"/>
                <a:cs typeface="Microsoft Sans Serif"/>
              </a:rPr>
              <a:t>или</a:t>
            </a:r>
            <a:r>
              <a:rPr sz="1600" spc="-30" dirty="0">
                <a:latin typeface="Microsoft Sans Serif"/>
                <a:cs typeface="Microsoft Sans Serif"/>
              </a:rPr>
              <a:t> </a:t>
            </a:r>
            <a:r>
              <a:rPr sz="1600" dirty="0">
                <a:latin typeface="Microsoft Sans Serif"/>
                <a:cs typeface="Microsoft Sans Serif"/>
              </a:rPr>
              <a:t>полностью</a:t>
            </a:r>
            <a:r>
              <a:rPr sz="1600" spc="-35" dirty="0">
                <a:latin typeface="Microsoft Sans Serif"/>
                <a:cs typeface="Microsoft Sans Serif"/>
              </a:rPr>
              <a:t> </a:t>
            </a:r>
            <a:r>
              <a:rPr sz="1600" spc="-10" dirty="0">
                <a:latin typeface="Microsoft Sans Serif"/>
                <a:cs typeface="Microsoft Sans Serif"/>
              </a:rPr>
              <a:t>финансируемым</a:t>
            </a:r>
            <a:r>
              <a:rPr sz="1600" spc="-15" dirty="0">
                <a:latin typeface="Microsoft Sans Serif"/>
                <a:cs typeface="Microsoft Sans Serif"/>
              </a:rPr>
              <a:t> </a:t>
            </a:r>
            <a:r>
              <a:rPr sz="1600" dirty="0">
                <a:latin typeface="Microsoft Sans Serif"/>
                <a:cs typeface="Microsoft Sans Serif"/>
              </a:rPr>
              <a:t>из</a:t>
            </a:r>
            <a:r>
              <a:rPr sz="1600" spc="-35" dirty="0">
                <a:latin typeface="Microsoft Sans Serif"/>
                <a:cs typeface="Microsoft Sans Serif"/>
              </a:rPr>
              <a:t> </a:t>
            </a:r>
            <a:r>
              <a:rPr sz="1600" dirty="0">
                <a:latin typeface="Microsoft Sans Serif"/>
                <a:cs typeface="Microsoft Sans Serif"/>
              </a:rPr>
              <a:t>средств</a:t>
            </a:r>
            <a:r>
              <a:rPr sz="1600" spc="-55" dirty="0">
                <a:latin typeface="Microsoft Sans Serif"/>
                <a:cs typeface="Microsoft Sans Serif"/>
              </a:rPr>
              <a:t> </a:t>
            </a:r>
            <a:r>
              <a:rPr sz="1600" dirty="0">
                <a:latin typeface="Microsoft Sans Serif"/>
                <a:cs typeface="Microsoft Sans Serif"/>
              </a:rPr>
              <a:t>соответствующих</a:t>
            </a:r>
            <a:r>
              <a:rPr sz="1600" spc="-15" dirty="0">
                <a:latin typeface="Microsoft Sans Serif"/>
                <a:cs typeface="Microsoft Sans Serif"/>
              </a:rPr>
              <a:t> </a:t>
            </a:r>
            <a:r>
              <a:rPr sz="1600" dirty="0">
                <a:latin typeface="Microsoft Sans Serif"/>
                <a:cs typeface="Microsoft Sans Serif"/>
              </a:rPr>
              <a:t>бюджетов,</a:t>
            </a:r>
            <a:r>
              <a:rPr sz="1600" spc="-35" dirty="0">
                <a:latin typeface="Microsoft Sans Serif"/>
                <a:cs typeface="Microsoft Sans Serif"/>
              </a:rPr>
              <a:t> </a:t>
            </a:r>
            <a:r>
              <a:rPr sz="1600" spc="-50" dirty="0">
                <a:latin typeface="Microsoft Sans Serif"/>
                <a:cs typeface="Microsoft Sans Serif"/>
              </a:rPr>
              <a:t>а</a:t>
            </a:r>
            <a:r>
              <a:rPr sz="1600" spc="500" dirty="0">
                <a:latin typeface="Microsoft Sans Serif"/>
                <a:cs typeface="Microsoft Sans Serif"/>
              </a:rPr>
              <a:t> </a:t>
            </a:r>
            <a:r>
              <a:rPr sz="1600" spc="-20" dirty="0">
                <a:latin typeface="Microsoft Sans Serif"/>
                <a:cs typeface="Microsoft Sans Serif"/>
              </a:rPr>
              <a:t>также</a:t>
            </a:r>
            <a:r>
              <a:rPr sz="1600" spc="-5" dirty="0">
                <a:latin typeface="Microsoft Sans Serif"/>
                <a:cs typeface="Microsoft Sans Serif"/>
              </a:rPr>
              <a:t> </a:t>
            </a:r>
            <a:r>
              <a:rPr sz="1600" spc="-30" dirty="0">
                <a:latin typeface="Microsoft Sans Serif"/>
                <a:cs typeface="Microsoft Sans Serif"/>
              </a:rPr>
              <a:t>физкультурно-</a:t>
            </a:r>
            <a:r>
              <a:rPr sz="1600" dirty="0">
                <a:latin typeface="Microsoft Sans Serif"/>
                <a:cs typeface="Microsoft Sans Serif"/>
              </a:rPr>
              <a:t>спортивным</a:t>
            </a:r>
            <a:r>
              <a:rPr sz="1600" spc="20" dirty="0">
                <a:latin typeface="Microsoft Sans Serif"/>
                <a:cs typeface="Microsoft Sans Serif"/>
              </a:rPr>
              <a:t> </a:t>
            </a:r>
            <a:r>
              <a:rPr sz="1600" spc="-10" dirty="0">
                <a:latin typeface="Microsoft Sans Serif"/>
                <a:cs typeface="Microsoft Sans Serif"/>
              </a:rPr>
              <a:t>организациям</a:t>
            </a:r>
            <a:r>
              <a:rPr sz="1600" spc="10" dirty="0">
                <a:latin typeface="Microsoft Sans Serif"/>
                <a:cs typeface="Microsoft Sans Serif"/>
              </a:rPr>
              <a:t> </a:t>
            </a:r>
            <a:r>
              <a:rPr sz="1600" dirty="0">
                <a:latin typeface="Microsoft Sans Serif"/>
                <a:cs typeface="Microsoft Sans Serif"/>
              </a:rPr>
              <a:t>и</a:t>
            </a:r>
            <a:r>
              <a:rPr sz="1600" spc="-10" dirty="0">
                <a:latin typeface="Microsoft Sans Serif"/>
                <a:cs typeface="Microsoft Sans Serif"/>
              </a:rPr>
              <a:t> </a:t>
            </a:r>
            <a:r>
              <a:rPr sz="1600" dirty="0">
                <a:latin typeface="Microsoft Sans Serif"/>
                <a:cs typeface="Microsoft Sans Serif"/>
              </a:rPr>
              <a:t>т.д.</a:t>
            </a:r>
            <a:r>
              <a:rPr sz="1600" spc="10" dirty="0">
                <a:latin typeface="Microsoft Sans Serif"/>
                <a:cs typeface="Microsoft Sans Serif"/>
              </a:rPr>
              <a:t> </a:t>
            </a:r>
            <a:r>
              <a:rPr sz="1600" spc="405" dirty="0">
                <a:latin typeface="Microsoft Sans Serif"/>
                <a:cs typeface="Microsoft Sans Serif"/>
              </a:rPr>
              <a:t>–</a:t>
            </a:r>
            <a:r>
              <a:rPr sz="1600" spc="-25" dirty="0">
                <a:latin typeface="Microsoft Sans Serif"/>
                <a:cs typeface="Microsoft Sans Serif"/>
              </a:rPr>
              <a:t> </a:t>
            </a:r>
            <a:r>
              <a:rPr sz="1600" dirty="0">
                <a:latin typeface="Microsoft Sans Serif"/>
                <a:cs typeface="Microsoft Sans Serif"/>
              </a:rPr>
              <a:t>в</a:t>
            </a:r>
            <a:r>
              <a:rPr sz="1600" spc="-15" dirty="0">
                <a:latin typeface="Microsoft Sans Serif"/>
                <a:cs typeface="Microsoft Sans Serif"/>
              </a:rPr>
              <a:t> </a:t>
            </a:r>
            <a:r>
              <a:rPr sz="1600" spc="-10" dirty="0">
                <a:latin typeface="Microsoft Sans Serif"/>
                <a:cs typeface="Microsoft Sans Serif"/>
              </a:rPr>
              <a:t>размере</a:t>
            </a:r>
            <a:r>
              <a:rPr sz="1600" spc="-20" dirty="0">
                <a:latin typeface="Microsoft Sans Serif"/>
                <a:cs typeface="Microsoft Sans Serif"/>
              </a:rPr>
              <a:t> </a:t>
            </a:r>
            <a:r>
              <a:rPr sz="1600" spc="-10" dirty="0">
                <a:latin typeface="Microsoft Sans Serif"/>
                <a:cs typeface="Microsoft Sans Serif"/>
              </a:rPr>
              <a:t>фактически произведенных</a:t>
            </a:r>
            <a:r>
              <a:rPr sz="1600" spc="-25" dirty="0">
                <a:latin typeface="Microsoft Sans Serif"/>
                <a:cs typeface="Microsoft Sans Serif"/>
              </a:rPr>
              <a:t> </a:t>
            </a:r>
            <a:r>
              <a:rPr sz="1600" dirty="0">
                <a:latin typeface="Microsoft Sans Serif"/>
                <a:cs typeface="Microsoft Sans Serif"/>
              </a:rPr>
              <a:t>расходов,</a:t>
            </a:r>
            <a:r>
              <a:rPr sz="1600" spc="-45" dirty="0">
                <a:latin typeface="Microsoft Sans Serif"/>
                <a:cs typeface="Microsoft Sans Serif"/>
              </a:rPr>
              <a:t> </a:t>
            </a:r>
            <a:r>
              <a:rPr sz="1600" dirty="0">
                <a:latin typeface="Microsoft Sans Serif"/>
                <a:cs typeface="Microsoft Sans Serif"/>
              </a:rPr>
              <a:t>но</a:t>
            </a:r>
            <a:r>
              <a:rPr sz="1600" spc="-35" dirty="0">
                <a:latin typeface="Microsoft Sans Serif"/>
                <a:cs typeface="Microsoft Sans Serif"/>
              </a:rPr>
              <a:t> </a:t>
            </a:r>
            <a:r>
              <a:rPr sz="1600" dirty="0">
                <a:latin typeface="Microsoft Sans Serif"/>
                <a:cs typeface="Microsoft Sans Serif"/>
              </a:rPr>
              <a:t>не</a:t>
            </a:r>
            <a:r>
              <a:rPr sz="1600" spc="-50" dirty="0">
                <a:latin typeface="Microsoft Sans Serif"/>
                <a:cs typeface="Microsoft Sans Serif"/>
              </a:rPr>
              <a:t> </a:t>
            </a:r>
            <a:r>
              <a:rPr sz="1600" dirty="0">
                <a:latin typeface="Microsoft Sans Serif"/>
                <a:cs typeface="Microsoft Sans Serif"/>
              </a:rPr>
              <a:t>более</a:t>
            </a:r>
            <a:r>
              <a:rPr sz="1600" spc="-45" dirty="0">
                <a:latin typeface="Microsoft Sans Serif"/>
                <a:cs typeface="Microsoft Sans Serif"/>
              </a:rPr>
              <a:t> </a:t>
            </a:r>
            <a:r>
              <a:rPr sz="1600" dirty="0">
                <a:latin typeface="Microsoft Sans Serif"/>
                <a:cs typeface="Microsoft Sans Serif"/>
              </a:rPr>
              <a:t>25%</a:t>
            </a:r>
            <a:r>
              <a:rPr sz="1600" spc="-50" dirty="0">
                <a:latin typeface="Microsoft Sans Serif"/>
                <a:cs typeface="Microsoft Sans Serif"/>
              </a:rPr>
              <a:t> </a:t>
            </a:r>
            <a:r>
              <a:rPr sz="1600" dirty="0">
                <a:latin typeface="Microsoft Sans Serif"/>
                <a:cs typeface="Microsoft Sans Serif"/>
              </a:rPr>
              <a:t>суммы</a:t>
            </a:r>
            <a:r>
              <a:rPr sz="1600" spc="-25" dirty="0">
                <a:latin typeface="Microsoft Sans Serif"/>
                <a:cs typeface="Microsoft Sans Serif"/>
              </a:rPr>
              <a:t> </a:t>
            </a:r>
            <a:r>
              <a:rPr sz="1600" dirty="0">
                <a:latin typeface="Microsoft Sans Serif"/>
                <a:cs typeface="Microsoft Sans Serif"/>
              </a:rPr>
              <a:t>дохода,</a:t>
            </a:r>
            <a:r>
              <a:rPr sz="1600" spc="-35" dirty="0">
                <a:latin typeface="Microsoft Sans Serif"/>
                <a:cs typeface="Microsoft Sans Serif"/>
              </a:rPr>
              <a:t> </a:t>
            </a:r>
            <a:r>
              <a:rPr sz="1600" dirty="0">
                <a:latin typeface="Microsoft Sans Serif"/>
                <a:cs typeface="Microsoft Sans Serif"/>
              </a:rPr>
              <a:t>полученного</a:t>
            </a:r>
            <a:r>
              <a:rPr sz="1600" spc="-20" dirty="0">
                <a:latin typeface="Microsoft Sans Serif"/>
                <a:cs typeface="Microsoft Sans Serif"/>
              </a:rPr>
              <a:t> </a:t>
            </a:r>
            <a:r>
              <a:rPr sz="1600" spc="-50" dirty="0">
                <a:latin typeface="Microsoft Sans Serif"/>
                <a:cs typeface="Microsoft Sans Serif"/>
              </a:rPr>
              <a:t>в </a:t>
            </a:r>
            <a:r>
              <a:rPr sz="1600" dirty="0">
                <a:latin typeface="Microsoft Sans Serif"/>
                <a:cs typeface="Microsoft Sans Serif"/>
              </a:rPr>
              <a:t>налоговом</a:t>
            </a:r>
            <a:r>
              <a:rPr sz="1600" spc="-75" dirty="0">
                <a:latin typeface="Microsoft Sans Serif"/>
                <a:cs typeface="Microsoft Sans Serif"/>
              </a:rPr>
              <a:t> </a:t>
            </a:r>
            <a:r>
              <a:rPr sz="1600" spc="-10" dirty="0">
                <a:latin typeface="Microsoft Sans Serif"/>
                <a:cs typeface="Microsoft Sans Serif"/>
              </a:rPr>
              <a:t>периоде.</a:t>
            </a:r>
            <a:endParaRPr sz="1600">
              <a:latin typeface="Microsoft Sans Serif"/>
              <a:cs typeface="Microsoft Sans Serif"/>
            </a:endParaRPr>
          </a:p>
          <a:p>
            <a:pPr marL="355600" marR="634365" indent="-343535">
              <a:lnSpc>
                <a:spcPct val="100000"/>
              </a:lnSpc>
              <a:spcBef>
                <a:spcPts val="385"/>
              </a:spcBef>
              <a:buChar char="•"/>
              <a:tabLst>
                <a:tab pos="355600" algn="l"/>
              </a:tabLst>
            </a:pPr>
            <a:r>
              <a:rPr sz="1600" dirty="0">
                <a:latin typeface="Microsoft Sans Serif"/>
                <a:cs typeface="Microsoft Sans Serif"/>
              </a:rPr>
              <a:t>2.</a:t>
            </a:r>
            <a:r>
              <a:rPr sz="1600" spc="-25" dirty="0">
                <a:latin typeface="Microsoft Sans Serif"/>
                <a:cs typeface="Microsoft Sans Serif"/>
              </a:rPr>
              <a:t> </a:t>
            </a:r>
            <a:r>
              <a:rPr sz="1600" dirty="0">
                <a:latin typeface="Microsoft Sans Serif"/>
                <a:cs typeface="Microsoft Sans Serif"/>
              </a:rPr>
              <a:t>Обучение</a:t>
            </a:r>
            <a:r>
              <a:rPr sz="1600" spc="15" dirty="0">
                <a:latin typeface="Microsoft Sans Serif"/>
                <a:cs typeface="Microsoft Sans Serif"/>
              </a:rPr>
              <a:t> </a:t>
            </a:r>
            <a:r>
              <a:rPr sz="1600" dirty="0">
                <a:latin typeface="Microsoft Sans Serif"/>
                <a:cs typeface="Microsoft Sans Serif"/>
              </a:rPr>
              <a:t>лица</a:t>
            </a:r>
            <a:r>
              <a:rPr sz="1600" spc="-15" dirty="0">
                <a:latin typeface="Microsoft Sans Serif"/>
                <a:cs typeface="Microsoft Sans Serif"/>
              </a:rPr>
              <a:t> </a:t>
            </a:r>
            <a:r>
              <a:rPr sz="1600" dirty="0">
                <a:latin typeface="Microsoft Sans Serif"/>
                <a:cs typeface="Microsoft Sans Serif"/>
              </a:rPr>
              <a:t>в</a:t>
            </a:r>
            <a:r>
              <a:rPr sz="1600" spc="-35" dirty="0">
                <a:latin typeface="Microsoft Sans Serif"/>
                <a:cs typeface="Microsoft Sans Serif"/>
              </a:rPr>
              <a:t> </a:t>
            </a:r>
            <a:r>
              <a:rPr sz="1600" spc="-10" dirty="0">
                <a:latin typeface="Microsoft Sans Serif"/>
                <a:cs typeface="Microsoft Sans Serif"/>
              </a:rPr>
              <a:t>образовательном</a:t>
            </a:r>
            <a:r>
              <a:rPr sz="1600" dirty="0">
                <a:latin typeface="Microsoft Sans Serif"/>
                <a:cs typeface="Microsoft Sans Serif"/>
              </a:rPr>
              <a:t> </a:t>
            </a:r>
            <a:r>
              <a:rPr sz="1600" spc="-10" dirty="0">
                <a:latin typeface="Microsoft Sans Serif"/>
                <a:cs typeface="Microsoft Sans Serif"/>
              </a:rPr>
              <a:t>учреждении</a:t>
            </a:r>
            <a:r>
              <a:rPr sz="1600" spc="10" dirty="0">
                <a:latin typeface="Microsoft Sans Serif"/>
                <a:cs typeface="Microsoft Sans Serif"/>
              </a:rPr>
              <a:t> </a:t>
            </a:r>
            <a:r>
              <a:rPr sz="1600" dirty="0">
                <a:latin typeface="Microsoft Sans Serif"/>
                <a:cs typeface="Microsoft Sans Serif"/>
              </a:rPr>
              <a:t>и</a:t>
            </a:r>
            <a:r>
              <a:rPr sz="1600" spc="-20" dirty="0">
                <a:latin typeface="Microsoft Sans Serif"/>
                <a:cs typeface="Microsoft Sans Serif"/>
              </a:rPr>
              <a:t> </a:t>
            </a:r>
            <a:r>
              <a:rPr sz="1600" dirty="0">
                <a:latin typeface="Microsoft Sans Serif"/>
                <a:cs typeface="Microsoft Sans Serif"/>
              </a:rPr>
              <a:t>обучение</a:t>
            </a:r>
            <a:r>
              <a:rPr sz="1600" spc="5" dirty="0">
                <a:latin typeface="Microsoft Sans Serif"/>
                <a:cs typeface="Microsoft Sans Serif"/>
              </a:rPr>
              <a:t> </a:t>
            </a:r>
            <a:r>
              <a:rPr sz="1600" dirty="0">
                <a:latin typeface="Microsoft Sans Serif"/>
                <a:cs typeface="Microsoft Sans Serif"/>
              </a:rPr>
              <a:t>его</a:t>
            </a:r>
            <a:r>
              <a:rPr sz="1600" spc="-30" dirty="0">
                <a:latin typeface="Microsoft Sans Serif"/>
                <a:cs typeface="Microsoft Sans Serif"/>
              </a:rPr>
              <a:t> </a:t>
            </a:r>
            <a:r>
              <a:rPr sz="1600" spc="-10" dirty="0">
                <a:latin typeface="Microsoft Sans Serif"/>
                <a:cs typeface="Microsoft Sans Serif"/>
              </a:rPr>
              <a:t>детей, </a:t>
            </a:r>
            <a:r>
              <a:rPr sz="1600" dirty="0">
                <a:latin typeface="Microsoft Sans Serif"/>
                <a:cs typeface="Microsoft Sans Serif"/>
              </a:rPr>
              <a:t>братьев</a:t>
            </a:r>
            <a:r>
              <a:rPr sz="1600" spc="-15" dirty="0">
                <a:latin typeface="Microsoft Sans Serif"/>
                <a:cs typeface="Microsoft Sans Serif"/>
              </a:rPr>
              <a:t> </a:t>
            </a:r>
            <a:r>
              <a:rPr sz="1600" dirty="0">
                <a:latin typeface="Microsoft Sans Serif"/>
                <a:cs typeface="Microsoft Sans Serif"/>
              </a:rPr>
              <a:t>и</a:t>
            </a:r>
            <a:r>
              <a:rPr sz="1600" spc="-5" dirty="0">
                <a:latin typeface="Microsoft Sans Serif"/>
                <a:cs typeface="Microsoft Sans Serif"/>
              </a:rPr>
              <a:t> </a:t>
            </a:r>
            <a:r>
              <a:rPr sz="1600" dirty="0">
                <a:latin typeface="Microsoft Sans Serif"/>
                <a:cs typeface="Microsoft Sans Serif"/>
              </a:rPr>
              <a:t>сестер</a:t>
            </a:r>
            <a:r>
              <a:rPr sz="1600" spc="-25" dirty="0">
                <a:latin typeface="Microsoft Sans Serif"/>
                <a:cs typeface="Microsoft Sans Serif"/>
              </a:rPr>
              <a:t> </a:t>
            </a:r>
            <a:r>
              <a:rPr sz="1600" dirty="0">
                <a:latin typeface="Microsoft Sans Serif"/>
                <a:cs typeface="Microsoft Sans Serif"/>
              </a:rPr>
              <a:t>до</a:t>
            </a:r>
            <a:r>
              <a:rPr sz="1600" spc="-15" dirty="0">
                <a:latin typeface="Microsoft Sans Serif"/>
                <a:cs typeface="Microsoft Sans Serif"/>
              </a:rPr>
              <a:t> </a:t>
            </a:r>
            <a:r>
              <a:rPr sz="1600" dirty="0">
                <a:latin typeface="Microsoft Sans Serif"/>
                <a:cs typeface="Microsoft Sans Serif"/>
              </a:rPr>
              <a:t>24</a:t>
            </a:r>
            <a:r>
              <a:rPr sz="1600" spc="-25" dirty="0">
                <a:latin typeface="Microsoft Sans Serif"/>
                <a:cs typeface="Microsoft Sans Serif"/>
              </a:rPr>
              <a:t> </a:t>
            </a:r>
            <a:r>
              <a:rPr sz="1600" dirty="0">
                <a:latin typeface="Microsoft Sans Serif"/>
                <a:cs typeface="Microsoft Sans Serif"/>
              </a:rPr>
              <a:t>лет</a:t>
            </a:r>
            <a:r>
              <a:rPr sz="1600" spc="-10" dirty="0">
                <a:latin typeface="Microsoft Sans Serif"/>
                <a:cs typeface="Microsoft Sans Serif"/>
              </a:rPr>
              <a:t> </a:t>
            </a:r>
            <a:r>
              <a:rPr sz="1600" dirty="0">
                <a:latin typeface="Microsoft Sans Serif"/>
                <a:cs typeface="Microsoft Sans Serif"/>
              </a:rPr>
              <a:t>на очной</a:t>
            </a:r>
            <a:r>
              <a:rPr sz="1600" spc="5" dirty="0">
                <a:latin typeface="Microsoft Sans Serif"/>
                <a:cs typeface="Microsoft Sans Serif"/>
              </a:rPr>
              <a:t> </a:t>
            </a:r>
            <a:r>
              <a:rPr sz="1600" dirty="0">
                <a:latin typeface="Microsoft Sans Serif"/>
                <a:cs typeface="Microsoft Sans Serif"/>
              </a:rPr>
              <a:t>форме</a:t>
            </a:r>
            <a:r>
              <a:rPr sz="1600" spc="-15" dirty="0">
                <a:latin typeface="Microsoft Sans Serif"/>
                <a:cs typeface="Microsoft Sans Serif"/>
              </a:rPr>
              <a:t> </a:t>
            </a:r>
            <a:r>
              <a:rPr sz="1600" dirty="0">
                <a:latin typeface="Microsoft Sans Serif"/>
                <a:cs typeface="Microsoft Sans Serif"/>
              </a:rPr>
              <a:t>обучения</a:t>
            </a:r>
            <a:r>
              <a:rPr sz="1600" spc="30" dirty="0">
                <a:latin typeface="Microsoft Sans Serif"/>
                <a:cs typeface="Microsoft Sans Serif"/>
              </a:rPr>
              <a:t> </a:t>
            </a:r>
            <a:r>
              <a:rPr sz="1600" dirty="0">
                <a:latin typeface="Microsoft Sans Serif"/>
                <a:cs typeface="Microsoft Sans Serif"/>
              </a:rPr>
              <a:t>в</a:t>
            </a:r>
            <a:r>
              <a:rPr sz="1600" spc="-20" dirty="0">
                <a:latin typeface="Microsoft Sans Serif"/>
                <a:cs typeface="Microsoft Sans Serif"/>
              </a:rPr>
              <a:t> </a:t>
            </a:r>
            <a:r>
              <a:rPr sz="1600" spc="-10" dirty="0">
                <a:latin typeface="Microsoft Sans Serif"/>
                <a:cs typeface="Microsoft Sans Serif"/>
              </a:rPr>
              <a:t>образовательном учреждении.</a:t>
            </a:r>
            <a:endParaRPr sz="1600">
              <a:latin typeface="Microsoft Sans Serif"/>
              <a:cs typeface="Microsoft Sans Serif"/>
            </a:endParaRPr>
          </a:p>
          <a:p>
            <a:pPr marL="355600" indent="-342900">
              <a:lnSpc>
                <a:spcPct val="100000"/>
              </a:lnSpc>
              <a:spcBef>
                <a:spcPts val="390"/>
              </a:spcBef>
              <a:buChar char="•"/>
              <a:tabLst>
                <a:tab pos="355600" algn="l"/>
              </a:tabLst>
            </a:pPr>
            <a:r>
              <a:rPr sz="1600" spc="-10" dirty="0">
                <a:latin typeface="Microsoft Sans Serif"/>
                <a:cs typeface="Microsoft Sans Serif"/>
              </a:rPr>
              <a:t>Ограничения:</a:t>
            </a:r>
            <a:endParaRPr sz="1600">
              <a:latin typeface="Microsoft Sans Serif"/>
              <a:cs typeface="Microsoft Sans Serif"/>
            </a:endParaRPr>
          </a:p>
          <a:p>
            <a:pPr marL="355600" marR="281940" indent="-343535">
              <a:lnSpc>
                <a:spcPct val="100000"/>
              </a:lnSpc>
              <a:spcBef>
                <a:spcPts val="380"/>
              </a:spcBef>
              <a:buChar char="•"/>
              <a:tabLst>
                <a:tab pos="355600" algn="l"/>
              </a:tabLst>
            </a:pPr>
            <a:r>
              <a:rPr sz="1600" dirty="0">
                <a:latin typeface="Microsoft Sans Serif"/>
                <a:cs typeface="Microsoft Sans Serif"/>
              </a:rPr>
              <a:t>-</a:t>
            </a:r>
            <a:r>
              <a:rPr sz="1600" spc="-30" dirty="0">
                <a:latin typeface="Microsoft Sans Serif"/>
                <a:cs typeface="Microsoft Sans Serif"/>
              </a:rPr>
              <a:t> </a:t>
            </a:r>
            <a:r>
              <a:rPr sz="1600" dirty="0">
                <a:latin typeface="Microsoft Sans Serif"/>
                <a:cs typeface="Microsoft Sans Serif"/>
              </a:rPr>
              <a:t>у</a:t>
            </a:r>
            <a:r>
              <a:rPr sz="1600" spc="-30" dirty="0">
                <a:latin typeface="Microsoft Sans Serif"/>
                <a:cs typeface="Microsoft Sans Serif"/>
              </a:rPr>
              <a:t> </a:t>
            </a:r>
            <a:r>
              <a:rPr sz="1600" spc="-10" dirty="0">
                <a:latin typeface="Microsoft Sans Serif"/>
                <a:cs typeface="Microsoft Sans Serif"/>
              </a:rPr>
              <a:t>налогоплательщика,</a:t>
            </a:r>
            <a:r>
              <a:rPr sz="1600" spc="20" dirty="0">
                <a:latin typeface="Microsoft Sans Serif"/>
                <a:cs typeface="Microsoft Sans Serif"/>
              </a:rPr>
              <a:t> </a:t>
            </a:r>
            <a:r>
              <a:rPr sz="1600" dirty="0">
                <a:latin typeface="Microsoft Sans Serif"/>
                <a:cs typeface="Microsoft Sans Serif"/>
              </a:rPr>
              <a:t>учащегося</a:t>
            </a:r>
            <a:r>
              <a:rPr sz="1600" spc="15" dirty="0">
                <a:latin typeface="Microsoft Sans Serif"/>
                <a:cs typeface="Microsoft Sans Serif"/>
              </a:rPr>
              <a:t> </a:t>
            </a:r>
            <a:r>
              <a:rPr sz="1600" spc="405" dirty="0">
                <a:latin typeface="Microsoft Sans Serif"/>
                <a:cs typeface="Microsoft Sans Serif"/>
              </a:rPr>
              <a:t>–</a:t>
            </a:r>
            <a:r>
              <a:rPr sz="1600" spc="-20" dirty="0">
                <a:latin typeface="Microsoft Sans Serif"/>
                <a:cs typeface="Microsoft Sans Serif"/>
              </a:rPr>
              <a:t> </a:t>
            </a:r>
            <a:r>
              <a:rPr sz="1600" dirty="0">
                <a:latin typeface="Microsoft Sans Serif"/>
                <a:cs typeface="Microsoft Sans Serif"/>
              </a:rPr>
              <a:t>в</a:t>
            </a:r>
            <a:r>
              <a:rPr sz="1600" spc="-30" dirty="0">
                <a:latin typeface="Microsoft Sans Serif"/>
                <a:cs typeface="Microsoft Sans Serif"/>
              </a:rPr>
              <a:t> </a:t>
            </a:r>
            <a:r>
              <a:rPr sz="1600" spc="-10" dirty="0">
                <a:latin typeface="Microsoft Sans Serif"/>
                <a:cs typeface="Microsoft Sans Serif"/>
              </a:rPr>
              <a:t>размере</a:t>
            </a:r>
            <a:r>
              <a:rPr sz="1600" spc="-25" dirty="0">
                <a:latin typeface="Microsoft Sans Serif"/>
                <a:cs typeface="Microsoft Sans Serif"/>
              </a:rPr>
              <a:t> </a:t>
            </a:r>
            <a:r>
              <a:rPr sz="1600" spc="-20" dirty="0">
                <a:latin typeface="Microsoft Sans Serif"/>
                <a:cs typeface="Microsoft Sans Serif"/>
              </a:rPr>
              <a:t>фактических</a:t>
            </a:r>
            <a:r>
              <a:rPr sz="1600" spc="10" dirty="0">
                <a:latin typeface="Microsoft Sans Serif"/>
                <a:cs typeface="Microsoft Sans Serif"/>
              </a:rPr>
              <a:t> </a:t>
            </a:r>
            <a:r>
              <a:rPr sz="1600" dirty="0">
                <a:latin typeface="Microsoft Sans Serif"/>
                <a:cs typeface="Microsoft Sans Serif"/>
              </a:rPr>
              <a:t>затрат</a:t>
            </a:r>
            <a:r>
              <a:rPr sz="1600" spc="-15" dirty="0">
                <a:latin typeface="Microsoft Sans Serif"/>
                <a:cs typeface="Microsoft Sans Serif"/>
              </a:rPr>
              <a:t> </a:t>
            </a:r>
            <a:r>
              <a:rPr sz="1600" dirty="0">
                <a:latin typeface="Microsoft Sans Serif"/>
                <a:cs typeface="Microsoft Sans Serif"/>
              </a:rPr>
              <a:t>(с</a:t>
            </a:r>
            <a:r>
              <a:rPr sz="1600" spc="-20" dirty="0">
                <a:latin typeface="Microsoft Sans Serif"/>
                <a:cs typeface="Microsoft Sans Serif"/>
              </a:rPr>
              <a:t> </a:t>
            </a:r>
            <a:r>
              <a:rPr sz="1600" spc="-10" dirty="0">
                <a:latin typeface="Microsoft Sans Serif"/>
                <a:cs typeface="Microsoft Sans Serif"/>
              </a:rPr>
              <a:t>учетом Примечания).</a:t>
            </a:r>
            <a:endParaRPr sz="1600">
              <a:latin typeface="Microsoft Sans Serif"/>
              <a:cs typeface="Microsoft Sans Serif"/>
            </a:endParaRPr>
          </a:p>
          <a:p>
            <a:pPr marL="355600" indent="-342900">
              <a:lnSpc>
                <a:spcPct val="100000"/>
              </a:lnSpc>
              <a:spcBef>
                <a:spcPts val="385"/>
              </a:spcBef>
              <a:buChar char="•"/>
              <a:tabLst>
                <a:tab pos="355600" algn="l"/>
              </a:tabLst>
            </a:pPr>
            <a:r>
              <a:rPr sz="1600" dirty="0">
                <a:latin typeface="Microsoft Sans Serif"/>
                <a:cs typeface="Microsoft Sans Serif"/>
              </a:rPr>
              <a:t>-</a:t>
            </a:r>
            <a:r>
              <a:rPr sz="1600" spc="-5" dirty="0">
                <a:latin typeface="Microsoft Sans Serif"/>
                <a:cs typeface="Microsoft Sans Serif"/>
              </a:rPr>
              <a:t> </a:t>
            </a:r>
            <a:r>
              <a:rPr sz="1600" dirty="0">
                <a:latin typeface="Microsoft Sans Serif"/>
                <a:cs typeface="Microsoft Sans Serif"/>
              </a:rPr>
              <a:t>у</a:t>
            </a:r>
            <a:r>
              <a:rPr sz="1600" spc="-10" dirty="0">
                <a:latin typeface="Microsoft Sans Serif"/>
                <a:cs typeface="Microsoft Sans Serif"/>
              </a:rPr>
              <a:t> налогоплательщика</a:t>
            </a:r>
            <a:r>
              <a:rPr sz="1600" spc="55" dirty="0">
                <a:latin typeface="Microsoft Sans Serif"/>
                <a:cs typeface="Microsoft Sans Serif"/>
              </a:rPr>
              <a:t> </a:t>
            </a:r>
            <a:r>
              <a:rPr sz="1600" spc="405" dirty="0">
                <a:latin typeface="Microsoft Sans Serif"/>
                <a:cs typeface="Microsoft Sans Serif"/>
              </a:rPr>
              <a:t>–</a:t>
            </a:r>
            <a:r>
              <a:rPr sz="1600" spc="-15" dirty="0">
                <a:latin typeface="Microsoft Sans Serif"/>
                <a:cs typeface="Microsoft Sans Serif"/>
              </a:rPr>
              <a:t> </a:t>
            </a:r>
            <a:r>
              <a:rPr sz="1600" dirty="0">
                <a:latin typeface="Microsoft Sans Serif"/>
                <a:cs typeface="Microsoft Sans Serif"/>
              </a:rPr>
              <a:t>родителя</a:t>
            </a:r>
            <a:r>
              <a:rPr sz="1600" spc="10" dirty="0">
                <a:latin typeface="Microsoft Sans Serif"/>
                <a:cs typeface="Microsoft Sans Serif"/>
              </a:rPr>
              <a:t> </a:t>
            </a:r>
            <a:r>
              <a:rPr sz="1600" dirty="0">
                <a:latin typeface="Microsoft Sans Serif"/>
                <a:cs typeface="Microsoft Sans Serif"/>
              </a:rPr>
              <a:t>(брата,</a:t>
            </a:r>
            <a:r>
              <a:rPr sz="1600" spc="10" dirty="0">
                <a:latin typeface="Microsoft Sans Serif"/>
                <a:cs typeface="Microsoft Sans Serif"/>
              </a:rPr>
              <a:t> </a:t>
            </a:r>
            <a:r>
              <a:rPr sz="1600" dirty="0">
                <a:latin typeface="Microsoft Sans Serif"/>
                <a:cs typeface="Microsoft Sans Serif"/>
              </a:rPr>
              <a:t>сестры) </a:t>
            </a:r>
            <a:r>
              <a:rPr sz="1600" spc="405" dirty="0">
                <a:latin typeface="Microsoft Sans Serif"/>
                <a:cs typeface="Microsoft Sans Serif"/>
              </a:rPr>
              <a:t>–</a:t>
            </a:r>
            <a:r>
              <a:rPr sz="1600" dirty="0">
                <a:latin typeface="Microsoft Sans Serif"/>
                <a:cs typeface="Microsoft Sans Serif"/>
              </a:rPr>
              <a:t> не</a:t>
            </a:r>
            <a:r>
              <a:rPr sz="1600" spc="-5" dirty="0">
                <a:latin typeface="Microsoft Sans Serif"/>
                <a:cs typeface="Microsoft Sans Serif"/>
              </a:rPr>
              <a:t> </a:t>
            </a:r>
            <a:r>
              <a:rPr sz="1600" dirty="0">
                <a:latin typeface="Microsoft Sans Serif"/>
                <a:cs typeface="Microsoft Sans Serif"/>
              </a:rPr>
              <a:t>более 110000</a:t>
            </a:r>
            <a:r>
              <a:rPr sz="1600" spc="-15" dirty="0">
                <a:latin typeface="Microsoft Sans Serif"/>
                <a:cs typeface="Microsoft Sans Serif"/>
              </a:rPr>
              <a:t> </a:t>
            </a:r>
            <a:r>
              <a:rPr sz="1600" dirty="0">
                <a:latin typeface="Microsoft Sans Serif"/>
                <a:cs typeface="Microsoft Sans Serif"/>
              </a:rPr>
              <a:t>руб.</a:t>
            </a:r>
            <a:r>
              <a:rPr sz="1600" spc="20" dirty="0">
                <a:latin typeface="Microsoft Sans Serif"/>
                <a:cs typeface="Microsoft Sans Serif"/>
              </a:rPr>
              <a:t> </a:t>
            </a:r>
            <a:r>
              <a:rPr sz="1600" spc="-25" dirty="0">
                <a:latin typeface="Microsoft Sans Serif"/>
                <a:cs typeface="Microsoft Sans Serif"/>
              </a:rPr>
              <a:t>на</a:t>
            </a:r>
            <a:endParaRPr sz="1600">
              <a:latin typeface="Microsoft Sans Serif"/>
              <a:cs typeface="Microsoft Sans Serif"/>
            </a:endParaRPr>
          </a:p>
          <a:p>
            <a:pPr marL="355600">
              <a:lnSpc>
                <a:spcPct val="100000"/>
              </a:lnSpc>
            </a:pPr>
            <a:r>
              <a:rPr sz="1600" spc="-20" dirty="0">
                <a:latin typeface="Microsoft Sans Serif"/>
                <a:cs typeface="Microsoft Sans Serif"/>
              </a:rPr>
              <a:t>каждого</a:t>
            </a:r>
            <a:r>
              <a:rPr sz="1600" spc="-25" dirty="0">
                <a:latin typeface="Microsoft Sans Serif"/>
                <a:cs typeface="Microsoft Sans Serif"/>
              </a:rPr>
              <a:t> </a:t>
            </a:r>
            <a:r>
              <a:rPr sz="1600" spc="-10" dirty="0">
                <a:latin typeface="Microsoft Sans Serif"/>
                <a:cs typeface="Microsoft Sans Serif"/>
              </a:rPr>
              <a:t>ребенка</a:t>
            </a:r>
            <a:r>
              <a:rPr sz="1600" spc="-20" dirty="0">
                <a:latin typeface="Microsoft Sans Serif"/>
                <a:cs typeface="Microsoft Sans Serif"/>
              </a:rPr>
              <a:t> </a:t>
            </a:r>
            <a:r>
              <a:rPr sz="1600" dirty="0">
                <a:latin typeface="Microsoft Sans Serif"/>
                <a:cs typeface="Microsoft Sans Serif"/>
              </a:rPr>
              <a:t>в</a:t>
            </a:r>
            <a:r>
              <a:rPr sz="1600" spc="-30" dirty="0">
                <a:latin typeface="Microsoft Sans Serif"/>
                <a:cs typeface="Microsoft Sans Serif"/>
              </a:rPr>
              <a:t> </a:t>
            </a:r>
            <a:r>
              <a:rPr sz="1600" dirty="0">
                <a:latin typeface="Microsoft Sans Serif"/>
                <a:cs typeface="Microsoft Sans Serif"/>
              </a:rPr>
              <a:t>общей</a:t>
            </a:r>
            <a:r>
              <a:rPr sz="1600" spc="-15" dirty="0">
                <a:latin typeface="Microsoft Sans Serif"/>
                <a:cs typeface="Microsoft Sans Serif"/>
              </a:rPr>
              <a:t> </a:t>
            </a:r>
            <a:r>
              <a:rPr sz="1600" dirty="0">
                <a:latin typeface="Microsoft Sans Serif"/>
                <a:cs typeface="Microsoft Sans Serif"/>
              </a:rPr>
              <a:t>сумме</a:t>
            </a:r>
            <a:r>
              <a:rPr sz="1600" spc="-5" dirty="0">
                <a:latin typeface="Microsoft Sans Serif"/>
                <a:cs typeface="Microsoft Sans Serif"/>
              </a:rPr>
              <a:t> </a:t>
            </a:r>
            <a:r>
              <a:rPr sz="1600" dirty="0">
                <a:latin typeface="Microsoft Sans Serif"/>
                <a:cs typeface="Microsoft Sans Serif"/>
              </a:rPr>
              <a:t>у</a:t>
            </a:r>
            <a:r>
              <a:rPr sz="1600" spc="-20" dirty="0">
                <a:latin typeface="Microsoft Sans Serif"/>
                <a:cs typeface="Microsoft Sans Serif"/>
              </a:rPr>
              <a:t> </a:t>
            </a:r>
            <a:r>
              <a:rPr sz="1600" dirty="0">
                <a:latin typeface="Microsoft Sans Serif"/>
                <a:cs typeface="Microsoft Sans Serif"/>
              </a:rPr>
              <a:t>всех</a:t>
            </a:r>
            <a:r>
              <a:rPr sz="1600" spc="-40" dirty="0">
                <a:latin typeface="Microsoft Sans Serif"/>
                <a:cs typeface="Microsoft Sans Serif"/>
              </a:rPr>
              <a:t> </a:t>
            </a:r>
            <a:r>
              <a:rPr sz="1600" spc="-10" dirty="0">
                <a:latin typeface="Microsoft Sans Serif"/>
                <a:cs typeface="Microsoft Sans Serif"/>
              </a:rPr>
              <a:t>родственников.</a:t>
            </a:r>
            <a:endParaRPr sz="1600">
              <a:latin typeface="Microsoft Sans Serif"/>
              <a:cs typeface="Microsoft Sans Serif"/>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Заголовок 1"/>
          <p:cNvSpPr>
            <a:spLocks noGrp="1"/>
          </p:cNvSpPr>
          <p:nvPr>
            <p:ph type="title"/>
          </p:nvPr>
        </p:nvSpPr>
        <p:spPr/>
        <p:txBody>
          <a:bodyPr>
            <a:normAutofit fontScale="90000"/>
          </a:bodyPr>
          <a:lstStyle/>
          <a:p>
            <a:pPr eaLnBrk="1" hangingPunct="1">
              <a:defRPr/>
            </a:pPr>
            <a:r>
              <a:rPr lang="ru-RU" sz="3600" b="1"/>
              <a:t>Статья 250. Внереализационные доходы</a:t>
            </a:r>
            <a:r>
              <a:rPr lang="ru-RU" sz="3600"/>
              <a:t/>
            </a:r>
            <a:br>
              <a:rPr lang="ru-RU" sz="3600"/>
            </a:br>
            <a:endParaRPr lang="ru-RU" smtClean="0"/>
          </a:p>
        </p:txBody>
      </p:sp>
      <p:sp>
        <p:nvSpPr>
          <p:cNvPr id="3" name="Объект 2"/>
          <p:cNvSpPr>
            <a:spLocks noGrp="1"/>
          </p:cNvSpPr>
          <p:nvPr>
            <p:ph idx="1"/>
          </p:nvPr>
        </p:nvSpPr>
        <p:spPr/>
        <p:txBody>
          <a:bodyPr/>
          <a:lstStyle/>
          <a:p>
            <a:pPr marL="0" indent="0">
              <a:buNone/>
              <a:defRPr/>
            </a:pPr>
            <a:endParaRPr lang="ru-RU" sz="2400" b="1" dirty="0"/>
          </a:p>
          <a:p>
            <a:pPr eaLnBrk="1" hangingPunct="1">
              <a:buFont typeface="Arial" charset="0"/>
              <a:buChar char="•"/>
              <a:defRPr/>
            </a:pPr>
            <a:r>
              <a:rPr lang="ru-RU" sz="2400" b="1" dirty="0"/>
              <a:t>В целях настоящей главы внереализационными доходами признаются доходы, не указанные в статье 249 настоящего Кодекса.</a:t>
            </a:r>
          </a:p>
          <a:p>
            <a:pPr eaLnBrk="1" hangingPunct="1">
              <a:buFont typeface="Arial" charset="0"/>
              <a:buChar char="•"/>
              <a:defRPr/>
            </a:pPr>
            <a:r>
              <a:rPr lang="ru-RU" sz="2400" b="1" dirty="0"/>
              <a:t>Внереализационными доходами налогоплательщика признаются, в частности, доходы:</a:t>
            </a:r>
            <a:r>
              <a:rPr lang="ru-RU" sz="2400" dirty="0"/>
              <a:t>1</a:t>
            </a:r>
          </a:p>
          <a:p>
            <a:pPr eaLnBrk="1" hangingPunct="1">
              <a:buFont typeface="Arial" charset="0"/>
              <a:buChar char="•"/>
              <a:defRPr/>
            </a:pPr>
            <a:r>
              <a:rPr lang="ru-RU" sz="2400" dirty="0"/>
              <a:t>10) в виде дохода прошлых лет, выявленного в отчетном (налоговом) периоде;</a:t>
            </a:r>
          </a:p>
          <a:p>
            <a:pPr eaLnBrk="1" hangingPunct="1">
              <a:buFont typeface="Arial" charset="0"/>
              <a:buChar char="•"/>
              <a:defRPr/>
            </a:pPr>
            <a:r>
              <a:rPr lang="ru-RU" sz="2400" dirty="0"/>
              <a:t>11) в виде положительной курсовой разницы,</a:t>
            </a:r>
          </a:p>
          <a:p>
            <a:pPr eaLnBrk="1" hangingPunct="1">
              <a:buFont typeface="Arial" charset="0"/>
              <a:buChar char="•"/>
              <a:defRPr/>
            </a:pPr>
            <a:endParaRPr lang="ru-RU" sz="2400" dirty="0"/>
          </a:p>
          <a:p>
            <a:pPr eaLnBrk="1" hangingPunct="1">
              <a:buFont typeface="Arial" charset="0"/>
              <a:buChar char="•"/>
              <a:defRPr/>
            </a:pPr>
            <a:endParaRPr lang="ru-RU" sz="2400" b="1" dirty="0"/>
          </a:p>
          <a:p>
            <a:pPr eaLnBrk="1" hangingPunct="1">
              <a:buFont typeface="Arial" charset="0"/>
              <a:buChar char="•"/>
              <a:defRPr/>
            </a:pPr>
            <a:endParaRPr lang="ru-RU" sz="2400" b="1" dirty="0"/>
          </a:p>
        </p:txBody>
      </p:sp>
    </p:spTree>
    <p:extLst>
      <p:ext uri="{BB962C8B-B14F-4D97-AF65-F5344CB8AC3E}">
        <p14:creationId xmlns="" xmlns:p14="http://schemas.microsoft.com/office/powerpoint/2010/main" val="403669412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prstGeom prst="rect">
            <a:avLst/>
          </a:prstGeom>
          <a:solidFill>
            <a:schemeClr val="bg1"/>
          </a:solidFill>
        </p:spPr>
        <p:txBody>
          <a:bodyPr vert="horz" wrap="square" lIns="0" tIns="12700" rIns="0" bIns="0" rtlCol="0">
            <a:spAutoFit/>
          </a:bodyPr>
          <a:lstStyle/>
          <a:p>
            <a:pPr marL="2366645" marR="5080" indent="-1227455">
              <a:lnSpc>
                <a:spcPct val="100000"/>
              </a:lnSpc>
              <a:spcBef>
                <a:spcPts val="100"/>
              </a:spcBef>
            </a:pPr>
            <a:r>
              <a:rPr dirty="0"/>
              <a:t>Социальные</a:t>
            </a:r>
            <a:r>
              <a:rPr spc="-15" dirty="0"/>
              <a:t> </a:t>
            </a:r>
            <a:r>
              <a:rPr spc="-10" dirty="0"/>
              <a:t>вычеты (медицина)</a:t>
            </a:r>
          </a:p>
        </p:txBody>
      </p:sp>
      <p:sp>
        <p:nvSpPr>
          <p:cNvPr id="4" name="object 4"/>
          <p:cNvSpPr txBox="1"/>
          <p:nvPr/>
        </p:nvSpPr>
        <p:spPr>
          <a:xfrm>
            <a:off x="535940" y="2409570"/>
            <a:ext cx="96520" cy="269240"/>
          </a:xfrm>
          <a:prstGeom prst="rect">
            <a:avLst/>
          </a:prstGeom>
        </p:spPr>
        <p:txBody>
          <a:bodyPr vert="horz" wrap="square" lIns="0" tIns="12065" rIns="0" bIns="0" rtlCol="0">
            <a:spAutoFit/>
          </a:bodyPr>
          <a:lstStyle/>
          <a:p>
            <a:pPr marL="12700">
              <a:lnSpc>
                <a:spcPct val="100000"/>
              </a:lnSpc>
              <a:spcBef>
                <a:spcPts val="95"/>
              </a:spcBef>
            </a:pPr>
            <a:r>
              <a:rPr sz="1600" spc="-50" dirty="0">
                <a:latin typeface="Microsoft Sans Serif"/>
                <a:cs typeface="Microsoft Sans Serif"/>
              </a:rPr>
              <a:t>•</a:t>
            </a:r>
            <a:endParaRPr sz="1600">
              <a:latin typeface="Microsoft Sans Serif"/>
              <a:cs typeface="Microsoft Sans Serif"/>
            </a:endParaRPr>
          </a:p>
        </p:txBody>
      </p:sp>
      <p:sp>
        <p:nvSpPr>
          <p:cNvPr id="5" name="object 5"/>
          <p:cNvSpPr txBox="1"/>
          <p:nvPr/>
        </p:nvSpPr>
        <p:spPr>
          <a:xfrm>
            <a:off x="535940" y="2946018"/>
            <a:ext cx="96520" cy="269240"/>
          </a:xfrm>
          <a:prstGeom prst="rect">
            <a:avLst/>
          </a:prstGeom>
        </p:spPr>
        <p:txBody>
          <a:bodyPr vert="horz" wrap="square" lIns="0" tIns="12065" rIns="0" bIns="0" rtlCol="0">
            <a:spAutoFit/>
          </a:bodyPr>
          <a:lstStyle/>
          <a:p>
            <a:pPr marL="12700">
              <a:lnSpc>
                <a:spcPct val="100000"/>
              </a:lnSpc>
              <a:spcBef>
                <a:spcPts val="95"/>
              </a:spcBef>
            </a:pPr>
            <a:r>
              <a:rPr sz="1600" spc="-50" dirty="0">
                <a:latin typeface="Microsoft Sans Serif"/>
                <a:cs typeface="Microsoft Sans Serif"/>
              </a:rPr>
              <a:t>•</a:t>
            </a:r>
            <a:endParaRPr sz="1600">
              <a:latin typeface="Microsoft Sans Serif"/>
              <a:cs typeface="Microsoft Sans Serif"/>
            </a:endParaRPr>
          </a:p>
        </p:txBody>
      </p:sp>
      <p:sp>
        <p:nvSpPr>
          <p:cNvPr id="6" name="object 6"/>
          <p:cNvSpPr txBox="1"/>
          <p:nvPr/>
        </p:nvSpPr>
        <p:spPr>
          <a:xfrm>
            <a:off x="535940" y="1628901"/>
            <a:ext cx="8007350" cy="1586230"/>
          </a:xfrm>
          <a:prstGeom prst="rect">
            <a:avLst/>
          </a:prstGeom>
        </p:spPr>
        <p:txBody>
          <a:bodyPr vert="horz" wrap="square" lIns="0" tIns="12065" rIns="0" bIns="0" rtlCol="0">
            <a:spAutoFit/>
          </a:bodyPr>
          <a:lstStyle/>
          <a:p>
            <a:pPr marL="355600" marR="5080" indent="-343535">
              <a:lnSpc>
                <a:spcPct val="100000"/>
              </a:lnSpc>
              <a:spcBef>
                <a:spcPts val="95"/>
              </a:spcBef>
              <a:buChar char="•"/>
              <a:tabLst>
                <a:tab pos="355600" algn="l"/>
                <a:tab pos="7694295" algn="l"/>
              </a:tabLst>
            </a:pPr>
            <a:r>
              <a:rPr sz="1600" dirty="0">
                <a:latin typeface="Microsoft Sans Serif"/>
                <a:cs typeface="Microsoft Sans Serif"/>
              </a:rPr>
              <a:t>3.а.</a:t>
            </a:r>
            <a:r>
              <a:rPr sz="1600" spc="-35" dirty="0">
                <a:latin typeface="Microsoft Sans Serif"/>
                <a:cs typeface="Microsoft Sans Serif"/>
              </a:rPr>
              <a:t> </a:t>
            </a:r>
            <a:r>
              <a:rPr sz="1600" dirty="0">
                <a:latin typeface="Microsoft Sans Serif"/>
                <a:cs typeface="Microsoft Sans Serif"/>
              </a:rPr>
              <a:t>Услуги</a:t>
            </a:r>
            <a:r>
              <a:rPr sz="1600" spc="-5" dirty="0">
                <a:latin typeface="Microsoft Sans Serif"/>
                <a:cs typeface="Microsoft Sans Serif"/>
              </a:rPr>
              <a:t> </a:t>
            </a:r>
            <a:r>
              <a:rPr sz="1600" dirty="0">
                <a:latin typeface="Microsoft Sans Serif"/>
                <a:cs typeface="Microsoft Sans Serif"/>
              </a:rPr>
              <a:t>по</a:t>
            </a:r>
            <a:r>
              <a:rPr sz="1600" spc="-45" dirty="0">
                <a:latin typeface="Microsoft Sans Serif"/>
                <a:cs typeface="Microsoft Sans Serif"/>
              </a:rPr>
              <a:t> </a:t>
            </a:r>
            <a:r>
              <a:rPr sz="1600" dirty="0">
                <a:latin typeface="Microsoft Sans Serif"/>
                <a:cs typeface="Microsoft Sans Serif"/>
              </a:rPr>
              <a:t>лечению</a:t>
            </a:r>
            <a:r>
              <a:rPr sz="1600" spc="-20" dirty="0">
                <a:latin typeface="Microsoft Sans Serif"/>
                <a:cs typeface="Microsoft Sans Serif"/>
              </a:rPr>
              <a:t> </a:t>
            </a:r>
            <a:r>
              <a:rPr sz="1600" spc="-10" dirty="0">
                <a:latin typeface="Microsoft Sans Serif"/>
                <a:cs typeface="Microsoft Sans Serif"/>
              </a:rPr>
              <a:t>налогоплательщика,</a:t>
            </a:r>
            <a:r>
              <a:rPr sz="1600" spc="10" dirty="0">
                <a:latin typeface="Microsoft Sans Serif"/>
                <a:cs typeface="Microsoft Sans Serif"/>
              </a:rPr>
              <a:t> </a:t>
            </a:r>
            <a:r>
              <a:rPr sz="1600" dirty="0">
                <a:latin typeface="Microsoft Sans Serif"/>
                <a:cs typeface="Microsoft Sans Serif"/>
              </a:rPr>
              <a:t>его</a:t>
            </a:r>
            <a:r>
              <a:rPr sz="1600" spc="-40" dirty="0">
                <a:latin typeface="Microsoft Sans Serif"/>
                <a:cs typeface="Microsoft Sans Serif"/>
              </a:rPr>
              <a:t> </a:t>
            </a:r>
            <a:r>
              <a:rPr sz="1600" dirty="0">
                <a:latin typeface="Microsoft Sans Serif"/>
                <a:cs typeface="Microsoft Sans Serif"/>
              </a:rPr>
              <a:t>супруга,</a:t>
            </a:r>
            <a:r>
              <a:rPr sz="1600" spc="-15" dirty="0">
                <a:latin typeface="Microsoft Sans Serif"/>
                <a:cs typeface="Microsoft Sans Serif"/>
              </a:rPr>
              <a:t> </a:t>
            </a:r>
            <a:r>
              <a:rPr sz="1600" dirty="0">
                <a:latin typeface="Microsoft Sans Serif"/>
                <a:cs typeface="Microsoft Sans Serif"/>
              </a:rPr>
              <a:t>его</a:t>
            </a:r>
            <a:r>
              <a:rPr sz="1600" spc="-35" dirty="0">
                <a:latin typeface="Microsoft Sans Serif"/>
                <a:cs typeface="Microsoft Sans Serif"/>
              </a:rPr>
              <a:t> </a:t>
            </a:r>
            <a:r>
              <a:rPr sz="1600" dirty="0">
                <a:latin typeface="Microsoft Sans Serif"/>
                <a:cs typeface="Microsoft Sans Serif"/>
              </a:rPr>
              <a:t>родителей</a:t>
            </a:r>
            <a:r>
              <a:rPr sz="1600" spc="-15" dirty="0">
                <a:latin typeface="Microsoft Sans Serif"/>
                <a:cs typeface="Microsoft Sans Serif"/>
              </a:rPr>
              <a:t> </a:t>
            </a:r>
            <a:r>
              <a:rPr sz="1600" spc="-50" dirty="0">
                <a:latin typeface="Microsoft Sans Serif"/>
                <a:cs typeface="Microsoft Sans Serif"/>
              </a:rPr>
              <a:t>и</a:t>
            </a:r>
            <a:r>
              <a:rPr sz="1600" dirty="0">
                <a:latin typeface="Microsoft Sans Serif"/>
                <a:cs typeface="Microsoft Sans Serif"/>
              </a:rPr>
              <a:t>	</a:t>
            </a:r>
            <a:r>
              <a:rPr sz="1600" spc="-30" dirty="0">
                <a:latin typeface="Microsoft Sans Serif"/>
                <a:cs typeface="Microsoft Sans Serif"/>
              </a:rPr>
              <a:t>его </a:t>
            </a:r>
            <a:r>
              <a:rPr sz="1600" dirty="0">
                <a:latin typeface="Microsoft Sans Serif"/>
                <a:cs typeface="Microsoft Sans Serif"/>
              </a:rPr>
              <a:t>детей</a:t>
            </a:r>
            <a:r>
              <a:rPr sz="1600" spc="-20" dirty="0">
                <a:latin typeface="Microsoft Sans Serif"/>
                <a:cs typeface="Microsoft Sans Serif"/>
              </a:rPr>
              <a:t> </a:t>
            </a:r>
            <a:r>
              <a:rPr sz="1600" dirty="0">
                <a:latin typeface="Microsoft Sans Serif"/>
                <a:cs typeface="Microsoft Sans Serif"/>
              </a:rPr>
              <a:t>до</a:t>
            </a:r>
            <a:r>
              <a:rPr sz="1600" spc="-25" dirty="0">
                <a:latin typeface="Microsoft Sans Serif"/>
                <a:cs typeface="Microsoft Sans Serif"/>
              </a:rPr>
              <a:t> </a:t>
            </a:r>
            <a:r>
              <a:rPr sz="1600" dirty="0">
                <a:latin typeface="Microsoft Sans Serif"/>
                <a:cs typeface="Microsoft Sans Serif"/>
              </a:rPr>
              <a:t>18</a:t>
            </a:r>
            <a:r>
              <a:rPr sz="1600" spc="-35" dirty="0">
                <a:latin typeface="Microsoft Sans Serif"/>
                <a:cs typeface="Microsoft Sans Serif"/>
              </a:rPr>
              <a:t> </a:t>
            </a:r>
            <a:r>
              <a:rPr sz="1600" dirty="0">
                <a:latin typeface="Microsoft Sans Serif"/>
                <a:cs typeface="Microsoft Sans Serif"/>
              </a:rPr>
              <a:t>лет</a:t>
            </a:r>
            <a:r>
              <a:rPr sz="1600" spc="-25" dirty="0">
                <a:latin typeface="Microsoft Sans Serif"/>
                <a:cs typeface="Microsoft Sans Serif"/>
              </a:rPr>
              <a:t> </a:t>
            </a:r>
            <a:r>
              <a:rPr sz="1600" dirty="0">
                <a:latin typeface="Microsoft Sans Serif"/>
                <a:cs typeface="Microsoft Sans Serif"/>
              </a:rPr>
              <a:t>(24</a:t>
            </a:r>
            <a:r>
              <a:rPr sz="1600" spc="-25" dirty="0">
                <a:latin typeface="Microsoft Sans Serif"/>
                <a:cs typeface="Microsoft Sans Serif"/>
              </a:rPr>
              <a:t> </a:t>
            </a:r>
            <a:r>
              <a:rPr sz="1600" spc="-10" dirty="0">
                <a:latin typeface="Microsoft Sans Serif"/>
                <a:cs typeface="Microsoft Sans Serif"/>
              </a:rPr>
              <a:t>«очники»)</a:t>
            </a:r>
            <a:r>
              <a:rPr sz="1600" spc="20" dirty="0">
                <a:latin typeface="Microsoft Sans Serif"/>
                <a:cs typeface="Microsoft Sans Serif"/>
              </a:rPr>
              <a:t> </a:t>
            </a:r>
            <a:r>
              <a:rPr sz="1600" dirty="0">
                <a:latin typeface="Microsoft Sans Serif"/>
                <a:cs typeface="Microsoft Sans Serif"/>
              </a:rPr>
              <a:t>в</a:t>
            </a:r>
            <a:r>
              <a:rPr sz="1600" spc="-35" dirty="0">
                <a:latin typeface="Microsoft Sans Serif"/>
                <a:cs typeface="Microsoft Sans Serif"/>
              </a:rPr>
              <a:t> </a:t>
            </a:r>
            <a:r>
              <a:rPr sz="1600" spc="-10" dirty="0">
                <a:latin typeface="Microsoft Sans Serif"/>
                <a:cs typeface="Microsoft Sans Serif"/>
              </a:rPr>
              <a:t>медицинских</a:t>
            </a:r>
            <a:r>
              <a:rPr sz="1600" spc="20" dirty="0">
                <a:latin typeface="Microsoft Sans Serif"/>
                <a:cs typeface="Microsoft Sans Serif"/>
              </a:rPr>
              <a:t> </a:t>
            </a:r>
            <a:r>
              <a:rPr sz="1600" spc="-10" dirty="0">
                <a:latin typeface="Microsoft Sans Serif"/>
                <a:cs typeface="Microsoft Sans Serif"/>
              </a:rPr>
              <a:t>учреждениях</a:t>
            </a:r>
            <a:r>
              <a:rPr sz="1600" spc="20" dirty="0">
                <a:latin typeface="Microsoft Sans Serif"/>
                <a:cs typeface="Microsoft Sans Serif"/>
              </a:rPr>
              <a:t> </a:t>
            </a:r>
            <a:r>
              <a:rPr sz="1600" spc="-35" dirty="0">
                <a:latin typeface="Microsoft Sans Serif"/>
                <a:cs typeface="Microsoft Sans Serif"/>
              </a:rPr>
              <a:t>РФ, </a:t>
            </a:r>
            <a:r>
              <a:rPr sz="1600" spc="-10" dirty="0">
                <a:latin typeface="Microsoft Sans Serif"/>
                <a:cs typeface="Microsoft Sans Serif"/>
              </a:rPr>
              <a:t>имеющих </a:t>
            </a:r>
            <a:r>
              <a:rPr sz="1600" dirty="0">
                <a:latin typeface="Microsoft Sans Serif"/>
                <a:cs typeface="Microsoft Sans Serif"/>
              </a:rPr>
              <a:t>лицензию,</a:t>
            </a:r>
            <a:r>
              <a:rPr sz="1600" spc="-5" dirty="0">
                <a:latin typeface="Microsoft Sans Serif"/>
                <a:cs typeface="Microsoft Sans Serif"/>
              </a:rPr>
              <a:t> </a:t>
            </a:r>
            <a:r>
              <a:rPr sz="1600" dirty="0">
                <a:latin typeface="Microsoft Sans Serif"/>
                <a:cs typeface="Microsoft Sans Serif"/>
              </a:rPr>
              <a:t>а</a:t>
            </a:r>
            <a:r>
              <a:rPr sz="1600" spc="-60" dirty="0">
                <a:latin typeface="Microsoft Sans Serif"/>
                <a:cs typeface="Microsoft Sans Serif"/>
              </a:rPr>
              <a:t> </a:t>
            </a:r>
            <a:r>
              <a:rPr sz="1600" spc="-20" dirty="0">
                <a:latin typeface="Microsoft Sans Serif"/>
                <a:cs typeface="Microsoft Sans Serif"/>
              </a:rPr>
              <a:t>также</a:t>
            </a:r>
            <a:r>
              <a:rPr sz="1600" spc="-35" dirty="0">
                <a:latin typeface="Microsoft Sans Serif"/>
                <a:cs typeface="Microsoft Sans Serif"/>
              </a:rPr>
              <a:t> </a:t>
            </a:r>
            <a:r>
              <a:rPr sz="1600" dirty="0">
                <a:latin typeface="Microsoft Sans Serif"/>
                <a:cs typeface="Microsoft Sans Serif"/>
              </a:rPr>
              <a:t>по</a:t>
            </a:r>
            <a:r>
              <a:rPr sz="1600" spc="-60" dirty="0">
                <a:latin typeface="Microsoft Sans Serif"/>
                <a:cs typeface="Microsoft Sans Serif"/>
              </a:rPr>
              <a:t> </a:t>
            </a:r>
            <a:r>
              <a:rPr sz="1600" dirty="0">
                <a:latin typeface="Microsoft Sans Serif"/>
                <a:cs typeface="Microsoft Sans Serif"/>
              </a:rPr>
              <a:t>добровольному</a:t>
            </a:r>
            <a:r>
              <a:rPr sz="1600" spc="-20" dirty="0">
                <a:latin typeface="Microsoft Sans Serif"/>
                <a:cs typeface="Microsoft Sans Serif"/>
              </a:rPr>
              <a:t> </a:t>
            </a:r>
            <a:r>
              <a:rPr sz="1600" dirty="0">
                <a:latin typeface="Microsoft Sans Serif"/>
                <a:cs typeface="Microsoft Sans Serif"/>
              </a:rPr>
              <a:t>личному</a:t>
            </a:r>
            <a:r>
              <a:rPr sz="1600" spc="-20" dirty="0">
                <a:latin typeface="Microsoft Sans Serif"/>
                <a:cs typeface="Microsoft Sans Serif"/>
              </a:rPr>
              <a:t> </a:t>
            </a:r>
            <a:r>
              <a:rPr sz="1600" dirty="0">
                <a:latin typeface="Microsoft Sans Serif"/>
                <a:cs typeface="Microsoft Sans Serif"/>
              </a:rPr>
              <a:t>страхованию</a:t>
            </a:r>
            <a:r>
              <a:rPr sz="1600" spc="-25" dirty="0">
                <a:latin typeface="Microsoft Sans Serif"/>
                <a:cs typeface="Microsoft Sans Serif"/>
              </a:rPr>
              <a:t> </a:t>
            </a:r>
            <a:r>
              <a:rPr sz="1600" dirty="0">
                <a:latin typeface="Microsoft Sans Serif"/>
                <a:cs typeface="Microsoft Sans Serif"/>
              </a:rPr>
              <a:t>этих</a:t>
            </a:r>
            <a:r>
              <a:rPr sz="1600" spc="-35" dirty="0">
                <a:latin typeface="Microsoft Sans Serif"/>
                <a:cs typeface="Microsoft Sans Serif"/>
              </a:rPr>
              <a:t> </a:t>
            </a:r>
            <a:r>
              <a:rPr sz="1600" spc="-20" dirty="0">
                <a:latin typeface="Microsoft Sans Serif"/>
                <a:cs typeface="Microsoft Sans Serif"/>
              </a:rPr>
              <a:t>лиц.</a:t>
            </a:r>
            <a:endParaRPr sz="1600">
              <a:latin typeface="Microsoft Sans Serif"/>
              <a:cs typeface="Microsoft Sans Serif"/>
            </a:endParaRPr>
          </a:p>
          <a:p>
            <a:pPr marL="355600" marR="522605" indent="398780">
              <a:lnSpc>
                <a:spcPct val="100000"/>
              </a:lnSpc>
              <a:spcBef>
                <a:spcPts val="385"/>
              </a:spcBef>
            </a:pPr>
            <a:r>
              <a:rPr sz="1600" dirty="0">
                <a:latin typeface="Microsoft Sans Serif"/>
                <a:cs typeface="Microsoft Sans Serif"/>
              </a:rPr>
              <a:t>Но</a:t>
            </a:r>
            <a:r>
              <a:rPr sz="1600" spc="-20" dirty="0">
                <a:latin typeface="Microsoft Sans Serif"/>
                <a:cs typeface="Microsoft Sans Serif"/>
              </a:rPr>
              <a:t> </a:t>
            </a:r>
            <a:r>
              <a:rPr sz="1600" dirty="0">
                <a:latin typeface="Microsoft Sans Serif"/>
                <a:cs typeface="Microsoft Sans Serif"/>
              </a:rPr>
              <a:t>только в</a:t>
            </a:r>
            <a:r>
              <a:rPr sz="1600" spc="-20" dirty="0">
                <a:latin typeface="Microsoft Sans Serif"/>
                <a:cs typeface="Microsoft Sans Serif"/>
              </a:rPr>
              <a:t> </a:t>
            </a:r>
            <a:r>
              <a:rPr sz="1600" dirty="0">
                <a:latin typeface="Microsoft Sans Serif"/>
                <a:cs typeface="Microsoft Sans Serif"/>
              </a:rPr>
              <a:t>пределах</a:t>
            </a:r>
            <a:r>
              <a:rPr sz="1600" spc="-15" dirty="0">
                <a:latin typeface="Microsoft Sans Serif"/>
                <a:cs typeface="Microsoft Sans Serif"/>
              </a:rPr>
              <a:t> </a:t>
            </a:r>
            <a:r>
              <a:rPr sz="1600" dirty="0">
                <a:latin typeface="Microsoft Sans Serif"/>
                <a:cs typeface="Microsoft Sans Serif"/>
              </a:rPr>
              <a:t>перечня услуг</a:t>
            </a:r>
            <a:r>
              <a:rPr sz="1600" spc="20" dirty="0">
                <a:latin typeface="Microsoft Sans Serif"/>
                <a:cs typeface="Microsoft Sans Serif"/>
              </a:rPr>
              <a:t> </a:t>
            </a:r>
            <a:r>
              <a:rPr sz="1600" dirty="0">
                <a:latin typeface="Microsoft Sans Serif"/>
                <a:cs typeface="Microsoft Sans Serif"/>
              </a:rPr>
              <a:t>по</a:t>
            </a:r>
            <a:r>
              <a:rPr sz="1600" spc="-25" dirty="0">
                <a:latin typeface="Microsoft Sans Serif"/>
                <a:cs typeface="Microsoft Sans Serif"/>
              </a:rPr>
              <a:t> </a:t>
            </a:r>
            <a:r>
              <a:rPr sz="1600" dirty="0">
                <a:latin typeface="Microsoft Sans Serif"/>
                <a:cs typeface="Microsoft Sans Serif"/>
              </a:rPr>
              <a:t>лечению</a:t>
            </a:r>
            <a:r>
              <a:rPr sz="1600" spc="5" dirty="0">
                <a:latin typeface="Microsoft Sans Serif"/>
                <a:cs typeface="Microsoft Sans Serif"/>
              </a:rPr>
              <a:t> </a:t>
            </a:r>
            <a:r>
              <a:rPr sz="1600" spc="110" dirty="0">
                <a:latin typeface="Microsoft Sans Serif"/>
                <a:cs typeface="Microsoft Sans Serif"/>
              </a:rPr>
              <a:t>№</a:t>
            </a:r>
            <a:r>
              <a:rPr sz="1600" spc="-10" dirty="0">
                <a:latin typeface="Microsoft Sans Serif"/>
                <a:cs typeface="Microsoft Sans Serif"/>
              </a:rPr>
              <a:t> </a:t>
            </a:r>
            <a:r>
              <a:rPr sz="1600" dirty="0">
                <a:latin typeface="Microsoft Sans Serif"/>
                <a:cs typeface="Microsoft Sans Serif"/>
              </a:rPr>
              <a:t>1</a:t>
            </a:r>
            <a:r>
              <a:rPr sz="1600" spc="-25" dirty="0">
                <a:latin typeface="Microsoft Sans Serif"/>
                <a:cs typeface="Microsoft Sans Serif"/>
              </a:rPr>
              <a:t> </a:t>
            </a:r>
            <a:r>
              <a:rPr sz="1600" dirty="0">
                <a:latin typeface="Microsoft Sans Serif"/>
                <a:cs typeface="Microsoft Sans Serif"/>
              </a:rPr>
              <a:t>в</a:t>
            </a:r>
            <a:r>
              <a:rPr sz="1600" spc="-20" dirty="0">
                <a:latin typeface="Microsoft Sans Serif"/>
                <a:cs typeface="Microsoft Sans Serif"/>
              </a:rPr>
              <a:t> </a:t>
            </a:r>
            <a:r>
              <a:rPr sz="1600" spc="-10" dirty="0">
                <a:latin typeface="Microsoft Sans Serif"/>
                <a:cs typeface="Microsoft Sans Serif"/>
              </a:rPr>
              <a:t>постановлении </a:t>
            </a:r>
            <a:r>
              <a:rPr sz="1600" dirty="0">
                <a:latin typeface="Microsoft Sans Serif"/>
                <a:cs typeface="Microsoft Sans Serif"/>
              </a:rPr>
              <a:t>Правительства</a:t>
            </a:r>
            <a:r>
              <a:rPr sz="1600" spc="-15" dirty="0">
                <a:latin typeface="Microsoft Sans Serif"/>
                <a:cs typeface="Microsoft Sans Serif"/>
              </a:rPr>
              <a:t> </a:t>
            </a:r>
            <a:r>
              <a:rPr sz="1600" spc="-55" dirty="0">
                <a:latin typeface="Microsoft Sans Serif"/>
                <a:cs typeface="Microsoft Sans Serif"/>
              </a:rPr>
              <a:t>РФ</a:t>
            </a:r>
            <a:r>
              <a:rPr sz="1600" spc="-35" dirty="0">
                <a:latin typeface="Microsoft Sans Serif"/>
                <a:cs typeface="Microsoft Sans Serif"/>
              </a:rPr>
              <a:t> </a:t>
            </a:r>
            <a:r>
              <a:rPr sz="1600" spc="110" dirty="0">
                <a:latin typeface="Microsoft Sans Serif"/>
                <a:cs typeface="Microsoft Sans Serif"/>
              </a:rPr>
              <a:t>№</a:t>
            </a:r>
            <a:r>
              <a:rPr sz="1600" spc="-15" dirty="0">
                <a:latin typeface="Microsoft Sans Serif"/>
                <a:cs typeface="Microsoft Sans Serif"/>
              </a:rPr>
              <a:t> </a:t>
            </a:r>
            <a:r>
              <a:rPr sz="1600" dirty="0">
                <a:latin typeface="Microsoft Sans Serif"/>
                <a:cs typeface="Microsoft Sans Serif"/>
              </a:rPr>
              <a:t>458</a:t>
            </a:r>
            <a:r>
              <a:rPr sz="1600" spc="-35" dirty="0">
                <a:latin typeface="Microsoft Sans Serif"/>
                <a:cs typeface="Microsoft Sans Serif"/>
              </a:rPr>
              <a:t> </a:t>
            </a:r>
            <a:r>
              <a:rPr sz="1600" dirty="0">
                <a:latin typeface="Microsoft Sans Serif"/>
                <a:cs typeface="Microsoft Sans Serif"/>
              </a:rPr>
              <a:t>от</a:t>
            </a:r>
            <a:r>
              <a:rPr sz="1600" spc="-20" dirty="0">
                <a:latin typeface="Microsoft Sans Serif"/>
                <a:cs typeface="Microsoft Sans Serif"/>
              </a:rPr>
              <a:t> </a:t>
            </a:r>
            <a:r>
              <a:rPr sz="1600" dirty="0">
                <a:latin typeface="Microsoft Sans Serif"/>
                <a:cs typeface="Microsoft Sans Serif"/>
              </a:rPr>
              <a:t>08.04.20</a:t>
            </a:r>
            <a:r>
              <a:rPr sz="1600" spc="-25" dirty="0">
                <a:latin typeface="Microsoft Sans Serif"/>
                <a:cs typeface="Microsoft Sans Serif"/>
              </a:rPr>
              <a:t> г.</a:t>
            </a:r>
            <a:endParaRPr sz="1600">
              <a:latin typeface="Microsoft Sans Serif"/>
              <a:cs typeface="Microsoft Sans Serif"/>
            </a:endParaRPr>
          </a:p>
          <a:p>
            <a:pPr marL="755015">
              <a:lnSpc>
                <a:spcPct val="100000"/>
              </a:lnSpc>
              <a:spcBef>
                <a:spcPts val="385"/>
              </a:spcBef>
            </a:pPr>
            <a:r>
              <a:rPr sz="1600" dirty="0">
                <a:latin typeface="Microsoft Sans Serif"/>
                <a:cs typeface="Microsoft Sans Serif"/>
              </a:rPr>
              <a:t>Из</a:t>
            </a:r>
            <a:r>
              <a:rPr sz="1600" spc="-60" dirty="0">
                <a:latin typeface="Microsoft Sans Serif"/>
                <a:cs typeface="Microsoft Sans Serif"/>
              </a:rPr>
              <a:t> </a:t>
            </a:r>
            <a:r>
              <a:rPr sz="1600" dirty="0">
                <a:latin typeface="Microsoft Sans Serif"/>
                <a:cs typeface="Microsoft Sans Serif"/>
              </a:rPr>
              <a:t>лечебного</a:t>
            </a:r>
            <a:r>
              <a:rPr sz="1600" spc="-40" dirty="0">
                <a:latin typeface="Microsoft Sans Serif"/>
                <a:cs typeface="Microsoft Sans Serif"/>
              </a:rPr>
              <a:t> </a:t>
            </a:r>
            <a:r>
              <a:rPr sz="1600" spc="-10" dirty="0">
                <a:latin typeface="Microsoft Sans Serif"/>
                <a:cs typeface="Microsoft Sans Serif"/>
              </a:rPr>
              <a:t>учреждения</a:t>
            </a:r>
            <a:r>
              <a:rPr sz="1600" spc="-20" dirty="0">
                <a:latin typeface="Microsoft Sans Serif"/>
                <a:cs typeface="Microsoft Sans Serif"/>
              </a:rPr>
              <a:t> </a:t>
            </a:r>
            <a:r>
              <a:rPr sz="1600" dirty="0">
                <a:latin typeface="Microsoft Sans Serif"/>
                <a:cs typeface="Microsoft Sans Serif"/>
              </a:rPr>
              <a:t>необходимо</a:t>
            </a:r>
            <a:r>
              <a:rPr sz="1600" spc="-30" dirty="0">
                <a:latin typeface="Microsoft Sans Serif"/>
                <a:cs typeface="Microsoft Sans Serif"/>
              </a:rPr>
              <a:t> </a:t>
            </a:r>
            <a:r>
              <a:rPr sz="1600" dirty="0">
                <a:latin typeface="Microsoft Sans Serif"/>
                <a:cs typeface="Microsoft Sans Serif"/>
              </a:rPr>
              <a:t>взять</a:t>
            </a:r>
            <a:r>
              <a:rPr sz="1600" spc="-50" dirty="0">
                <a:latin typeface="Microsoft Sans Serif"/>
                <a:cs typeface="Microsoft Sans Serif"/>
              </a:rPr>
              <a:t> </a:t>
            </a:r>
            <a:r>
              <a:rPr sz="1600" spc="-10" dirty="0">
                <a:latin typeface="Microsoft Sans Serif"/>
                <a:cs typeface="Microsoft Sans Serif"/>
              </a:rPr>
              <a:t>справку</a:t>
            </a:r>
            <a:r>
              <a:rPr sz="1600" spc="-75" dirty="0">
                <a:latin typeface="Microsoft Sans Serif"/>
                <a:cs typeface="Microsoft Sans Serif"/>
              </a:rPr>
              <a:t> </a:t>
            </a:r>
            <a:r>
              <a:rPr sz="1600" dirty="0">
                <a:latin typeface="Microsoft Sans Serif"/>
                <a:cs typeface="Microsoft Sans Serif"/>
              </a:rPr>
              <a:t>об</a:t>
            </a:r>
            <a:r>
              <a:rPr sz="1600" spc="-60" dirty="0">
                <a:latin typeface="Microsoft Sans Serif"/>
                <a:cs typeface="Microsoft Sans Serif"/>
              </a:rPr>
              <a:t> </a:t>
            </a:r>
            <a:r>
              <a:rPr sz="1600" spc="-10" dirty="0">
                <a:latin typeface="Microsoft Sans Serif"/>
                <a:cs typeface="Microsoft Sans Serif"/>
              </a:rPr>
              <a:t>оплате</a:t>
            </a:r>
            <a:endParaRPr sz="1600">
              <a:latin typeface="Microsoft Sans Serif"/>
              <a:cs typeface="Microsoft Sans Serif"/>
            </a:endParaRPr>
          </a:p>
        </p:txBody>
      </p:sp>
      <p:sp>
        <p:nvSpPr>
          <p:cNvPr id="7" name="object 7"/>
          <p:cNvSpPr txBox="1"/>
          <p:nvPr/>
        </p:nvSpPr>
        <p:spPr>
          <a:xfrm>
            <a:off x="535940" y="4750689"/>
            <a:ext cx="96520" cy="269240"/>
          </a:xfrm>
          <a:prstGeom prst="rect">
            <a:avLst/>
          </a:prstGeom>
        </p:spPr>
        <p:txBody>
          <a:bodyPr vert="horz" wrap="square" lIns="0" tIns="12065" rIns="0" bIns="0" rtlCol="0">
            <a:spAutoFit/>
          </a:bodyPr>
          <a:lstStyle/>
          <a:p>
            <a:pPr marL="12700">
              <a:lnSpc>
                <a:spcPct val="100000"/>
              </a:lnSpc>
              <a:spcBef>
                <a:spcPts val="95"/>
              </a:spcBef>
            </a:pPr>
            <a:r>
              <a:rPr sz="1600" spc="-50" dirty="0">
                <a:latin typeface="Microsoft Sans Serif"/>
                <a:cs typeface="Microsoft Sans Serif"/>
              </a:rPr>
              <a:t>•</a:t>
            </a:r>
            <a:endParaRPr sz="1600">
              <a:latin typeface="Microsoft Sans Serif"/>
              <a:cs typeface="Microsoft Sans Serif"/>
            </a:endParaRPr>
          </a:p>
        </p:txBody>
      </p:sp>
      <p:sp>
        <p:nvSpPr>
          <p:cNvPr id="8" name="object 8"/>
          <p:cNvSpPr txBox="1"/>
          <p:nvPr/>
        </p:nvSpPr>
        <p:spPr>
          <a:xfrm>
            <a:off x="535940" y="3189858"/>
            <a:ext cx="8061325" cy="2854325"/>
          </a:xfrm>
          <a:prstGeom prst="rect">
            <a:avLst/>
          </a:prstGeom>
        </p:spPr>
        <p:txBody>
          <a:bodyPr vert="horz" wrap="square" lIns="0" tIns="12065" rIns="0" bIns="0" rtlCol="0">
            <a:spAutoFit/>
          </a:bodyPr>
          <a:lstStyle/>
          <a:p>
            <a:pPr marL="355600" marR="61594" algn="just">
              <a:lnSpc>
                <a:spcPct val="100000"/>
              </a:lnSpc>
              <a:spcBef>
                <a:spcPts val="95"/>
              </a:spcBef>
            </a:pPr>
            <a:r>
              <a:rPr sz="1600" spc="-20" dirty="0">
                <a:latin typeface="Microsoft Sans Serif"/>
                <a:cs typeface="Microsoft Sans Serif"/>
              </a:rPr>
              <a:t>медицинских</a:t>
            </a:r>
            <a:r>
              <a:rPr sz="1600" spc="-10" dirty="0">
                <a:latin typeface="Microsoft Sans Serif"/>
                <a:cs typeface="Microsoft Sans Serif"/>
              </a:rPr>
              <a:t> </a:t>
            </a:r>
            <a:r>
              <a:rPr sz="1600" dirty="0">
                <a:latin typeface="Microsoft Sans Serif"/>
                <a:cs typeface="Microsoft Sans Serif"/>
              </a:rPr>
              <a:t>услуг,</a:t>
            </a:r>
            <a:r>
              <a:rPr sz="1600" spc="-15" dirty="0">
                <a:latin typeface="Microsoft Sans Serif"/>
                <a:cs typeface="Microsoft Sans Serif"/>
              </a:rPr>
              <a:t> </a:t>
            </a:r>
            <a:r>
              <a:rPr sz="1600" dirty="0">
                <a:latin typeface="Microsoft Sans Serif"/>
                <a:cs typeface="Microsoft Sans Serif"/>
              </a:rPr>
              <a:t>форма</a:t>
            </a:r>
            <a:r>
              <a:rPr sz="1600" spc="-55" dirty="0">
                <a:latin typeface="Microsoft Sans Serif"/>
                <a:cs typeface="Microsoft Sans Serif"/>
              </a:rPr>
              <a:t> </a:t>
            </a:r>
            <a:r>
              <a:rPr sz="1600" dirty="0">
                <a:latin typeface="Microsoft Sans Serif"/>
                <a:cs typeface="Microsoft Sans Serif"/>
              </a:rPr>
              <a:t>которой</a:t>
            </a:r>
            <a:r>
              <a:rPr sz="1600" spc="-35" dirty="0">
                <a:latin typeface="Microsoft Sans Serif"/>
                <a:cs typeface="Microsoft Sans Serif"/>
              </a:rPr>
              <a:t> </a:t>
            </a:r>
            <a:r>
              <a:rPr sz="1600" spc="-10" dirty="0">
                <a:latin typeface="Microsoft Sans Serif"/>
                <a:cs typeface="Microsoft Sans Serif"/>
              </a:rPr>
              <a:t>утверждена</a:t>
            </a:r>
            <a:r>
              <a:rPr sz="1600" spc="-20" dirty="0">
                <a:latin typeface="Microsoft Sans Serif"/>
                <a:cs typeface="Microsoft Sans Serif"/>
              </a:rPr>
              <a:t> приказом</a:t>
            </a:r>
            <a:r>
              <a:rPr sz="1600" spc="-45" dirty="0">
                <a:latin typeface="Microsoft Sans Serif"/>
                <a:cs typeface="Microsoft Sans Serif"/>
              </a:rPr>
              <a:t> </a:t>
            </a:r>
            <a:r>
              <a:rPr sz="1600" spc="-10" dirty="0">
                <a:latin typeface="Microsoft Sans Serif"/>
                <a:cs typeface="Microsoft Sans Serif"/>
              </a:rPr>
              <a:t>Минздрава</a:t>
            </a:r>
            <a:r>
              <a:rPr sz="1600" spc="-30" dirty="0">
                <a:latin typeface="Microsoft Sans Serif"/>
                <a:cs typeface="Microsoft Sans Serif"/>
              </a:rPr>
              <a:t> </a:t>
            </a:r>
            <a:r>
              <a:rPr sz="1600" spc="-45" dirty="0">
                <a:latin typeface="Microsoft Sans Serif"/>
                <a:cs typeface="Microsoft Sans Serif"/>
              </a:rPr>
              <a:t>РФ </a:t>
            </a:r>
            <a:r>
              <a:rPr sz="1600" spc="110" dirty="0">
                <a:latin typeface="Microsoft Sans Serif"/>
                <a:cs typeface="Microsoft Sans Serif"/>
              </a:rPr>
              <a:t>№</a:t>
            </a:r>
            <a:r>
              <a:rPr sz="1600" spc="-60" dirty="0">
                <a:latin typeface="Microsoft Sans Serif"/>
                <a:cs typeface="Microsoft Sans Serif"/>
              </a:rPr>
              <a:t> </a:t>
            </a:r>
            <a:r>
              <a:rPr sz="1600" spc="-25" dirty="0">
                <a:latin typeface="Microsoft Sans Serif"/>
                <a:cs typeface="Microsoft Sans Serif"/>
              </a:rPr>
              <a:t>289 </a:t>
            </a:r>
            <a:r>
              <a:rPr sz="1600" dirty="0">
                <a:latin typeface="Microsoft Sans Serif"/>
                <a:cs typeface="Microsoft Sans Serif"/>
              </a:rPr>
              <a:t>и</a:t>
            </a:r>
            <a:r>
              <a:rPr sz="1600" spc="-5" dirty="0">
                <a:latin typeface="Microsoft Sans Serif"/>
                <a:cs typeface="Microsoft Sans Serif"/>
              </a:rPr>
              <a:t> </a:t>
            </a:r>
            <a:r>
              <a:rPr sz="1600" dirty="0">
                <a:latin typeface="Microsoft Sans Serif"/>
                <a:cs typeface="Microsoft Sans Serif"/>
              </a:rPr>
              <a:t>МНС </a:t>
            </a:r>
            <a:r>
              <a:rPr sz="1600" spc="-30" dirty="0">
                <a:latin typeface="Microsoft Sans Serif"/>
                <a:cs typeface="Microsoft Sans Serif"/>
              </a:rPr>
              <a:t>РФ</a:t>
            </a:r>
            <a:r>
              <a:rPr sz="1600" spc="-10" dirty="0">
                <a:latin typeface="Microsoft Sans Serif"/>
                <a:cs typeface="Microsoft Sans Serif"/>
              </a:rPr>
              <a:t> </a:t>
            </a:r>
            <a:r>
              <a:rPr sz="1600" spc="110" dirty="0">
                <a:latin typeface="Microsoft Sans Serif"/>
                <a:cs typeface="Microsoft Sans Serif"/>
              </a:rPr>
              <a:t>№</a:t>
            </a:r>
            <a:r>
              <a:rPr sz="1600" spc="-10" dirty="0">
                <a:latin typeface="Microsoft Sans Serif"/>
                <a:cs typeface="Microsoft Sans Serif"/>
              </a:rPr>
              <a:t> </a:t>
            </a:r>
            <a:r>
              <a:rPr sz="1600" spc="-35" dirty="0">
                <a:latin typeface="Microsoft Sans Serif"/>
                <a:cs typeface="Microsoft Sans Serif"/>
              </a:rPr>
              <a:t>БГ-</a:t>
            </a:r>
            <a:r>
              <a:rPr sz="1600" spc="-10" dirty="0">
                <a:latin typeface="Microsoft Sans Serif"/>
                <a:cs typeface="Microsoft Sans Serif"/>
              </a:rPr>
              <a:t>3-</a:t>
            </a:r>
            <a:r>
              <a:rPr sz="1600" dirty="0">
                <a:latin typeface="Microsoft Sans Serif"/>
                <a:cs typeface="Microsoft Sans Serif"/>
              </a:rPr>
              <a:t>04/256</a:t>
            </a:r>
            <a:r>
              <a:rPr sz="1600" spc="30" dirty="0">
                <a:latin typeface="Microsoft Sans Serif"/>
                <a:cs typeface="Microsoft Sans Serif"/>
              </a:rPr>
              <a:t> </a:t>
            </a:r>
            <a:r>
              <a:rPr sz="1600" dirty="0">
                <a:latin typeface="Microsoft Sans Serif"/>
                <a:cs typeface="Microsoft Sans Serif"/>
              </a:rPr>
              <a:t>от</a:t>
            </a:r>
            <a:r>
              <a:rPr sz="1600" spc="5" dirty="0">
                <a:latin typeface="Microsoft Sans Serif"/>
                <a:cs typeface="Microsoft Sans Serif"/>
              </a:rPr>
              <a:t> </a:t>
            </a:r>
            <a:r>
              <a:rPr sz="1600" dirty="0">
                <a:latin typeface="Microsoft Sans Serif"/>
                <a:cs typeface="Microsoft Sans Serif"/>
              </a:rPr>
              <a:t>25.07.01 г.</a:t>
            </a:r>
            <a:r>
              <a:rPr sz="1600" spc="5" dirty="0">
                <a:latin typeface="Microsoft Sans Serif"/>
                <a:cs typeface="Microsoft Sans Serif"/>
              </a:rPr>
              <a:t> </a:t>
            </a:r>
            <a:r>
              <a:rPr sz="1600" dirty="0">
                <a:latin typeface="Microsoft Sans Serif"/>
                <a:cs typeface="Microsoft Sans Serif"/>
              </a:rPr>
              <a:t>На расходы с</a:t>
            </a:r>
            <a:r>
              <a:rPr sz="1600" spc="-5" dirty="0">
                <a:latin typeface="Microsoft Sans Serif"/>
                <a:cs typeface="Microsoft Sans Serif"/>
              </a:rPr>
              <a:t> </a:t>
            </a:r>
            <a:r>
              <a:rPr sz="1600" dirty="0">
                <a:latin typeface="Microsoft Sans Serif"/>
                <a:cs typeface="Microsoft Sans Serif"/>
              </a:rPr>
              <a:t>2024</a:t>
            </a:r>
            <a:r>
              <a:rPr sz="1600" spc="5" dirty="0">
                <a:latin typeface="Microsoft Sans Serif"/>
                <a:cs typeface="Microsoft Sans Serif"/>
              </a:rPr>
              <a:t> </a:t>
            </a:r>
            <a:r>
              <a:rPr sz="1600" dirty="0">
                <a:latin typeface="Microsoft Sans Serif"/>
                <a:cs typeface="Microsoft Sans Serif"/>
              </a:rPr>
              <a:t>года</a:t>
            </a:r>
            <a:r>
              <a:rPr sz="1600" spc="-50" dirty="0">
                <a:latin typeface="Microsoft Sans Serif"/>
                <a:cs typeface="Microsoft Sans Serif"/>
              </a:rPr>
              <a:t> </a:t>
            </a:r>
            <a:r>
              <a:rPr sz="1600" spc="409" dirty="0">
                <a:latin typeface="Microsoft Sans Serif"/>
                <a:cs typeface="Microsoft Sans Serif"/>
              </a:rPr>
              <a:t>–</a:t>
            </a:r>
            <a:r>
              <a:rPr sz="1600" spc="5" dirty="0">
                <a:latin typeface="Microsoft Sans Serif"/>
                <a:cs typeface="Microsoft Sans Serif"/>
              </a:rPr>
              <a:t> </a:t>
            </a:r>
            <a:r>
              <a:rPr sz="1600" dirty="0">
                <a:latin typeface="Microsoft Sans Serif"/>
                <a:cs typeface="Microsoft Sans Serif"/>
              </a:rPr>
              <a:t>новая </a:t>
            </a:r>
            <a:r>
              <a:rPr sz="1600" spc="-10" dirty="0">
                <a:latin typeface="Microsoft Sans Serif"/>
                <a:cs typeface="Microsoft Sans Serif"/>
              </a:rPr>
              <a:t>справка </a:t>
            </a:r>
            <a:r>
              <a:rPr sz="1600" dirty="0">
                <a:latin typeface="Microsoft Sans Serif"/>
                <a:cs typeface="Microsoft Sans Serif"/>
              </a:rPr>
              <a:t>из</a:t>
            </a:r>
            <a:r>
              <a:rPr sz="1600" spc="-20" dirty="0">
                <a:latin typeface="Microsoft Sans Serif"/>
                <a:cs typeface="Microsoft Sans Serif"/>
              </a:rPr>
              <a:t> пр.ФНС</a:t>
            </a:r>
            <a:r>
              <a:rPr sz="1600" spc="-30" dirty="0">
                <a:latin typeface="Microsoft Sans Serif"/>
                <a:cs typeface="Microsoft Sans Serif"/>
              </a:rPr>
              <a:t> </a:t>
            </a:r>
            <a:r>
              <a:rPr sz="1600" dirty="0">
                <a:latin typeface="Microsoft Sans Serif"/>
                <a:cs typeface="Microsoft Sans Serif"/>
              </a:rPr>
              <a:t>от</a:t>
            </a:r>
            <a:r>
              <a:rPr sz="1600" spc="-25" dirty="0">
                <a:latin typeface="Microsoft Sans Serif"/>
                <a:cs typeface="Microsoft Sans Serif"/>
              </a:rPr>
              <a:t> </a:t>
            </a:r>
            <a:r>
              <a:rPr sz="1600" dirty="0">
                <a:latin typeface="Microsoft Sans Serif"/>
                <a:cs typeface="Microsoft Sans Serif"/>
              </a:rPr>
              <a:t>8.11.23</a:t>
            </a:r>
            <a:r>
              <a:rPr sz="1600" spc="-10" dirty="0">
                <a:latin typeface="Microsoft Sans Serif"/>
                <a:cs typeface="Microsoft Sans Serif"/>
              </a:rPr>
              <a:t> </a:t>
            </a:r>
            <a:r>
              <a:rPr sz="1600" spc="110" dirty="0">
                <a:latin typeface="Microsoft Sans Serif"/>
                <a:cs typeface="Microsoft Sans Serif"/>
              </a:rPr>
              <a:t>№</a:t>
            </a:r>
            <a:r>
              <a:rPr sz="1600" spc="-30" dirty="0">
                <a:latin typeface="Microsoft Sans Serif"/>
                <a:cs typeface="Microsoft Sans Serif"/>
              </a:rPr>
              <a:t> </a:t>
            </a:r>
            <a:r>
              <a:rPr sz="1600" dirty="0">
                <a:latin typeface="Microsoft Sans Serif"/>
                <a:cs typeface="Microsoft Sans Serif"/>
              </a:rPr>
              <a:t>ЕА-</a:t>
            </a:r>
            <a:r>
              <a:rPr sz="1600" spc="-20" dirty="0">
                <a:latin typeface="Microsoft Sans Serif"/>
                <a:cs typeface="Microsoft Sans Serif"/>
              </a:rPr>
              <a:t>7-</a:t>
            </a:r>
            <a:r>
              <a:rPr sz="1600" spc="-10" dirty="0">
                <a:latin typeface="Microsoft Sans Serif"/>
                <a:cs typeface="Microsoft Sans Serif"/>
              </a:rPr>
              <a:t>11/824.</a:t>
            </a:r>
            <a:endParaRPr sz="1600">
              <a:latin typeface="Microsoft Sans Serif"/>
              <a:cs typeface="Microsoft Sans Serif"/>
            </a:endParaRPr>
          </a:p>
          <a:p>
            <a:pPr marL="355600" marR="5080" indent="-343535">
              <a:lnSpc>
                <a:spcPct val="100000"/>
              </a:lnSpc>
              <a:spcBef>
                <a:spcPts val="385"/>
              </a:spcBef>
              <a:buChar char="•"/>
              <a:tabLst>
                <a:tab pos="355600" algn="l"/>
              </a:tabLst>
            </a:pPr>
            <a:r>
              <a:rPr sz="1600" dirty="0">
                <a:latin typeface="Microsoft Sans Serif"/>
                <a:cs typeface="Microsoft Sans Serif"/>
              </a:rPr>
              <a:t>3.б.</a:t>
            </a:r>
            <a:r>
              <a:rPr sz="1600" spc="-60" dirty="0">
                <a:latin typeface="Microsoft Sans Serif"/>
                <a:cs typeface="Microsoft Sans Serif"/>
              </a:rPr>
              <a:t> </a:t>
            </a:r>
            <a:r>
              <a:rPr sz="1600" dirty="0">
                <a:latin typeface="Microsoft Sans Serif"/>
                <a:cs typeface="Microsoft Sans Serif"/>
              </a:rPr>
              <a:t>Стоимость</a:t>
            </a:r>
            <a:r>
              <a:rPr sz="1600" spc="-25" dirty="0">
                <a:latin typeface="Microsoft Sans Serif"/>
                <a:cs typeface="Microsoft Sans Serif"/>
              </a:rPr>
              <a:t> </a:t>
            </a:r>
            <a:r>
              <a:rPr sz="1600" spc="-10" dirty="0">
                <a:latin typeface="Microsoft Sans Serif"/>
                <a:cs typeface="Microsoft Sans Serif"/>
              </a:rPr>
              <a:t>медикаментов,</a:t>
            </a:r>
            <a:r>
              <a:rPr sz="1600" spc="-15" dirty="0">
                <a:latin typeface="Microsoft Sans Serif"/>
                <a:cs typeface="Microsoft Sans Serif"/>
              </a:rPr>
              <a:t> </a:t>
            </a:r>
            <a:r>
              <a:rPr sz="1600" spc="-10" dirty="0">
                <a:latin typeface="Microsoft Sans Serif"/>
                <a:cs typeface="Microsoft Sans Serif"/>
              </a:rPr>
              <a:t>назначенных налогоплательщику</a:t>
            </a:r>
            <a:r>
              <a:rPr sz="1600" spc="-20" dirty="0">
                <a:latin typeface="Microsoft Sans Serif"/>
                <a:cs typeface="Microsoft Sans Serif"/>
              </a:rPr>
              <a:t> </a:t>
            </a:r>
            <a:r>
              <a:rPr sz="1600" dirty="0">
                <a:latin typeface="Microsoft Sans Serif"/>
                <a:cs typeface="Microsoft Sans Serif"/>
              </a:rPr>
              <a:t>и</a:t>
            </a:r>
            <a:r>
              <a:rPr sz="1600" spc="-55" dirty="0">
                <a:latin typeface="Microsoft Sans Serif"/>
                <a:cs typeface="Microsoft Sans Serif"/>
              </a:rPr>
              <a:t> </a:t>
            </a:r>
            <a:r>
              <a:rPr sz="1600" dirty="0">
                <a:latin typeface="Microsoft Sans Serif"/>
                <a:cs typeface="Microsoft Sans Serif"/>
              </a:rPr>
              <a:t>членам</a:t>
            </a:r>
            <a:r>
              <a:rPr sz="1600" spc="-40" dirty="0">
                <a:latin typeface="Microsoft Sans Serif"/>
                <a:cs typeface="Microsoft Sans Serif"/>
              </a:rPr>
              <a:t> </a:t>
            </a:r>
            <a:r>
              <a:rPr sz="1600" spc="-25" dirty="0">
                <a:latin typeface="Microsoft Sans Serif"/>
                <a:cs typeface="Microsoft Sans Serif"/>
              </a:rPr>
              <a:t>его </a:t>
            </a:r>
            <a:r>
              <a:rPr sz="1600" dirty="0">
                <a:latin typeface="Microsoft Sans Serif"/>
                <a:cs typeface="Microsoft Sans Serif"/>
              </a:rPr>
              <a:t>семьи</a:t>
            </a:r>
            <a:r>
              <a:rPr sz="1600" spc="-25" dirty="0">
                <a:latin typeface="Microsoft Sans Serif"/>
                <a:cs typeface="Microsoft Sans Serif"/>
              </a:rPr>
              <a:t> </a:t>
            </a:r>
            <a:r>
              <a:rPr sz="1600" dirty="0">
                <a:latin typeface="Microsoft Sans Serif"/>
                <a:cs typeface="Microsoft Sans Serif"/>
              </a:rPr>
              <a:t>лечащим</a:t>
            </a:r>
            <a:r>
              <a:rPr sz="1600" spc="-25" dirty="0">
                <a:latin typeface="Microsoft Sans Serif"/>
                <a:cs typeface="Microsoft Sans Serif"/>
              </a:rPr>
              <a:t> </a:t>
            </a:r>
            <a:r>
              <a:rPr sz="1600" dirty="0">
                <a:latin typeface="Microsoft Sans Serif"/>
                <a:cs typeface="Microsoft Sans Serif"/>
              </a:rPr>
              <a:t>врачом</a:t>
            </a:r>
            <a:r>
              <a:rPr sz="1600" spc="-35" dirty="0">
                <a:latin typeface="Microsoft Sans Serif"/>
                <a:cs typeface="Microsoft Sans Serif"/>
              </a:rPr>
              <a:t> </a:t>
            </a:r>
            <a:r>
              <a:rPr sz="1600" dirty="0">
                <a:latin typeface="Microsoft Sans Serif"/>
                <a:cs typeface="Microsoft Sans Serif"/>
              </a:rPr>
              <a:t>с</a:t>
            </a:r>
            <a:r>
              <a:rPr sz="1600" spc="-45" dirty="0">
                <a:latin typeface="Microsoft Sans Serif"/>
                <a:cs typeface="Microsoft Sans Serif"/>
              </a:rPr>
              <a:t> </a:t>
            </a:r>
            <a:r>
              <a:rPr sz="1600" dirty="0">
                <a:latin typeface="Microsoft Sans Serif"/>
                <a:cs typeface="Microsoft Sans Serif"/>
              </a:rPr>
              <a:t>2019</a:t>
            </a:r>
            <a:r>
              <a:rPr sz="1600" spc="-50" dirty="0">
                <a:latin typeface="Microsoft Sans Serif"/>
                <a:cs typeface="Microsoft Sans Serif"/>
              </a:rPr>
              <a:t> </a:t>
            </a:r>
            <a:r>
              <a:rPr sz="1600" dirty="0">
                <a:latin typeface="Microsoft Sans Serif"/>
                <a:cs typeface="Microsoft Sans Serif"/>
              </a:rPr>
              <a:t>года</a:t>
            </a:r>
            <a:r>
              <a:rPr sz="1600" spc="-40" dirty="0">
                <a:latin typeface="Microsoft Sans Serif"/>
                <a:cs typeface="Microsoft Sans Serif"/>
              </a:rPr>
              <a:t> </a:t>
            </a:r>
            <a:r>
              <a:rPr sz="1600" dirty="0">
                <a:latin typeface="Microsoft Sans Serif"/>
                <a:cs typeface="Microsoft Sans Serif"/>
              </a:rPr>
              <a:t>безо</a:t>
            </a:r>
            <a:r>
              <a:rPr sz="1600" spc="-40" dirty="0">
                <a:latin typeface="Microsoft Sans Serif"/>
                <a:cs typeface="Microsoft Sans Serif"/>
              </a:rPr>
              <a:t> </a:t>
            </a:r>
            <a:r>
              <a:rPr sz="1600" spc="-10" dirty="0">
                <a:latin typeface="Microsoft Sans Serif"/>
                <a:cs typeface="Microsoft Sans Serif"/>
              </a:rPr>
              <a:t>всяких</a:t>
            </a:r>
            <a:r>
              <a:rPr sz="1600" spc="-45" dirty="0">
                <a:latin typeface="Microsoft Sans Serif"/>
                <a:cs typeface="Microsoft Sans Serif"/>
              </a:rPr>
              <a:t> </a:t>
            </a:r>
            <a:r>
              <a:rPr sz="1600" dirty="0">
                <a:latin typeface="Microsoft Sans Serif"/>
                <a:cs typeface="Microsoft Sans Serif"/>
              </a:rPr>
              <a:t>перечней</a:t>
            </a:r>
            <a:r>
              <a:rPr sz="1600" spc="-20" dirty="0">
                <a:latin typeface="Microsoft Sans Serif"/>
                <a:cs typeface="Microsoft Sans Serif"/>
              </a:rPr>
              <a:t> </a:t>
            </a:r>
            <a:r>
              <a:rPr sz="1600" dirty="0">
                <a:latin typeface="Microsoft Sans Serif"/>
                <a:cs typeface="Microsoft Sans Serif"/>
              </a:rPr>
              <a:t>(по</a:t>
            </a:r>
            <a:r>
              <a:rPr sz="1600" spc="-35" dirty="0">
                <a:latin typeface="Microsoft Sans Serif"/>
                <a:cs typeface="Microsoft Sans Serif"/>
              </a:rPr>
              <a:t> </a:t>
            </a:r>
            <a:r>
              <a:rPr sz="1600" dirty="0">
                <a:latin typeface="Microsoft Sans Serif"/>
                <a:cs typeface="Microsoft Sans Serif"/>
              </a:rPr>
              <a:t>рецепту</a:t>
            </a:r>
            <a:r>
              <a:rPr sz="1600" spc="-45" dirty="0">
                <a:latin typeface="Microsoft Sans Serif"/>
                <a:cs typeface="Microsoft Sans Serif"/>
              </a:rPr>
              <a:t> </a:t>
            </a:r>
            <a:r>
              <a:rPr sz="1600" dirty="0">
                <a:latin typeface="Microsoft Sans Serif"/>
                <a:cs typeface="Microsoft Sans Serif"/>
              </a:rPr>
              <a:t>врача</a:t>
            </a:r>
            <a:r>
              <a:rPr sz="1600" spc="-40" dirty="0">
                <a:latin typeface="Microsoft Sans Serif"/>
                <a:cs typeface="Microsoft Sans Serif"/>
              </a:rPr>
              <a:t> </a:t>
            </a:r>
            <a:r>
              <a:rPr sz="1600" spc="-25" dirty="0">
                <a:latin typeface="Microsoft Sans Serif"/>
                <a:cs typeface="Microsoft Sans Serif"/>
              </a:rPr>
              <a:t>или </a:t>
            </a:r>
            <a:r>
              <a:rPr sz="1600" dirty="0">
                <a:latin typeface="Microsoft Sans Serif"/>
                <a:cs typeface="Microsoft Sans Serif"/>
              </a:rPr>
              <a:t>по</a:t>
            </a:r>
            <a:r>
              <a:rPr sz="1600" spc="-65" dirty="0">
                <a:latin typeface="Microsoft Sans Serif"/>
                <a:cs typeface="Microsoft Sans Serif"/>
              </a:rPr>
              <a:t> </a:t>
            </a:r>
            <a:r>
              <a:rPr sz="1600" dirty="0">
                <a:latin typeface="Microsoft Sans Serif"/>
                <a:cs typeface="Microsoft Sans Serif"/>
              </a:rPr>
              <a:t>данным</a:t>
            </a:r>
            <a:r>
              <a:rPr sz="1600" spc="-35" dirty="0">
                <a:latin typeface="Microsoft Sans Serif"/>
                <a:cs typeface="Microsoft Sans Serif"/>
              </a:rPr>
              <a:t> </a:t>
            </a:r>
            <a:r>
              <a:rPr sz="1600" spc="-10" dirty="0">
                <a:latin typeface="Microsoft Sans Serif"/>
                <a:cs typeface="Microsoft Sans Serif"/>
              </a:rPr>
              <a:t>выписки</a:t>
            </a:r>
            <a:r>
              <a:rPr sz="1600" spc="-45" dirty="0">
                <a:latin typeface="Microsoft Sans Serif"/>
                <a:cs typeface="Microsoft Sans Serif"/>
              </a:rPr>
              <a:t> </a:t>
            </a:r>
            <a:r>
              <a:rPr sz="1600" dirty="0">
                <a:latin typeface="Microsoft Sans Serif"/>
                <a:cs typeface="Microsoft Sans Serif"/>
              </a:rPr>
              <a:t>из</a:t>
            </a:r>
            <a:r>
              <a:rPr sz="1600" spc="-50" dirty="0">
                <a:latin typeface="Microsoft Sans Serif"/>
                <a:cs typeface="Microsoft Sans Serif"/>
              </a:rPr>
              <a:t> </a:t>
            </a:r>
            <a:r>
              <a:rPr sz="1600" dirty="0">
                <a:latin typeface="Microsoft Sans Serif"/>
                <a:cs typeface="Microsoft Sans Serif"/>
              </a:rPr>
              <a:t>истории</a:t>
            </a:r>
            <a:r>
              <a:rPr sz="1600" spc="-25" dirty="0">
                <a:latin typeface="Microsoft Sans Serif"/>
                <a:cs typeface="Microsoft Sans Serif"/>
              </a:rPr>
              <a:t> </a:t>
            </a:r>
            <a:r>
              <a:rPr sz="1600" spc="-10" dirty="0">
                <a:latin typeface="Microsoft Sans Serif"/>
                <a:cs typeface="Microsoft Sans Serif"/>
              </a:rPr>
              <a:t>болезни).</a:t>
            </a:r>
            <a:endParaRPr sz="1600">
              <a:latin typeface="Microsoft Sans Serif"/>
              <a:cs typeface="Microsoft Sans Serif"/>
            </a:endParaRPr>
          </a:p>
          <a:p>
            <a:pPr marL="355600" marR="318770" indent="456565">
              <a:lnSpc>
                <a:spcPct val="100000"/>
              </a:lnSpc>
              <a:spcBef>
                <a:spcPts val="385"/>
              </a:spcBef>
            </a:pPr>
            <a:r>
              <a:rPr sz="1600" dirty="0">
                <a:latin typeface="Microsoft Sans Serif"/>
                <a:cs typeface="Microsoft Sans Serif"/>
              </a:rPr>
              <a:t>В</a:t>
            </a:r>
            <a:r>
              <a:rPr sz="1600" spc="-60" dirty="0">
                <a:latin typeface="Microsoft Sans Serif"/>
                <a:cs typeface="Microsoft Sans Serif"/>
              </a:rPr>
              <a:t> </a:t>
            </a:r>
            <a:r>
              <a:rPr sz="1600" dirty="0">
                <a:latin typeface="Microsoft Sans Serif"/>
                <a:cs typeface="Microsoft Sans Serif"/>
              </a:rPr>
              <a:t>налоговый</a:t>
            </a:r>
            <a:r>
              <a:rPr sz="1600" spc="-35" dirty="0">
                <a:latin typeface="Microsoft Sans Serif"/>
                <a:cs typeface="Microsoft Sans Serif"/>
              </a:rPr>
              <a:t> </a:t>
            </a:r>
            <a:r>
              <a:rPr sz="1600" dirty="0">
                <a:latin typeface="Microsoft Sans Serif"/>
                <a:cs typeface="Microsoft Sans Serif"/>
              </a:rPr>
              <a:t>орган</a:t>
            </a:r>
            <a:r>
              <a:rPr sz="1600" spc="-50" dirty="0">
                <a:latin typeface="Microsoft Sans Serif"/>
                <a:cs typeface="Microsoft Sans Serif"/>
              </a:rPr>
              <a:t> </a:t>
            </a:r>
            <a:r>
              <a:rPr sz="1600" dirty="0">
                <a:latin typeface="Microsoft Sans Serif"/>
                <a:cs typeface="Microsoft Sans Serif"/>
              </a:rPr>
              <a:t>необходимо</a:t>
            </a:r>
            <a:r>
              <a:rPr sz="1600" spc="-15" dirty="0">
                <a:latin typeface="Microsoft Sans Serif"/>
                <a:cs typeface="Microsoft Sans Serif"/>
              </a:rPr>
              <a:t> </a:t>
            </a:r>
            <a:r>
              <a:rPr sz="1600" dirty="0">
                <a:latin typeface="Microsoft Sans Serif"/>
                <a:cs typeface="Microsoft Sans Serif"/>
              </a:rPr>
              <a:t>представить</a:t>
            </a:r>
            <a:r>
              <a:rPr sz="1600" spc="-30" dirty="0">
                <a:latin typeface="Microsoft Sans Serif"/>
                <a:cs typeface="Microsoft Sans Serif"/>
              </a:rPr>
              <a:t> </a:t>
            </a:r>
            <a:r>
              <a:rPr sz="1600" dirty="0">
                <a:latin typeface="Microsoft Sans Serif"/>
                <a:cs typeface="Microsoft Sans Serif"/>
              </a:rPr>
              <a:t>рецепт,</a:t>
            </a:r>
            <a:r>
              <a:rPr sz="1600" spc="-45" dirty="0">
                <a:latin typeface="Microsoft Sans Serif"/>
                <a:cs typeface="Microsoft Sans Serif"/>
              </a:rPr>
              <a:t> </a:t>
            </a:r>
            <a:r>
              <a:rPr sz="1600" dirty="0">
                <a:latin typeface="Microsoft Sans Serif"/>
                <a:cs typeface="Microsoft Sans Serif"/>
              </a:rPr>
              <a:t>а</a:t>
            </a:r>
            <a:r>
              <a:rPr sz="1600" spc="-50" dirty="0">
                <a:latin typeface="Microsoft Sans Serif"/>
                <a:cs typeface="Microsoft Sans Serif"/>
              </a:rPr>
              <a:t> </a:t>
            </a:r>
            <a:r>
              <a:rPr sz="1600" spc="-20" dirty="0">
                <a:latin typeface="Microsoft Sans Serif"/>
                <a:cs typeface="Microsoft Sans Serif"/>
              </a:rPr>
              <a:t>также</a:t>
            </a:r>
            <a:r>
              <a:rPr sz="1600" spc="-45" dirty="0">
                <a:latin typeface="Microsoft Sans Serif"/>
                <a:cs typeface="Microsoft Sans Serif"/>
              </a:rPr>
              <a:t> </a:t>
            </a:r>
            <a:r>
              <a:rPr sz="1600" dirty="0">
                <a:latin typeface="Microsoft Sans Serif"/>
                <a:cs typeface="Microsoft Sans Serif"/>
              </a:rPr>
              <a:t>товарный</a:t>
            </a:r>
            <a:r>
              <a:rPr sz="1600" spc="-30" dirty="0">
                <a:latin typeface="Microsoft Sans Serif"/>
                <a:cs typeface="Microsoft Sans Serif"/>
              </a:rPr>
              <a:t> </a:t>
            </a:r>
            <a:r>
              <a:rPr sz="1600" spc="-50" dirty="0">
                <a:latin typeface="Microsoft Sans Serif"/>
                <a:cs typeface="Microsoft Sans Serif"/>
              </a:rPr>
              <a:t>и </a:t>
            </a:r>
            <a:r>
              <a:rPr sz="1600" spc="-10" dirty="0">
                <a:latin typeface="Microsoft Sans Serif"/>
                <a:cs typeface="Microsoft Sans Serif"/>
              </a:rPr>
              <a:t>кассовый</a:t>
            </a:r>
            <a:r>
              <a:rPr sz="1600" spc="-45" dirty="0">
                <a:latin typeface="Microsoft Sans Serif"/>
                <a:cs typeface="Microsoft Sans Serif"/>
              </a:rPr>
              <a:t> </a:t>
            </a:r>
            <a:r>
              <a:rPr sz="1600" spc="-10" dirty="0">
                <a:latin typeface="Microsoft Sans Serif"/>
                <a:cs typeface="Microsoft Sans Serif"/>
              </a:rPr>
              <a:t>чеки</a:t>
            </a:r>
            <a:r>
              <a:rPr sz="1600" spc="-35" dirty="0">
                <a:latin typeface="Microsoft Sans Serif"/>
                <a:cs typeface="Microsoft Sans Serif"/>
              </a:rPr>
              <a:t> </a:t>
            </a:r>
            <a:r>
              <a:rPr sz="1600" dirty="0">
                <a:latin typeface="Microsoft Sans Serif"/>
                <a:cs typeface="Microsoft Sans Serif"/>
              </a:rPr>
              <a:t>на</a:t>
            </a:r>
            <a:r>
              <a:rPr sz="1600" spc="-30" dirty="0">
                <a:latin typeface="Microsoft Sans Serif"/>
                <a:cs typeface="Microsoft Sans Serif"/>
              </a:rPr>
              <a:t> </a:t>
            </a:r>
            <a:r>
              <a:rPr sz="1600" spc="-10" dirty="0">
                <a:latin typeface="Microsoft Sans Serif"/>
                <a:cs typeface="Microsoft Sans Serif"/>
              </a:rPr>
              <a:t>лекарства.</a:t>
            </a:r>
            <a:endParaRPr sz="1600">
              <a:latin typeface="Microsoft Sans Serif"/>
              <a:cs typeface="Microsoft Sans Serif"/>
            </a:endParaRPr>
          </a:p>
          <a:p>
            <a:pPr marL="355600" marR="323215" indent="-343535">
              <a:lnSpc>
                <a:spcPct val="100000"/>
              </a:lnSpc>
              <a:spcBef>
                <a:spcPts val="385"/>
              </a:spcBef>
              <a:buChar char="•"/>
              <a:tabLst>
                <a:tab pos="355600" algn="l"/>
              </a:tabLst>
            </a:pPr>
            <a:r>
              <a:rPr sz="1600" dirty="0">
                <a:latin typeface="Microsoft Sans Serif"/>
                <a:cs typeface="Microsoft Sans Serif"/>
              </a:rPr>
              <a:t>3.в.</a:t>
            </a:r>
            <a:r>
              <a:rPr sz="1600" spc="-10" dirty="0">
                <a:latin typeface="Microsoft Sans Serif"/>
                <a:cs typeface="Microsoft Sans Serif"/>
              </a:rPr>
              <a:t> </a:t>
            </a:r>
            <a:r>
              <a:rPr sz="1600" dirty="0">
                <a:latin typeface="Microsoft Sans Serif"/>
                <a:cs typeface="Microsoft Sans Serif"/>
              </a:rPr>
              <a:t>По</a:t>
            </a:r>
            <a:r>
              <a:rPr sz="1600" spc="-5" dirty="0">
                <a:latin typeface="Microsoft Sans Serif"/>
                <a:cs typeface="Microsoft Sans Serif"/>
              </a:rPr>
              <a:t> </a:t>
            </a:r>
            <a:r>
              <a:rPr sz="1600" spc="-10" dirty="0">
                <a:latin typeface="Microsoft Sans Serif"/>
                <a:cs typeface="Microsoft Sans Serif"/>
              </a:rPr>
              <a:t>дорогостоящим</a:t>
            </a:r>
            <a:r>
              <a:rPr sz="1600" spc="-5" dirty="0">
                <a:latin typeface="Microsoft Sans Serif"/>
                <a:cs typeface="Microsoft Sans Serif"/>
              </a:rPr>
              <a:t> </a:t>
            </a:r>
            <a:r>
              <a:rPr sz="1600" dirty="0">
                <a:latin typeface="Microsoft Sans Serif"/>
                <a:cs typeface="Microsoft Sans Serif"/>
              </a:rPr>
              <a:t>видам лечения</a:t>
            </a:r>
            <a:r>
              <a:rPr sz="1600" spc="5" dirty="0">
                <a:latin typeface="Microsoft Sans Serif"/>
                <a:cs typeface="Microsoft Sans Serif"/>
              </a:rPr>
              <a:t> </a:t>
            </a:r>
            <a:r>
              <a:rPr sz="1600" dirty="0">
                <a:latin typeface="Microsoft Sans Serif"/>
                <a:cs typeface="Microsoft Sans Serif"/>
              </a:rPr>
              <a:t>(перечень</a:t>
            </a:r>
            <a:r>
              <a:rPr sz="1600" spc="20" dirty="0">
                <a:latin typeface="Microsoft Sans Serif"/>
                <a:cs typeface="Microsoft Sans Serif"/>
              </a:rPr>
              <a:t> </a:t>
            </a:r>
            <a:r>
              <a:rPr sz="1600" spc="110" dirty="0">
                <a:latin typeface="Microsoft Sans Serif"/>
                <a:cs typeface="Microsoft Sans Serif"/>
              </a:rPr>
              <a:t>№</a:t>
            </a:r>
            <a:r>
              <a:rPr sz="1600" spc="-20" dirty="0">
                <a:latin typeface="Microsoft Sans Serif"/>
                <a:cs typeface="Microsoft Sans Serif"/>
              </a:rPr>
              <a:t> </a:t>
            </a:r>
            <a:r>
              <a:rPr sz="1600" dirty="0">
                <a:latin typeface="Microsoft Sans Serif"/>
                <a:cs typeface="Microsoft Sans Serif"/>
              </a:rPr>
              <a:t>2</a:t>
            </a:r>
            <a:r>
              <a:rPr sz="1600" spc="-20" dirty="0">
                <a:latin typeface="Microsoft Sans Serif"/>
                <a:cs typeface="Microsoft Sans Serif"/>
              </a:rPr>
              <a:t> </a:t>
            </a:r>
            <a:r>
              <a:rPr sz="1600" dirty="0">
                <a:latin typeface="Microsoft Sans Serif"/>
                <a:cs typeface="Microsoft Sans Serif"/>
              </a:rPr>
              <a:t>в </a:t>
            </a:r>
            <a:r>
              <a:rPr sz="1600" spc="-10" dirty="0">
                <a:latin typeface="Microsoft Sans Serif"/>
                <a:cs typeface="Microsoft Sans Serif"/>
              </a:rPr>
              <a:t>постановлении </a:t>
            </a:r>
            <a:r>
              <a:rPr sz="1600" dirty="0">
                <a:latin typeface="Microsoft Sans Serif"/>
                <a:cs typeface="Microsoft Sans Serif"/>
              </a:rPr>
              <a:t>Правительства</a:t>
            </a:r>
            <a:r>
              <a:rPr sz="1600" spc="-15" dirty="0">
                <a:latin typeface="Microsoft Sans Serif"/>
                <a:cs typeface="Microsoft Sans Serif"/>
              </a:rPr>
              <a:t> </a:t>
            </a:r>
            <a:r>
              <a:rPr sz="1600" spc="110" dirty="0">
                <a:latin typeface="Microsoft Sans Serif"/>
                <a:cs typeface="Microsoft Sans Serif"/>
              </a:rPr>
              <a:t>№</a:t>
            </a:r>
            <a:r>
              <a:rPr sz="1600" spc="-25" dirty="0">
                <a:latin typeface="Microsoft Sans Serif"/>
                <a:cs typeface="Microsoft Sans Serif"/>
              </a:rPr>
              <a:t> </a:t>
            </a:r>
            <a:r>
              <a:rPr sz="1600" dirty="0">
                <a:latin typeface="Microsoft Sans Serif"/>
                <a:cs typeface="Microsoft Sans Serif"/>
              </a:rPr>
              <a:t>458)</a:t>
            </a:r>
            <a:r>
              <a:rPr sz="1600" spc="-15" dirty="0">
                <a:latin typeface="Microsoft Sans Serif"/>
                <a:cs typeface="Microsoft Sans Serif"/>
              </a:rPr>
              <a:t> </a:t>
            </a:r>
            <a:r>
              <a:rPr sz="1600" spc="405" dirty="0">
                <a:latin typeface="Microsoft Sans Serif"/>
                <a:cs typeface="Microsoft Sans Serif"/>
              </a:rPr>
              <a:t>–</a:t>
            </a:r>
            <a:r>
              <a:rPr sz="1600" spc="-40" dirty="0">
                <a:latin typeface="Microsoft Sans Serif"/>
                <a:cs typeface="Microsoft Sans Serif"/>
              </a:rPr>
              <a:t> </a:t>
            </a:r>
            <a:r>
              <a:rPr sz="1600" dirty="0">
                <a:latin typeface="Microsoft Sans Serif"/>
                <a:cs typeface="Microsoft Sans Serif"/>
              </a:rPr>
              <a:t>налоговый</a:t>
            </a:r>
            <a:r>
              <a:rPr sz="1600" spc="-10" dirty="0">
                <a:latin typeface="Microsoft Sans Serif"/>
                <a:cs typeface="Microsoft Sans Serif"/>
              </a:rPr>
              <a:t> </a:t>
            </a:r>
            <a:r>
              <a:rPr sz="1600" dirty="0">
                <a:latin typeface="Microsoft Sans Serif"/>
                <a:cs typeface="Microsoft Sans Serif"/>
              </a:rPr>
              <a:t>вычет</a:t>
            </a:r>
            <a:r>
              <a:rPr sz="1600" spc="-20" dirty="0">
                <a:latin typeface="Microsoft Sans Serif"/>
                <a:cs typeface="Microsoft Sans Serif"/>
              </a:rPr>
              <a:t> </a:t>
            </a:r>
            <a:r>
              <a:rPr sz="1600" dirty="0">
                <a:latin typeface="Microsoft Sans Serif"/>
                <a:cs typeface="Microsoft Sans Serif"/>
              </a:rPr>
              <a:t>равен</a:t>
            </a:r>
            <a:r>
              <a:rPr sz="1600" spc="-35" dirty="0">
                <a:latin typeface="Microsoft Sans Serif"/>
                <a:cs typeface="Microsoft Sans Serif"/>
              </a:rPr>
              <a:t> </a:t>
            </a:r>
            <a:r>
              <a:rPr sz="1600" spc="-25" dirty="0">
                <a:latin typeface="Microsoft Sans Serif"/>
                <a:cs typeface="Microsoft Sans Serif"/>
              </a:rPr>
              <a:t>фактически</a:t>
            </a:r>
            <a:r>
              <a:rPr sz="1600" spc="5" dirty="0">
                <a:latin typeface="Microsoft Sans Serif"/>
                <a:cs typeface="Microsoft Sans Serif"/>
              </a:rPr>
              <a:t> </a:t>
            </a:r>
            <a:r>
              <a:rPr sz="1600" spc="-10" dirty="0">
                <a:latin typeface="Microsoft Sans Serif"/>
                <a:cs typeface="Microsoft Sans Serif"/>
              </a:rPr>
              <a:t>произведенным </a:t>
            </a:r>
            <a:r>
              <a:rPr sz="1600" dirty="0">
                <a:latin typeface="Microsoft Sans Serif"/>
                <a:cs typeface="Microsoft Sans Serif"/>
              </a:rPr>
              <a:t>расходам</a:t>
            </a:r>
            <a:r>
              <a:rPr sz="1600" spc="-85" dirty="0">
                <a:latin typeface="Microsoft Sans Serif"/>
                <a:cs typeface="Microsoft Sans Serif"/>
              </a:rPr>
              <a:t> </a:t>
            </a:r>
            <a:r>
              <a:rPr sz="1600" dirty="0">
                <a:latin typeface="Microsoft Sans Serif"/>
                <a:cs typeface="Microsoft Sans Serif"/>
              </a:rPr>
              <a:t>(без</a:t>
            </a:r>
            <a:r>
              <a:rPr sz="1600" spc="-70" dirty="0">
                <a:latin typeface="Microsoft Sans Serif"/>
                <a:cs typeface="Microsoft Sans Serif"/>
              </a:rPr>
              <a:t> </a:t>
            </a:r>
            <a:r>
              <a:rPr sz="1600" spc="-10" dirty="0">
                <a:latin typeface="Microsoft Sans Serif"/>
                <a:cs typeface="Microsoft Sans Serif"/>
              </a:rPr>
              <a:t>ограничений).</a:t>
            </a:r>
            <a:endParaRPr sz="1600">
              <a:latin typeface="Microsoft Sans Serif"/>
              <a:cs typeface="Microsoft Sans Serif"/>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725830" y="183845"/>
            <a:ext cx="7690484" cy="689932"/>
          </a:xfrm>
          <a:prstGeom prst="rect">
            <a:avLst/>
          </a:prstGeom>
        </p:spPr>
        <p:txBody>
          <a:bodyPr vert="horz" wrap="square" lIns="0" tIns="12700" rIns="0" bIns="0" rtlCol="0">
            <a:spAutoFit/>
          </a:bodyPr>
          <a:lstStyle/>
          <a:p>
            <a:pPr marL="2304415" marR="5080" indent="-1165225">
              <a:lnSpc>
                <a:spcPct val="100000"/>
              </a:lnSpc>
              <a:spcBef>
                <a:spcPts val="100"/>
              </a:spcBef>
            </a:pPr>
            <a:r>
              <a:rPr dirty="0" err="1"/>
              <a:t>Социальные</a:t>
            </a:r>
            <a:r>
              <a:rPr spc="-15" dirty="0"/>
              <a:t> </a:t>
            </a:r>
            <a:r>
              <a:rPr spc="-10" dirty="0" err="1" smtClean="0"/>
              <a:t>вычеты</a:t>
            </a:r>
            <a:endParaRPr spc="-10" dirty="0"/>
          </a:p>
        </p:txBody>
      </p:sp>
      <p:sp>
        <p:nvSpPr>
          <p:cNvPr id="4" name="object 4"/>
          <p:cNvSpPr txBox="1"/>
          <p:nvPr/>
        </p:nvSpPr>
        <p:spPr>
          <a:xfrm>
            <a:off x="535940" y="3921633"/>
            <a:ext cx="96520" cy="269240"/>
          </a:xfrm>
          <a:prstGeom prst="rect">
            <a:avLst/>
          </a:prstGeom>
        </p:spPr>
        <p:txBody>
          <a:bodyPr vert="horz" wrap="square" lIns="0" tIns="12065" rIns="0" bIns="0" rtlCol="0">
            <a:spAutoFit/>
          </a:bodyPr>
          <a:lstStyle/>
          <a:p>
            <a:pPr marL="12700">
              <a:lnSpc>
                <a:spcPct val="100000"/>
              </a:lnSpc>
              <a:spcBef>
                <a:spcPts val="95"/>
              </a:spcBef>
            </a:pPr>
            <a:r>
              <a:rPr sz="1600" spc="-50" dirty="0">
                <a:latin typeface="Microsoft Sans Serif"/>
                <a:cs typeface="Microsoft Sans Serif"/>
              </a:rPr>
              <a:t>•</a:t>
            </a:r>
            <a:endParaRPr sz="1600">
              <a:latin typeface="Microsoft Sans Serif"/>
              <a:cs typeface="Microsoft Sans Serif"/>
            </a:endParaRPr>
          </a:p>
        </p:txBody>
      </p:sp>
      <p:sp>
        <p:nvSpPr>
          <p:cNvPr id="5" name="object 5"/>
          <p:cNvSpPr txBox="1"/>
          <p:nvPr/>
        </p:nvSpPr>
        <p:spPr>
          <a:xfrm>
            <a:off x="535940" y="1628901"/>
            <a:ext cx="8034655" cy="4366260"/>
          </a:xfrm>
          <a:prstGeom prst="rect">
            <a:avLst/>
          </a:prstGeom>
        </p:spPr>
        <p:txBody>
          <a:bodyPr vert="horz" wrap="square" lIns="0" tIns="12065" rIns="0" bIns="0" rtlCol="0">
            <a:spAutoFit/>
          </a:bodyPr>
          <a:lstStyle/>
          <a:p>
            <a:pPr marL="355600" marR="15875" indent="-343535">
              <a:lnSpc>
                <a:spcPct val="100000"/>
              </a:lnSpc>
              <a:spcBef>
                <a:spcPts val="95"/>
              </a:spcBef>
              <a:buChar char="•"/>
              <a:tabLst>
                <a:tab pos="355600" algn="l"/>
              </a:tabLst>
            </a:pPr>
            <a:r>
              <a:rPr sz="1600" dirty="0">
                <a:latin typeface="Microsoft Sans Serif"/>
                <a:cs typeface="Microsoft Sans Serif"/>
              </a:rPr>
              <a:t>4.</a:t>
            </a:r>
            <a:r>
              <a:rPr sz="1600" spc="320" dirty="0">
                <a:latin typeface="Microsoft Sans Serif"/>
                <a:cs typeface="Microsoft Sans Serif"/>
              </a:rPr>
              <a:t> </a:t>
            </a:r>
            <a:r>
              <a:rPr sz="1600" dirty="0">
                <a:latin typeface="Microsoft Sans Serif"/>
                <a:cs typeface="Microsoft Sans Serif"/>
              </a:rPr>
              <a:t>Сумма</a:t>
            </a:r>
            <a:r>
              <a:rPr sz="1600" spc="-15" dirty="0">
                <a:latin typeface="Microsoft Sans Serif"/>
                <a:cs typeface="Microsoft Sans Serif"/>
              </a:rPr>
              <a:t> </a:t>
            </a:r>
            <a:r>
              <a:rPr sz="1600" dirty="0">
                <a:latin typeface="Microsoft Sans Serif"/>
                <a:cs typeface="Microsoft Sans Serif"/>
              </a:rPr>
              <a:t>уплаченных</a:t>
            </a:r>
            <a:r>
              <a:rPr sz="1600" spc="-10" dirty="0">
                <a:latin typeface="Microsoft Sans Serif"/>
                <a:cs typeface="Microsoft Sans Serif"/>
              </a:rPr>
              <a:t> налогоплательщиком </a:t>
            </a:r>
            <a:r>
              <a:rPr sz="1600" dirty="0">
                <a:latin typeface="Microsoft Sans Serif"/>
                <a:cs typeface="Microsoft Sans Serif"/>
              </a:rPr>
              <a:t>в</a:t>
            </a:r>
            <a:r>
              <a:rPr sz="1600" spc="-55" dirty="0">
                <a:latin typeface="Microsoft Sans Serif"/>
                <a:cs typeface="Microsoft Sans Serif"/>
              </a:rPr>
              <a:t> </a:t>
            </a:r>
            <a:r>
              <a:rPr sz="1600" dirty="0">
                <a:latin typeface="Microsoft Sans Serif"/>
                <a:cs typeface="Microsoft Sans Serif"/>
              </a:rPr>
              <a:t>налоговом</a:t>
            </a:r>
            <a:r>
              <a:rPr sz="1600" spc="-40" dirty="0">
                <a:latin typeface="Microsoft Sans Serif"/>
                <a:cs typeface="Microsoft Sans Serif"/>
              </a:rPr>
              <a:t> </a:t>
            </a:r>
            <a:r>
              <a:rPr sz="1600" dirty="0">
                <a:latin typeface="Microsoft Sans Serif"/>
                <a:cs typeface="Microsoft Sans Serif"/>
              </a:rPr>
              <a:t>периоде</a:t>
            </a:r>
            <a:r>
              <a:rPr sz="1600" spc="-35" dirty="0">
                <a:latin typeface="Microsoft Sans Serif"/>
                <a:cs typeface="Microsoft Sans Serif"/>
              </a:rPr>
              <a:t> </a:t>
            </a:r>
            <a:r>
              <a:rPr sz="1600" spc="-10" dirty="0">
                <a:latin typeface="Microsoft Sans Serif"/>
                <a:cs typeface="Microsoft Sans Serif"/>
              </a:rPr>
              <a:t>пенсионных взносов</a:t>
            </a:r>
            <a:r>
              <a:rPr sz="1600" spc="-40" dirty="0">
                <a:latin typeface="Microsoft Sans Serif"/>
                <a:cs typeface="Microsoft Sans Serif"/>
              </a:rPr>
              <a:t> </a:t>
            </a:r>
            <a:r>
              <a:rPr sz="1600" dirty="0">
                <a:latin typeface="Microsoft Sans Serif"/>
                <a:cs typeface="Microsoft Sans Serif"/>
              </a:rPr>
              <a:t>по</a:t>
            </a:r>
            <a:r>
              <a:rPr sz="1600" spc="-50" dirty="0">
                <a:latin typeface="Microsoft Sans Serif"/>
                <a:cs typeface="Microsoft Sans Serif"/>
              </a:rPr>
              <a:t> </a:t>
            </a:r>
            <a:r>
              <a:rPr sz="1600" dirty="0">
                <a:latin typeface="Microsoft Sans Serif"/>
                <a:cs typeface="Microsoft Sans Serif"/>
              </a:rPr>
              <a:t>договорам</a:t>
            </a:r>
            <a:r>
              <a:rPr sz="1600" spc="-45" dirty="0">
                <a:latin typeface="Microsoft Sans Serif"/>
                <a:cs typeface="Microsoft Sans Serif"/>
              </a:rPr>
              <a:t> </a:t>
            </a:r>
            <a:r>
              <a:rPr sz="1600" spc="-10" dirty="0">
                <a:latin typeface="Microsoft Sans Serif"/>
                <a:cs typeface="Microsoft Sans Serif"/>
              </a:rPr>
              <a:t>пенсионного</a:t>
            </a:r>
            <a:r>
              <a:rPr sz="1600" spc="-5" dirty="0">
                <a:latin typeface="Microsoft Sans Serif"/>
                <a:cs typeface="Microsoft Sans Serif"/>
              </a:rPr>
              <a:t> </a:t>
            </a:r>
            <a:r>
              <a:rPr sz="1600" dirty="0">
                <a:latin typeface="Microsoft Sans Serif"/>
                <a:cs typeface="Microsoft Sans Serif"/>
              </a:rPr>
              <a:t>страхования</a:t>
            </a:r>
            <a:r>
              <a:rPr sz="1600" spc="-20" dirty="0">
                <a:latin typeface="Microsoft Sans Serif"/>
                <a:cs typeface="Microsoft Sans Serif"/>
              </a:rPr>
              <a:t> </a:t>
            </a:r>
            <a:r>
              <a:rPr sz="1600" dirty="0">
                <a:latin typeface="Microsoft Sans Serif"/>
                <a:cs typeface="Microsoft Sans Serif"/>
              </a:rPr>
              <a:t>и</a:t>
            </a:r>
            <a:r>
              <a:rPr sz="1600" spc="-45" dirty="0">
                <a:latin typeface="Microsoft Sans Serif"/>
                <a:cs typeface="Microsoft Sans Serif"/>
              </a:rPr>
              <a:t> </a:t>
            </a:r>
            <a:r>
              <a:rPr sz="1600" spc="-10" dirty="0">
                <a:latin typeface="Microsoft Sans Serif"/>
                <a:cs typeface="Microsoft Sans Serif"/>
              </a:rPr>
              <a:t>негосударственного пенсионного</a:t>
            </a:r>
            <a:r>
              <a:rPr sz="1600" spc="10" dirty="0">
                <a:latin typeface="Microsoft Sans Serif"/>
                <a:cs typeface="Microsoft Sans Serif"/>
              </a:rPr>
              <a:t> </a:t>
            </a:r>
            <a:r>
              <a:rPr sz="1600" dirty="0">
                <a:latin typeface="Microsoft Sans Serif"/>
                <a:cs typeface="Microsoft Sans Serif"/>
              </a:rPr>
              <a:t>обеспечения</a:t>
            </a:r>
            <a:r>
              <a:rPr sz="1600" spc="-10" dirty="0">
                <a:latin typeface="Microsoft Sans Serif"/>
                <a:cs typeface="Microsoft Sans Serif"/>
              </a:rPr>
              <a:t> </a:t>
            </a:r>
            <a:r>
              <a:rPr sz="1600" dirty="0">
                <a:latin typeface="Microsoft Sans Serif"/>
                <a:cs typeface="Microsoft Sans Serif"/>
              </a:rPr>
              <a:t>со</a:t>
            </a:r>
            <a:r>
              <a:rPr sz="1600" spc="-35" dirty="0">
                <a:latin typeface="Microsoft Sans Serif"/>
                <a:cs typeface="Microsoft Sans Serif"/>
              </a:rPr>
              <a:t> </a:t>
            </a:r>
            <a:r>
              <a:rPr sz="1600" dirty="0">
                <a:latin typeface="Microsoft Sans Serif"/>
                <a:cs typeface="Microsoft Sans Serif"/>
              </a:rPr>
              <a:t>страховой</a:t>
            </a:r>
            <a:r>
              <a:rPr sz="1600" spc="-10" dirty="0">
                <a:latin typeface="Microsoft Sans Serif"/>
                <a:cs typeface="Microsoft Sans Serif"/>
              </a:rPr>
              <a:t> организацией</a:t>
            </a:r>
            <a:r>
              <a:rPr sz="1600" spc="20" dirty="0">
                <a:latin typeface="Microsoft Sans Serif"/>
                <a:cs typeface="Microsoft Sans Serif"/>
              </a:rPr>
              <a:t> </a:t>
            </a:r>
            <a:r>
              <a:rPr sz="1600" dirty="0">
                <a:latin typeface="Microsoft Sans Serif"/>
                <a:cs typeface="Microsoft Sans Serif"/>
              </a:rPr>
              <a:t>или с</a:t>
            </a:r>
            <a:r>
              <a:rPr sz="1600" spc="-25" dirty="0">
                <a:latin typeface="Microsoft Sans Serif"/>
                <a:cs typeface="Microsoft Sans Serif"/>
              </a:rPr>
              <a:t> </a:t>
            </a:r>
            <a:r>
              <a:rPr sz="1600" spc="-10" dirty="0">
                <a:latin typeface="Microsoft Sans Serif"/>
                <a:cs typeface="Microsoft Sans Serif"/>
              </a:rPr>
              <a:t>негосударственным пенсионным</a:t>
            </a:r>
            <a:r>
              <a:rPr sz="1600" spc="-15" dirty="0">
                <a:latin typeface="Microsoft Sans Serif"/>
                <a:cs typeface="Microsoft Sans Serif"/>
              </a:rPr>
              <a:t> </a:t>
            </a:r>
            <a:r>
              <a:rPr sz="1600" dirty="0">
                <a:latin typeface="Microsoft Sans Serif"/>
                <a:cs typeface="Microsoft Sans Serif"/>
              </a:rPr>
              <a:t>фондом</a:t>
            </a:r>
            <a:r>
              <a:rPr sz="1600" spc="-30" dirty="0">
                <a:latin typeface="Microsoft Sans Serif"/>
                <a:cs typeface="Microsoft Sans Serif"/>
              </a:rPr>
              <a:t> </a:t>
            </a:r>
            <a:r>
              <a:rPr sz="1600" dirty="0">
                <a:latin typeface="Microsoft Sans Serif"/>
                <a:cs typeface="Microsoft Sans Serif"/>
              </a:rPr>
              <a:t>в</a:t>
            </a:r>
            <a:r>
              <a:rPr sz="1600" spc="-45" dirty="0">
                <a:latin typeface="Microsoft Sans Serif"/>
                <a:cs typeface="Microsoft Sans Serif"/>
              </a:rPr>
              <a:t> </a:t>
            </a:r>
            <a:r>
              <a:rPr sz="1600" dirty="0">
                <a:latin typeface="Microsoft Sans Serif"/>
                <a:cs typeface="Microsoft Sans Serif"/>
              </a:rPr>
              <a:t>свою</a:t>
            </a:r>
            <a:r>
              <a:rPr sz="1600" spc="-55" dirty="0">
                <a:latin typeface="Microsoft Sans Serif"/>
                <a:cs typeface="Microsoft Sans Serif"/>
              </a:rPr>
              <a:t> </a:t>
            </a:r>
            <a:r>
              <a:rPr sz="1600" dirty="0">
                <a:latin typeface="Microsoft Sans Serif"/>
                <a:cs typeface="Microsoft Sans Serif"/>
              </a:rPr>
              <a:t>пользу</a:t>
            </a:r>
            <a:r>
              <a:rPr sz="1600" spc="-30" dirty="0">
                <a:latin typeface="Microsoft Sans Serif"/>
                <a:cs typeface="Microsoft Sans Serif"/>
              </a:rPr>
              <a:t> </a:t>
            </a:r>
            <a:r>
              <a:rPr sz="1600" dirty="0">
                <a:latin typeface="Microsoft Sans Serif"/>
                <a:cs typeface="Microsoft Sans Serif"/>
              </a:rPr>
              <a:t>и</a:t>
            </a:r>
            <a:r>
              <a:rPr sz="1600" spc="-45" dirty="0">
                <a:latin typeface="Microsoft Sans Serif"/>
                <a:cs typeface="Microsoft Sans Serif"/>
              </a:rPr>
              <a:t> </a:t>
            </a:r>
            <a:r>
              <a:rPr sz="1600" dirty="0">
                <a:latin typeface="Microsoft Sans Serif"/>
                <a:cs typeface="Microsoft Sans Serif"/>
              </a:rPr>
              <a:t>в</a:t>
            </a:r>
            <a:r>
              <a:rPr sz="1600" spc="-45" dirty="0">
                <a:latin typeface="Microsoft Sans Serif"/>
                <a:cs typeface="Microsoft Sans Serif"/>
              </a:rPr>
              <a:t> </a:t>
            </a:r>
            <a:r>
              <a:rPr sz="1600" dirty="0">
                <a:latin typeface="Microsoft Sans Serif"/>
                <a:cs typeface="Microsoft Sans Serif"/>
              </a:rPr>
              <a:t>пользу</a:t>
            </a:r>
            <a:r>
              <a:rPr sz="1600" spc="-35" dirty="0">
                <a:latin typeface="Microsoft Sans Serif"/>
                <a:cs typeface="Microsoft Sans Serif"/>
              </a:rPr>
              <a:t> </a:t>
            </a:r>
            <a:r>
              <a:rPr sz="1600" dirty="0">
                <a:latin typeface="Microsoft Sans Serif"/>
                <a:cs typeface="Microsoft Sans Serif"/>
              </a:rPr>
              <a:t>членов</a:t>
            </a:r>
            <a:r>
              <a:rPr sz="1600" spc="-30" dirty="0">
                <a:latin typeface="Microsoft Sans Serif"/>
                <a:cs typeface="Microsoft Sans Serif"/>
              </a:rPr>
              <a:t> </a:t>
            </a:r>
            <a:r>
              <a:rPr sz="1600" dirty="0">
                <a:latin typeface="Microsoft Sans Serif"/>
                <a:cs typeface="Microsoft Sans Serif"/>
              </a:rPr>
              <a:t>семьи,</a:t>
            </a:r>
            <a:r>
              <a:rPr sz="1600" spc="-20" dirty="0">
                <a:latin typeface="Microsoft Sans Serif"/>
                <a:cs typeface="Microsoft Sans Serif"/>
              </a:rPr>
              <a:t> </a:t>
            </a:r>
            <a:r>
              <a:rPr sz="1600" spc="-10" dirty="0">
                <a:latin typeface="Microsoft Sans Serif"/>
                <a:cs typeface="Microsoft Sans Serif"/>
              </a:rPr>
              <a:t>включая</a:t>
            </a:r>
            <a:r>
              <a:rPr sz="1600" spc="-45" dirty="0">
                <a:latin typeface="Microsoft Sans Serif"/>
                <a:cs typeface="Microsoft Sans Serif"/>
              </a:rPr>
              <a:t> </a:t>
            </a:r>
            <a:r>
              <a:rPr sz="1600" spc="-10" dirty="0">
                <a:latin typeface="Microsoft Sans Serif"/>
                <a:cs typeface="Microsoft Sans Serif"/>
              </a:rPr>
              <a:t>детей- </a:t>
            </a:r>
            <a:r>
              <a:rPr sz="1600" dirty="0">
                <a:latin typeface="Microsoft Sans Serif"/>
                <a:cs typeface="Microsoft Sans Serif"/>
              </a:rPr>
              <a:t>инвалидов. Начиная</a:t>
            </a:r>
            <a:r>
              <a:rPr sz="1600" spc="-15" dirty="0">
                <a:latin typeface="Microsoft Sans Serif"/>
                <a:cs typeface="Microsoft Sans Serif"/>
              </a:rPr>
              <a:t> </a:t>
            </a:r>
            <a:r>
              <a:rPr sz="1600" dirty="0">
                <a:latin typeface="Microsoft Sans Serif"/>
                <a:cs typeface="Microsoft Sans Serif"/>
              </a:rPr>
              <a:t>с</a:t>
            </a:r>
            <a:r>
              <a:rPr sz="1600" spc="-35" dirty="0">
                <a:latin typeface="Microsoft Sans Serif"/>
                <a:cs typeface="Microsoft Sans Serif"/>
              </a:rPr>
              <a:t> </a:t>
            </a:r>
            <a:r>
              <a:rPr sz="1600" dirty="0">
                <a:latin typeface="Microsoft Sans Serif"/>
                <a:cs typeface="Microsoft Sans Serif"/>
              </a:rPr>
              <a:t>2009</a:t>
            </a:r>
            <a:r>
              <a:rPr sz="1600" spc="-45" dirty="0">
                <a:latin typeface="Microsoft Sans Serif"/>
                <a:cs typeface="Microsoft Sans Serif"/>
              </a:rPr>
              <a:t> </a:t>
            </a:r>
            <a:r>
              <a:rPr sz="1600" dirty="0">
                <a:latin typeface="Microsoft Sans Serif"/>
                <a:cs typeface="Microsoft Sans Serif"/>
              </a:rPr>
              <a:t>года,</a:t>
            </a:r>
            <a:r>
              <a:rPr sz="1600" spc="-30" dirty="0">
                <a:latin typeface="Microsoft Sans Serif"/>
                <a:cs typeface="Microsoft Sans Serif"/>
              </a:rPr>
              <a:t> </a:t>
            </a:r>
            <a:r>
              <a:rPr sz="1600" dirty="0">
                <a:latin typeface="Microsoft Sans Serif"/>
                <a:cs typeface="Microsoft Sans Serif"/>
              </a:rPr>
              <a:t>эту</a:t>
            </a:r>
            <a:r>
              <a:rPr sz="1600" spc="-25" dirty="0">
                <a:latin typeface="Microsoft Sans Serif"/>
                <a:cs typeface="Microsoft Sans Serif"/>
              </a:rPr>
              <a:t> </a:t>
            </a:r>
            <a:r>
              <a:rPr sz="1600" dirty="0">
                <a:latin typeface="Microsoft Sans Serif"/>
                <a:cs typeface="Microsoft Sans Serif"/>
              </a:rPr>
              <a:t>часть</a:t>
            </a:r>
            <a:r>
              <a:rPr sz="1600" spc="-20" dirty="0">
                <a:latin typeface="Microsoft Sans Serif"/>
                <a:cs typeface="Microsoft Sans Serif"/>
              </a:rPr>
              <a:t> </a:t>
            </a:r>
            <a:r>
              <a:rPr sz="1600" dirty="0">
                <a:latin typeface="Microsoft Sans Serif"/>
                <a:cs typeface="Microsoft Sans Serif"/>
              </a:rPr>
              <a:t>социального</a:t>
            </a:r>
            <a:r>
              <a:rPr sz="1600" spc="-10" dirty="0">
                <a:latin typeface="Microsoft Sans Serif"/>
                <a:cs typeface="Microsoft Sans Serif"/>
              </a:rPr>
              <a:t> </a:t>
            </a:r>
            <a:r>
              <a:rPr sz="1600" dirty="0">
                <a:latin typeface="Microsoft Sans Serif"/>
                <a:cs typeface="Microsoft Sans Serif"/>
              </a:rPr>
              <a:t>вычета</a:t>
            </a:r>
            <a:r>
              <a:rPr sz="1600" spc="-35" dirty="0">
                <a:latin typeface="Microsoft Sans Serif"/>
                <a:cs typeface="Microsoft Sans Serif"/>
              </a:rPr>
              <a:t> </a:t>
            </a:r>
            <a:r>
              <a:rPr sz="1600" dirty="0">
                <a:latin typeface="Microsoft Sans Serif"/>
                <a:cs typeface="Microsoft Sans Serif"/>
              </a:rPr>
              <a:t>можно</a:t>
            </a:r>
            <a:r>
              <a:rPr sz="1600" spc="-10" dirty="0">
                <a:latin typeface="Microsoft Sans Serif"/>
                <a:cs typeface="Microsoft Sans Serif"/>
              </a:rPr>
              <a:t> получить </a:t>
            </a:r>
            <a:r>
              <a:rPr sz="1600" dirty="0">
                <a:latin typeface="Microsoft Sans Serif"/>
                <a:cs typeface="Microsoft Sans Serif"/>
              </a:rPr>
              <a:t>по</a:t>
            </a:r>
            <a:r>
              <a:rPr sz="1600" spc="-55" dirty="0">
                <a:latin typeface="Microsoft Sans Serif"/>
                <a:cs typeface="Microsoft Sans Serif"/>
              </a:rPr>
              <a:t> </a:t>
            </a:r>
            <a:r>
              <a:rPr sz="1600" dirty="0">
                <a:latin typeface="Microsoft Sans Serif"/>
                <a:cs typeface="Microsoft Sans Serif"/>
              </a:rPr>
              <a:t>месту</a:t>
            </a:r>
            <a:r>
              <a:rPr sz="1600" spc="-35" dirty="0">
                <a:latin typeface="Microsoft Sans Serif"/>
                <a:cs typeface="Microsoft Sans Serif"/>
              </a:rPr>
              <a:t> </a:t>
            </a:r>
            <a:r>
              <a:rPr sz="1600" dirty="0">
                <a:latin typeface="Microsoft Sans Serif"/>
                <a:cs typeface="Microsoft Sans Serif"/>
              </a:rPr>
              <a:t>работы,</a:t>
            </a:r>
            <a:r>
              <a:rPr sz="1600" spc="-40" dirty="0">
                <a:latin typeface="Microsoft Sans Serif"/>
                <a:cs typeface="Microsoft Sans Serif"/>
              </a:rPr>
              <a:t> </a:t>
            </a:r>
            <a:r>
              <a:rPr sz="1600" dirty="0">
                <a:latin typeface="Microsoft Sans Serif"/>
                <a:cs typeface="Microsoft Sans Serif"/>
              </a:rPr>
              <a:t>при</a:t>
            </a:r>
            <a:r>
              <a:rPr sz="1600" spc="-30" dirty="0">
                <a:latin typeface="Microsoft Sans Serif"/>
                <a:cs typeface="Microsoft Sans Serif"/>
              </a:rPr>
              <a:t> </a:t>
            </a:r>
            <a:r>
              <a:rPr sz="1600" dirty="0">
                <a:latin typeface="Microsoft Sans Serif"/>
                <a:cs typeface="Microsoft Sans Serif"/>
              </a:rPr>
              <a:t>условии</a:t>
            </a:r>
            <a:r>
              <a:rPr sz="1600" spc="-20" dirty="0">
                <a:latin typeface="Microsoft Sans Serif"/>
                <a:cs typeface="Microsoft Sans Serif"/>
              </a:rPr>
              <a:t> </a:t>
            </a:r>
            <a:r>
              <a:rPr sz="1600" dirty="0">
                <a:latin typeface="Microsoft Sans Serif"/>
                <a:cs typeface="Microsoft Sans Serif"/>
              </a:rPr>
              <a:t>удержания</a:t>
            </a:r>
            <a:r>
              <a:rPr sz="1600" spc="-10" dirty="0">
                <a:latin typeface="Microsoft Sans Serif"/>
                <a:cs typeface="Microsoft Sans Serif"/>
              </a:rPr>
              <a:t> взносов</a:t>
            </a:r>
            <a:r>
              <a:rPr sz="1600" spc="-40" dirty="0">
                <a:latin typeface="Microsoft Sans Serif"/>
                <a:cs typeface="Microsoft Sans Serif"/>
              </a:rPr>
              <a:t> </a:t>
            </a:r>
            <a:r>
              <a:rPr sz="1600" dirty="0">
                <a:latin typeface="Microsoft Sans Serif"/>
                <a:cs typeface="Microsoft Sans Serif"/>
              </a:rPr>
              <a:t>из</a:t>
            </a:r>
            <a:r>
              <a:rPr sz="1600" spc="-35" dirty="0">
                <a:latin typeface="Microsoft Sans Serif"/>
                <a:cs typeface="Microsoft Sans Serif"/>
              </a:rPr>
              <a:t> </a:t>
            </a:r>
            <a:r>
              <a:rPr sz="1600" dirty="0">
                <a:latin typeface="Microsoft Sans Serif"/>
                <a:cs typeface="Microsoft Sans Serif"/>
              </a:rPr>
              <a:t>выплат</a:t>
            </a:r>
            <a:r>
              <a:rPr sz="1600" spc="-40" dirty="0">
                <a:latin typeface="Microsoft Sans Serif"/>
                <a:cs typeface="Microsoft Sans Serif"/>
              </a:rPr>
              <a:t> </a:t>
            </a:r>
            <a:r>
              <a:rPr sz="1600" dirty="0">
                <a:latin typeface="Microsoft Sans Serif"/>
                <a:cs typeface="Microsoft Sans Serif"/>
              </a:rPr>
              <a:t>в</a:t>
            </a:r>
            <a:r>
              <a:rPr sz="1600" spc="-50" dirty="0">
                <a:latin typeface="Microsoft Sans Serif"/>
                <a:cs typeface="Microsoft Sans Serif"/>
              </a:rPr>
              <a:t> </a:t>
            </a:r>
            <a:r>
              <a:rPr sz="1600" spc="-10" dirty="0">
                <a:latin typeface="Microsoft Sans Serif"/>
                <a:cs typeface="Microsoft Sans Serif"/>
              </a:rPr>
              <a:t>пользу налогоплательщика</a:t>
            </a:r>
            <a:r>
              <a:rPr sz="1600" spc="20" dirty="0">
                <a:latin typeface="Microsoft Sans Serif"/>
                <a:cs typeface="Microsoft Sans Serif"/>
              </a:rPr>
              <a:t> </a:t>
            </a:r>
            <a:r>
              <a:rPr sz="1600" dirty="0">
                <a:latin typeface="Microsoft Sans Serif"/>
                <a:cs typeface="Microsoft Sans Serif"/>
              </a:rPr>
              <a:t>и</a:t>
            </a:r>
            <a:r>
              <a:rPr sz="1600" spc="-5" dirty="0">
                <a:latin typeface="Microsoft Sans Serif"/>
                <a:cs typeface="Microsoft Sans Serif"/>
              </a:rPr>
              <a:t> </a:t>
            </a:r>
            <a:r>
              <a:rPr sz="1600" dirty="0">
                <a:latin typeface="Microsoft Sans Serif"/>
                <a:cs typeface="Microsoft Sans Serif"/>
              </a:rPr>
              <a:t>перечисления</a:t>
            </a:r>
            <a:r>
              <a:rPr sz="1600" spc="25" dirty="0">
                <a:latin typeface="Microsoft Sans Serif"/>
                <a:cs typeface="Microsoft Sans Serif"/>
              </a:rPr>
              <a:t> </a:t>
            </a:r>
            <a:r>
              <a:rPr sz="1600" spc="-10" dirty="0">
                <a:latin typeface="Microsoft Sans Serif"/>
                <a:cs typeface="Microsoft Sans Serif"/>
              </a:rPr>
              <a:t>работодателем</a:t>
            </a:r>
            <a:r>
              <a:rPr sz="1600" spc="-5" dirty="0">
                <a:latin typeface="Microsoft Sans Serif"/>
                <a:cs typeface="Microsoft Sans Serif"/>
              </a:rPr>
              <a:t> </a:t>
            </a:r>
            <a:r>
              <a:rPr sz="1600" dirty="0">
                <a:latin typeface="Microsoft Sans Serif"/>
                <a:cs typeface="Microsoft Sans Serif"/>
              </a:rPr>
              <a:t>в</a:t>
            </a:r>
            <a:r>
              <a:rPr sz="1600" spc="-20" dirty="0">
                <a:latin typeface="Microsoft Sans Serif"/>
                <a:cs typeface="Microsoft Sans Serif"/>
              </a:rPr>
              <a:t> НПФ.</a:t>
            </a:r>
            <a:endParaRPr sz="1600">
              <a:latin typeface="Microsoft Sans Serif"/>
              <a:cs typeface="Microsoft Sans Serif"/>
            </a:endParaRPr>
          </a:p>
          <a:p>
            <a:pPr marL="355600" indent="-342900">
              <a:lnSpc>
                <a:spcPct val="100000"/>
              </a:lnSpc>
              <a:spcBef>
                <a:spcPts val="385"/>
              </a:spcBef>
              <a:buChar char="•"/>
              <a:tabLst>
                <a:tab pos="355600" algn="l"/>
              </a:tabLst>
            </a:pPr>
            <a:r>
              <a:rPr sz="1600" dirty="0">
                <a:latin typeface="Microsoft Sans Serif"/>
                <a:cs typeface="Microsoft Sans Serif"/>
              </a:rPr>
              <a:t>5.</a:t>
            </a:r>
            <a:r>
              <a:rPr sz="1600" spc="-30" dirty="0">
                <a:latin typeface="Microsoft Sans Serif"/>
                <a:cs typeface="Microsoft Sans Serif"/>
              </a:rPr>
              <a:t> </a:t>
            </a:r>
            <a:r>
              <a:rPr sz="1600" dirty="0">
                <a:latin typeface="Microsoft Sans Serif"/>
                <a:cs typeface="Microsoft Sans Serif"/>
              </a:rPr>
              <a:t>Суммы,</a:t>
            </a:r>
            <a:r>
              <a:rPr sz="1600" spc="5" dirty="0">
                <a:latin typeface="Microsoft Sans Serif"/>
                <a:cs typeface="Microsoft Sans Serif"/>
              </a:rPr>
              <a:t> </a:t>
            </a:r>
            <a:r>
              <a:rPr sz="1600" dirty="0">
                <a:latin typeface="Microsoft Sans Serif"/>
                <a:cs typeface="Microsoft Sans Serif"/>
              </a:rPr>
              <a:t>уплаченные</a:t>
            </a:r>
            <a:r>
              <a:rPr sz="1600" spc="5" dirty="0">
                <a:latin typeface="Microsoft Sans Serif"/>
                <a:cs typeface="Microsoft Sans Serif"/>
              </a:rPr>
              <a:t> </a:t>
            </a:r>
            <a:r>
              <a:rPr sz="1600" dirty="0">
                <a:latin typeface="Microsoft Sans Serif"/>
                <a:cs typeface="Microsoft Sans Serif"/>
              </a:rPr>
              <a:t>за</a:t>
            </a:r>
            <a:r>
              <a:rPr sz="1600" spc="-30" dirty="0">
                <a:latin typeface="Microsoft Sans Serif"/>
                <a:cs typeface="Microsoft Sans Serif"/>
              </a:rPr>
              <a:t> </a:t>
            </a:r>
            <a:r>
              <a:rPr sz="1600" dirty="0">
                <a:latin typeface="Microsoft Sans Serif"/>
                <a:cs typeface="Microsoft Sans Serif"/>
              </a:rPr>
              <a:t>себя</a:t>
            </a:r>
            <a:r>
              <a:rPr sz="1600" spc="-45" dirty="0">
                <a:latin typeface="Microsoft Sans Serif"/>
                <a:cs typeface="Microsoft Sans Serif"/>
              </a:rPr>
              <a:t> </a:t>
            </a:r>
            <a:r>
              <a:rPr sz="1600" dirty="0">
                <a:latin typeface="Microsoft Sans Serif"/>
                <a:cs typeface="Microsoft Sans Serif"/>
              </a:rPr>
              <a:t>и</a:t>
            </a:r>
            <a:r>
              <a:rPr sz="1600" spc="-20" dirty="0">
                <a:latin typeface="Microsoft Sans Serif"/>
                <a:cs typeface="Microsoft Sans Serif"/>
              </a:rPr>
              <a:t> </a:t>
            </a:r>
            <a:r>
              <a:rPr sz="1600" dirty="0">
                <a:latin typeface="Microsoft Sans Serif"/>
                <a:cs typeface="Microsoft Sans Serif"/>
              </a:rPr>
              <a:t>детей</a:t>
            </a:r>
            <a:r>
              <a:rPr sz="1600" spc="-20" dirty="0">
                <a:latin typeface="Microsoft Sans Serif"/>
                <a:cs typeface="Microsoft Sans Serif"/>
              </a:rPr>
              <a:t> </a:t>
            </a:r>
            <a:r>
              <a:rPr sz="1600" dirty="0">
                <a:latin typeface="Microsoft Sans Serif"/>
                <a:cs typeface="Microsoft Sans Serif"/>
              </a:rPr>
              <a:t>до</a:t>
            </a:r>
            <a:r>
              <a:rPr sz="1600" spc="-40" dirty="0">
                <a:latin typeface="Microsoft Sans Serif"/>
                <a:cs typeface="Microsoft Sans Serif"/>
              </a:rPr>
              <a:t> </a:t>
            </a:r>
            <a:r>
              <a:rPr sz="1600" dirty="0">
                <a:latin typeface="Microsoft Sans Serif"/>
                <a:cs typeface="Microsoft Sans Serif"/>
              </a:rPr>
              <a:t>18</a:t>
            </a:r>
            <a:r>
              <a:rPr sz="1600" spc="-25" dirty="0">
                <a:latin typeface="Microsoft Sans Serif"/>
                <a:cs typeface="Microsoft Sans Serif"/>
              </a:rPr>
              <a:t> </a:t>
            </a:r>
            <a:r>
              <a:rPr sz="1600" dirty="0">
                <a:latin typeface="Microsoft Sans Serif"/>
                <a:cs typeface="Microsoft Sans Serif"/>
              </a:rPr>
              <a:t>лет</a:t>
            </a:r>
            <a:r>
              <a:rPr sz="1600" spc="-25" dirty="0">
                <a:latin typeface="Microsoft Sans Serif"/>
                <a:cs typeface="Microsoft Sans Serif"/>
              </a:rPr>
              <a:t> </a:t>
            </a:r>
            <a:r>
              <a:rPr sz="1600" dirty="0">
                <a:latin typeface="Microsoft Sans Serif"/>
                <a:cs typeface="Microsoft Sans Serif"/>
              </a:rPr>
              <a:t>в</a:t>
            </a:r>
            <a:r>
              <a:rPr sz="1600" spc="-35" dirty="0">
                <a:latin typeface="Microsoft Sans Serif"/>
                <a:cs typeface="Microsoft Sans Serif"/>
              </a:rPr>
              <a:t> </a:t>
            </a:r>
            <a:r>
              <a:rPr sz="1600" spc="-10" dirty="0">
                <a:latin typeface="Microsoft Sans Serif"/>
                <a:cs typeface="Microsoft Sans Serif"/>
              </a:rPr>
              <a:t>фитнес-</a:t>
            </a:r>
            <a:r>
              <a:rPr sz="1600" dirty="0">
                <a:latin typeface="Microsoft Sans Serif"/>
                <a:cs typeface="Microsoft Sans Serif"/>
              </a:rPr>
              <a:t>клубах,</a:t>
            </a:r>
            <a:r>
              <a:rPr sz="1600" spc="15" dirty="0">
                <a:latin typeface="Microsoft Sans Serif"/>
                <a:cs typeface="Microsoft Sans Serif"/>
              </a:rPr>
              <a:t> </a:t>
            </a:r>
            <a:r>
              <a:rPr sz="1600" dirty="0">
                <a:latin typeface="Microsoft Sans Serif"/>
                <a:cs typeface="Microsoft Sans Serif"/>
              </a:rPr>
              <a:t>внесенных</a:t>
            </a:r>
            <a:r>
              <a:rPr sz="1600" spc="-15" dirty="0">
                <a:latin typeface="Microsoft Sans Serif"/>
                <a:cs typeface="Microsoft Sans Serif"/>
              </a:rPr>
              <a:t> </a:t>
            </a:r>
            <a:r>
              <a:rPr sz="1600" spc="-50" dirty="0">
                <a:latin typeface="Microsoft Sans Serif"/>
                <a:cs typeface="Microsoft Sans Serif"/>
              </a:rPr>
              <a:t>в</a:t>
            </a:r>
            <a:endParaRPr sz="1600">
              <a:latin typeface="Microsoft Sans Serif"/>
              <a:cs typeface="Microsoft Sans Serif"/>
            </a:endParaRPr>
          </a:p>
          <a:p>
            <a:pPr marL="355600">
              <a:lnSpc>
                <a:spcPct val="100000"/>
              </a:lnSpc>
              <a:spcBef>
                <a:spcPts val="5"/>
              </a:spcBef>
            </a:pPr>
            <a:r>
              <a:rPr sz="1600" dirty="0">
                <a:latin typeface="Microsoft Sans Serif"/>
                <a:cs typeface="Microsoft Sans Serif"/>
              </a:rPr>
              <a:t>специальный</a:t>
            </a:r>
            <a:r>
              <a:rPr sz="1600" spc="-60" dirty="0">
                <a:latin typeface="Microsoft Sans Serif"/>
                <a:cs typeface="Microsoft Sans Serif"/>
              </a:rPr>
              <a:t> </a:t>
            </a:r>
            <a:r>
              <a:rPr sz="1600" dirty="0">
                <a:latin typeface="Microsoft Sans Serif"/>
                <a:cs typeface="Microsoft Sans Serif"/>
              </a:rPr>
              <a:t>перечень</a:t>
            </a:r>
            <a:r>
              <a:rPr sz="1600" spc="-80" dirty="0">
                <a:latin typeface="Microsoft Sans Serif"/>
                <a:cs typeface="Microsoft Sans Serif"/>
              </a:rPr>
              <a:t> </a:t>
            </a:r>
            <a:r>
              <a:rPr sz="1600" spc="-10" dirty="0">
                <a:latin typeface="Microsoft Sans Serif"/>
                <a:cs typeface="Microsoft Sans Serif"/>
              </a:rPr>
              <a:t>Минспорта.</a:t>
            </a:r>
            <a:endParaRPr sz="1600">
              <a:latin typeface="Microsoft Sans Serif"/>
              <a:cs typeface="Microsoft Sans Serif"/>
            </a:endParaRPr>
          </a:p>
          <a:p>
            <a:pPr marL="355600" marR="963294" indent="513080">
              <a:lnSpc>
                <a:spcPct val="100000"/>
              </a:lnSpc>
              <a:spcBef>
                <a:spcPts val="380"/>
              </a:spcBef>
            </a:pPr>
            <a:r>
              <a:rPr sz="1600" dirty="0">
                <a:latin typeface="Microsoft Sans Serif"/>
                <a:cs typeface="Microsoft Sans Serif"/>
              </a:rPr>
              <a:t>Начиная</a:t>
            </a:r>
            <a:r>
              <a:rPr sz="1600" spc="-10" dirty="0">
                <a:latin typeface="Microsoft Sans Serif"/>
                <a:cs typeface="Microsoft Sans Serif"/>
              </a:rPr>
              <a:t> </a:t>
            </a:r>
            <a:r>
              <a:rPr sz="1600" dirty="0">
                <a:latin typeface="Microsoft Sans Serif"/>
                <a:cs typeface="Microsoft Sans Serif"/>
              </a:rPr>
              <a:t>с</a:t>
            </a:r>
            <a:r>
              <a:rPr sz="1600" spc="-30" dirty="0">
                <a:latin typeface="Microsoft Sans Serif"/>
                <a:cs typeface="Microsoft Sans Serif"/>
              </a:rPr>
              <a:t> </a:t>
            </a:r>
            <a:r>
              <a:rPr sz="1600" dirty="0">
                <a:latin typeface="Microsoft Sans Serif"/>
                <a:cs typeface="Microsoft Sans Serif"/>
              </a:rPr>
              <a:t>2016</a:t>
            </a:r>
            <a:r>
              <a:rPr sz="1600" spc="-40" dirty="0">
                <a:latin typeface="Microsoft Sans Serif"/>
                <a:cs typeface="Microsoft Sans Serif"/>
              </a:rPr>
              <a:t> </a:t>
            </a:r>
            <a:r>
              <a:rPr sz="1600" dirty="0">
                <a:latin typeface="Microsoft Sans Serif"/>
                <a:cs typeface="Microsoft Sans Serif"/>
              </a:rPr>
              <a:t>года,</a:t>
            </a:r>
            <a:r>
              <a:rPr sz="1600" spc="-25" dirty="0">
                <a:latin typeface="Microsoft Sans Serif"/>
                <a:cs typeface="Microsoft Sans Serif"/>
              </a:rPr>
              <a:t> </a:t>
            </a:r>
            <a:r>
              <a:rPr sz="1600" dirty="0">
                <a:latin typeface="Microsoft Sans Serif"/>
                <a:cs typeface="Microsoft Sans Serif"/>
              </a:rPr>
              <a:t>вычет</a:t>
            </a:r>
            <a:r>
              <a:rPr sz="1600" spc="-30" dirty="0">
                <a:latin typeface="Microsoft Sans Serif"/>
                <a:cs typeface="Microsoft Sans Serif"/>
              </a:rPr>
              <a:t> </a:t>
            </a:r>
            <a:r>
              <a:rPr sz="1600" dirty="0">
                <a:latin typeface="Microsoft Sans Serif"/>
                <a:cs typeface="Microsoft Sans Serif"/>
              </a:rPr>
              <a:t>на</a:t>
            </a:r>
            <a:r>
              <a:rPr sz="1600" spc="-20" dirty="0">
                <a:latin typeface="Microsoft Sans Serif"/>
                <a:cs typeface="Microsoft Sans Serif"/>
              </a:rPr>
              <a:t> </a:t>
            </a:r>
            <a:r>
              <a:rPr sz="1600" dirty="0">
                <a:latin typeface="Microsoft Sans Serif"/>
                <a:cs typeface="Microsoft Sans Serif"/>
              </a:rPr>
              <a:t>обучение</a:t>
            </a:r>
            <a:r>
              <a:rPr sz="1600" spc="10" dirty="0">
                <a:latin typeface="Microsoft Sans Serif"/>
                <a:cs typeface="Microsoft Sans Serif"/>
              </a:rPr>
              <a:t> </a:t>
            </a:r>
            <a:r>
              <a:rPr sz="1600" dirty="0">
                <a:latin typeface="Microsoft Sans Serif"/>
                <a:cs typeface="Microsoft Sans Serif"/>
              </a:rPr>
              <a:t>и</a:t>
            </a:r>
            <a:r>
              <a:rPr sz="1600" spc="-30" dirty="0">
                <a:latin typeface="Microsoft Sans Serif"/>
                <a:cs typeface="Microsoft Sans Serif"/>
              </a:rPr>
              <a:t> </a:t>
            </a:r>
            <a:r>
              <a:rPr sz="1600" dirty="0">
                <a:latin typeface="Microsoft Sans Serif"/>
                <a:cs typeface="Microsoft Sans Serif"/>
              </a:rPr>
              <a:t>лечение</a:t>
            </a:r>
            <a:r>
              <a:rPr sz="1600" spc="-10" dirty="0">
                <a:latin typeface="Microsoft Sans Serif"/>
                <a:cs typeface="Microsoft Sans Serif"/>
              </a:rPr>
              <a:t> </a:t>
            </a:r>
            <a:r>
              <a:rPr sz="1600" dirty="0">
                <a:latin typeface="Microsoft Sans Serif"/>
                <a:cs typeface="Microsoft Sans Serif"/>
              </a:rPr>
              <a:t>так</a:t>
            </a:r>
            <a:r>
              <a:rPr sz="1600" spc="-20" dirty="0">
                <a:latin typeface="Microsoft Sans Serif"/>
                <a:cs typeface="Microsoft Sans Serif"/>
              </a:rPr>
              <a:t> </a:t>
            </a:r>
            <a:r>
              <a:rPr sz="1600" dirty="0">
                <a:latin typeface="Microsoft Sans Serif"/>
                <a:cs typeface="Microsoft Sans Serif"/>
              </a:rPr>
              <a:t>же</a:t>
            </a:r>
            <a:r>
              <a:rPr sz="1600" spc="-30" dirty="0">
                <a:latin typeface="Microsoft Sans Serif"/>
                <a:cs typeface="Microsoft Sans Serif"/>
              </a:rPr>
              <a:t> </a:t>
            </a:r>
            <a:r>
              <a:rPr sz="1600" spc="-10" dirty="0">
                <a:latin typeface="Microsoft Sans Serif"/>
                <a:cs typeface="Microsoft Sans Serif"/>
              </a:rPr>
              <a:t>может </a:t>
            </a:r>
            <a:r>
              <a:rPr sz="1600" dirty="0">
                <a:latin typeface="Microsoft Sans Serif"/>
                <a:cs typeface="Microsoft Sans Serif"/>
              </a:rPr>
              <a:t>предоставляться</a:t>
            </a:r>
            <a:r>
              <a:rPr sz="1600" spc="-55" dirty="0">
                <a:latin typeface="Microsoft Sans Serif"/>
                <a:cs typeface="Microsoft Sans Serif"/>
              </a:rPr>
              <a:t> </a:t>
            </a:r>
            <a:r>
              <a:rPr sz="1600" dirty="0">
                <a:latin typeface="Microsoft Sans Serif"/>
                <a:cs typeface="Microsoft Sans Serif"/>
              </a:rPr>
              <a:t>по</a:t>
            </a:r>
            <a:r>
              <a:rPr sz="1600" spc="-70" dirty="0">
                <a:latin typeface="Microsoft Sans Serif"/>
                <a:cs typeface="Microsoft Sans Serif"/>
              </a:rPr>
              <a:t> </a:t>
            </a:r>
            <a:r>
              <a:rPr sz="1600" dirty="0">
                <a:latin typeface="Microsoft Sans Serif"/>
                <a:cs typeface="Microsoft Sans Serif"/>
              </a:rPr>
              <a:t>месту</a:t>
            </a:r>
            <a:r>
              <a:rPr sz="1600" spc="-50" dirty="0">
                <a:latin typeface="Microsoft Sans Serif"/>
                <a:cs typeface="Microsoft Sans Serif"/>
              </a:rPr>
              <a:t> </a:t>
            </a:r>
            <a:r>
              <a:rPr sz="1600" dirty="0">
                <a:latin typeface="Microsoft Sans Serif"/>
                <a:cs typeface="Microsoft Sans Serif"/>
              </a:rPr>
              <a:t>работы.</a:t>
            </a:r>
            <a:r>
              <a:rPr sz="1600" spc="-45" dirty="0">
                <a:latin typeface="Microsoft Sans Serif"/>
                <a:cs typeface="Microsoft Sans Serif"/>
              </a:rPr>
              <a:t> </a:t>
            </a:r>
            <a:r>
              <a:rPr sz="1600" spc="-20" dirty="0">
                <a:latin typeface="Microsoft Sans Serif"/>
                <a:cs typeface="Microsoft Sans Serif"/>
              </a:rPr>
              <a:t>Для</a:t>
            </a:r>
            <a:r>
              <a:rPr sz="1600" spc="-55" dirty="0">
                <a:latin typeface="Microsoft Sans Serif"/>
                <a:cs typeface="Microsoft Sans Serif"/>
              </a:rPr>
              <a:t> </a:t>
            </a:r>
            <a:r>
              <a:rPr sz="1600" dirty="0">
                <a:latin typeface="Microsoft Sans Serif"/>
                <a:cs typeface="Microsoft Sans Serif"/>
              </a:rPr>
              <a:t>этого</a:t>
            </a:r>
            <a:r>
              <a:rPr sz="1600" spc="-70" dirty="0">
                <a:latin typeface="Microsoft Sans Serif"/>
                <a:cs typeface="Microsoft Sans Serif"/>
              </a:rPr>
              <a:t> </a:t>
            </a:r>
            <a:r>
              <a:rPr sz="1600" dirty="0">
                <a:latin typeface="Microsoft Sans Serif"/>
                <a:cs typeface="Microsoft Sans Serif"/>
              </a:rPr>
              <a:t>необходимо</a:t>
            </a:r>
            <a:r>
              <a:rPr sz="1600" spc="-25" dirty="0">
                <a:latin typeface="Microsoft Sans Serif"/>
                <a:cs typeface="Microsoft Sans Serif"/>
              </a:rPr>
              <a:t> </a:t>
            </a:r>
            <a:r>
              <a:rPr sz="1600" spc="-10" dirty="0">
                <a:latin typeface="Microsoft Sans Serif"/>
                <a:cs typeface="Microsoft Sans Serif"/>
              </a:rPr>
              <a:t>получить </a:t>
            </a:r>
            <a:r>
              <a:rPr sz="1600" dirty="0">
                <a:latin typeface="Microsoft Sans Serif"/>
                <a:cs typeface="Microsoft Sans Serif"/>
              </a:rPr>
              <a:t>уведомление</a:t>
            </a:r>
            <a:r>
              <a:rPr sz="1600" spc="5" dirty="0">
                <a:latin typeface="Microsoft Sans Serif"/>
                <a:cs typeface="Microsoft Sans Serif"/>
              </a:rPr>
              <a:t> </a:t>
            </a:r>
            <a:r>
              <a:rPr sz="1600" dirty="0">
                <a:latin typeface="Microsoft Sans Serif"/>
                <a:cs typeface="Microsoft Sans Serif"/>
              </a:rPr>
              <a:t>в</a:t>
            </a:r>
            <a:r>
              <a:rPr sz="1600" spc="-45" dirty="0">
                <a:latin typeface="Microsoft Sans Serif"/>
                <a:cs typeface="Microsoft Sans Serif"/>
              </a:rPr>
              <a:t> </a:t>
            </a:r>
            <a:r>
              <a:rPr sz="1600" spc="-10" dirty="0">
                <a:latin typeface="Microsoft Sans Serif"/>
                <a:cs typeface="Microsoft Sans Serif"/>
              </a:rPr>
              <a:t>ИФНС.</a:t>
            </a:r>
            <a:endParaRPr sz="1600">
              <a:latin typeface="Microsoft Sans Serif"/>
              <a:cs typeface="Microsoft Sans Serif"/>
            </a:endParaRPr>
          </a:p>
          <a:p>
            <a:pPr marL="355600" marR="23495" indent="-343535">
              <a:lnSpc>
                <a:spcPct val="100000"/>
              </a:lnSpc>
              <a:spcBef>
                <a:spcPts val="385"/>
              </a:spcBef>
              <a:buChar char="•"/>
              <a:tabLst>
                <a:tab pos="355600" algn="l"/>
              </a:tabLst>
            </a:pPr>
            <a:r>
              <a:rPr sz="1600" spc="-10" dirty="0">
                <a:latin typeface="Microsoft Sans Serif"/>
                <a:cs typeface="Microsoft Sans Serif"/>
              </a:rPr>
              <a:t>Примечание.</a:t>
            </a:r>
            <a:r>
              <a:rPr sz="1600" spc="15" dirty="0">
                <a:latin typeface="Microsoft Sans Serif"/>
                <a:cs typeface="Microsoft Sans Serif"/>
              </a:rPr>
              <a:t> </a:t>
            </a:r>
            <a:r>
              <a:rPr sz="1600" dirty="0">
                <a:latin typeface="Microsoft Sans Serif"/>
                <a:cs typeface="Microsoft Sans Serif"/>
              </a:rPr>
              <a:t>Все</a:t>
            </a:r>
            <a:r>
              <a:rPr sz="1600" spc="-35" dirty="0">
                <a:latin typeface="Microsoft Sans Serif"/>
                <a:cs typeface="Microsoft Sans Serif"/>
              </a:rPr>
              <a:t> </a:t>
            </a:r>
            <a:r>
              <a:rPr sz="1600" spc="-10" dirty="0">
                <a:latin typeface="Microsoft Sans Serif"/>
                <a:cs typeface="Microsoft Sans Serif"/>
              </a:rPr>
              <a:t>вышеперечисленные</a:t>
            </a:r>
            <a:r>
              <a:rPr sz="1600" spc="5" dirty="0">
                <a:latin typeface="Microsoft Sans Serif"/>
                <a:cs typeface="Microsoft Sans Serif"/>
              </a:rPr>
              <a:t> </a:t>
            </a:r>
            <a:r>
              <a:rPr sz="1600" dirty="0">
                <a:latin typeface="Microsoft Sans Serif"/>
                <a:cs typeface="Microsoft Sans Serif"/>
              </a:rPr>
              <a:t>налоговые</a:t>
            </a:r>
            <a:r>
              <a:rPr sz="1600" spc="-20" dirty="0">
                <a:latin typeface="Microsoft Sans Serif"/>
                <a:cs typeface="Microsoft Sans Serif"/>
              </a:rPr>
              <a:t> </a:t>
            </a:r>
            <a:r>
              <a:rPr sz="1600" dirty="0">
                <a:latin typeface="Microsoft Sans Serif"/>
                <a:cs typeface="Microsoft Sans Serif"/>
              </a:rPr>
              <a:t>вычеты,</a:t>
            </a:r>
            <a:r>
              <a:rPr sz="1600" spc="-10" dirty="0">
                <a:latin typeface="Microsoft Sans Serif"/>
                <a:cs typeface="Microsoft Sans Serif"/>
              </a:rPr>
              <a:t> </a:t>
            </a:r>
            <a:r>
              <a:rPr sz="1600" dirty="0">
                <a:latin typeface="Microsoft Sans Serif"/>
                <a:cs typeface="Microsoft Sans Serif"/>
              </a:rPr>
              <a:t>за</a:t>
            </a:r>
            <a:r>
              <a:rPr sz="1600" spc="-15" dirty="0">
                <a:latin typeface="Microsoft Sans Serif"/>
                <a:cs typeface="Microsoft Sans Serif"/>
              </a:rPr>
              <a:t> </a:t>
            </a:r>
            <a:r>
              <a:rPr sz="1600" spc="-10" dirty="0">
                <a:latin typeface="Microsoft Sans Serif"/>
                <a:cs typeface="Microsoft Sans Serif"/>
              </a:rPr>
              <a:t>исключением </a:t>
            </a:r>
            <a:r>
              <a:rPr sz="1600" dirty="0">
                <a:latin typeface="Microsoft Sans Serif"/>
                <a:cs typeface="Microsoft Sans Serif"/>
              </a:rPr>
              <a:t>обучения</a:t>
            </a:r>
            <a:r>
              <a:rPr sz="1600" spc="10" dirty="0">
                <a:latin typeface="Microsoft Sans Serif"/>
                <a:cs typeface="Microsoft Sans Serif"/>
              </a:rPr>
              <a:t> </a:t>
            </a:r>
            <a:r>
              <a:rPr sz="1600" dirty="0">
                <a:latin typeface="Microsoft Sans Serif"/>
                <a:cs typeface="Microsoft Sans Serif"/>
              </a:rPr>
              <a:t>детей</a:t>
            </a:r>
            <a:r>
              <a:rPr sz="1600" spc="-25" dirty="0">
                <a:latin typeface="Microsoft Sans Serif"/>
                <a:cs typeface="Microsoft Sans Serif"/>
              </a:rPr>
              <a:t> </a:t>
            </a:r>
            <a:r>
              <a:rPr sz="1600" dirty="0">
                <a:latin typeface="Microsoft Sans Serif"/>
                <a:cs typeface="Microsoft Sans Serif"/>
              </a:rPr>
              <a:t>и</a:t>
            </a:r>
            <a:r>
              <a:rPr sz="1600" spc="-35" dirty="0">
                <a:latin typeface="Microsoft Sans Serif"/>
                <a:cs typeface="Microsoft Sans Serif"/>
              </a:rPr>
              <a:t> </a:t>
            </a:r>
            <a:r>
              <a:rPr sz="1600" dirty="0">
                <a:latin typeface="Microsoft Sans Serif"/>
                <a:cs typeface="Microsoft Sans Serif"/>
              </a:rPr>
              <a:t>п.3в.,</a:t>
            </a:r>
            <a:r>
              <a:rPr sz="1600" spc="-20" dirty="0">
                <a:latin typeface="Microsoft Sans Serif"/>
                <a:cs typeface="Microsoft Sans Serif"/>
              </a:rPr>
              <a:t> </a:t>
            </a:r>
            <a:r>
              <a:rPr sz="1600" dirty="0">
                <a:latin typeface="Microsoft Sans Serif"/>
                <a:cs typeface="Microsoft Sans Serif"/>
              </a:rPr>
              <a:t>предоставляются</a:t>
            </a:r>
            <a:r>
              <a:rPr sz="1600" spc="-35" dirty="0">
                <a:latin typeface="Microsoft Sans Serif"/>
                <a:cs typeface="Microsoft Sans Serif"/>
              </a:rPr>
              <a:t> </a:t>
            </a:r>
            <a:r>
              <a:rPr sz="1600" dirty="0">
                <a:latin typeface="Microsoft Sans Serif"/>
                <a:cs typeface="Microsoft Sans Serif"/>
              </a:rPr>
              <a:t>в</a:t>
            </a:r>
            <a:r>
              <a:rPr sz="1600" spc="-25" dirty="0">
                <a:latin typeface="Microsoft Sans Serif"/>
                <a:cs typeface="Microsoft Sans Serif"/>
              </a:rPr>
              <a:t> </a:t>
            </a:r>
            <a:r>
              <a:rPr sz="1600" spc="-10" dirty="0">
                <a:latin typeface="Microsoft Sans Serif"/>
                <a:cs typeface="Microsoft Sans Serif"/>
              </a:rPr>
              <a:t>размере</a:t>
            </a:r>
            <a:r>
              <a:rPr sz="1600" spc="-30" dirty="0">
                <a:latin typeface="Microsoft Sans Serif"/>
                <a:cs typeface="Microsoft Sans Serif"/>
              </a:rPr>
              <a:t> </a:t>
            </a:r>
            <a:r>
              <a:rPr sz="1600" spc="-20" dirty="0">
                <a:latin typeface="Microsoft Sans Serif"/>
                <a:cs typeface="Microsoft Sans Serif"/>
              </a:rPr>
              <a:t>фактически</a:t>
            </a:r>
            <a:r>
              <a:rPr sz="1600" spc="-10" dirty="0">
                <a:latin typeface="Microsoft Sans Serif"/>
                <a:cs typeface="Microsoft Sans Serif"/>
              </a:rPr>
              <a:t> произведенных </a:t>
            </a:r>
            <a:r>
              <a:rPr sz="1600" dirty="0">
                <a:latin typeface="Microsoft Sans Serif"/>
                <a:cs typeface="Microsoft Sans Serif"/>
              </a:rPr>
              <a:t>расходов,</a:t>
            </a:r>
            <a:r>
              <a:rPr sz="1600" spc="-15" dirty="0">
                <a:latin typeface="Microsoft Sans Serif"/>
                <a:cs typeface="Microsoft Sans Serif"/>
              </a:rPr>
              <a:t> </a:t>
            </a:r>
            <a:r>
              <a:rPr sz="1600" dirty="0">
                <a:latin typeface="Microsoft Sans Serif"/>
                <a:cs typeface="Microsoft Sans Serif"/>
              </a:rPr>
              <a:t>но</a:t>
            </a:r>
            <a:r>
              <a:rPr sz="1600" spc="-5" dirty="0">
                <a:latin typeface="Microsoft Sans Serif"/>
                <a:cs typeface="Microsoft Sans Serif"/>
              </a:rPr>
              <a:t> </a:t>
            </a:r>
            <a:r>
              <a:rPr sz="1600" dirty="0">
                <a:latin typeface="Microsoft Sans Serif"/>
                <a:cs typeface="Microsoft Sans Serif"/>
              </a:rPr>
              <a:t>в</a:t>
            </a:r>
            <a:r>
              <a:rPr sz="1600" spc="-20" dirty="0">
                <a:latin typeface="Microsoft Sans Serif"/>
                <a:cs typeface="Microsoft Sans Serif"/>
              </a:rPr>
              <a:t> </a:t>
            </a:r>
            <a:r>
              <a:rPr sz="1600" spc="-10" dirty="0">
                <a:latin typeface="Microsoft Sans Serif"/>
                <a:cs typeface="Microsoft Sans Serif"/>
              </a:rPr>
              <a:t>совокупности</a:t>
            </a:r>
            <a:r>
              <a:rPr sz="1600" spc="15" dirty="0">
                <a:latin typeface="Microsoft Sans Serif"/>
                <a:cs typeface="Microsoft Sans Serif"/>
              </a:rPr>
              <a:t> </a:t>
            </a:r>
            <a:r>
              <a:rPr sz="1600" dirty="0">
                <a:latin typeface="Microsoft Sans Serif"/>
                <a:cs typeface="Microsoft Sans Serif"/>
              </a:rPr>
              <a:t>не</a:t>
            </a:r>
            <a:r>
              <a:rPr sz="1600" spc="-20" dirty="0">
                <a:latin typeface="Microsoft Sans Serif"/>
                <a:cs typeface="Microsoft Sans Serif"/>
              </a:rPr>
              <a:t> </a:t>
            </a:r>
            <a:r>
              <a:rPr sz="1600" dirty="0">
                <a:latin typeface="Microsoft Sans Serif"/>
                <a:cs typeface="Microsoft Sans Serif"/>
              </a:rPr>
              <a:t>более</a:t>
            </a:r>
            <a:r>
              <a:rPr sz="1600" spc="-10" dirty="0">
                <a:latin typeface="Microsoft Sans Serif"/>
                <a:cs typeface="Microsoft Sans Serif"/>
              </a:rPr>
              <a:t> </a:t>
            </a:r>
            <a:r>
              <a:rPr sz="1600" dirty="0">
                <a:latin typeface="Microsoft Sans Serif"/>
                <a:cs typeface="Microsoft Sans Serif"/>
              </a:rPr>
              <a:t>150 000</a:t>
            </a:r>
            <a:r>
              <a:rPr sz="1600" spc="-30" dirty="0">
                <a:latin typeface="Microsoft Sans Serif"/>
                <a:cs typeface="Microsoft Sans Serif"/>
              </a:rPr>
              <a:t> </a:t>
            </a:r>
            <a:r>
              <a:rPr sz="1600" dirty="0">
                <a:latin typeface="Microsoft Sans Serif"/>
                <a:cs typeface="Microsoft Sans Serif"/>
              </a:rPr>
              <a:t>рублей</a:t>
            </a:r>
            <a:r>
              <a:rPr sz="1600" spc="20" dirty="0">
                <a:latin typeface="Microsoft Sans Serif"/>
                <a:cs typeface="Microsoft Sans Serif"/>
              </a:rPr>
              <a:t> </a:t>
            </a:r>
            <a:r>
              <a:rPr sz="1600" dirty="0">
                <a:latin typeface="Microsoft Sans Serif"/>
                <a:cs typeface="Microsoft Sans Serif"/>
              </a:rPr>
              <a:t>в</a:t>
            </a:r>
            <a:r>
              <a:rPr sz="1600" spc="-20" dirty="0">
                <a:latin typeface="Microsoft Sans Serif"/>
                <a:cs typeface="Microsoft Sans Serif"/>
              </a:rPr>
              <a:t> </a:t>
            </a:r>
            <a:r>
              <a:rPr sz="1600" dirty="0">
                <a:latin typeface="Microsoft Sans Serif"/>
                <a:cs typeface="Microsoft Sans Serif"/>
              </a:rPr>
              <a:t>налоговом</a:t>
            </a:r>
            <a:r>
              <a:rPr sz="1600" spc="-10" dirty="0">
                <a:latin typeface="Microsoft Sans Serif"/>
                <a:cs typeface="Microsoft Sans Serif"/>
              </a:rPr>
              <a:t> периоде.</a:t>
            </a:r>
            <a:endParaRPr sz="1600">
              <a:latin typeface="Microsoft Sans Serif"/>
              <a:cs typeface="Microsoft Sans Serif"/>
            </a:endParaRPr>
          </a:p>
          <a:p>
            <a:pPr marL="355600" marR="5080" indent="-343535">
              <a:lnSpc>
                <a:spcPct val="100000"/>
              </a:lnSpc>
              <a:spcBef>
                <a:spcPts val="390"/>
              </a:spcBef>
              <a:buChar char="•"/>
              <a:tabLst>
                <a:tab pos="355600" algn="l"/>
              </a:tabLst>
            </a:pPr>
            <a:r>
              <a:rPr sz="1600" dirty="0">
                <a:solidFill>
                  <a:srgbClr val="FF0000"/>
                </a:solidFill>
                <a:latin typeface="Microsoft Sans Serif"/>
                <a:cs typeface="Microsoft Sans Serif"/>
              </a:rPr>
              <a:t>С</a:t>
            </a:r>
            <a:r>
              <a:rPr sz="1600" spc="-45" dirty="0">
                <a:solidFill>
                  <a:srgbClr val="FF0000"/>
                </a:solidFill>
                <a:latin typeface="Microsoft Sans Serif"/>
                <a:cs typeface="Microsoft Sans Serif"/>
              </a:rPr>
              <a:t> </a:t>
            </a:r>
            <a:r>
              <a:rPr sz="1600" dirty="0">
                <a:solidFill>
                  <a:srgbClr val="FF0000"/>
                </a:solidFill>
                <a:latin typeface="Microsoft Sans Serif"/>
                <a:cs typeface="Microsoft Sans Serif"/>
              </a:rPr>
              <a:t>2025</a:t>
            </a:r>
            <a:r>
              <a:rPr sz="1600" spc="-25" dirty="0">
                <a:solidFill>
                  <a:srgbClr val="FF0000"/>
                </a:solidFill>
                <a:latin typeface="Microsoft Sans Serif"/>
                <a:cs typeface="Microsoft Sans Serif"/>
              </a:rPr>
              <a:t> </a:t>
            </a:r>
            <a:r>
              <a:rPr sz="1600" dirty="0">
                <a:solidFill>
                  <a:srgbClr val="FF0000"/>
                </a:solidFill>
                <a:latin typeface="Microsoft Sans Serif"/>
                <a:cs typeface="Microsoft Sans Serif"/>
              </a:rPr>
              <a:t>года</a:t>
            </a:r>
            <a:r>
              <a:rPr sz="1600" spc="-40" dirty="0">
                <a:solidFill>
                  <a:srgbClr val="FF0000"/>
                </a:solidFill>
                <a:latin typeface="Microsoft Sans Serif"/>
                <a:cs typeface="Microsoft Sans Serif"/>
              </a:rPr>
              <a:t> </a:t>
            </a:r>
            <a:r>
              <a:rPr sz="1600" dirty="0">
                <a:solidFill>
                  <a:srgbClr val="FF0000"/>
                </a:solidFill>
                <a:latin typeface="Microsoft Sans Serif"/>
                <a:cs typeface="Microsoft Sans Serif"/>
              </a:rPr>
              <a:t>новый</a:t>
            </a:r>
            <a:r>
              <a:rPr sz="1600" spc="-25" dirty="0">
                <a:solidFill>
                  <a:srgbClr val="FF0000"/>
                </a:solidFill>
                <a:latin typeface="Microsoft Sans Serif"/>
                <a:cs typeface="Microsoft Sans Serif"/>
              </a:rPr>
              <a:t> </a:t>
            </a:r>
            <a:r>
              <a:rPr sz="1600" dirty="0">
                <a:solidFill>
                  <a:srgbClr val="FF0000"/>
                </a:solidFill>
                <a:latin typeface="Microsoft Sans Serif"/>
                <a:cs typeface="Microsoft Sans Serif"/>
              </a:rPr>
              <a:t>стандартный</a:t>
            </a:r>
            <a:r>
              <a:rPr sz="1600" spc="5" dirty="0">
                <a:solidFill>
                  <a:srgbClr val="FF0000"/>
                </a:solidFill>
                <a:latin typeface="Microsoft Sans Serif"/>
                <a:cs typeface="Microsoft Sans Serif"/>
              </a:rPr>
              <a:t> </a:t>
            </a:r>
            <a:r>
              <a:rPr sz="1600" dirty="0">
                <a:solidFill>
                  <a:srgbClr val="FF0000"/>
                </a:solidFill>
                <a:latin typeface="Microsoft Sans Serif"/>
                <a:cs typeface="Microsoft Sans Serif"/>
              </a:rPr>
              <a:t>вычет</a:t>
            </a:r>
            <a:r>
              <a:rPr sz="1600" spc="-20" dirty="0">
                <a:solidFill>
                  <a:srgbClr val="FF0000"/>
                </a:solidFill>
                <a:latin typeface="Microsoft Sans Serif"/>
                <a:cs typeface="Microsoft Sans Serif"/>
              </a:rPr>
              <a:t> </a:t>
            </a:r>
            <a:r>
              <a:rPr sz="1600" spc="405" dirty="0">
                <a:solidFill>
                  <a:srgbClr val="FF0000"/>
                </a:solidFill>
                <a:latin typeface="Microsoft Sans Serif"/>
                <a:cs typeface="Microsoft Sans Serif"/>
              </a:rPr>
              <a:t>–</a:t>
            </a:r>
            <a:r>
              <a:rPr sz="1600" spc="-30" dirty="0">
                <a:solidFill>
                  <a:srgbClr val="FF0000"/>
                </a:solidFill>
                <a:latin typeface="Microsoft Sans Serif"/>
                <a:cs typeface="Microsoft Sans Serif"/>
              </a:rPr>
              <a:t> </a:t>
            </a:r>
            <a:r>
              <a:rPr sz="1600" dirty="0">
                <a:solidFill>
                  <a:srgbClr val="FF0000"/>
                </a:solidFill>
                <a:latin typeface="Microsoft Sans Serif"/>
                <a:cs typeface="Microsoft Sans Serif"/>
              </a:rPr>
              <a:t>за</a:t>
            </a:r>
            <a:r>
              <a:rPr sz="1600" spc="-25" dirty="0">
                <a:solidFill>
                  <a:srgbClr val="FF0000"/>
                </a:solidFill>
                <a:latin typeface="Microsoft Sans Serif"/>
                <a:cs typeface="Microsoft Sans Serif"/>
              </a:rPr>
              <a:t> </a:t>
            </a:r>
            <a:r>
              <a:rPr sz="1600" dirty="0">
                <a:solidFill>
                  <a:srgbClr val="FF0000"/>
                </a:solidFill>
                <a:latin typeface="Microsoft Sans Serif"/>
                <a:cs typeface="Microsoft Sans Serif"/>
              </a:rPr>
              <a:t>сдачу</a:t>
            </a:r>
            <a:r>
              <a:rPr sz="1600" spc="-30" dirty="0">
                <a:solidFill>
                  <a:srgbClr val="FF0000"/>
                </a:solidFill>
                <a:latin typeface="Microsoft Sans Serif"/>
                <a:cs typeface="Microsoft Sans Serif"/>
              </a:rPr>
              <a:t> </a:t>
            </a:r>
            <a:r>
              <a:rPr sz="1600" dirty="0">
                <a:solidFill>
                  <a:srgbClr val="FF0000"/>
                </a:solidFill>
                <a:latin typeface="Microsoft Sans Serif"/>
                <a:cs typeface="Microsoft Sans Serif"/>
              </a:rPr>
              <a:t>нормативов</a:t>
            </a:r>
            <a:r>
              <a:rPr sz="1600" spc="-5" dirty="0">
                <a:solidFill>
                  <a:srgbClr val="FF0000"/>
                </a:solidFill>
                <a:latin typeface="Microsoft Sans Serif"/>
                <a:cs typeface="Microsoft Sans Serif"/>
              </a:rPr>
              <a:t> </a:t>
            </a:r>
            <a:r>
              <a:rPr sz="1600" dirty="0">
                <a:solidFill>
                  <a:srgbClr val="FF0000"/>
                </a:solidFill>
                <a:latin typeface="Microsoft Sans Serif"/>
                <a:cs typeface="Microsoft Sans Serif"/>
              </a:rPr>
              <a:t>ГТО</a:t>
            </a:r>
            <a:r>
              <a:rPr sz="1600" spc="-35" dirty="0">
                <a:solidFill>
                  <a:srgbClr val="FF0000"/>
                </a:solidFill>
                <a:latin typeface="Microsoft Sans Serif"/>
                <a:cs typeface="Microsoft Sans Serif"/>
              </a:rPr>
              <a:t> </a:t>
            </a:r>
            <a:r>
              <a:rPr sz="1600" dirty="0">
                <a:solidFill>
                  <a:srgbClr val="FF0000"/>
                </a:solidFill>
                <a:latin typeface="Microsoft Sans Serif"/>
                <a:cs typeface="Microsoft Sans Serif"/>
              </a:rPr>
              <a:t>(при</a:t>
            </a:r>
            <a:r>
              <a:rPr sz="1600" spc="-15" dirty="0">
                <a:solidFill>
                  <a:srgbClr val="FF0000"/>
                </a:solidFill>
                <a:latin typeface="Microsoft Sans Serif"/>
                <a:cs typeface="Microsoft Sans Serif"/>
              </a:rPr>
              <a:t> </a:t>
            </a:r>
            <a:r>
              <a:rPr sz="1600" spc="-10" dirty="0">
                <a:solidFill>
                  <a:srgbClr val="FF0000"/>
                </a:solidFill>
                <a:latin typeface="Microsoft Sans Serif"/>
                <a:cs typeface="Microsoft Sans Serif"/>
              </a:rPr>
              <a:t>наличии </a:t>
            </a:r>
            <a:r>
              <a:rPr sz="1600" spc="-20" dirty="0">
                <a:solidFill>
                  <a:srgbClr val="FF0000"/>
                </a:solidFill>
                <a:latin typeface="Microsoft Sans Serif"/>
                <a:cs typeface="Microsoft Sans Serif"/>
              </a:rPr>
              <a:t>значка)</a:t>
            </a:r>
            <a:r>
              <a:rPr sz="1600" dirty="0">
                <a:solidFill>
                  <a:srgbClr val="FF0000"/>
                </a:solidFill>
                <a:latin typeface="Microsoft Sans Serif"/>
                <a:cs typeface="Microsoft Sans Serif"/>
              </a:rPr>
              <a:t> </a:t>
            </a:r>
            <a:r>
              <a:rPr sz="1600" spc="405" dirty="0">
                <a:solidFill>
                  <a:srgbClr val="FF0000"/>
                </a:solidFill>
                <a:latin typeface="Microsoft Sans Serif"/>
                <a:cs typeface="Microsoft Sans Serif"/>
              </a:rPr>
              <a:t>–</a:t>
            </a:r>
            <a:r>
              <a:rPr sz="1600" spc="-35" dirty="0">
                <a:solidFill>
                  <a:srgbClr val="FF0000"/>
                </a:solidFill>
                <a:latin typeface="Microsoft Sans Serif"/>
                <a:cs typeface="Microsoft Sans Serif"/>
              </a:rPr>
              <a:t> </a:t>
            </a:r>
            <a:r>
              <a:rPr sz="1600" dirty="0">
                <a:solidFill>
                  <a:srgbClr val="FF0000"/>
                </a:solidFill>
                <a:latin typeface="Microsoft Sans Serif"/>
                <a:cs typeface="Microsoft Sans Serif"/>
              </a:rPr>
              <a:t>18000</a:t>
            </a:r>
            <a:r>
              <a:rPr sz="1600" spc="-35" dirty="0">
                <a:solidFill>
                  <a:srgbClr val="FF0000"/>
                </a:solidFill>
                <a:latin typeface="Microsoft Sans Serif"/>
                <a:cs typeface="Microsoft Sans Serif"/>
              </a:rPr>
              <a:t> </a:t>
            </a:r>
            <a:r>
              <a:rPr sz="1600" dirty="0">
                <a:solidFill>
                  <a:srgbClr val="FF0000"/>
                </a:solidFill>
                <a:latin typeface="Microsoft Sans Serif"/>
                <a:cs typeface="Microsoft Sans Serif"/>
              </a:rPr>
              <a:t>руб.</a:t>
            </a:r>
            <a:r>
              <a:rPr sz="1600" spc="-5" dirty="0">
                <a:solidFill>
                  <a:srgbClr val="FF0000"/>
                </a:solidFill>
                <a:latin typeface="Microsoft Sans Serif"/>
                <a:cs typeface="Microsoft Sans Serif"/>
              </a:rPr>
              <a:t> </a:t>
            </a:r>
            <a:r>
              <a:rPr sz="1600" dirty="0">
                <a:solidFill>
                  <a:srgbClr val="FF0000"/>
                </a:solidFill>
                <a:latin typeface="Microsoft Sans Serif"/>
                <a:cs typeface="Microsoft Sans Serif"/>
              </a:rPr>
              <a:t>Можно</a:t>
            </a:r>
            <a:r>
              <a:rPr sz="1600" spc="-5" dirty="0">
                <a:solidFill>
                  <a:srgbClr val="FF0000"/>
                </a:solidFill>
                <a:latin typeface="Microsoft Sans Serif"/>
                <a:cs typeface="Microsoft Sans Serif"/>
              </a:rPr>
              <a:t> </a:t>
            </a:r>
            <a:r>
              <a:rPr sz="1600" dirty="0">
                <a:solidFill>
                  <a:srgbClr val="FF0000"/>
                </a:solidFill>
                <a:latin typeface="Microsoft Sans Serif"/>
                <a:cs typeface="Microsoft Sans Serif"/>
              </a:rPr>
              <a:t>будет</a:t>
            </a:r>
            <a:r>
              <a:rPr sz="1600" spc="-15" dirty="0">
                <a:solidFill>
                  <a:srgbClr val="FF0000"/>
                </a:solidFill>
                <a:latin typeface="Microsoft Sans Serif"/>
                <a:cs typeface="Microsoft Sans Serif"/>
              </a:rPr>
              <a:t> </a:t>
            </a:r>
            <a:r>
              <a:rPr sz="1600" dirty="0">
                <a:solidFill>
                  <a:srgbClr val="FF0000"/>
                </a:solidFill>
                <a:latin typeface="Microsoft Sans Serif"/>
                <a:cs typeface="Microsoft Sans Serif"/>
              </a:rPr>
              <a:t>получить</a:t>
            </a:r>
            <a:r>
              <a:rPr sz="1600" spc="30" dirty="0">
                <a:solidFill>
                  <a:srgbClr val="FF0000"/>
                </a:solidFill>
                <a:latin typeface="Microsoft Sans Serif"/>
                <a:cs typeface="Microsoft Sans Serif"/>
              </a:rPr>
              <a:t> </a:t>
            </a:r>
            <a:r>
              <a:rPr sz="1600" dirty="0">
                <a:solidFill>
                  <a:srgbClr val="FF0000"/>
                </a:solidFill>
                <a:latin typeface="Microsoft Sans Serif"/>
                <a:cs typeface="Microsoft Sans Serif"/>
              </a:rPr>
              <a:t>у</a:t>
            </a:r>
            <a:r>
              <a:rPr sz="1600" spc="-35" dirty="0">
                <a:solidFill>
                  <a:srgbClr val="FF0000"/>
                </a:solidFill>
                <a:latin typeface="Microsoft Sans Serif"/>
                <a:cs typeface="Microsoft Sans Serif"/>
              </a:rPr>
              <a:t> </a:t>
            </a:r>
            <a:r>
              <a:rPr sz="1600" spc="-10" dirty="0">
                <a:solidFill>
                  <a:srgbClr val="FF0000"/>
                </a:solidFill>
                <a:latin typeface="Microsoft Sans Serif"/>
                <a:cs typeface="Microsoft Sans Serif"/>
              </a:rPr>
              <a:t>работодателя.</a:t>
            </a:r>
            <a:endParaRPr sz="1600">
              <a:latin typeface="Microsoft Sans Serif"/>
              <a:cs typeface="Microsoft Sans Serif"/>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57200" y="274320"/>
            <a:ext cx="8229600" cy="1143000"/>
          </a:xfrm>
          <a:prstGeom prst="rect">
            <a:avLst/>
          </a:prstGeom>
          <a:solidFill>
            <a:schemeClr val="bg1"/>
          </a:solidFill>
        </p:spPr>
        <p:txBody>
          <a:bodyPr vert="horz" wrap="square" lIns="0" tIns="221615" rIns="0" bIns="0" rtlCol="0">
            <a:spAutoFit/>
          </a:bodyPr>
          <a:lstStyle/>
          <a:p>
            <a:pPr marL="635" algn="ctr">
              <a:lnSpc>
                <a:spcPct val="100000"/>
              </a:lnSpc>
              <a:spcBef>
                <a:spcPts val="1745"/>
              </a:spcBef>
            </a:pPr>
            <a:r>
              <a:rPr spc="305" dirty="0"/>
              <a:t>№</a:t>
            </a:r>
            <a:r>
              <a:rPr spc="65" dirty="0"/>
              <a:t> </a:t>
            </a:r>
            <a:r>
              <a:rPr spc="-30" dirty="0"/>
              <a:t>389-</a:t>
            </a:r>
            <a:r>
              <a:rPr spc="-265" dirty="0"/>
              <a:t>ФЗ</a:t>
            </a:r>
            <a:r>
              <a:rPr spc="70" dirty="0"/>
              <a:t> </a:t>
            </a:r>
            <a:r>
              <a:rPr dirty="0"/>
              <a:t>от</a:t>
            </a:r>
            <a:r>
              <a:rPr spc="70" dirty="0"/>
              <a:t> </a:t>
            </a:r>
            <a:r>
              <a:rPr spc="-10" dirty="0"/>
              <a:t>31.07.23</a:t>
            </a:r>
          </a:p>
        </p:txBody>
      </p:sp>
      <p:sp>
        <p:nvSpPr>
          <p:cNvPr id="3" name="object 3"/>
          <p:cNvSpPr txBox="1"/>
          <p:nvPr/>
        </p:nvSpPr>
        <p:spPr>
          <a:xfrm>
            <a:off x="535940" y="1620977"/>
            <a:ext cx="7959090" cy="4904740"/>
          </a:xfrm>
          <a:prstGeom prst="rect">
            <a:avLst/>
          </a:prstGeom>
        </p:spPr>
        <p:txBody>
          <a:bodyPr vert="horz" wrap="square" lIns="0" tIns="13335" rIns="0" bIns="0" rtlCol="0">
            <a:spAutoFit/>
          </a:bodyPr>
          <a:lstStyle/>
          <a:p>
            <a:pPr marL="355600" marR="5080" indent="-343535">
              <a:lnSpc>
                <a:spcPct val="100000"/>
              </a:lnSpc>
              <a:spcBef>
                <a:spcPts val="105"/>
              </a:spcBef>
              <a:buChar char="•"/>
              <a:tabLst>
                <a:tab pos="355600" algn="l"/>
              </a:tabLst>
            </a:pPr>
            <a:r>
              <a:rPr sz="3200" dirty="0">
                <a:latin typeface="Microsoft Sans Serif"/>
                <a:cs typeface="Microsoft Sans Serif"/>
              </a:rPr>
              <a:t>С</a:t>
            </a:r>
            <a:r>
              <a:rPr sz="3200" spc="-25" dirty="0">
                <a:latin typeface="Microsoft Sans Serif"/>
                <a:cs typeface="Microsoft Sans Serif"/>
              </a:rPr>
              <a:t> </a:t>
            </a:r>
            <a:r>
              <a:rPr sz="3200" dirty="0">
                <a:latin typeface="Microsoft Sans Serif"/>
                <a:cs typeface="Microsoft Sans Serif"/>
              </a:rPr>
              <a:t>2024</a:t>
            </a:r>
            <a:r>
              <a:rPr sz="3200" spc="-50" dirty="0">
                <a:latin typeface="Microsoft Sans Serif"/>
                <a:cs typeface="Microsoft Sans Serif"/>
              </a:rPr>
              <a:t> </a:t>
            </a:r>
            <a:r>
              <a:rPr sz="3200" dirty="0">
                <a:latin typeface="Microsoft Sans Serif"/>
                <a:cs typeface="Microsoft Sans Serif"/>
              </a:rPr>
              <a:t>года</a:t>
            </a:r>
            <a:r>
              <a:rPr sz="3200" spc="-35" dirty="0">
                <a:latin typeface="Microsoft Sans Serif"/>
                <a:cs typeface="Microsoft Sans Serif"/>
              </a:rPr>
              <a:t> </a:t>
            </a:r>
            <a:r>
              <a:rPr sz="3200" dirty="0">
                <a:latin typeface="Microsoft Sans Serif"/>
                <a:cs typeface="Microsoft Sans Serif"/>
              </a:rPr>
              <a:t>по</a:t>
            </a:r>
            <a:r>
              <a:rPr sz="3200" spc="-25" dirty="0">
                <a:latin typeface="Microsoft Sans Serif"/>
                <a:cs typeface="Microsoft Sans Serif"/>
              </a:rPr>
              <a:t> </a:t>
            </a:r>
            <a:r>
              <a:rPr sz="3200" dirty="0">
                <a:latin typeface="Microsoft Sans Serif"/>
                <a:cs typeface="Microsoft Sans Serif"/>
              </a:rPr>
              <a:t>социальным</a:t>
            </a:r>
            <a:r>
              <a:rPr sz="3200" spc="-60" dirty="0">
                <a:latin typeface="Microsoft Sans Serif"/>
                <a:cs typeface="Microsoft Sans Serif"/>
              </a:rPr>
              <a:t> </a:t>
            </a:r>
            <a:r>
              <a:rPr sz="3200" spc="-10" dirty="0">
                <a:latin typeface="Microsoft Sans Serif"/>
                <a:cs typeface="Microsoft Sans Serif"/>
              </a:rPr>
              <a:t>вычетам </a:t>
            </a:r>
            <a:r>
              <a:rPr sz="3200" dirty="0">
                <a:latin typeface="Microsoft Sans Serif"/>
                <a:cs typeface="Microsoft Sans Serif"/>
              </a:rPr>
              <a:t>вводят</a:t>
            </a:r>
            <a:r>
              <a:rPr sz="3200" spc="-85" dirty="0">
                <a:latin typeface="Microsoft Sans Serif"/>
                <a:cs typeface="Microsoft Sans Serif"/>
              </a:rPr>
              <a:t> </a:t>
            </a:r>
            <a:r>
              <a:rPr sz="3200" dirty="0">
                <a:latin typeface="Microsoft Sans Serif"/>
                <a:cs typeface="Microsoft Sans Serif"/>
              </a:rPr>
              <a:t>упрощенный</a:t>
            </a:r>
            <a:r>
              <a:rPr sz="3200" spc="-90" dirty="0">
                <a:latin typeface="Microsoft Sans Serif"/>
                <a:cs typeface="Microsoft Sans Serif"/>
              </a:rPr>
              <a:t> </a:t>
            </a:r>
            <a:r>
              <a:rPr sz="3200" spc="-10" dirty="0">
                <a:latin typeface="Microsoft Sans Serif"/>
                <a:cs typeface="Microsoft Sans Serif"/>
              </a:rPr>
              <a:t>порядок. </a:t>
            </a:r>
            <a:r>
              <a:rPr sz="3200" spc="-20" dirty="0">
                <a:latin typeface="Microsoft Sans Serif"/>
                <a:cs typeface="Microsoft Sans Serif"/>
              </a:rPr>
              <a:t>Медицинские,</a:t>
            </a:r>
            <a:r>
              <a:rPr sz="3200" spc="-140" dirty="0">
                <a:latin typeface="Microsoft Sans Serif"/>
                <a:cs typeface="Microsoft Sans Serif"/>
              </a:rPr>
              <a:t> </a:t>
            </a:r>
            <a:r>
              <a:rPr sz="3200" dirty="0">
                <a:latin typeface="Microsoft Sans Serif"/>
                <a:cs typeface="Microsoft Sans Serif"/>
              </a:rPr>
              <a:t>учебные,</a:t>
            </a:r>
            <a:r>
              <a:rPr sz="3200" spc="-135" dirty="0">
                <a:latin typeface="Microsoft Sans Serif"/>
                <a:cs typeface="Microsoft Sans Serif"/>
              </a:rPr>
              <a:t> </a:t>
            </a:r>
            <a:r>
              <a:rPr sz="3200" spc="-10" dirty="0">
                <a:latin typeface="Microsoft Sans Serif"/>
                <a:cs typeface="Microsoft Sans Serif"/>
              </a:rPr>
              <a:t>физкультурные </a:t>
            </a:r>
            <a:r>
              <a:rPr sz="3200" dirty="0">
                <a:latin typeface="Microsoft Sans Serif"/>
                <a:cs typeface="Microsoft Sans Serif"/>
              </a:rPr>
              <a:t>и</a:t>
            </a:r>
            <a:r>
              <a:rPr sz="3200" spc="-20" dirty="0">
                <a:latin typeface="Microsoft Sans Serif"/>
                <a:cs typeface="Microsoft Sans Serif"/>
              </a:rPr>
              <a:t> </a:t>
            </a:r>
            <a:r>
              <a:rPr sz="3200" dirty="0">
                <a:latin typeface="Microsoft Sans Serif"/>
                <a:cs typeface="Microsoft Sans Serif"/>
              </a:rPr>
              <a:t>страховые</a:t>
            </a:r>
            <a:r>
              <a:rPr sz="3200" spc="-65" dirty="0">
                <a:latin typeface="Microsoft Sans Serif"/>
                <a:cs typeface="Microsoft Sans Serif"/>
              </a:rPr>
              <a:t> </a:t>
            </a:r>
            <a:r>
              <a:rPr sz="3200" spc="-35" dirty="0">
                <a:latin typeface="Microsoft Sans Serif"/>
                <a:cs typeface="Microsoft Sans Serif"/>
              </a:rPr>
              <a:t>компании </a:t>
            </a:r>
            <a:r>
              <a:rPr sz="3200" dirty="0">
                <a:latin typeface="Microsoft Sans Serif"/>
                <a:cs typeface="Microsoft Sans Serif"/>
              </a:rPr>
              <a:t>будут</a:t>
            </a:r>
            <a:r>
              <a:rPr sz="3200" spc="-45" dirty="0">
                <a:latin typeface="Microsoft Sans Serif"/>
                <a:cs typeface="Microsoft Sans Serif"/>
              </a:rPr>
              <a:t> </a:t>
            </a:r>
            <a:r>
              <a:rPr sz="3200" spc="-10" dirty="0">
                <a:latin typeface="Microsoft Sans Serif"/>
                <a:cs typeface="Microsoft Sans Serif"/>
              </a:rPr>
              <a:t>подавать </a:t>
            </a:r>
            <a:r>
              <a:rPr sz="3200" spc="-20" dirty="0">
                <a:latin typeface="Microsoft Sans Serif"/>
                <a:cs typeface="Microsoft Sans Serif"/>
              </a:rPr>
              <a:t>налоговикам</a:t>
            </a:r>
            <a:r>
              <a:rPr sz="3200" spc="-80" dirty="0">
                <a:latin typeface="Microsoft Sans Serif"/>
                <a:cs typeface="Microsoft Sans Serif"/>
              </a:rPr>
              <a:t> </a:t>
            </a:r>
            <a:r>
              <a:rPr sz="3200" dirty="0">
                <a:latin typeface="Microsoft Sans Serif"/>
                <a:cs typeface="Microsoft Sans Serif"/>
              </a:rPr>
              <a:t>информацию</a:t>
            </a:r>
            <a:r>
              <a:rPr sz="3200" spc="-60" dirty="0">
                <a:latin typeface="Microsoft Sans Serif"/>
                <a:cs typeface="Microsoft Sans Serif"/>
              </a:rPr>
              <a:t> </a:t>
            </a:r>
            <a:r>
              <a:rPr sz="3200" dirty="0">
                <a:latin typeface="Microsoft Sans Serif"/>
                <a:cs typeface="Microsoft Sans Serif"/>
              </a:rPr>
              <a:t>о</a:t>
            </a:r>
            <a:r>
              <a:rPr sz="3200" spc="-40" dirty="0">
                <a:latin typeface="Microsoft Sans Serif"/>
                <a:cs typeface="Microsoft Sans Serif"/>
              </a:rPr>
              <a:t> </a:t>
            </a:r>
            <a:r>
              <a:rPr sz="3200" spc="-10" dirty="0">
                <a:latin typeface="Microsoft Sans Serif"/>
                <a:cs typeface="Microsoft Sans Serif"/>
              </a:rPr>
              <a:t>расходах клиентов</a:t>
            </a:r>
            <a:r>
              <a:rPr sz="3200" spc="-90" dirty="0">
                <a:latin typeface="Microsoft Sans Serif"/>
                <a:cs typeface="Microsoft Sans Serif"/>
              </a:rPr>
              <a:t> </a:t>
            </a:r>
            <a:r>
              <a:rPr sz="3200" spc="840" dirty="0">
                <a:latin typeface="Microsoft Sans Serif"/>
                <a:cs typeface="Microsoft Sans Serif"/>
              </a:rPr>
              <a:t>–</a:t>
            </a:r>
            <a:r>
              <a:rPr sz="3200" spc="-70" dirty="0">
                <a:latin typeface="Microsoft Sans Serif"/>
                <a:cs typeface="Microsoft Sans Serif"/>
              </a:rPr>
              <a:t> </a:t>
            </a:r>
            <a:r>
              <a:rPr sz="3200" dirty="0">
                <a:latin typeface="Microsoft Sans Serif"/>
                <a:cs typeface="Microsoft Sans Serif"/>
              </a:rPr>
              <a:t>электронную</a:t>
            </a:r>
            <a:r>
              <a:rPr sz="3200" spc="-90" dirty="0">
                <a:latin typeface="Microsoft Sans Serif"/>
                <a:cs typeface="Microsoft Sans Serif"/>
              </a:rPr>
              <a:t> </a:t>
            </a:r>
            <a:r>
              <a:rPr sz="3200" spc="-10" dirty="0">
                <a:latin typeface="Microsoft Sans Serif"/>
                <a:cs typeface="Microsoft Sans Serif"/>
              </a:rPr>
              <a:t>справку. </a:t>
            </a:r>
            <a:r>
              <a:rPr sz="3200" spc="-45" dirty="0">
                <a:latin typeface="Microsoft Sans Serif"/>
                <a:cs typeface="Microsoft Sans Serif"/>
              </a:rPr>
              <a:t>Компанию</a:t>
            </a:r>
            <a:r>
              <a:rPr sz="3200" spc="-50" dirty="0">
                <a:latin typeface="Microsoft Sans Serif"/>
                <a:cs typeface="Microsoft Sans Serif"/>
              </a:rPr>
              <a:t> </a:t>
            </a:r>
            <a:r>
              <a:rPr sz="3200" dirty="0">
                <a:latin typeface="Microsoft Sans Serif"/>
                <a:cs typeface="Microsoft Sans Serif"/>
              </a:rPr>
              <a:t>оштрафуют,</a:t>
            </a:r>
            <a:r>
              <a:rPr sz="3200" spc="-45" dirty="0">
                <a:latin typeface="Microsoft Sans Serif"/>
                <a:cs typeface="Microsoft Sans Serif"/>
              </a:rPr>
              <a:t> </a:t>
            </a:r>
            <a:r>
              <a:rPr sz="3200" dirty="0">
                <a:latin typeface="Microsoft Sans Serif"/>
                <a:cs typeface="Microsoft Sans Serif"/>
              </a:rPr>
              <a:t>если</a:t>
            </a:r>
            <a:r>
              <a:rPr sz="3200" spc="-45" dirty="0">
                <a:latin typeface="Microsoft Sans Serif"/>
                <a:cs typeface="Microsoft Sans Serif"/>
              </a:rPr>
              <a:t> </a:t>
            </a:r>
            <a:r>
              <a:rPr sz="3200" dirty="0">
                <a:latin typeface="Microsoft Sans Serif"/>
                <a:cs typeface="Microsoft Sans Serif"/>
              </a:rPr>
              <a:t>она</a:t>
            </a:r>
            <a:r>
              <a:rPr sz="3200" spc="-25" dirty="0">
                <a:latin typeface="Microsoft Sans Serif"/>
                <a:cs typeface="Microsoft Sans Serif"/>
              </a:rPr>
              <a:t> </a:t>
            </a:r>
            <a:r>
              <a:rPr sz="3200" spc="-10" dirty="0">
                <a:latin typeface="Microsoft Sans Serif"/>
                <a:cs typeface="Microsoft Sans Serif"/>
              </a:rPr>
              <a:t>подаст </a:t>
            </a:r>
            <a:r>
              <a:rPr sz="3200" dirty="0">
                <a:latin typeface="Microsoft Sans Serif"/>
                <a:cs typeface="Microsoft Sans Serif"/>
              </a:rPr>
              <a:t>недостоверные</a:t>
            </a:r>
            <a:r>
              <a:rPr sz="3200" spc="-50" dirty="0">
                <a:latin typeface="Microsoft Sans Serif"/>
                <a:cs typeface="Microsoft Sans Serif"/>
              </a:rPr>
              <a:t> </a:t>
            </a:r>
            <a:r>
              <a:rPr sz="3200" dirty="0">
                <a:latin typeface="Microsoft Sans Serif"/>
                <a:cs typeface="Microsoft Sans Serif"/>
              </a:rPr>
              <a:t>сведения</a:t>
            </a:r>
            <a:r>
              <a:rPr sz="3200" spc="-15" dirty="0">
                <a:latin typeface="Microsoft Sans Serif"/>
                <a:cs typeface="Microsoft Sans Serif"/>
              </a:rPr>
              <a:t> </a:t>
            </a:r>
            <a:r>
              <a:rPr sz="3200" dirty="0">
                <a:latin typeface="Microsoft Sans Serif"/>
                <a:cs typeface="Microsoft Sans Serif"/>
              </a:rPr>
              <a:t>о</a:t>
            </a:r>
            <a:r>
              <a:rPr sz="3200" spc="-5" dirty="0">
                <a:latin typeface="Microsoft Sans Serif"/>
                <a:cs typeface="Microsoft Sans Serif"/>
              </a:rPr>
              <a:t> </a:t>
            </a:r>
            <a:r>
              <a:rPr sz="3200" spc="-10" dirty="0">
                <a:latin typeface="Microsoft Sans Serif"/>
                <a:cs typeface="Microsoft Sans Serif"/>
              </a:rPr>
              <a:t>расходах</a:t>
            </a:r>
            <a:endParaRPr sz="3200" dirty="0">
              <a:latin typeface="Microsoft Sans Serif"/>
              <a:cs typeface="Microsoft Sans Serif"/>
            </a:endParaRPr>
          </a:p>
          <a:p>
            <a:pPr marL="355600" marR="1800860">
              <a:lnSpc>
                <a:spcPct val="100000"/>
              </a:lnSpc>
              <a:spcBef>
                <a:spcPts val="5"/>
              </a:spcBef>
            </a:pPr>
            <a:r>
              <a:rPr sz="3200" dirty="0" smtClean="0">
                <a:latin typeface="Microsoft Sans Serif"/>
                <a:cs typeface="Microsoft Sans Serif"/>
              </a:rPr>
              <a:t>-</a:t>
            </a:r>
            <a:r>
              <a:rPr sz="3200" spc="-30" dirty="0" smtClean="0">
                <a:latin typeface="Microsoft Sans Serif"/>
                <a:cs typeface="Microsoft Sans Serif"/>
              </a:rPr>
              <a:t> </a:t>
            </a:r>
            <a:r>
              <a:rPr sz="3200" dirty="0">
                <a:latin typeface="Microsoft Sans Serif"/>
                <a:cs typeface="Microsoft Sans Serif"/>
              </a:rPr>
              <a:t>20%</a:t>
            </a:r>
            <a:r>
              <a:rPr sz="3200" spc="-15" dirty="0">
                <a:latin typeface="Microsoft Sans Serif"/>
                <a:cs typeface="Microsoft Sans Serif"/>
              </a:rPr>
              <a:t> </a:t>
            </a:r>
            <a:r>
              <a:rPr sz="3200" dirty="0">
                <a:latin typeface="Microsoft Sans Serif"/>
                <a:cs typeface="Microsoft Sans Serif"/>
              </a:rPr>
              <a:t>от</a:t>
            </a:r>
            <a:r>
              <a:rPr sz="3200" spc="-20" dirty="0">
                <a:latin typeface="Microsoft Sans Serif"/>
                <a:cs typeface="Microsoft Sans Serif"/>
              </a:rPr>
              <a:t> </a:t>
            </a:r>
            <a:r>
              <a:rPr sz="3200" spc="-30" dirty="0">
                <a:latin typeface="Microsoft Sans Serif"/>
                <a:cs typeface="Microsoft Sans Serif"/>
              </a:rPr>
              <a:t>незаконно </a:t>
            </a:r>
            <a:r>
              <a:rPr sz="3200" dirty="0">
                <a:latin typeface="Microsoft Sans Serif"/>
                <a:cs typeface="Microsoft Sans Serif"/>
              </a:rPr>
              <a:t>полученных</a:t>
            </a:r>
            <a:r>
              <a:rPr sz="3200" spc="-185" dirty="0">
                <a:latin typeface="Microsoft Sans Serif"/>
                <a:cs typeface="Microsoft Sans Serif"/>
              </a:rPr>
              <a:t> </a:t>
            </a:r>
            <a:r>
              <a:rPr sz="3200" spc="-10" dirty="0">
                <a:latin typeface="Microsoft Sans Serif"/>
                <a:cs typeface="Microsoft Sans Serif"/>
              </a:rPr>
              <a:t>вычетов.</a:t>
            </a:r>
            <a:endParaRPr sz="3200" dirty="0">
              <a:latin typeface="Microsoft Sans Serif"/>
              <a:cs typeface="Microsoft Sans Serif"/>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prstGeom prst="rect">
            <a:avLst/>
          </a:prstGeom>
        </p:spPr>
        <p:txBody>
          <a:bodyPr vert="horz" wrap="square" lIns="0" tIns="12700" rIns="0" bIns="0" rtlCol="0">
            <a:spAutoFit/>
          </a:bodyPr>
          <a:lstStyle/>
          <a:p>
            <a:pPr marL="2404745" marR="5080" indent="-2234565">
              <a:lnSpc>
                <a:spcPct val="100000"/>
              </a:lnSpc>
              <a:spcBef>
                <a:spcPts val="100"/>
              </a:spcBef>
            </a:pPr>
            <a:r>
              <a:rPr spc="-10" dirty="0"/>
              <a:t>Профессиональные</a:t>
            </a:r>
            <a:r>
              <a:rPr spc="-155" dirty="0"/>
              <a:t> </a:t>
            </a:r>
            <a:r>
              <a:rPr spc="-10" dirty="0"/>
              <a:t>вычеты </a:t>
            </a:r>
            <a:r>
              <a:rPr dirty="0"/>
              <a:t>(ст.221</a:t>
            </a:r>
            <a:r>
              <a:rPr spc="20" dirty="0"/>
              <a:t> </a:t>
            </a:r>
            <a:r>
              <a:rPr spc="-25" dirty="0"/>
              <a:t>НК)</a:t>
            </a:r>
          </a:p>
        </p:txBody>
      </p:sp>
      <p:sp>
        <p:nvSpPr>
          <p:cNvPr id="4" name="object 4"/>
          <p:cNvSpPr txBox="1"/>
          <p:nvPr/>
        </p:nvSpPr>
        <p:spPr>
          <a:xfrm>
            <a:off x="535940" y="1579902"/>
            <a:ext cx="7868920" cy="4652645"/>
          </a:xfrm>
          <a:prstGeom prst="rect">
            <a:avLst/>
          </a:prstGeom>
        </p:spPr>
        <p:txBody>
          <a:bodyPr vert="horz" wrap="square" lIns="0" tIns="60960" rIns="0" bIns="0" rtlCol="0">
            <a:spAutoFit/>
          </a:bodyPr>
          <a:lstStyle/>
          <a:p>
            <a:pPr marL="355600" indent="-342900">
              <a:lnSpc>
                <a:spcPct val="100000"/>
              </a:lnSpc>
              <a:spcBef>
                <a:spcPts val="480"/>
              </a:spcBef>
              <a:buChar char="•"/>
              <a:tabLst>
                <a:tab pos="355600" algn="l"/>
              </a:tabLst>
            </a:pPr>
            <a:r>
              <a:rPr sz="1600" dirty="0">
                <a:latin typeface="Microsoft Sans Serif"/>
                <a:cs typeface="Microsoft Sans Serif"/>
              </a:rPr>
              <a:t>Право</a:t>
            </a:r>
            <a:r>
              <a:rPr sz="1600" spc="-30" dirty="0">
                <a:latin typeface="Microsoft Sans Serif"/>
                <a:cs typeface="Microsoft Sans Serif"/>
              </a:rPr>
              <a:t> </a:t>
            </a:r>
            <a:r>
              <a:rPr sz="1600" dirty="0">
                <a:latin typeface="Microsoft Sans Serif"/>
                <a:cs typeface="Microsoft Sans Serif"/>
              </a:rPr>
              <a:t>на</a:t>
            </a:r>
            <a:r>
              <a:rPr sz="1600" spc="-20" dirty="0">
                <a:latin typeface="Microsoft Sans Serif"/>
                <a:cs typeface="Microsoft Sans Serif"/>
              </a:rPr>
              <a:t> </a:t>
            </a:r>
            <a:r>
              <a:rPr sz="1600" dirty="0">
                <a:latin typeface="Microsoft Sans Serif"/>
                <a:cs typeface="Microsoft Sans Serif"/>
              </a:rPr>
              <a:t>вычет</a:t>
            </a:r>
            <a:r>
              <a:rPr sz="1600" spc="-10" dirty="0">
                <a:latin typeface="Microsoft Sans Serif"/>
                <a:cs typeface="Microsoft Sans Serif"/>
              </a:rPr>
              <a:t> имеют:</a:t>
            </a:r>
            <a:endParaRPr sz="1600">
              <a:latin typeface="Microsoft Sans Serif"/>
              <a:cs typeface="Microsoft Sans Serif"/>
            </a:endParaRPr>
          </a:p>
          <a:p>
            <a:pPr marL="355600" marR="5080" indent="-343535">
              <a:lnSpc>
                <a:spcPct val="100000"/>
              </a:lnSpc>
              <a:spcBef>
                <a:spcPts val="385"/>
              </a:spcBef>
              <a:buChar char="•"/>
              <a:tabLst>
                <a:tab pos="355600" algn="l"/>
              </a:tabLst>
            </a:pPr>
            <a:r>
              <a:rPr sz="1600" dirty="0">
                <a:latin typeface="Microsoft Sans Serif"/>
                <a:cs typeface="Microsoft Sans Serif"/>
              </a:rPr>
              <a:t>1.</a:t>
            </a:r>
            <a:r>
              <a:rPr sz="1600" spc="-50" dirty="0">
                <a:latin typeface="Microsoft Sans Serif"/>
                <a:cs typeface="Microsoft Sans Serif"/>
              </a:rPr>
              <a:t> </a:t>
            </a:r>
            <a:r>
              <a:rPr sz="1600" dirty="0">
                <a:latin typeface="Microsoft Sans Serif"/>
                <a:cs typeface="Microsoft Sans Serif"/>
              </a:rPr>
              <a:t>Частные</a:t>
            </a:r>
            <a:r>
              <a:rPr sz="1600" spc="-30" dirty="0">
                <a:latin typeface="Microsoft Sans Serif"/>
                <a:cs typeface="Microsoft Sans Serif"/>
              </a:rPr>
              <a:t> </a:t>
            </a:r>
            <a:r>
              <a:rPr sz="1600" dirty="0">
                <a:latin typeface="Microsoft Sans Serif"/>
                <a:cs typeface="Microsoft Sans Serif"/>
              </a:rPr>
              <a:t>предприниматели.</a:t>
            </a:r>
            <a:r>
              <a:rPr sz="1600" spc="20" dirty="0">
                <a:latin typeface="Microsoft Sans Serif"/>
                <a:cs typeface="Microsoft Sans Serif"/>
              </a:rPr>
              <a:t> </a:t>
            </a:r>
            <a:r>
              <a:rPr sz="1600" dirty="0">
                <a:latin typeface="Microsoft Sans Serif"/>
                <a:cs typeface="Microsoft Sans Serif"/>
              </a:rPr>
              <a:t>Если</a:t>
            </a:r>
            <a:r>
              <a:rPr sz="1600" spc="-35" dirty="0">
                <a:latin typeface="Microsoft Sans Serif"/>
                <a:cs typeface="Microsoft Sans Serif"/>
              </a:rPr>
              <a:t> </a:t>
            </a:r>
            <a:r>
              <a:rPr sz="1600" dirty="0">
                <a:latin typeface="Microsoft Sans Serif"/>
                <a:cs typeface="Microsoft Sans Serif"/>
              </a:rPr>
              <a:t>только</a:t>
            </a:r>
            <a:r>
              <a:rPr sz="1600" spc="-25" dirty="0">
                <a:latin typeface="Microsoft Sans Serif"/>
                <a:cs typeface="Microsoft Sans Serif"/>
              </a:rPr>
              <a:t> </a:t>
            </a:r>
            <a:r>
              <a:rPr sz="1600" dirty="0">
                <a:latin typeface="Microsoft Sans Serif"/>
                <a:cs typeface="Microsoft Sans Serif"/>
              </a:rPr>
              <a:t>они</a:t>
            </a:r>
            <a:r>
              <a:rPr sz="1600" spc="-25" dirty="0">
                <a:latin typeface="Microsoft Sans Serif"/>
                <a:cs typeface="Microsoft Sans Serif"/>
              </a:rPr>
              <a:t> </a:t>
            </a:r>
            <a:r>
              <a:rPr sz="1600" dirty="0">
                <a:latin typeface="Microsoft Sans Serif"/>
                <a:cs typeface="Microsoft Sans Serif"/>
              </a:rPr>
              <a:t>платят</a:t>
            </a:r>
            <a:r>
              <a:rPr sz="1600" spc="-35" dirty="0">
                <a:latin typeface="Microsoft Sans Serif"/>
                <a:cs typeface="Microsoft Sans Serif"/>
              </a:rPr>
              <a:t> </a:t>
            </a:r>
            <a:r>
              <a:rPr sz="1600" spc="-95" dirty="0">
                <a:latin typeface="Microsoft Sans Serif"/>
                <a:cs typeface="Microsoft Sans Serif"/>
              </a:rPr>
              <a:t>НДФЛ</a:t>
            </a:r>
            <a:r>
              <a:rPr sz="1600" spc="-10" dirty="0">
                <a:latin typeface="Microsoft Sans Serif"/>
                <a:cs typeface="Microsoft Sans Serif"/>
              </a:rPr>
              <a:t> </a:t>
            </a:r>
            <a:r>
              <a:rPr sz="1600" dirty="0">
                <a:latin typeface="Microsoft Sans Serif"/>
                <a:cs typeface="Microsoft Sans Serif"/>
              </a:rPr>
              <a:t>(не</a:t>
            </a:r>
            <a:r>
              <a:rPr sz="1600" spc="-25" dirty="0">
                <a:latin typeface="Microsoft Sans Serif"/>
                <a:cs typeface="Microsoft Sans Serif"/>
              </a:rPr>
              <a:t> </a:t>
            </a:r>
            <a:r>
              <a:rPr sz="1600" spc="-10" dirty="0">
                <a:latin typeface="Microsoft Sans Serif"/>
                <a:cs typeface="Microsoft Sans Serif"/>
              </a:rPr>
              <a:t>применяют </a:t>
            </a:r>
            <a:r>
              <a:rPr sz="1600" dirty="0">
                <a:latin typeface="Microsoft Sans Serif"/>
                <a:cs typeface="Microsoft Sans Serif"/>
              </a:rPr>
              <a:t>специальные</a:t>
            </a:r>
            <a:r>
              <a:rPr sz="1600" spc="-55" dirty="0">
                <a:latin typeface="Microsoft Sans Serif"/>
                <a:cs typeface="Microsoft Sans Serif"/>
              </a:rPr>
              <a:t> </a:t>
            </a:r>
            <a:r>
              <a:rPr sz="1600" dirty="0">
                <a:latin typeface="Microsoft Sans Serif"/>
                <a:cs typeface="Microsoft Sans Serif"/>
              </a:rPr>
              <a:t>налоговые</a:t>
            </a:r>
            <a:r>
              <a:rPr sz="1600" spc="-70" dirty="0">
                <a:latin typeface="Microsoft Sans Serif"/>
                <a:cs typeface="Microsoft Sans Serif"/>
              </a:rPr>
              <a:t> </a:t>
            </a:r>
            <a:r>
              <a:rPr sz="1600" spc="-10" dirty="0">
                <a:latin typeface="Microsoft Sans Serif"/>
                <a:cs typeface="Microsoft Sans Serif"/>
              </a:rPr>
              <a:t>режимы).</a:t>
            </a:r>
            <a:r>
              <a:rPr sz="1600" spc="-45" dirty="0">
                <a:latin typeface="Microsoft Sans Serif"/>
                <a:cs typeface="Microsoft Sans Serif"/>
              </a:rPr>
              <a:t> </a:t>
            </a:r>
            <a:r>
              <a:rPr sz="1600" dirty="0">
                <a:latin typeface="Microsoft Sans Serif"/>
                <a:cs typeface="Microsoft Sans Serif"/>
              </a:rPr>
              <a:t>Вычет</a:t>
            </a:r>
            <a:r>
              <a:rPr sz="1600" spc="-70" dirty="0">
                <a:latin typeface="Microsoft Sans Serif"/>
                <a:cs typeface="Microsoft Sans Serif"/>
              </a:rPr>
              <a:t> </a:t>
            </a:r>
            <a:r>
              <a:rPr sz="1600" dirty="0">
                <a:latin typeface="Microsoft Sans Serif"/>
                <a:cs typeface="Microsoft Sans Serif"/>
              </a:rPr>
              <a:t>предоставляется</a:t>
            </a:r>
            <a:r>
              <a:rPr sz="1600" spc="-85" dirty="0">
                <a:latin typeface="Microsoft Sans Serif"/>
                <a:cs typeface="Microsoft Sans Serif"/>
              </a:rPr>
              <a:t> </a:t>
            </a:r>
            <a:r>
              <a:rPr sz="1600" spc="-10" dirty="0">
                <a:latin typeface="Microsoft Sans Serif"/>
                <a:cs typeface="Microsoft Sans Serif"/>
              </a:rPr>
              <a:t>налоговыми </a:t>
            </a:r>
            <a:r>
              <a:rPr sz="1600" dirty="0">
                <a:latin typeface="Microsoft Sans Serif"/>
                <a:cs typeface="Microsoft Sans Serif"/>
              </a:rPr>
              <a:t>органами</a:t>
            </a:r>
            <a:r>
              <a:rPr sz="1600" spc="-50" dirty="0">
                <a:latin typeface="Microsoft Sans Serif"/>
                <a:cs typeface="Microsoft Sans Serif"/>
              </a:rPr>
              <a:t> </a:t>
            </a:r>
            <a:r>
              <a:rPr sz="1600" dirty="0">
                <a:latin typeface="Microsoft Sans Serif"/>
                <a:cs typeface="Microsoft Sans Serif"/>
              </a:rPr>
              <a:t>при</a:t>
            </a:r>
            <a:r>
              <a:rPr sz="1600" spc="-60" dirty="0">
                <a:latin typeface="Microsoft Sans Serif"/>
                <a:cs typeface="Microsoft Sans Serif"/>
              </a:rPr>
              <a:t> </a:t>
            </a:r>
            <a:r>
              <a:rPr sz="1600" dirty="0">
                <a:latin typeface="Microsoft Sans Serif"/>
                <a:cs typeface="Microsoft Sans Serif"/>
              </a:rPr>
              <a:t>подаче</a:t>
            </a:r>
            <a:r>
              <a:rPr sz="1600" spc="-65" dirty="0">
                <a:latin typeface="Microsoft Sans Serif"/>
                <a:cs typeface="Microsoft Sans Serif"/>
              </a:rPr>
              <a:t> </a:t>
            </a:r>
            <a:r>
              <a:rPr sz="1600" dirty="0">
                <a:latin typeface="Microsoft Sans Serif"/>
                <a:cs typeface="Microsoft Sans Serif"/>
              </a:rPr>
              <a:t>налоговой</a:t>
            </a:r>
            <a:r>
              <a:rPr sz="1600" spc="-40" dirty="0">
                <a:latin typeface="Microsoft Sans Serif"/>
                <a:cs typeface="Microsoft Sans Serif"/>
              </a:rPr>
              <a:t> </a:t>
            </a:r>
            <a:r>
              <a:rPr sz="1600" spc="-10" dirty="0">
                <a:latin typeface="Microsoft Sans Serif"/>
                <a:cs typeface="Microsoft Sans Serif"/>
              </a:rPr>
              <a:t>декларации</a:t>
            </a:r>
            <a:r>
              <a:rPr sz="1600" spc="-45" dirty="0">
                <a:latin typeface="Microsoft Sans Serif"/>
                <a:cs typeface="Microsoft Sans Serif"/>
              </a:rPr>
              <a:t> </a:t>
            </a:r>
            <a:r>
              <a:rPr sz="1600" dirty="0">
                <a:latin typeface="Microsoft Sans Serif"/>
                <a:cs typeface="Microsoft Sans Serif"/>
              </a:rPr>
              <a:t>в</a:t>
            </a:r>
            <a:r>
              <a:rPr sz="1600" spc="-70" dirty="0">
                <a:latin typeface="Microsoft Sans Serif"/>
                <a:cs typeface="Microsoft Sans Serif"/>
              </a:rPr>
              <a:t> </a:t>
            </a:r>
            <a:r>
              <a:rPr sz="1600" dirty="0">
                <a:latin typeface="Microsoft Sans Serif"/>
                <a:cs typeface="Microsoft Sans Serif"/>
              </a:rPr>
              <a:t>сумме</a:t>
            </a:r>
            <a:r>
              <a:rPr sz="1600" spc="-40" dirty="0">
                <a:latin typeface="Microsoft Sans Serif"/>
                <a:cs typeface="Microsoft Sans Serif"/>
              </a:rPr>
              <a:t> </a:t>
            </a:r>
            <a:r>
              <a:rPr sz="1600" spc="-10" dirty="0">
                <a:latin typeface="Microsoft Sans Serif"/>
                <a:cs typeface="Microsoft Sans Serif"/>
              </a:rPr>
              <a:t>фактически произведенных</a:t>
            </a:r>
            <a:r>
              <a:rPr sz="1600" spc="-25" dirty="0">
                <a:latin typeface="Microsoft Sans Serif"/>
                <a:cs typeface="Microsoft Sans Serif"/>
              </a:rPr>
              <a:t> </a:t>
            </a:r>
            <a:r>
              <a:rPr sz="1600" dirty="0">
                <a:latin typeface="Microsoft Sans Serif"/>
                <a:cs typeface="Microsoft Sans Serif"/>
              </a:rPr>
              <a:t>и</a:t>
            </a:r>
            <a:r>
              <a:rPr sz="1600" spc="-45" dirty="0">
                <a:latin typeface="Microsoft Sans Serif"/>
                <a:cs typeface="Microsoft Sans Serif"/>
              </a:rPr>
              <a:t> </a:t>
            </a:r>
            <a:r>
              <a:rPr sz="1600" spc="-10" dirty="0">
                <a:latin typeface="Microsoft Sans Serif"/>
                <a:cs typeface="Microsoft Sans Serif"/>
              </a:rPr>
              <a:t>документально подтвержденных</a:t>
            </a:r>
            <a:r>
              <a:rPr sz="1600" spc="-25" dirty="0">
                <a:latin typeface="Microsoft Sans Serif"/>
                <a:cs typeface="Microsoft Sans Serif"/>
              </a:rPr>
              <a:t> </a:t>
            </a:r>
            <a:r>
              <a:rPr sz="1600" dirty="0">
                <a:latin typeface="Microsoft Sans Serif"/>
                <a:cs typeface="Microsoft Sans Serif"/>
              </a:rPr>
              <a:t>расходов,</a:t>
            </a:r>
            <a:r>
              <a:rPr sz="1600" spc="-50" dirty="0">
                <a:latin typeface="Microsoft Sans Serif"/>
                <a:cs typeface="Microsoft Sans Serif"/>
              </a:rPr>
              <a:t> </a:t>
            </a:r>
            <a:r>
              <a:rPr sz="1600" spc="-10" dirty="0">
                <a:latin typeface="Microsoft Sans Serif"/>
                <a:cs typeface="Microsoft Sans Serif"/>
              </a:rPr>
              <a:t>непосредственно связанных</a:t>
            </a:r>
            <a:r>
              <a:rPr sz="1600" spc="-15" dirty="0">
                <a:latin typeface="Microsoft Sans Serif"/>
                <a:cs typeface="Microsoft Sans Serif"/>
              </a:rPr>
              <a:t> </a:t>
            </a:r>
            <a:r>
              <a:rPr sz="1600" dirty="0">
                <a:latin typeface="Microsoft Sans Serif"/>
                <a:cs typeface="Microsoft Sans Serif"/>
              </a:rPr>
              <a:t>с</a:t>
            </a:r>
            <a:r>
              <a:rPr sz="1600" spc="-40" dirty="0">
                <a:latin typeface="Microsoft Sans Serif"/>
                <a:cs typeface="Microsoft Sans Serif"/>
              </a:rPr>
              <a:t> </a:t>
            </a:r>
            <a:r>
              <a:rPr sz="1600" spc="-10" dirty="0">
                <a:latin typeface="Microsoft Sans Serif"/>
                <a:cs typeface="Microsoft Sans Serif"/>
              </a:rPr>
              <a:t>извлечением</a:t>
            </a:r>
            <a:r>
              <a:rPr sz="1600" dirty="0">
                <a:latin typeface="Microsoft Sans Serif"/>
                <a:cs typeface="Microsoft Sans Serif"/>
              </a:rPr>
              <a:t> </a:t>
            </a:r>
            <a:r>
              <a:rPr sz="1600" spc="-10" dirty="0">
                <a:latin typeface="Microsoft Sans Serif"/>
                <a:cs typeface="Microsoft Sans Serif"/>
              </a:rPr>
              <a:t>доходов.</a:t>
            </a:r>
            <a:endParaRPr sz="1600">
              <a:latin typeface="Microsoft Sans Serif"/>
              <a:cs typeface="Microsoft Sans Serif"/>
            </a:endParaRPr>
          </a:p>
          <a:p>
            <a:pPr marL="355600" marR="497205" indent="-343535">
              <a:lnSpc>
                <a:spcPct val="100000"/>
              </a:lnSpc>
              <a:spcBef>
                <a:spcPts val="385"/>
              </a:spcBef>
              <a:buChar char="•"/>
              <a:tabLst>
                <a:tab pos="355600" algn="l"/>
              </a:tabLst>
            </a:pPr>
            <a:r>
              <a:rPr sz="1600" dirty="0">
                <a:latin typeface="Microsoft Sans Serif"/>
                <a:cs typeface="Microsoft Sans Serif"/>
              </a:rPr>
              <a:t>Если</a:t>
            </a:r>
            <a:r>
              <a:rPr sz="1600" spc="-45" dirty="0">
                <a:latin typeface="Microsoft Sans Serif"/>
                <a:cs typeface="Microsoft Sans Serif"/>
              </a:rPr>
              <a:t> </a:t>
            </a:r>
            <a:r>
              <a:rPr sz="1600" spc="-10" dirty="0">
                <a:latin typeface="Microsoft Sans Serif"/>
                <a:cs typeface="Microsoft Sans Serif"/>
              </a:rPr>
              <a:t>предприниматель</a:t>
            </a:r>
            <a:r>
              <a:rPr sz="1600" dirty="0">
                <a:latin typeface="Microsoft Sans Serif"/>
                <a:cs typeface="Microsoft Sans Serif"/>
              </a:rPr>
              <a:t> не</a:t>
            </a:r>
            <a:r>
              <a:rPr sz="1600" spc="-40" dirty="0">
                <a:latin typeface="Microsoft Sans Serif"/>
                <a:cs typeface="Microsoft Sans Serif"/>
              </a:rPr>
              <a:t> </a:t>
            </a:r>
            <a:r>
              <a:rPr sz="1600" dirty="0">
                <a:latin typeface="Microsoft Sans Serif"/>
                <a:cs typeface="Microsoft Sans Serif"/>
              </a:rPr>
              <a:t>представляет</a:t>
            </a:r>
            <a:r>
              <a:rPr sz="1600" spc="-40" dirty="0">
                <a:latin typeface="Microsoft Sans Serif"/>
                <a:cs typeface="Microsoft Sans Serif"/>
              </a:rPr>
              <a:t> </a:t>
            </a:r>
            <a:r>
              <a:rPr sz="1600" spc="-10" dirty="0">
                <a:latin typeface="Microsoft Sans Serif"/>
                <a:cs typeface="Microsoft Sans Serif"/>
              </a:rPr>
              <a:t>документов,</a:t>
            </a:r>
            <a:r>
              <a:rPr sz="1600" dirty="0">
                <a:latin typeface="Microsoft Sans Serif"/>
                <a:cs typeface="Microsoft Sans Serif"/>
              </a:rPr>
              <a:t> </a:t>
            </a:r>
            <a:r>
              <a:rPr sz="1600" spc="-10" dirty="0">
                <a:latin typeface="Microsoft Sans Serif"/>
                <a:cs typeface="Microsoft Sans Serif"/>
              </a:rPr>
              <a:t>подтверждающих </a:t>
            </a:r>
            <a:r>
              <a:rPr sz="1600" dirty="0">
                <a:latin typeface="Microsoft Sans Serif"/>
                <a:cs typeface="Microsoft Sans Serif"/>
              </a:rPr>
              <a:t>расходы,</a:t>
            </a:r>
            <a:r>
              <a:rPr sz="1600" spc="-20" dirty="0">
                <a:latin typeface="Microsoft Sans Serif"/>
                <a:cs typeface="Microsoft Sans Serif"/>
              </a:rPr>
              <a:t> </a:t>
            </a:r>
            <a:r>
              <a:rPr sz="1600" dirty="0">
                <a:latin typeface="Microsoft Sans Serif"/>
                <a:cs typeface="Microsoft Sans Serif"/>
              </a:rPr>
              <a:t>вычет</a:t>
            </a:r>
            <a:r>
              <a:rPr sz="1600" spc="-15" dirty="0">
                <a:latin typeface="Microsoft Sans Serif"/>
                <a:cs typeface="Microsoft Sans Serif"/>
              </a:rPr>
              <a:t> </a:t>
            </a:r>
            <a:r>
              <a:rPr sz="1600" dirty="0">
                <a:latin typeface="Microsoft Sans Serif"/>
                <a:cs typeface="Microsoft Sans Serif"/>
              </a:rPr>
              <a:t>все</a:t>
            </a:r>
            <a:r>
              <a:rPr sz="1600" spc="-30" dirty="0">
                <a:latin typeface="Microsoft Sans Serif"/>
                <a:cs typeface="Microsoft Sans Serif"/>
              </a:rPr>
              <a:t> </a:t>
            </a:r>
            <a:r>
              <a:rPr sz="1600" dirty="0">
                <a:latin typeface="Microsoft Sans Serif"/>
                <a:cs typeface="Microsoft Sans Serif"/>
              </a:rPr>
              <a:t>равно</a:t>
            </a:r>
            <a:r>
              <a:rPr sz="1600" spc="-25" dirty="0">
                <a:latin typeface="Microsoft Sans Serif"/>
                <a:cs typeface="Microsoft Sans Serif"/>
              </a:rPr>
              <a:t> </a:t>
            </a:r>
            <a:r>
              <a:rPr sz="1600" dirty="0">
                <a:latin typeface="Microsoft Sans Serif"/>
                <a:cs typeface="Microsoft Sans Serif"/>
              </a:rPr>
              <a:t>ему</a:t>
            </a:r>
            <a:r>
              <a:rPr sz="1600" spc="-30" dirty="0">
                <a:latin typeface="Microsoft Sans Serif"/>
                <a:cs typeface="Microsoft Sans Serif"/>
              </a:rPr>
              <a:t> </a:t>
            </a:r>
            <a:r>
              <a:rPr sz="1600" dirty="0">
                <a:latin typeface="Microsoft Sans Serif"/>
                <a:cs typeface="Microsoft Sans Serif"/>
              </a:rPr>
              <a:t>предоставляется</a:t>
            </a:r>
            <a:r>
              <a:rPr sz="1600" spc="-25" dirty="0">
                <a:latin typeface="Microsoft Sans Serif"/>
                <a:cs typeface="Microsoft Sans Serif"/>
              </a:rPr>
              <a:t> </a:t>
            </a:r>
            <a:r>
              <a:rPr sz="1600" dirty="0">
                <a:latin typeface="Microsoft Sans Serif"/>
                <a:cs typeface="Microsoft Sans Serif"/>
              </a:rPr>
              <a:t>в</a:t>
            </a:r>
            <a:r>
              <a:rPr sz="1600" spc="-30" dirty="0">
                <a:latin typeface="Microsoft Sans Serif"/>
                <a:cs typeface="Microsoft Sans Serif"/>
              </a:rPr>
              <a:t> </a:t>
            </a:r>
            <a:r>
              <a:rPr sz="1600" spc="-10" dirty="0">
                <a:latin typeface="Microsoft Sans Serif"/>
                <a:cs typeface="Microsoft Sans Serif"/>
              </a:rPr>
              <a:t>размере</a:t>
            </a:r>
            <a:r>
              <a:rPr sz="1600" spc="-25" dirty="0">
                <a:latin typeface="Microsoft Sans Serif"/>
                <a:cs typeface="Microsoft Sans Serif"/>
              </a:rPr>
              <a:t> </a:t>
            </a:r>
            <a:r>
              <a:rPr sz="1600" dirty="0">
                <a:latin typeface="Microsoft Sans Serif"/>
                <a:cs typeface="Microsoft Sans Serif"/>
              </a:rPr>
              <a:t>20%</a:t>
            </a:r>
            <a:r>
              <a:rPr sz="1600" spc="-15" dirty="0">
                <a:latin typeface="Microsoft Sans Serif"/>
                <a:cs typeface="Microsoft Sans Serif"/>
              </a:rPr>
              <a:t> </a:t>
            </a:r>
            <a:r>
              <a:rPr sz="1600" dirty="0">
                <a:latin typeface="Microsoft Sans Serif"/>
                <a:cs typeface="Microsoft Sans Serif"/>
              </a:rPr>
              <a:t>от</a:t>
            </a:r>
            <a:r>
              <a:rPr sz="1600" spc="-25" dirty="0">
                <a:latin typeface="Microsoft Sans Serif"/>
                <a:cs typeface="Microsoft Sans Serif"/>
              </a:rPr>
              <a:t> </a:t>
            </a:r>
            <a:r>
              <a:rPr sz="1600" spc="-10" dirty="0">
                <a:latin typeface="Microsoft Sans Serif"/>
                <a:cs typeface="Microsoft Sans Serif"/>
              </a:rPr>
              <a:t>суммы дохода.</a:t>
            </a:r>
            <a:endParaRPr sz="1600">
              <a:latin typeface="Microsoft Sans Serif"/>
              <a:cs typeface="Microsoft Sans Serif"/>
            </a:endParaRPr>
          </a:p>
          <a:p>
            <a:pPr marL="355600" marR="193675" indent="-343535">
              <a:lnSpc>
                <a:spcPct val="100000"/>
              </a:lnSpc>
              <a:spcBef>
                <a:spcPts val="385"/>
              </a:spcBef>
              <a:buChar char="•"/>
              <a:tabLst>
                <a:tab pos="355600" algn="l"/>
              </a:tabLst>
            </a:pPr>
            <a:r>
              <a:rPr sz="1600" dirty="0">
                <a:latin typeface="Microsoft Sans Serif"/>
                <a:cs typeface="Microsoft Sans Serif"/>
              </a:rPr>
              <a:t>2.</a:t>
            </a:r>
            <a:r>
              <a:rPr sz="1600" spc="-40" dirty="0">
                <a:latin typeface="Microsoft Sans Serif"/>
                <a:cs typeface="Microsoft Sans Serif"/>
              </a:rPr>
              <a:t> </a:t>
            </a:r>
            <a:r>
              <a:rPr sz="1600" spc="-10" dirty="0">
                <a:latin typeface="Microsoft Sans Serif"/>
                <a:cs typeface="Microsoft Sans Serif"/>
              </a:rPr>
              <a:t>Налогоплательщики,</a:t>
            </a:r>
            <a:r>
              <a:rPr sz="1600" spc="-5" dirty="0">
                <a:latin typeface="Microsoft Sans Serif"/>
                <a:cs typeface="Microsoft Sans Serif"/>
              </a:rPr>
              <a:t> </a:t>
            </a:r>
            <a:r>
              <a:rPr sz="1600" dirty="0">
                <a:latin typeface="Microsoft Sans Serif"/>
                <a:cs typeface="Microsoft Sans Serif"/>
              </a:rPr>
              <a:t>получающие</a:t>
            </a:r>
            <a:r>
              <a:rPr sz="1600" spc="-10" dirty="0">
                <a:latin typeface="Microsoft Sans Serif"/>
                <a:cs typeface="Microsoft Sans Serif"/>
              </a:rPr>
              <a:t> </a:t>
            </a:r>
            <a:r>
              <a:rPr sz="1600" dirty="0">
                <a:latin typeface="Microsoft Sans Serif"/>
                <a:cs typeface="Microsoft Sans Serif"/>
              </a:rPr>
              <a:t>доходы</a:t>
            </a:r>
            <a:r>
              <a:rPr sz="1600" spc="-35" dirty="0">
                <a:latin typeface="Microsoft Sans Serif"/>
                <a:cs typeface="Microsoft Sans Serif"/>
              </a:rPr>
              <a:t> </a:t>
            </a:r>
            <a:r>
              <a:rPr sz="1600" dirty="0">
                <a:latin typeface="Microsoft Sans Serif"/>
                <a:cs typeface="Microsoft Sans Serif"/>
              </a:rPr>
              <a:t>от</a:t>
            </a:r>
            <a:r>
              <a:rPr sz="1600" spc="-35" dirty="0">
                <a:latin typeface="Microsoft Sans Serif"/>
                <a:cs typeface="Microsoft Sans Serif"/>
              </a:rPr>
              <a:t> </a:t>
            </a:r>
            <a:r>
              <a:rPr sz="1600" dirty="0">
                <a:latin typeface="Microsoft Sans Serif"/>
                <a:cs typeface="Microsoft Sans Serif"/>
              </a:rPr>
              <a:t>выполнения</a:t>
            </a:r>
            <a:r>
              <a:rPr sz="1600" spc="-20" dirty="0">
                <a:latin typeface="Microsoft Sans Serif"/>
                <a:cs typeface="Microsoft Sans Serif"/>
              </a:rPr>
              <a:t> </a:t>
            </a:r>
            <a:r>
              <a:rPr sz="1600" dirty="0">
                <a:latin typeface="Microsoft Sans Serif"/>
                <a:cs typeface="Microsoft Sans Serif"/>
              </a:rPr>
              <a:t>работ</a:t>
            </a:r>
            <a:r>
              <a:rPr sz="1600" spc="-45" dirty="0">
                <a:latin typeface="Microsoft Sans Serif"/>
                <a:cs typeface="Microsoft Sans Serif"/>
              </a:rPr>
              <a:t> </a:t>
            </a:r>
            <a:r>
              <a:rPr sz="1600" spc="-10" dirty="0">
                <a:latin typeface="Microsoft Sans Serif"/>
                <a:cs typeface="Microsoft Sans Serif"/>
              </a:rPr>
              <a:t>(оказания </a:t>
            </a:r>
            <a:r>
              <a:rPr sz="1600" dirty="0">
                <a:latin typeface="Microsoft Sans Serif"/>
                <a:cs typeface="Microsoft Sans Serif"/>
              </a:rPr>
              <a:t>услуг) по</a:t>
            </a:r>
            <a:r>
              <a:rPr sz="1600" spc="-30" dirty="0">
                <a:latin typeface="Microsoft Sans Serif"/>
                <a:cs typeface="Microsoft Sans Serif"/>
              </a:rPr>
              <a:t> </a:t>
            </a:r>
            <a:r>
              <a:rPr sz="1600" spc="-10" dirty="0">
                <a:latin typeface="Microsoft Sans Serif"/>
                <a:cs typeface="Microsoft Sans Serif"/>
              </a:rPr>
              <a:t>договорам</a:t>
            </a:r>
            <a:r>
              <a:rPr sz="1600" spc="-25" dirty="0">
                <a:latin typeface="Microsoft Sans Serif"/>
                <a:cs typeface="Microsoft Sans Serif"/>
              </a:rPr>
              <a:t> </a:t>
            </a:r>
            <a:r>
              <a:rPr sz="1600" spc="-30" dirty="0">
                <a:latin typeface="Microsoft Sans Serif"/>
                <a:cs typeface="Microsoft Sans Serif"/>
              </a:rPr>
              <a:t>гражданско-</a:t>
            </a:r>
            <a:r>
              <a:rPr sz="1600" dirty="0">
                <a:latin typeface="Microsoft Sans Serif"/>
                <a:cs typeface="Microsoft Sans Serif"/>
              </a:rPr>
              <a:t>правового</a:t>
            </a:r>
            <a:r>
              <a:rPr sz="1600" spc="-15" dirty="0">
                <a:latin typeface="Microsoft Sans Serif"/>
                <a:cs typeface="Microsoft Sans Serif"/>
              </a:rPr>
              <a:t> </a:t>
            </a:r>
            <a:r>
              <a:rPr sz="1600" spc="-10" dirty="0">
                <a:latin typeface="Microsoft Sans Serif"/>
                <a:cs typeface="Microsoft Sans Serif"/>
              </a:rPr>
              <a:t>характера.</a:t>
            </a:r>
            <a:r>
              <a:rPr sz="1600" spc="-15" dirty="0">
                <a:latin typeface="Microsoft Sans Serif"/>
                <a:cs typeface="Microsoft Sans Serif"/>
              </a:rPr>
              <a:t> </a:t>
            </a:r>
            <a:r>
              <a:rPr sz="1600" dirty="0">
                <a:latin typeface="Microsoft Sans Serif"/>
                <a:cs typeface="Microsoft Sans Serif"/>
              </a:rPr>
              <a:t>Вычет</a:t>
            </a:r>
            <a:r>
              <a:rPr sz="1600" spc="-30" dirty="0">
                <a:latin typeface="Microsoft Sans Serif"/>
                <a:cs typeface="Microsoft Sans Serif"/>
              </a:rPr>
              <a:t> </a:t>
            </a:r>
            <a:r>
              <a:rPr sz="1600" dirty="0">
                <a:latin typeface="Microsoft Sans Serif"/>
                <a:cs typeface="Microsoft Sans Serif"/>
              </a:rPr>
              <a:t>в</a:t>
            </a:r>
            <a:r>
              <a:rPr sz="1600" spc="-30" dirty="0">
                <a:latin typeface="Microsoft Sans Serif"/>
                <a:cs typeface="Microsoft Sans Serif"/>
              </a:rPr>
              <a:t> </a:t>
            </a:r>
            <a:r>
              <a:rPr sz="1600" spc="-10" dirty="0">
                <a:latin typeface="Microsoft Sans Serif"/>
                <a:cs typeface="Microsoft Sans Serif"/>
              </a:rPr>
              <a:t>сумме </a:t>
            </a:r>
            <a:r>
              <a:rPr sz="1600" spc="-25" dirty="0">
                <a:latin typeface="Microsoft Sans Serif"/>
                <a:cs typeface="Microsoft Sans Serif"/>
              </a:rPr>
              <a:t>фактически</a:t>
            </a:r>
            <a:r>
              <a:rPr sz="1600" spc="-20" dirty="0">
                <a:latin typeface="Microsoft Sans Serif"/>
                <a:cs typeface="Microsoft Sans Serif"/>
              </a:rPr>
              <a:t> </a:t>
            </a:r>
            <a:r>
              <a:rPr sz="1600" spc="-10" dirty="0">
                <a:latin typeface="Microsoft Sans Serif"/>
                <a:cs typeface="Microsoft Sans Serif"/>
              </a:rPr>
              <a:t>произведенных</a:t>
            </a:r>
            <a:r>
              <a:rPr sz="1600" spc="-20" dirty="0">
                <a:latin typeface="Microsoft Sans Serif"/>
                <a:cs typeface="Microsoft Sans Serif"/>
              </a:rPr>
              <a:t> </a:t>
            </a:r>
            <a:r>
              <a:rPr sz="1600" dirty="0">
                <a:latin typeface="Microsoft Sans Serif"/>
                <a:cs typeface="Microsoft Sans Serif"/>
              </a:rPr>
              <a:t>и</a:t>
            </a:r>
            <a:r>
              <a:rPr sz="1600" spc="-40" dirty="0">
                <a:latin typeface="Microsoft Sans Serif"/>
                <a:cs typeface="Microsoft Sans Serif"/>
              </a:rPr>
              <a:t> </a:t>
            </a:r>
            <a:r>
              <a:rPr sz="1600" spc="-10" dirty="0">
                <a:latin typeface="Microsoft Sans Serif"/>
                <a:cs typeface="Microsoft Sans Serif"/>
              </a:rPr>
              <a:t>документально</a:t>
            </a:r>
            <a:r>
              <a:rPr sz="1600" spc="-5" dirty="0">
                <a:latin typeface="Microsoft Sans Serif"/>
                <a:cs typeface="Microsoft Sans Serif"/>
              </a:rPr>
              <a:t> </a:t>
            </a:r>
            <a:r>
              <a:rPr sz="1600" spc="-10" dirty="0">
                <a:latin typeface="Microsoft Sans Serif"/>
                <a:cs typeface="Microsoft Sans Serif"/>
              </a:rPr>
              <a:t>подтвержденных</a:t>
            </a:r>
            <a:r>
              <a:rPr sz="1600" spc="-20" dirty="0">
                <a:latin typeface="Microsoft Sans Serif"/>
                <a:cs typeface="Microsoft Sans Serif"/>
              </a:rPr>
              <a:t> </a:t>
            </a:r>
            <a:r>
              <a:rPr sz="1600" spc="-10" dirty="0">
                <a:latin typeface="Microsoft Sans Serif"/>
                <a:cs typeface="Microsoft Sans Serif"/>
              </a:rPr>
              <a:t>расходов, непосредственно</a:t>
            </a:r>
            <a:r>
              <a:rPr sz="1600" spc="-30" dirty="0">
                <a:latin typeface="Microsoft Sans Serif"/>
                <a:cs typeface="Microsoft Sans Serif"/>
              </a:rPr>
              <a:t> </a:t>
            </a:r>
            <a:r>
              <a:rPr sz="1600" spc="-10" dirty="0">
                <a:latin typeface="Microsoft Sans Serif"/>
                <a:cs typeface="Microsoft Sans Serif"/>
              </a:rPr>
              <a:t>связанных</a:t>
            </a:r>
            <a:r>
              <a:rPr sz="1600" spc="-45" dirty="0">
                <a:latin typeface="Microsoft Sans Serif"/>
                <a:cs typeface="Microsoft Sans Serif"/>
              </a:rPr>
              <a:t> </a:t>
            </a:r>
            <a:r>
              <a:rPr sz="1600" dirty="0">
                <a:latin typeface="Microsoft Sans Serif"/>
                <a:cs typeface="Microsoft Sans Serif"/>
              </a:rPr>
              <a:t>с</a:t>
            </a:r>
            <a:r>
              <a:rPr sz="1600" spc="-45" dirty="0">
                <a:latin typeface="Microsoft Sans Serif"/>
                <a:cs typeface="Microsoft Sans Serif"/>
              </a:rPr>
              <a:t> </a:t>
            </a:r>
            <a:r>
              <a:rPr sz="1600" dirty="0">
                <a:latin typeface="Microsoft Sans Serif"/>
                <a:cs typeface="Microsoft Sans Serif"/>
              </a:rPr>
              <a:t>выполнением</a:t>
            </a:r>
            <a:r>
              <a:rPr sz="1600" spc="-30" dirty="0">
                <a:latin typeface="Microsoft Sans Serif"/>
                <a:cs typeface="Microsoft Sans Serif"/>
              </a:rPr>
              <a:t> </a:t>
            </a:r>
            <a:r>
              <a:rPr sz="1600" dirty="0">
                <a:latin typeface="Microsoft Sans Serif"/>
                <a:cs typeface="Microsoft Sans Serif"/>
              </a:rPr>
              <a:t>работ</a:t>
            </a:r>
            <a:r>
              <a:rPr sz="1600" spc="-50" dirty="0">
                <a:latin typeface="Microsoft Sans Serif"/>
                <a:cs typeface="Microsoft Sans Serif"/>
              </a:rPr>
              <a:t> </a:t>
            </a:r>
            <a:r>
              <a:rPr sz="1600" spc="-10" dirty="0">
                <a:latin typeface="Microsoft Sans Serif"/>
                <a:cs typeface="Microsoft Sans Serif"/>
              </a:rPr>
              <a:t>(оказанием</a:t>
            </a:r>
            <a:r>
              <a:rPr sz="1600" spc="-15" dirty="0">
                <a:latin typeface="Microsoft Sans Serif"/>
                <a:cs typeface="Microsoft Sans Serif"/>
              </a:rPr>
              <a:t> </a:t>
            </a:r>
            <a:r>
              <a:rPr sz="1600" spc="-10" dirty="0">
                <a:latin typeface="Microsoft Sans Serif"/>
                <a:cs typeface="Microsoft Sans Serif"/>
              </a:rPr>
              <a:t>услуг).</a:t>
            </a:r>
            <a:endParaRPr sz="1600">
              <a:latin typeface="Microsoft Sans Serif"/>
              <a:cs typeface="Microsoft Sans Serif"/>
            </a:endParaRPr>
          </a:p>
          <a:p>
            <a:pPr marL="355600" marR="112395" indent="-343535">
              <a:lnSpc>
                <a:spcPct val="99300"/>
              </a:lnSpc>
              <a:spcBef>
                <a:spcPts val="405"/>
              </a:spcBef>
              <a:buChar char="•"/>
              <a:tabLst>
                <a:tab pos="355600" algn="l"/>
              </a:tabLst>
            </a:pPr>
            <a:r>
              <a:rPr sz="1600" dirty="0">
                <a:latin typeface="Microsoft Sans Serif"/>
                <a:cs typeface="Microsoft Sans Serif"/>
              </a:rPr>
              <a:t>Этот</a:t>
            </a:r>
            <a:r>
              <a:rPr sz="1600" spc="-60" dirty="0">
                <a:latin typeface="Microsoft Sans Serif"/>
                <a:cs typeface="Microsoft Sans Serif"/>
              </a:rPr>
              <a:t> </a:t>
            </a:r>
            <a:r>
              <a:rPr sz="1600" dirty="0">
                <a:latin typeface="Microsoft Sans Serif"/>
                <a:cs typeface="Microsoft Sans Serif"/>
              </a:rPr>
              <a:t>вычет</a:t>
            </a:r>
            <a:r>
              <a:rPr sz="1600" spc="-55" dirty="0">
                <a:latin typeface="Microsoft Sans Serif"/>
                <a:cs typeface="Microsoft Sans Serif"/>
              </a:rPr>
              <a:t> </a:t>
            </a:r>
            <a:r>
              <a:rPr sz="1600" dirty="0">
                <a:latin typeface="Microsoft Sans Serif"/>
                <a:cs typeface="Microsoft Sans Serif"/>
              </a:rPr>
              <a:t>предоставляется</a:t>
            </a:r>
            <a:r>
              <a:rPr sz="1600" spc="-70" dirty="0">
                <a:latin typeface="Microsoft Sans Serif"/>
                <a:cs typeface="Microsoft Sans Serif"/>
              </a:rPr>
              <a:t> </a:t>
            </a:r>
            <a:r>
              <a:rPr sz="1600" dirty="0">
                <a:latin typeface="Microsoft Sans Serif"/>
                <a:cs typeface="Microsoft Sans Serif"/>
              </a:rPr>
              <a:t>налоговым</a:t>
            </a:r>
            <a:r>
              <a:rPr sz="1600" spc="-50" dirty="0">
                <a:latin typeface="Microsoft Sans Serif"/>
                <a:cs typeface="Microsoft Sans Serif"/>
              </a:rPr>
              <a:t> </a:t>
            </a:r>
            <a:r>
              <a:rPr sz="1600" dirty="0">
                <a:latin typeface="Microsoft Sans Serif"/>
                <a:cs typeface="Microsoft Sans Serif"/>
              </a:rPr>
              <a:t>агентом</a:t>
            </a:r>
            <a:r>
              <a:rPr sz="1600" spc="-55" dirty="0">
                <a:latin typeface="Microsoft Sans Serif"/>
                <a:cs typeface="Microsoft Sans Serif"/>
              </a:rPr>
              <a:t> </a:t>
            </a:r>
            <a:r>
              <a:rPr sz="1600" dirty="0">
                <a:latin typeface="Microsoft Sans Serif"/>
                <a:cs typeface="Microsoft Sans Serif"/>
              </a:rPr>
              <a:t>либо</a:t>
            </a:r>
            <a:r>
              <a:rPr sz="1600" spc="-50" dirty="0">
                <a:latin typeface="Microsoft Sans Serif"/>
                <a:cs typeface="Microsoft Sans Serif"/>
              </a:rPr>
              <a:t> </a:t>
            </a:r>
            <a:r>
              <a:rPr sz="1600" dirty="0">
                <a:latin typeface="Microsoft Sans Serif"/>
                <a:cs typeface="Microsoft Sans Serif"/>
              </a:rPr>
              <a:t>налоговым</a:t>
            </a:r>
            <a:r>
              <a:rPr sz="1600" spc="-65" dirty="0">
                <a:latin typeface="Microsoft Sans Serif"/>
                <a:cs typeface="Microsoft Sans Serif"/>
              </a:rPr>
              <a:t> </a:t>
            </a:r>
            <a:r>
              <a:rPr sz="1600" dirty="0">
                <a:latin typeface="Microsoft Sans Serif"/>
                <a:cs typeface="Microsoft Sans Serif"/>
              </a:rPr>
              <a:t>органом</a:t>
            </a:r>
            <a:r>
              <a:rPr sz="1600" spc="-55" dirty="0">
                <a:latin typeface="Microsoft Sans Serif"/>
                <a:cs typeface="Microsoft Sans Serif"/>
              </a:rPr>
              <a:t> </a:t>
            </a:r>
            <a:r>
              <a:rPr sz="1600" spc="-25" dirty="0">
                <a:latin typeface="Microsoft Sans Serif"/>
                <a:cs typeface="Microsoft Sans Serif"/>
              </a:rPr>
              <a:t>по </a:t>
            </a:r>
            <a:r>
              <a:rPr sz="1600" dirty="0">
                <a:latin typeface="Microsoft Sans Serif"/>
                <a:cs typeface="Microsoft Sans Serif"/>
              </a:rPr>
              <a:t>выбору</a:t>
            </a:r>
            <a:r>
              <a:rPr sz="1600" spc="-50" dirty="0">
                <a:latin typeface="Microsoft Sans Serif"/>
                <a:cs typeface="Microsoft Sans Serif"/>
              </a:rPr>
              <a:t> </a:t>
            </a:r>
            <a:r>
              <a:rPr sz="1600" dirty="0">
                <a:latin typeface="Microsoft Sans Serif"/>
                <a:cs typeface="Microsoft Sans Serif"/>
              </a:rPr>
              <a:t>налогового</a:t>
            </a:r>
            <a:r>
              <a:rPr sz="1600" spc="-40" dirty="0">
                <a:latin typeface="Microsoft Sans Serif"/>
                <a:cs typeface="Microsoft Sans Serif"/>
              </a:rPr>
              <a:t> </a:t>
            </a:r>
            <a:r>
              <a:rPr sz="1600" dirty="0">
                <a:latin typeface="Microsoft Sans Serif"/>
                <a:cs typeface="Microsoft Sans Serif"/>
              </a:rPr>
              <a:t>агента.</a:t>
            </a:r>
            <a:r>
              <a:rPr sz="1600" spc="-30" dirty="0">
                <a:latin typeface="Microsoft Sans Serif"/>
                <a:cs typeface="Microsoft Sans Serif"/>
              </a:rPr>
              <a:t> </a:t>
            </a:r>
            <a:r>
              <a:rPr sz="1600" dirty="0">
                <a:latin typeface="Microsoft Sans Serif"/>
                <a:cs typeface="Microsoft Sans Serif"/>
              </a:rPr>
              <a:t>То</a:t>
            </a:r>
            <a:r>
              <a:rPr sz="1600" spc="-40" dirty="0">
                <a:latin typeface="Microsoft Sans Serif"/>
                <a:cs typeface="Microsoft Sans Serif"/>
              </a:rPr>
              <a:t> </a:t>
            </a:r>
            <a:r>
              <a:rPr sz="1600" dirty="0">
                <a:latin typeface="Microsoft Sans Serif"/>
                <a:cs typeface="Microsoft Sans Serif"/>
              </a:rPr>
              <a:t>есть</a:t>
            </a:r>
            <a:r>
              <a:rPr sz="1600" spc="-40" dirty="0">
                <a:latin typeface="Microsoft Sans Serif"/>
                <a:cs typeface="Microsoft Sans Serif"/>
              </a:rPr>
              <a:t> </a:t>
            </a:r>
            <a:r>
              <a:rPr sz="1600" dirty="0">
                <a:latin typeface="Microsoft Sans Serif"/>
                <a:cs typeface="Microsoft Sans Serif"/>
              </a:rPr>
              <a:t>последний</a:t>
            </a:r>
            <a:r>
              <a:rPr sz="1600" spc="-20" dirty="0">
                <a:latin typeface="Microsoft Sans Serif"/>
                <a:cs typeface="Microsoft Sans Serif"/>
              </a:rPr>
              <a:t> </a:t>
            </a:r>
            <a:r>
              <a:rPr sz="1600" spc="-10" dirty="0">
                <a:latin typeface="Microsoft Sans Serif"/>
                <a:cs typeface="Microsoft Sans Serif"/>
              </a:rPr>
              <a:t>может</a:t>
            </a:r>
            <a:r>
              <a:rPr sz="1600" spc="-15" dirty="0">
                <a:latin typeface="Microsoft Sans Serif"/>
                <a:cs typeface="Microsoft Sans Serif"/>
              </a:rPr>
              <a:t> </a:t>
            </a:r>
            <a:r>
              <a:rPr sz="1600" spc="-10" dirty="0">
                <a:latin typeface="Microsoft Sans Serif"/>
                <a:cs typeface="Microsoft Sans Serif"/>
              </a:rPr>
              <a:t>отказать налогоплательщику</a:t>
            </a:r>
            <a:r>
              <a:rPr sz="1600" dirty="0">
                <a:latin typeface="Microsoft Sans Serif"/>
                <a:cs typeface="Microsoft Sans Serif"/>
              </a:rPr>
              <a:t> в</a:t>
            </a:r>
            <a:r>
              <a:rPr sz="1600" spc="-35" dirty="0">
                <a:latin typeface="Microsoft Sans Serif"/>
                <a:cs typeface="Microsoft Sans Serif"/>
              </a:rPr>
              <a:t> </a:t>
            </a:r>
            <a:r>
              <a:rPr sz="1600" dirty="0">
                <a:latin typeface="Microsoft Sans Serif"/>
                <a:cs typeface="Microsoft Sans Serif"/>
              </a:rPr>
              <a:t>предоставлении вычета</a:t>
            </a:r>
            <a:r>
              <a:rPr sz="1600" spc="-30" dirty="0">
                <a:latin typeface="Microsoft Sans Serif"/>
                <a:cs typeface="Microsoft Sans Serif"/>
              </a:rPr>
              <a:t> </a:t>
            </a:r>
            <a:r>
              <a:rPr sz="1600" dirty="0">
                <a:latin typeface="Microsoft Sans Serif"/>
                <a:cs typeface="Microsoft Sans Serif"/>
              </a:rPr>
              <a:t>и</a:t>
            </a:r>
            <a:r>
              <a:rPr sz="1600" spc="-20" dirty="0">
                <a:latin typeface="Microsoft Sans Serif"/>
                <a:cs typeface="Microsoft Sans Serif"/>
              </a:rPr>
              <a:t> </a:t>
            </a:r>
            <a:r>
              <a:rPr sz="1600" dirty="0">
                <a:latin typeface="Microsoft Sans Serif"/>
                <a:cs typeface="Microsoft Sans Serif"/>
              </a:rPr>
              <a:t>направить</a:t>
            </a:r>
            <a:r>
              <a:rPr sz="1600" spc="-15" dirty="0">
                <a:latin typeface="Microsoft Sans Serif"/>
                <a:cs typeface="Microsoft Sans Serif"/>
              </a:rPr>
              <a:t> </a:t>
            </a:r>
            <a:r>
              <a:rPr sz="1600" dirty="0">
                <a:latin typeface="Microsoft Sans Serif"/>
                <a:cs typeface="Microsoft Sans Serif"/>
              </a:rPr>
              <a:t>его</a:t>
            </a:r>
            <a:r>
              <a:rPr sz="1600" spc="-35" dirty="0">
                <a:latin typeface="Microsoft Sans Serif"/>
                <a:cs typeface="Microsoft Sans Serif"/>
              </a:rPr>
              <a:t> </a:t>
            </a:r>
            <a:r>
              <a:rPr sz="1600" dirty="0">
                <a:latin typeface="Microsoft Sans Serif"/>
                <a:cs typeface="Microsoft Sans Serif"/>
              </a:rPr>
              <a:t>со</a:t>
            </a:r>
            <a:r>
              <a:rPr sz="1600" spc="-40" dirty="0">
                <a:latin typeface="Microsoft Sans Serif"/>
                <a:cs typeface="Microsoft Sans Serif"/>
              </a:rPr>
              <a:t> </a:t>
            </a:r>
            <a:r>
              <a:rPr sz="1600" spc="-10" dirty="0">
                <a:latin typeface="Microsoft Sans Serif"/>
                <a:cs typeface="Microsoft Sans Serif"/>
              </a:rPr>
              <a:t>всеми подтверждающими</a:t>
            </a:r>
            <a:r>
              <a:rPr sz="1600" spc="-20" dirty="0">
                <a:latin typeface="Microsoft Sans Serif"/>
                <a:cs typeface="Microsoft Sans Serif"/>
              </a:rPr>
              <a:t> документами</a:t>
            </a:r>
            <a:r>
              <a:rPr sz="1600" spc="5" dirty="0">
                <a:latin typeface="Microsoft Sans Serif"/>
                <a:cs typeface="Microsoft Sans Serif"/>
              </a:rPr>
              <a:t> </a:t>
            </a:r>
            <a:r>
              <a:rPr sz="1600" dirty="0">
                <a:latin typeface="Microsoft Sans Serif"/>
                <a:cs typeface="Microsoft Sans Serif"/>
              </a:rPr>
              <a:t>в</a:t>
            </a:r>
            <a:r>
              <a:rPr sz="1600" spc="-50" dirty="0">
                <a:latin typeface="Microsoft Sans Serif"/>
                <a:cs typeface="Microsoft Sans Serif"/>
              </a:rPr>
              <a:t> </a:t>
            </a:r>
            <a:r>
              <a:rPr sz="1600" dirty="0">
                <a:latin typeface="Microsoft Sans Serif"/>
                <a:cs typeface="Microsoft Sans Serif"/>
              </a:rPr>
              <a:t>налоговый</a:t>
            </a:r>
            <a:r>
              <a:rPr sz="1600" spc="-35" dirty="0">
                <a:latin typeface="Microsoft Sans Serif"/>
                <a:cs typeface="Microsoft Sans Serif"/>
              </a:rPr>
              <a:t> </a:t>
            </a:r>
            <a:r>
              <a:rPr sz="1600" spc="-10" dirty="0">
                <a:latin typeface="Microsoft Sans Serif"/>
                <a:cs typeface="Microsoft Sans Serif"/>
              </a:rPr>
              <a:t>орган</a:t>
            </a:r>
            <a:r>
              <a:rPr sz="3200" spc="-10" dirty="0">
                <a:latin typeface="Microsoft Sans Serif"/>
                <a:cs typeface="Microsoft Sans Serif"/>
              </a:rPr>
              <a:t>.</a:t>
            </a:r>
            <a:endParaRPr sz="3200">
              <a:latin typeface="Microsoft Sans Serif"/>
              <a:cs typeface="Microsoft Sans Serif"/>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725830" y="183845"/>
            <a:ext cx="7690484" cy="689932"/>
          </a:xfrm>
          <a:prstGeom prst="rect">
            <a:avLst/>
          </a:prstGeom>
        </p:spPr>
        <p:txBody>
          <a:bodyPr vert="horz" wrap="square" lIns="0" tIns="12700" rIns="0" bIns="0" rtlCol="0">
            <a:spAutoFit/>
          </a:bodyPr>
          <a:lstStyle/>
          <a:p>
            <a:pPr marL="2304415" marR="5080" indent="-2134235">
              <a:lnSpc>
                <a:spcPct val="100000"/>
              </a:lnSpc>
              <a:spcBef>
                <a:spcPts val="100"/>
              </a:spcBef>
            </a:pPr>
            <a:r>
              <a:rPr spc="-10" dirty="0"/>
              <a:t>Профессиональные</a:t>
            </a:r>
            <a:r>
              <a:rPr spc="-155" dirty="0"/>
              <a:t> </a:t>
            </a:r>
            <a:r>
              <a:rPr spc="-10" dirty="0" err="1"/>
              <a:t>вычеты</a:t>
            </a:r>
            <a:r>
              <a:rPr spc="-10" dirty="0"/>
              <a:t> </a:t>
            </a:r>
          </a:p>
        </p:txBody>
      </p:sp>
      <p:sp>
        <p:nvSpPr>
          <p:cNvPr id="4" name="object 4"/>
          <p:cNvSpPr txBox="1"/>
          <p:nvPr/>
        </p:nvSpPr>
        <p:spPr>
          <a:xfrm>
            <a:off x="467544" y="1052737"/>
            <a:ext cx="7793805" cy="5337359"/>
          </a:xfrm>
          <a:prstGeom prst="rect">
            <a:avLst/>
          </a:prstGeom>
        </p:spPr>
        <p:txBody>
          <a:bodyPr vert="horz" wrap="square" lIns="0" tIns="12700" rIns="0" bIns="0" rtlCol="0">
            <a:spAutoFit/>
          </a:bodyPr>
          <a:lstStyle/>
          <a:p>
            <a:pPr marL="355600" marR="5080" indent="-343535">
              <a:lnSpc>
                <a:spcPct val="100000"/>
              </a:lnSpc>
              <a:spcBef>
                <a:spcPts val="100"/>
              </a:spcBef>
              <a:buChar char="•"/>
              <a:tabLst>
                <a:tab pos="355600" algn="l"/>
              </a:tabLst>
            </a:pPr>
            <a:r>
              <a:rPr sz="2400" spc="-10" dirty="0">
                <a:latin typeface="Microsoft Sans Serif"/>
                <a:cs typeface="Microsoft Sans Serif"/>
              </a:rPr>
              <a:t>Налогоплательщики,</a:t>
            </a:r>
            <a:r>
              <a:rPr sz="2400" spc="-60" dirty="0">
                <a:latin typeface="Microsoft Sans Serif"/>
                <a:cs typeface="Microsoft Sans Serif"/>
              </a:rPr>
              <a:t> </a:t>
            </a:r>
            <a:r>
              <a:rPr sz="2400" dirty="0">
                <a:latin typeface="Microsoft Sans Serif"/>
                <a:cs typeface="Microsoft Sans Serif"/>
              </a:rPr>
              <a:t>получающие</a:t>
            </a:r>
            <a:r>
              <a:rPr sz="2400" spc="-65" dirty="0">
                <a:latin typeface="Microsoft Sans Serif"/>
                <a:cs typeface="Microsoft Sans Serif"/>
              </a:rPr>
              <a:t> </a:t>
            </a:r>
            <a:r>
              <a:rPr sz="2400" spc="-10" dirty="0">
                <a:latin typeface="Microsoft Sans Serif"/>
                <a:cs typeface="Microsoft Sans Serif"/>
              </a:rPr>
              <a:t>авторские </a:t>
            </a:r>
            <a:r>
              <a:rPr sz="2400" spc="-20" dirty="0">
                <a:latin typeface="Microsoft Sans Serif"/>
                <a:cs typeface="Microsoft Sans Serif"/>
              </a:rPr>
              <a:t>вознаграждения</a:t>
            </a:r>
            <a:r>
              <a:rPr sz="2400" spc="-55" dirty="0">
                <a:latin typeface="Microsoft Sans Serif"/>
                <a:cs typeface="Microsoft Sans Serif"/>
              </a:rPr>
              <a:t> </a:t>
            </a:r>
            <a:r>
              <a:rPr sz="2400" dirty="0">
                <a:latin typeface="Microsoft Sans Serif"/>
                <a:cs typeface="Microsoft Sans Serif"/>
              </a:rPr>
              <a:t>или</a:t>
            </a:r>
            <a:r>
              <a:rPr sz="2400" spc="-75" dirty="0">
                <a:latin typeface="Microsoft Sans Serif"/>
                <a:cs typeface="Microsoft Sans Serif"/>
              </a:rPr>
              <a:t> </a:t>
            </a:r>
            <a:r>
              <a:rPr sz="2400" spc="-20" dirty="0">
                <a:latin typeface="Microsoft Sans Serif"/>
                <a:cs typeface="Microsoft Sans Serif"/>
              </a:rPr>
              <a:t>вознаграждения</a:t>
            </a:r>
            <a:r>
              <a:rPr sz="2400" spc="-55" dirty="0">
                <a:latin typeface="Microsoft Sans Serif"/>
                <a:cs typeface="Microsoft Sans Serif"/>
              </a:rPr>
              <a:t> </a:t>
            </a:r>
            <a:r>
              <a:rPr sz="2400" dirty="0">
                <a:latin typeface="Microsoft Sans Serif"/>
                <a:cs typeface="Microsoft Sans Serif"/>
              </a:rPr>
              <a:t>за</a:t>
            </a:r>
            <a:r>
              <a:rPr sz="2400" spc="-60" dirty="0">
                <a:latin typeface="Microsoft Sans Serif"/>
                <a:cs typeface="Microsoft Sans Serif"/>
              </a:rPr>
              <a:t> </a:t>
            </a:r>
            <a:r>
              <a:rPr sz="2400" spc="-10" dirty="0">
                <a:latin typeface="Microsoft Sans Serif"/>
                <a:cs typeface="Microsoft Sans Serif"/>
              </a:rPr>
              <a:t>создание, </a:t>
            </a:r>
            <a:r>
              <a:rPr sz="2400" dirty="0">
                <a:latin typeface="Microsoft Sans Serif"/>
                <a:cs typeface="Microsoft Sans Serif"/>
              </a:rPr>
              <a:t>исполнение</a:t>
            </a:r>
            <a:r>
              <a:rPr sz="2400" spc="-75" dirty="0">
                <a:latin typeface="Microsoft Sans Serif"/>
                <a:cs typeface="Microsoft Sans Serif"/>
              </a:rPr>
              <a:t> </a:t>
            </a:r>
            <a:r>
              <a:rPr sz="2400" dirty="0">
                <a:latin typeface="Microsoft Sans Serif"/>
                <a:cs typeface="Microsoft Sans Serif"/>
              </a:rPr>
              <a:t>или</a:t>
            </a:r>
            <a:r>
              <a:rPr sz="2400" spc="-80" dirty="0">
                <a:latin typeface="Microsoft Sans Serif"/>
                <a:cs typeface="Microsoft Sans Serif"/>
              </a:rPr>
              <a:t> </a:t>
            </a:r>
            <a:r>
              <a:rPr sz="2400" dirty="0">
                <a:latin typeface="Microsoft Sans Serif"/>
                <a:cs typeface="Microsoft Sans Serif"/>
              </a:rPr>
              <a:t>иное</a:t>
            </a:r>
            <a:r>
              <a:rPr sz="2400" spc="-75" dirty="0">
                <a:latin typeface="Microsoft Sans Serif"/>
                <a:cs typeface="Microsoft Sans Serif"/>
              </a:rPr>
              <a:t> </a:t>
            </a:r>
            <a:r>
              <a:rPr sz="2400" spc="-10" dirty="0">
                <a:latin typeface="Microsoft Sans Serif"/>
                <a:cs typeface="Microsoft Sans Serif"/>
              </a:rPr>
              <a:t>использование</a:t>
            </a:r>
            <a:r>
              <a:rPr sz="2400" spc="-60" dirty="0">
                <a:latin typeface="Microsoft Sans Serif"/>
                <a:cs typeface="Microsoft Sans Serif"/>
              </a:rPr>
              <a:t> </a:t>
            </a:r>
            <a:r>
              <a:rPr sz="2400" spc="-10" dirty="0">
                <a:latin typeface="Microsoft Sans Serif"/>
                <a:cs typeface="Microsoft Sans Serif"/>
              </a:rPr>
              <a:t>произведений науки,</a:t>
            </a:r>
            <a:r>
              <a:rPr sz="2400" spc="-100" dirty="0">
                <a:latin typeface="Microsoft Sans Serif"/>
                <a:cs typeface="Microsoft Sans Serif"/>
              </a:rPr>
              <a:t> </a:t>
            </a:r>
            <a:r>
              <a:rPr sz="2400" dirty="0">
                <a:latin typeface="Microsoft Sans Serif"/>
                <a:cs typeface="Microsoft Sans Serif"/>
              </a:rPr>
              <a:t>литературы,</a:t>
            </a:r>
            <a:r>
              <a:rPr sz="2400" spc="-85" dirty="0">
                <a:latin typeface="Microsoft Sans Serif"/>
                <a:cs typeface="Microsoft Sans Serif"/>
              </a:rPr>
              <a:t> </a:t>
            </a:r>
            <a:r>
              <a:rPr sz="2400" spc="-10" dirty="0">
                <a:latin typeface="Microsoft Sans Serif"/>
                <a:cs typeface="Microsoft Sans Serif"/>
              </a:rPr>
              <a:t>искусства,</a:t>
            </a:r>
            <a:r>
              <a:rPr sz="2400" spc="-110" dirty="0">
                <a:latin typeface="Microsoft Sans Serif"/>
                <a:cs typeface="Microsoft Sans Serif"/>
              </a:rPr>
              <a:t> </a:t>
            </a:r>
            <a:r>
              <a:rPr sz="2400" spc="-10" dirty="0">
                <a:latin typeface="Microsoft Sans Serif"/>
                <a:cs typeface="Microsoft Sans Serif"/>
              </a:rPr>
              <a:t>вознаграждения </a:t>
            </a:r>
            <a:r>
              <a:rPr sz="2400" dirty="0">
                <a:latin typeface="Microsoft Sans Serif"/>
                <a:cs typeface="Microsoft Sans Serif"/>
              </a:rPr>
              <a:t>авторам</a:t>
            </a:r>
            <a:r>
              <a:rPr sz="2400" spc="-95" dirty="0">
                <a:latin typeface="Microsoft Sans Serif"/>
                <a:cs typeface="Microsoft Sans Serif"/>
              </a:rPr>
              <a:t> </a:t>
            </a:r>
            <a:r>
              <a:rPr sz="2400" spc="-10" dirty="0">
                <a:latin typeface="Microsoft Sans Serif"/>
                <a:cs typeface="Microsoft Sans Serif"/>
              </a:rPr>
              <a:t>открытий,</a:t>
            </a:r>
            <a:r>
              <a:rPr sz="2400" spc="-110" dirty="0">
                <a:latin typeface="Microsoft Sans Serif"/>
                <a:cs typeface="Microsoft Sans Serif"/>
              </a:rPr>
              <a:t> </a:t>
            </a:r>
            <a:r>
              <a:rPr sz="2400" dirty="0">
                <a:latin typeface="Microsoft Sans Serif"/>
                <a:cs typeface="Microsoft Sans Serif"/>
              </a:rPr>
              <a:t>изобретений</a:t>
            </a:r>
            <a:r>
              <a:rPr sz="2400" spc="-95" dirty="0">
                <a:latin typeface="Microsoft Sans Serif"/>
                <a:cs typeface="Microsoft Sans Serif"/>
              </a:rPr>
              <a:t> </a:t>
            </a:r>
            <a:r>
              <a:rPr sz="2400" dirty="0">
                <a:latin typeface="Microsoft Sans Serif"/>
                <a:cs typeface="Microsoft Sans Serif"/>
              </a:rPr>
              <a:t>и</a:t>
            </a:r>
            <a:r>
              <a:rPr sz="2400" spc="-110" dirty="0">
                <a:latin typeface="Microsoft Sans Serif"/>
                <a:cs typeface="Microsoft Sans Serif"/>
              </a:rPr>
              <a:t> </a:t>
            </a:r>
            <a:r>
              <a:rPr sz="2400" spc="-10" dirty="0">
                <a:latin typeface="Microsoft Sans Serif"/>
                <a:cs typeface="Microsoft Sans Serif"/>
              </a:rPr>
              <a:t>промышленных образцов.</a:t>
            </a:r>
            <a:endParaRPr sz="2400" dirty="0">
              <a:latin typeface="Microsoft Sans Serif"/>
              <a:cs typeface="Microsoft Sans Serif"/>
            </a:endParaRPr>
          </a:p>
          <a:p>
            <a:pPr marL="355600" marR="53340" indent="-343535">
              <a:lnSpc>
                <a:spcPct val="100000"/>
              </a:lnSpc>
              <a:spcBef>
                <a:spcPts val="580"/>
              </a:spcBef>
              <a:buChar char="•"/>
              <a:tabLst>
                <a:tab pos="355600" algn="l"/>
              </a:tabLst>
            </a:pPr>
            <a:r>
              <a:rPr sz="2400" dirty="0">
                <a:latin typeface="Microsoft Sans Serif"/>
                <a:cs typeface="Microsoft Sans Serif"/>
              </a:rPr>
              <a:t>Вычет</a:t>
            </a:r>
            <a:r>
              <a:rPr sz="2400" spc="-70" dirty="0">
                <a:latin typeface="Microsoft Sans Serif"/>
                <a:cs typeface="Microsoft Sans Serif"/>
              </a:rPr>
              <a:t> </a:t>
            </a:r>
            <a:r>
              <a:rPr sz="2400" dirty="0">
                <a:latin typeface="Microsoft Sans Serif"/>
                <a:cs typeface="Microsoft Sans Serif"/>
              </a:rPr>
              <a:t>предоставляется</a:t>
            </a:r>
            <a:r>
              <a:rPr sz="2400" spc="-60" dirty="0">
                <a:latin typeface="Microsoft Sans Serif"/>
                <a:cs typeface="Microsoft Sans Serif"/>
              </a:rPr>
              <a:t> </a:t>
            </a:r>
            <a:r>
              <a:rPr sz="2400" spc="-40" dirty="0">
                <a:latin typeface="Microsoft Sans Serif"/>
                <a:cs typeface="Microsoft Sans Serif"/>
              </a:rPr>
              <a:t>также</a:t>
            </a:r>
            <a:r>
              <a:rPr sz="2400" spc="-70" dirty="0">
                <a:latin typeface="Microsoft Sans Serif"/>
                <a:cs typeface="Microsoft Sans Serif"/>
              </a:rPr>
              <a:t> </a:t>
            </a:r>
            <a:r>
              <a:rPr sz="2400" dirty="0">
                <a:latin typeface="Microsoft Sans Serif"/>
                <a:cs typeface="Microsoft Sans Serif"/>
              </a:rPr>
              <a:t>либо</a:t>
            </a:r>
            <a:r>
              <a:rPr sz="2400" spc="-80" dirty="0">
                <a:latin typeface="Microsoft Sans Serif"/>
                <a:cs typeface="Microsoft Sans Serif"/>
              </a:rPr>
              <a:t> </a:t>
            </a:r>
            <a:r>
              <a:rPr sz="2400" spc="-10" dirty="0">
                <a:latin typeface="Microsoft Sans Serif"/>
                <a:cs typeface="Microsoft Sans Serif"/>
              </a:rPr>
              <a:t>налоговым агентом</a:t>
            </a:r>
            <a:r>
              <a:rPr sz="2400" spc="-65" dirty="0">
                <a:latin typeface="Microsoft Sans Serif"/>
                <a:cs typeface="Microsoft Sans Serif"/>
              </a:rPr>
              <a:t> </a:t>
            </a:r>
            <a:r>
              <a:rPr sz="2400" dirty="0">
                <a:latin typeface="Microsoft Sans Serif"/>
                <a:cs typeface="Microsoft Sans Serif"/>
              </a:rPr>
              <a:t>либо</a:t>
            </a:r>
            <a:r>
              <a:rPr sz="2400" spc="-90" dirty="0">
                <a:latin typeface="Microsoft Sans Serif"/>
                <a:cs typeface="Microsoft Sans Serif"/>
              </a:rPr>
              <a:t> </a:t>
            </a:r>
            <a:r>
              <a:rPr sz="2400" dirty="0">
                <a:latin typeface="Microsoft Sans Serif"/>
                <a:cs typeface="Microsoft Sans Serif"/>
              </a:rPr>
              <a:t>налоговым</a:t>
            </a:r>
            <a:r>
              <a:rPr sz="2400" spc="-55" dirty="0">
                <a:latin typeface="Microsoft Sans Serif"/>
                <a:cs typeface="Microsoft Sans Serif"/>
              </a:rPr>
              <a:t> </a:t>
            </a:r>
            <a:r>
              <a:rPr sz="2400" spc="-10" dirty="0">
                <a:latin typeface="Microsoft Sans Serif"/>
                <a:cs typeface="Microsoft Sans Serif"/>
              </a:rPr>
              <a:t>органом</a:t>
            </a:r>
            <a:r>
              <a:rPr sz="2400" spc="-65" dirty="0">
                <a:latin typeface="Microsoft Sans Serif"/>
                <a:cs typeface="Microsoft Sans Serif"/>
              </a:rPr>
              <a:t> </a:t>
            </a:r>
            <a:r>
              <a:rPr sz="2400" dirty="0">
                <a:latin typeface="Microsoft Sans Serif"/>
                <a:cs typeface="Microsoft Sans Serif"/>
              </a:rPr>
              <a:t>по</a:t>
            </a:r>
            <a:r>
              <a:rPr sz="2400" spc="-75" dirty="0">
                <a:latin typeface="Microsoft Sans Serif"/>
                <a:cs typeface="Microsoft Sans Serif"/>
              </a:rPr>
              <a:t> </a:t>
            </a:r>
            <a:r>
              <a:rPr sz="2400" spc="-10" dirty="0">
                <a:latin typeface="Microsoft Sans Serif"/>
                <a:cs typeface="Microsoft Sans Serif"/>
              </a:rPr>
              <a:t>выбору налогового</a:t>
            </a:r>
            <a:r>
              <a:rPr sz="2400" spc="-45" dirty="0">
                <a:latin typeface="Microsoft Sans Serif"/>
                <a:cs typeface="Microsoft Sans Serif"/>
              </a:rPr>
              <a:t> </a:t>
            </a:r>
            <a:r>
              <a:rPr sz="2400" dirty="0">
                <a:latin typeface="Microsoft Sans Serif"/>
                <a:cs typeface="Microsoft Sans Serif"/>
              </a:rPr>
              <a:t>агента.</a:t>
            </a:r>
            <a:r>
              <a:rPr sz="2400" spc="-60" dirty="0">
                <a:latin typeface="Microsoft Sans Serif"/>
                <a:cs typeface="Microsoft Sans Serif"/>
              </a:rPr>
              <a:t> </a:t>
            </a:r>
            <a:r>
              <a:rPr sz="2400" dirty="0">
                <a:latin typeface="Microsoft Sans Serif"/>
                <a:cs typeface="Microsoft Sans Serif"/>
              </a:rPr>
              <a:t>Если</a:t>
            </a:r>
            <a:r>
              <a:rPr sz="2400" spc="-55" dirty="0">
                <a:latin typeface="Microsoft Sans Serif"/>
                <a:cs typeface="Microsoft Sans Serif"/>
              </a:rPr>
              <a:t> </a:t>
            </a:r>
            <a:r>
              <a:rPr sz="2400" spc="-10" dirty="0">
                <a:latin typeface="Microsoft Sans Serif"/>
                <a:cs typeface="Microsoft Sans Serif"/>
              </a:rPr>
              <a:t>налогоплательщик</a:t>
            </a:r>
            <a:r>
              <a:rPr sz="2400" spc="-55" dirty="0">
                <a:latin typeface="Microsoft Sans Serif"/>
                <a:cs typeface="Microsoft Sans Serif"/>
              </a:rPr>
              <a:t> </a:t>
            </a:r>
            <a:r>
              <a:rPr sz="2400" spc="-25" dirty="0">
                <a:latin typeface="Microsoft Sans Serif"/>
                <a:cs typeface="Microsoft Sans Serif"/>
              </a:rPr>
              <a:t>не </a:t>
            </a:r>
            <a:r>
              <a:rPr sz="2400" dirty="0">
                <a:latin typeface="Microsoft Sans Serif"/>
                <a:cs typeface="Microsoft Sans Serif"/>
              </a:rPr>
              <a:t>представит</a:t>
            </a:r>
            <a:r>
              <a:rPr sz="2400" spc="-135" dirty="0">
                <a:latin typeface="Microsoft Sans Serif"/>
                <a:cs typeface="Microsoft Sans Serif"/>
              </a:rPr>
              <a:t> </a:t>
            </a:r>
            <a:r>
              <a:rPr sz="2400" spc="-10" dirty="0">
                <a:latin typeface="Microsoft Sans Serif"/>
                <a:cs typeface="Microsoft Sans Serif"/>
              </a:rPr>
              <a:t>документы,</a:t>
            </a:r>
            <a:r>
              <a:rPr sz="2400" spc="-140" dirty="0">
                <a:latin typeface="Microsoft Sans Serif"/>
                <a:cs typeface="Microsoft Sans Serif"/>
              </a:rPr>
              <a:t> </a:t>
            </a:r>
            <a:r>
              <a:rPr sz="2400" spc="-10" dirty="0">
                <a:latin typeface="Microsoft Sans Serif"/>
                <a:cs typeface="Microsoft Sans Serif"/>
              </a:rPr>
              <a:t>подтверждающие</a:t>
            </a:r>
            <a:r>
              <a:rPr sz="2400" spc="-125" dirty="0">
                <a:latin typeface="Microsoft Sans Serif"/>
                <a:cs typeface="Microsoft Sans Serif"/>
              </a:rPr>
              <a:t> </a:t>
            </a:r>
            <a:r>
              <a:rPr sz="2400" spc="-10" dirty="0">
                <a:latin typeface="Microsoft Sans Serif"/>
                <a:cs typeface="Microsoft Sans Serif"/>
              </a:rPr>
              <a:t>расходы, </a:t>
            </a:r>
            <a:r>
              <a:rPr sz="2400" dirty="0">
                <a:latin typeface="Microsoft Sans Serif"/>
                <a:cs typeface="Microsoft Sans Serif"/>
              </a:rPr>
              <a:t>вычет</a:t>
            </a:r>
            <a:r>
              <a:rPr sz="2400" spc="-65" dirty="0">
                <a:latin typeface="Microsoft Sans Serif"/>
                <a:cs typeface="Microsoft Sans Serif"/>
              </a:rPr>
              <a:t> </a:t>
            </a:r>
            <a:r>
              <a:rPr sz="2400" dirty="0">
                <a:latin typeface="Microsoft Sans Serif"/>
                <a:cs typeface="Microsoft Sans Serif"/>
              </a:rPr>
              <a:t>ему</a:t>
            </a:r>
            <a:r>
              <a:rPr sz="2400" spc="-40" dirty="0">
                <a:latin typeface="Microsoft Sans Serif"/>
                <a:cs typeface="Microsoft Sans Serif"/>
              </a:rPr>
              <a:t> </a:t>
            </a:r>
            <a:r>
              <a:rPr sz="2400" dirty="0">
                <a:latin typeface="Microsoft Sans Serif"/>
                <a:cs typeface="Microsoft Sans Serif"/>
              </a:rPr>
              <a:t>все</a:t>
            </a:r>
            <a:r>
              <a:rPr sz="2400" spc="-50" dirty="0">
                <a:latin typeface="Microsoft Sans Serif"/>
                <a:cs typeface="Microsoft Sans Serif"/>
              </a:rPr>
              <a:t> </a:t>
            </a:r>
            <a:r>
              <a:rPr sz="2400" dirty="0">
                <a:latin typeface="Microsoft Sans Serif"/>
                <a:cs typeface="Microsoft Sans Serif"/>
              </a:rPr>
              <a:t>равно</a:t>
            </a:r>
            <a:r>
              <a:rPr sz="2400" spc="-35" dirty="0">
                <a:latin typeface="Microsoft Sans Serif"/>
                <a:cs typeface="Microsoft Sans Serif"/>
              </a:rPr>
              <a:t> </a:t>
            </a:r>
            <a:r>
              <a:rPr sz="2400" dirty="0">
                <a:latin typeface="Microsoft Sans Serif"/>
                <a:cs typeface="Microsoft Sans Serif"/>
              </a:rPr>
              <a:t>предоставляется</a:t>
            </a:r>
            <a:r>
              <a:rPr sz="2400" spc="-30" dirty="0">
                <a:latin typeface="Microsoft Sans Serif"/>
                <a:cs typeface="Microsoft Sans Serif"/>
              </a:rPr>
              <a:t> </a:t>
            </a:r>
            <a:r>
              <a:rPr sz="2400" spc="-50" dirty="0">
                <a:latin typeface="Microsoft Sans Serif"/>
                <a:cs typeface="Microsoft Sans Serif"/>
              </a:rPr>
              <a:t>в </a:t>
            </a:r>
            <a:r>
              <a:rPr sz="2400" spc="-10" dirty="0">
                <a:latin typeface="Microsoft Sans Serif"/>
                <a:cs typeface="Microsoft Sans Serif"/>
              </a:rPr>
              <a:t>определенном</a:t>
            </a:r>
            <a:r>
              <a:rPr sz="2400" spc="-85" dirty="0">
                <a:latin typeface="Microsoft Sans Serif"/>
                <a:cs typeface="Microsoft Sans Serif"/>
              </a:rPr>
              <a:t> </a:t>
            </a:r>
            <a:r>
              <a:rPr sz="2400" dirty="0">
                <a:latin typeface="Microsoft Sans Serif"/>
                <a:cs typeface="Microsoft Sans Serif"/>
              </a:rPr>
              <a:t>проценте</a:t>
            </a:r>
            <a:r>
              <a:rPr sz="2400" spc="-100" dirty="0">
                <a:latin typeface="Microsoft Sans Serif"/>
                <a:cs typeface="Microsoft Sans Serif"/>
              </a:rPr>
              <a:t> </a:t>
            </a:r>
            <a:r>
              <a:rPr sz="2400" dirty="0">
                <a:latin typeface="Microsoft Sans Serif"/>
                <a:cs typeface="Microsoft Sans Serif"/>
              </a:rPr>
              <a:t>от</a:t>
            </a:r>
            <a:r>
              <a:rPr sz="2400" spc="-105" dirty="0">
                <a:latin typeface="Microsoft Sans Serif"/>
                <a:cs typeface="Microsoft Sans Serif"/>
              </a:rPr>
              <a:t> </a:t>
            </a:r>
            <a:r>
              <a:rPr sz="2400" dirty="0">
                <a:latin typeface="Microsoft Sans Serif"/>
                <a:cs typeface="Microsoft Sans Serif"/>
              </a:rPr>
              <a:t>суммы</a:t>
            </a:r>
            <a:r>
              <a:rPr sz="2400" spc="-120" dirty="0">
                <a:latin typeface="Microsoft Sans Serif"/>
                <a:cs typeface="Microsoft Sans Serif"/>
              </a:rPr>
              <a:t> </a:t>
            </a:r>
            <a:r>
              <a:rPr sz="2400" spc="-10" dirty="0">
                <a:latin typeface="Microsoft Sans Serif"/>
                <a:cs typeface="Microsoft Sans Serif"/>
              </a:rPr>
              <a:t>дохода </a:t>
            </a:r>
            <a:r>
              <a:rPr sz="2400" dirty="0">
                <a:latin typeface="Microsoft Sans Serif"/>
                <a:cs typeface="Microsoft Sans Serif"/>
              </a:rPr>
              <a:t>(см.таблицу</a:t>
            </a:r>
            <a:r>
              <a:rPr sz="2400" spc="-75" dirty="0">
                <a:latin typeface="Microsoft Sans Serif"/>
                <a:cs typeface="Microsoft Sans Serif"/>
              </a:rPr>
              <a:t> </a:t>
            </a:r>
            <a:r>
              <a:rPr sz="2400" dirty="0">
                <a:latin typeface="Microsoft Sans Serif"/>
                <a:cs typeface="Microsoft Sans Serif"/>
              </a:rPr>
              <a:t>в</a:t>
            </a:r>
            <a:r>
              <a:rPr sz="2400" spc="-45" dirty="0">
                <a:latin typeface="Microsoft Sans Serif"/>
                <a:cs typeface="Microsoft Sans Serif"/>
              </a:rPr>
              <a:t> </a:t>
            </a:r>
            <a:r>
              <a:rPr sz="2400" dirty="0">
                <a:latin typeface="Microsoft Sans Serif"/>
                <a:cs typeface="Microsoft Sans Serif"/>
              </a:rPr>
              <a:t>ст.221</a:t>
            </a:r>
            <a:r>
              <a:rPr sz="2400" spc="-30" dirty="0">
                <a:latin typeface="Microsoft Sans Serif"/>
                <a:cs typeface="Microsoft Sans Serif"/>
              </a:rPr>
              <a:t> </a:t>
            </a:r>
            <a:r>
              <a:rPr sz="2400" spc="-50" dirty="0">
                <a:latin typeface="Microsoft Sans Serif"/>
                <a:cs typeface="Microsoft Sans Serif"/>
              </a:rPr>
              <a:t>НК</a:t>
            </a:r>
            <a:r>
              <a:rPr sz="2400" spc="-30" dirty="0">
                <a:latin typeface="Microsoft Sans Serif"/>
                <a:cs typeface="Microsoft Sans Serif"/>
              </a:rPr>
              <a:t> </a:t>
            </a:r>
            <a:r>
              <a:rPr sz="2400" spc="-20" dirty="0">
                <a:latin typeface="Microsoft Sans Serif"/>
                <a:cs typeface="Microsoft Sans Serif"/>
              </a:rPr>
              <a:t>РФ).</a:t>
            </a:r>
            <a:endParaRPr sz="2400" dirty="0">
              <a:latin typeface="Microsoft Sans Serif"/>
              <a:cs typeface="Microsoft Sans Serif"/>
            </a:endParaRPr>
          </a:p>
          <a:p>
            <a:pPr marL="12700">
              <a:lnSpc>
                <a:spcPct val="100000"/>
              </a:lnSpc>
              <a:spcBef>
                <a:spcPts val="585"/>
              </a:spcBef>
            </a:pPr>
            <a:r>
              <a:rPr sz="2400" spc="-50" dirty="0">
                <a:latin typeface="Microsoft Sans Serif"/>
                <a:cs typeface="Microsoft Sans Serif"/>
              </a:rPr>
              <a:t>•</a:t>
            </a:r>
            <a:endParaRPr sz="2400" dirty="0">
              <a:latin typeface="Microsoft Sans Serif"/>
              <a:cs typeface="Microsoft Sans Serif"/>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57200" y="274320"/>
            <a:ext cx="8229600" cy="900888"/>
          </a:xfrm>
          <a:prstGeom prst="rect">
            <a:avLst/>
          </a:prstGeom>
          <a:solidFill>
            <a:schemeClr val="bg1"/>
          </a:solidFill>
        </p:spPr>
        <p:txBody>
          <a:bodyPr vert="horz" wrap="square" lIns="0" tIns="221615" rIns="0" bIns="0" rtlCol="0">
            <a:spAutoFit/>
          </a:bodyPr>
          <a:lstStyle/>
          <a:p>
            <a:pPr marL="889000">
              <a:lnSpc>
                <a:spcPct val="100000"/>
              </a:lnSpc>
              <a:spcBef>
                <a:spcPts val="1745"/>
              </a:spcBef>
            </a:pPr>
            <a:r>
              <a:rPr dirty="0"/>
              <a:t>Налоговая</a:t>
            </a:r>
            <a:r>
              <a:rPr spc="-125" dirty="0"/>
              <a:t> </a:t>
            </a:r>
            <a:r>
              <a:rPr dirty="0"/>
              <a:t>реформа</a:t>
            </a:r>
            <a:r>
              <a:rPr spc="-130" dirty="0"/>
              <a:t> </a:t>
            </a:r>
            <a:r>
              <a:rPr dirty="0"/>
              <a:t>-</a:t>
            </a:r>
            <a:r>
              <a:rPr spc="-125" dirty="0"/>
              <a:t> </a:t>
            </a:r>
            <a:r>
              <a:rPr spc="-35" dirty="0"/>
              <a:t>25</a:t>
            </a:r>
          </a:p>
        </p:txBody>
      </p:sp>
      <p:sp>
        <p:nvSpPr>
          <p:cNvPr id="3" name="object 3"/>
          <p:cNvSpPr txBox="1"/>
          <p:nvPr/>
        </p:nvSpPr>
        <p:spPr>
          <a:xfrm>
            <a:off x="535940" y="1552003"/>
            <a:ext cx="7998459" cy="2980303"/>
          </a:xfrm>
          <a:prstGeom prst="rect">
            <a:avLst/>
          </a:prstGeom>
        </p:spPr>
        <p:txBody>
          <a:bodyPr vert="horz" wrap="square" lIns="0" tIns="86360" rIns="0" bIns="0" rtlCol="0">
            <a:spAutoFit/>
          </a:bodyPr>
          <a:lstStyle/>
          <a:p>
            <a:pPr marL="355600" marR="68580" indent="-343535">
              <a:lnSpc>
                <a:spcPct val="100000"/>
              </a:lnSpc>
              <a:spcBef>
                <a:spcPts val="580"/>
              </a:spcBef>
              <a:buChar char="•"/>
              <a:tabLst>
                <a:tab pos="355600" algn="l"/>
              </a:tabLst>
            </a:pPr>
            <a:r>
              <a:rPr lang="ru-RU" sz="2400" spc="-10" dirty="0" smtClean="0">
                <a:latin typeface="Microsoft Sans Serif"/>
                <a:cs typeface="Microsoft Sans Serif"/>
              </a:rPr>
              <a:t>Т</a:t>
            </a:r>
            <a:r>
              <a:rPr sz="2400" spc="-10" dirty="0" err="1" smtClean="0">
                <a:latin typeface="Microsoft Sans Serif"/>
                <a:cs typeface="Microsoft Sans Serif"/>
              </a:rPr>
              <a:t>уристический</a:t>
            </a:r>
            <a:r>
              <a:rPr sz="2400" spc="-10" dirty="0" smtClean="0">
                <a:latin typeface="Microsoft Sans Serif"/>
                <a:cs typeface="Microsoft Sans Serif"/>
              </a:rPr>
              <a:t> </a:t>
            </a:r>
            <a:r>
              <a:rPr sz="2400" dirty="0">
                <a:latin typeface="Microsoft Sans Serif"/>
                <a:cs typeface="Microsoft Sans Serif"/>
              </a:rPr>
              <a:t>налог</a:t>
            </a:r>
            <a:r>
              <a:rPr sz="2400" spc="-35" dirty="0">
                <a:latin typeface="Microsoft Sans Serif"/>
                <a:cs typeface="Microsoft Sans Serif"/>
              </a:rPr>
              <a:t> </a:t>
            </a:r>
            <a:r>
              <a:rPr sz="2400" dirty="0">
                <a:latin typeface="Microsoft Sans Serif"/>
                <a:cs typeface="Microsoft Sans Serif"/>
              </a:rPr>
              <a:t>(ст.418.1</a:t>
            </a:r>
            <a:r>
              <a:rPr sz="2400" spc="-40" dirty="0">
                <a:latin typeface="Microsoft Sans Serif"/>
                <a:cs typeface="Microsoft Sans Serif"/>
              </a:rPr>
              <a:t> </a:t>
            </a:r>
            <a:r>
              <a:rPr sz="2400" spc="630" dirty="0">
                <a:latin typeface="Microsoft Sans Serif"/>
                <a:cs typeface="Microsoft Sans Serif"/>
              </a:rPr>
              <a:t>–</a:t>
            </a:r>
            <a:r>
              <a:rPr sz="2400" spc="-35" dirty="0">
                <a:latin typeface="Microsoft Sans Serif"/>
                <a:cs typeface="Microsoft Sans Serif"/>
              </a:rPr>
              <a:t> </a:t>
            </a:r>
            <a:r>
              <a:rPr sz="2400" dirty="0">
                <a:latin typeface="Microsoft Sans Serif"/>
                <a:cs typeface="Microsoft Sans Serif"/>
              </a:rPr>
              <a:t>418.9</a:t>
            </a:r>
            <a:r>
              <a:rPr sz="2400" spc="-35" dirty="0">
                <a:latin typeface="Microsoft Sans Serif"/>
                <a:cs typeface="Microsoft Sans Serif"/>
              </a:rPr>
              <a:t> </a:t>
            </a:r>
            <a:r>
              <a:rPr sz="2400" spc="-20" dirty="0">
                <a:latin typeface="Microsoft Sans Serif"/>
                <a:cs typeface="Microsoft Sans Serif"/>
              </a:rPr>
              <a:t>НК).</a:t>
            </a:r>
            <a:endParaRPr sz="2400" dirty="0">
              <a:latin typeface="Microsoft Sans Serif"/>
              <a:cs typeface="Microsoft Sans Serif"/>
            </a:endParaRPr>
          </a:p>
          <a:p>
            <a:pPr marL="355600" marR="5080" indent="-343535">
              <a:lnSpc>
                <a:spcPct val="100000"/>
              </a:lnSpc>
              <a:spcBef>
                <a:spcPts val="575"/>
              </a:spcBef>
              <a:buChar char="•"/>
              <a:tabLst>
                <a:tab pos="355600" algn="l"/>
              </a:tabLst>
            </a:pPr>
            <a:r>
              <a:rPr sz="2400" dirty="0">
                <a:latin typeface="Microsoft Sans Serif"/>
                <a:cs typeface="Microsoft Sans Serif"/>
              </a:rPr>
              <a:t>Подняли</a:t>
            </a:r>
            <a:r>
              <a:rPr sz="2400" spc="-25" dirty="0">
                <a:latin typeface="Microsoft Sans Serif"/>
                <a:cs typeface="Microsoft Sans Serif"/>
              </a:rPr>
              <a:t> </a:t>
            </a:r>
            <a:r>
              <a:rPr sz="2400" dirty="0">
                <a:latin typeface="Microsoft Sans Serif"/>
                <a:cs typeface="Microsoft Sans Serif"/>
              </a:rPr>
              <a:t>госпошлины</a:t>
            </a:r>
            <a:r>
              <a:rPr sz="2400" spc="-25" dirty="0">
                <a:latin typeface="Microsoft Sans Serif"/>
                <a:cs typeface="Microsoft Sans Serif"/>
              </a:rPr>
              <a:t> </a:t>
            </a:r>
            <a:r>
              <a:rPr sz="2400" dirty="0">
                <a:latin typeface="Microsoft Sans Serif"/>
                <a:cs typeface="Microsoft Sans Serif"/>
              </a:rPr>
              <a:t>для</a:t>
            </a:r>
            <a:r>
              <a:rPr sz="2400" spc="-35" dirty="0">
                <a:latin typeface="Microsoft Sans Serif"/>
                <a:cs typeface="Microsoft Sans Serif"/>
              </a:rPr>
              <a:t> </a:t>
            </a:r>
            <a:r>
              <a:rPr sz="2400" spc="-10" dirty="0">
                <a:latin typeface="Microsoft Sans Serif"/>
                <a:cs typeface="Microsoft Sans Serif"/>
              </a:rPr>
              <a:t>юридических</a:t>
            </a:r>
            <a:r>
              <a:rPr sz="2400" spc="-35" dirty="0">
                <a:latin typeface="Microsoft Sans Serif"/>
                <a:cs typeface="Microsoft Sans Serif"/>
              </a:rPr>
              <a:t> </a:t>
            </a:r>
            <a:r>
              <a:rPr sz="2400" dirty="0">
                <a:latin typeface="Microsoft Sans Serif"/>
                <a:cs typeface="Microsoft Sans Serif"/>
              </a:rPr>
              <a:t>и</a:t>
            </a:r>
            <a:r>
              <a:rPr sz="2400" spc="-45" dirty="0">
                <a:latin typeface="Microsoft Sans Serif"/>
                <a:cs typeface="Microsoft Sans Serif"/>
              </a:rPr>
              <a:t> </a:t>
            </a:r>
            <a:r>
              <a:rPr sz="2400" spc="-10" dirty="0">
                <a:latin typeface="Microsoft Sans Serif"/>
                <a:cs typeface="Microsoft Sans Serif"/>
              </a:rPr>
              <a:t>физических </a:t>
            </a:r>
            <a:r>
              <a:rPr sz="2400" dirty="0">
                <a:latin typeface="Microsoft Sans Serif"/>
                <a:cs typeface="Microsoft Sans Serif"/>
              </a:rPr>
              <a:t>лиц</a:t>
            </a:r>
            <a:r>
              <a:rPr sz="2400" spc="-15" dirty="0">
                <a:latin typeface="Microsoft Sans Serif"/>
                <a:cs typeface="Microsoft Sans Serif"/>
              </a:rPr>
              <a:t> </a:t>
            </a:r>
            <a:r>
              <a:rPr sz="2400" dirty="0">
                <a:latin typeface="Microsoft Sans Serif"/>
                <a:cs typeface="Microsoft Sans Serif"/>
              </a:rPr>
              <a:t>(ст.333.33</a:t>
            </a:r>
            <a:r>
              <a:rPr sz="2400" spc="-10" dirty="0">
                <a:latin typeface="Microsoft Sans Serif"/>
                <a:cs typeface="Microsoft Sans Serif"/>
              </a:rPr>
              <a:t> </a:t>
            </a:r>
            <a:r>
              <a:rPr sz="2400" spc="-20" dirty="0">
                <a:latin typeface="Microsoft Sans Serif"/>
                <a:cs typeface="Microsoft Sans Serif"/>
              </a:rPr>
              <a:t>НК).</a:t>
            </a:r>
            <a:endParaRPr sz="2400" dirty="0">
              <a:latin typeface="Microsoft Sans Serif"/>
              <a:cs typeface="Microsoft Sans Serif"/>
            </a:endParaRPr>
          </a:p>
          <a:p>
            <a:pPr marL="355600" marR="59055" indent="-343535">
              <a:lnSpc>
                <a:spcPct val="100000"/>
              </a:lnSpc>
              <a:spcBef>
                <a:spcPts val="580"/>
              </a:spcBef>
              <a:buChar char="•"/>
              <a:tabLst>
                <a:tab pos="355600" algn="l"/>
                <a:tab pos="6869430" algn="l"/>
              </a:tabLst>
            </a:pPr>
            <a:r>
              <a:rPr sz="2400" dirty="0">
                <a:latin typeface="Microsoft Sans Serif"/>
                <a:cs typeface="Microsoft Sans Serif"/>
              </a:rPr>
              <a:t>Матвыгода</a:t>
            </a:r>
            <a:r>
              <a:rPr sz="2400" spc="-90" dirty="0">
                <a:latin typeface="Microsoft Sans Serif"/>
                <a:cs typeface="Microsoft Sans Serif"/>
              </a:rPr>
              <a:t> </a:t>
            </a:r>
            <a:r>
              <a:rPr sz="2400" dirty="0">
                <a:latin typeface="Microsoft Sans Serif"/>
                <a:cs typeface="Microsoft Sans Serif"/>
              </a:rPr>
              <a:t>по</a:t>
            </a:r>
            <a:r>
              <a:rPr sz="2400" spc="-90" dirty="0">
                <a:latin typeface="Microsoft Sans Serif"/>
                <a:cs typeface="Microsoft Sans Serif"/>
              </a:rPr>
              <a:t> </a:t>
            </a:r>
            <a:r>
              <a:rPr sz="2400" spc="-20" dirty="0">
                <a:latin typeface="Microsoft Sans Serif"/>
                <a:cs typeface="Microsoft Sans Serif"/>
              </a:rPr>
              <a:t>займам:</a:t>
            </a:r>
            <a:r>
              <a:rPr sz="2400" spc="-105" dirty="0">
                <a:latin typeface="Microsoft Sans Serif"/>
                <a:cs typeface="Microsoft Sans Serif"/>
              </a:rPr>
              <a:t> </a:t>
            </a:r>
            <a:r>
              <a:rPr sz="2400" spc="-20" dirty="0">
                <a:latin typeface="Microsoft Sans Serif"/>
                <a:cs typeface="Microsoft Sans Serif"/>
              </a:rPr>
              <a:t>ставка</a:t>
            </a:r>
            <a:r>
              <a:rPr sz="2400" spc="-85" dirty="0">
                <a:latin typeface="Microsoft Sans Serif"/>
                <a:cs typeface="Microsoft Sans Serif"/>
              </a:rPr>
              <a:t> </a:t>
            </a:r>
            <a:r>
              <a:rPr sz="2400" spc="-10" dirty="0">
                <a:latin typeface="Microsoft Sans Serif"/>
                <a:cs typeface="Microsoft Sans Serif"/>
              </a:rPr>
              <a:t>минимальная:</a:t>
            </a:r>
            <a:r>
              <a:rPr sz="2400" dirty="0">
                <a:latin typeface="Microsoft Sans Serif"/>
                <a:cs typeface="Microsoft Sans Serif"/>
              </a:rPr>
              <a:t>	на</a:t>
            </a:r>
            <a:r>
              <a:rPr sz="2400" spc="-20" dirty="0">
                <a:latin typeface="Microsoft Sans Serif"/>
                <a:cs typeface="Microsoft Sans Serif"/>
              </a:rPr>
              <a:t> дату </a:t>
            </a:r>
            <a:r>
              <a:rPr sz="2400" spc="-10" dirty="0">
                <a:latin typeface="Microsoft Sans Serif"/>
                <a:cs typeface="Microsoft Sans Serif"/>
              </a:rPr>
              <a:t>заключения</a:t>
            </a:r>
            <a:r>
              <a:rPr sz="2400" spc="-75" dirty="0">
                <a:latin typeface="Microsoft Sans Serif"/>
                <a:cs typeface="Microsoft Sans Serif"/>
              </a:rPr>
              <a:t> </a:t>
            </a:r>
            <a:r>
              <a:rPr sz="2400" dirty="0">
                <a:latin typeface="Microsoft Sans Serif"/>
                <a:cs typeface="Microsoft Sans Serif"/>
              </a:rPr>
              <a:t>договора</a:t>
            </a:r>
            <a:r>
              <a:rPr sz="2400" spc="-45" dirty="0">
                <a:latin typeface="Microsoft Sans Serif"/>
                <a:cs typeface="Microsoft Sans Serif"/>
              </a:rPr>
              <a:t> </a:t>
            </a:r>
            <a:r>
              <a:rPr sz="2400" dirty="0">
                <a:latin typeface="Microsoft Sans Serif"/>
                <a:cs typeface="Microsoft Sans Serif"/>
              </a:rPr>
              <a:t>или</a:t>
            </a:r>
            <a:r>
              <a:rPr sz="2400" spc="-90" dirty="0">
                <a:latin typeface="Microsoft Sans Serif"/>
                <a:cs typeface="Microsoft Sans Serif"/>
              </a:rPr>
              <a:t> </a:t>
            </a:r>
            <a:r>
              <a:rPr sz="2400" dirty="0">
                <a:latin typeface="Microsoft Sans Serif"/>
                <a:cs typeface="Microsoft Sans Serif"/>
              </a:rPr>
              <a:t>на</a:t>
            </a:r>
            <a:r>
              <a:rPr sz="2400" spc="-55" dirty="0">
                <a:latin typeface="Microsoft Sans Serif"/>
                <a:cs typeface="Microsoft Sans Serif"/>
              </a:rPr>
              <a:t> </a:t>
            </a:r>
            <a:r>
              <a:rPr sz="2400" spc="-10" dirty="0">
                <a:latin typeface="Microsoft Sans Serif"/>
                <a:cs typeface="Microsoft Sans Serif"/>
              </a:rPr>
              <a:t>конец</a:t>
            </a:r>
            <a:r>
              <a:rPr sz="2400" spc="-65" dirty="0">
                <a:latin typeface="Microsoft Sans Serif"/>
                <a:cs typeface="Microsoft Sans Serif"/>
              </a:rPr>
              <a:t> </a:t>
            </a:r>
            <a:r>
              <a:rPr sz="2400" spc="-10" dirty="0">
                <a:latin typeface="Microsoft Sans Serif"/>
                <a:cs typeface="Microsoft Sans Serif"/>
              </a:rPr>
              <a:t>месяца.</a:t>
            </a:r>
            <a:endParaRPr sz="2400" dirty="0">
              <a:latin typeface="Microsoft Sans Serif"/>
              <a:cs typeface="Microsoft Sans Serif"/>
            </a:endParaRPr>
          </a:p>
          <a:p>
            <a:pPr marL="355600" indent="-342900">
              <a:lnSpc>
                <a:spcPct val="100000"/>
              </a:lnSpc>
              <a:spcBef>
                <a:spcPts val="575"/>
              </a:spcBef>
              <a:buChar char="•"/>
              <a:tabLst>
                <a:tab pos="355600" algn="l"/>
              </a:tabLst>
            </a:pPr>
            <a:r>
              <a:rPr sz="2400" dirty="0">
                <a:latin typeface="Microsoft Sans Serif"/>
                <a:cs typeface="Microsoft Sans Serif"/>
              </a:rPr>
              <a:t>Реестр</a:t>
            </a:r>
            <a:r>
              <a:rPr sz="2400" spc="-30" dirty="0">
                <a:latin typeface="Microsoft Sans Serif"/>
                <a:cs typeface="Microsoft Sans Serif"/>
              </a:rPr>
              <a:t> </a:t>
            </a:r>
            <a:r>
              <a:rPr sz="2400" spc="-25" dirty="0">
                <a:latin typeface="Microsoft Sans Serif"/>
                <a:cs typeface="Microsoft Sans Serif"/>
              </a:rPr>
              <a:t>воинского</a:t>
            </a:r>
            <a:r>
              <a:rPr sz="2400" spc="-45" dirty="0">
                <a:latin typeface="Microsoft Sans Serif"/>
                <a:cs typeface="Microsoft Sans Serif"/>
              </a:rPr>
              <a:t> </a:t>
            </a:r>
            <a:r>
              <a:rPr sz="2400" dirty="0">
                <a:latin typeface="Microsoft Sans Serif"/>
                <a:cs typeface="Microsoft Sans Serif"/>
              </a:rPr>
              <a:t>учета</a:t>
            </a:r>
            <a:r>
              <a:rPr sz="2400" spc="-35" dirty="0">
                <a:latin typeface="Microsoft Sans Serif"/>
                <a:cs typeface="Microsoft Sans Serif"/>
              </a:rPr>
              <a:t> </a:t>
            </a:r>
            <a:r>
              <a:rPr sz="2400" dirty="0">
                <a:latin typeface="Microsoft Sans Serif"/>
                <a:cs typeface="Microsoft Sans Serif"/>
              </a:rPr>
              <a:t>с</a:t>
            </a:r>
            <a:r>
              <a:rPr sz="2400" spc="-50" dirty="0">
                <a:latin typeface="Microsoft Sans Serif"/>
                <a:cs typeface="Microsoft Sans Serif"/>
              </a:rPr>
              <a:t> </a:t>
            </a:r>
            <a:r>
              <a:rPr sz="2400" dirty="0">
                <a:latin typeface="Microsoft Sans Serif"/>
                <a:cs typeface="Microsoft Sans Serif"/>
              </a:rPr>
              <a:t>1</a:t>
            </a:r>
            <a:r>
              <a:rPr sz="2400" spc="-40" dirty="0">
                <a:latin typeface="Microsoft Sans Serif"/>
                <a:cs typeface="Microsoft Sans Serif"/>
              </a:rPr>
              <a:t> </a:t>
            </a:r>
            <a:r>
              <a:rPr sz="2400" dirty="0">
                <a:latin typeface="Microsoft Sans Serif"/>
                <a:cs typeface="Microsoft Sans Serif"/>
              </a:rPr>
              <a:t>ноября</a:t>
            </a:r>
            <a:r>
              <a:rPr sz="2400" spc="-40" dirty="0">
                <a:latin typeface="Microsoft Sans Serif"/>
                <a:cs typeface="Microsoft Sans Serif"/>
              </a:rPr>
              <a:t> </a:t>
            </a:r>
            <a:r>
              <a:rPr sz="2400" dirty="0">
                <a:latin typeface="Microsoft Sans Serif"/>
                <a:cs typeface="Microsoft Sans Serif"/>
              </a:rPr>
              <a:t>2024</a:t>
            </a:r>
            <a:r>
              <a:rPr sz="2400" spc="-35" dirty="0">
                <a:latin typeface="Microsoft Sans Serif"/>
                <a:cs typeface="Microsoft Sans Serif"/>
              </a:rPr>
              <a:t> </a:t>
            </a:r>
            <a:r>
              <a:rPr sz="2400" spc="-10" dirty="0">
                <a:latin typeface="Microsoft Sans Serif"/>
                <a:cs typeface="Microsoft Sans Serif"/>
              </a:rPr>
              <a:t>года.</a:t>
            </a:r>
            <a:endParaRPr sz="2400" dirty="0">
              <a:latin typeface="Microsoft Sans Serif"/>
              <a:cs typeface="Microsoft Sans Serif"/>
            </a:endParaRPr>
          </a:p>
          <a:p>
            <a:pPr marL="355600" indent="-342900">
              <a:lnSpc>
                <a:spcPct val="100000"/>
              </a:lnSpc>
              <a:spcBef>
                <a:spcPts val="580"/>
              </a:spcBef>
              <a:buChar char="•"/>
              <a:tabLst>
                <a:tab pos="355600" algn="l"/>
              </a:tabLst>
            </a:pPr>
            <a:r>
              <a:rPr sz="2400" dirty="0">
                <a:latin typeface="Microsoft Sans Serif"/>
                <a:cs typeface="Microsoft Sans Serif"/>
              </a:rPr>
              <a:t>Амнистия</a:t>
            </a:r>
            <a:r>
              <a:rPr sz="2400" spc="-35" dirty="0">
                <a:latin typeface="Microsoft Sans Serif"/>
                <a:cs typeface="Microsoft Sans Serif"/>
              </a:rPr>
              <a:t> </a:t>
            </a:r>
            <a:r>
              <a:rPr sz="2400" dirty="0" err="1">
                <a:latin typeface="Microsoft Sans Serif"/>
                <a:cs typeface="Microsoft Sans Serif"/>
              </a:rPr>
              <a:t>по</a:t>
            </a:r>
            <a:r>
              <a:rPr sz="2400" spc="-25" dirty="0">
                <a:latin typeface="Microsoft Sans Serif"/>
                <a:cs typeface="Microsoft Sans Serif"/>
              </a:rPr>
              <a:t> </a:t>
            </a:r>
            <a:r>
              <a:rPr sz="2400" dirty="0" err="1" smtClean="0">
                <a:latin typeface="Microsoft Sans Serif"/>
                <a:cs typeface="Microsoft Sans Serif"/>
              </a:rPr>
              <a:t>дроблени</a:t>
            </a:r>
            <a:r>
              <a:rPr lang="ru-RU" sz="2400" dirty="0" err="1" smtClean="0">
                <a:latin typeface="Microsoft Sans Serif"/>
                <a:cs typeface="Microsoft Sans Serif"/>
              </a:rPr>
              <a:t>ю</a:t>
            </a:r>
            <a:endParaRPr sz="2400" dirty="0">
              <a:latin typeface="Microsoft Sans Serif"/>
              <a:cs typeface="Microsoft Sans Serif"/>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57200" y="181987"/>
            <a:ext cx="8229600" cy="993221"/>
          </a:xfrm>
          <a:prstGeom prst="rect">
            <a:avLst/>
          </a:prstGeom>
          <a:solidFill>
            <a:schemeClr val="bg1"/>
          </a:solidFill>
        </p:spPr>
        <p:txBody>
          <a:bodyPr vert="horz" wrap="square" lIns="0" tIns="221615" rIns="0" bIns="0" rtlCol="0">
            <a:spAutoFit/>
          </a:bodyPr>
          <a:lstStyle/>
          <a:p>
            <a:pPr algn="ctr">
              <a:lnSpc>
                <a:spcPct val="100000"/>
              </a:lnSpc>
              <a:spcBef>
                <a:spcPts val="1745"/>
              </a:spcBef>
            </a:pPr>
            <a:r>
              <a:rPr spc="-25" dirty="0" smtClean="0"/>
              <a:t>У</a:t>
            </a:r>
            <a:r>
              <a:rPr lang="ru-RU" spc="-25" dirty="0" smtClean="0"/>
              <a:t>СН</a:t>
            </a:r>
            <a:r>
              <a:rPr spc="-85" dirty="0" smtClean="0"/>
              <a:t> </a:t>
            </a:r>
            <a:r>
              <a:rPr dirty="0"/>
              <a:t>в</a:t>
            </a:r>
            <a:r>
              <a:rPr spc="-80" dirty="0"/>
              <a:t> </a:t>
            </a:r>
            <a:r>
              <a:rPr dirty="0"/>
              <a:t>2025</a:t>
            </a:r>
            <a:r>
              <a:rPr spc="-80" dirty="0"/>
              <a:t> </a:t>
            </a:r>
            <a:r>
              <a:rPr spc="-20" dirty="0"/>
              <a:t>году</a:t>
            </a:r>
          </a:p>
        </p:txBody>
      </p:sp>
      <p:sp>
        <p:nvSpPr>
          <p:cNvPr id="3" name="object 3"/>
          <p:cNvSpPr txBox="1"/>
          <p:nvPr/>
        </p:nvSpPr>
        <p:spPr>
          <a:xfrm>
            <a:off x="467544" y="1412776"/>
            <a:ext cx="8135436" cy="5292032"/>
          </a:xfrm>
          <a:prstGeom prst="rect">
            <a:avLst/>
          </a:prstGeom>
        </p:spPr>
        <p:txBody>
          <a:bodyPr vert="horz" wrap="square" lIns="0" tIns="13335" rIns="0" bIns="0" rtlCol="0">
            <a:spAutoFit/>
          </a:bodyPr>
          <a:lstStyle/>
          <a:p>
            <a:pPr marL="12700" marR="52705">
              <a:lnSpc>
                <a:spcPct val="100000"/>
              </a:lnSpc>
              <a:spcBef>
                <a:spcPts val="105"/>
              </a:spcBef>
            </a:pPr>
            <a:r>
              <a:rPr sz="2000" spc="-20" dirty="0">
                <a:latin typeface="Microsoft Sans Serif"/>
                <a:cs typeface="Microsoft Sans Serif"/>
              </a:rPr>
              <a:t>Лимит</a:t>
            </a:r>
            <a:r>
              <a:rPr sz="2000" spc="-45" dirty="0">
                <a:latin typeface="Microsoft Sans Serif"/>
                <a:cs typeface="Microsoft Sans Serif"/>
              </a:rPr>
              <a:t> </a:t>
            </a:r>
            <a:r>
              <a:rPr sz="2000" dirty="0">
                <a:latin typeface="Microsoft Sans Serif"/>
                <a:cs typeface="Microsoft Sans Serif"/>
              </a:rPr>
              <a:t>дохода</a:t>
            </a:r>
            <a:r>
              <a:rPr sz="2000" spc="-25" dirty="0">
                <a:latin typeface="Microsoft Sans Serif"/>
                <a:cs typeface="Microsoft Sans Serif"/>
              </a:rPr>
              <a:t> </a:t>
            </a:r>
            <a:r>
              <a:rPr sz="2000" dirty="0">
                <a:latin typeface="Microsoft Sans Serif"/>
                <a:cs typeface="Microsoft Sans Serif"/>
              </a:rPr>
              <a:t>450</a:t>
            </a:r>
            <a:r>
              <a:rPr sz="2000" spc="-20" dirty="0">
                <a:latin typeface="Microsoft Sans Serif"/>
                <a:cs typeface="Microsoft Sans Serif"/>
              </a:rPr>
              <a:t> </a:t>
            </a:r>
            <a:r>
              <a:rPr sz="2000" dirty="0">
                <a:latin typeface="Microsoft Sans Serif"/>
                <a:cs typeface="Microsoft Sans Serif"/>
              </a:rPr>
              <a:t>млн.руб.</a:t>
            </a:r>
            <a:r>
              <a:rPr sz="2000" spc="-30" dirty="0">
                <a:latin typeface="Microsoft Sans Serif"/>
                <a:cs typeface="Microsoft Sans Serif"/>
              </a:rPr>
              <a:t> </a:t>
            </a:r>
            <a:endParaRPr lang="ru-RU" sz="2000" spc="-30" dirty="0" smtClean="0">
              <a:latin typeface="Microsoft Sans Serif"/>
              <a:cs typeface="Microsoft Sans Serif"/>
            </a:endParaRPr>
          </a:p>
          <a:p>
            <a:pPr marL="12700" marR="52705">
              <a:lnSpc>
                <a:spcPct val="100000"/>
              </a:lnSpc>
              <a:spcBef>
                <a:spcPts val="105"/>
              </a:spcBef>
            </a:pPr>
            <a:r>
              <a:rPr sz="2000" dirty="0" err="1" smtClean="0">
                <a:latin typeface="Microsoft Sans Serif"/>
                <a:cs typeface="Microsoft Sans Serif"/>
              </a:rPr>
              <a:t>Сюда</a:t>
            </a:r>
            <a:r>
              <a:rPr sz="2000" spc="-25" dirty="0" smtClean="0">
                <a:latin typeface="Microsoft Sans Serif"/>
                <a:cs typeface="Microsoft Sans Serif"/>
              </a:rPr>
              <a:t> </a:t>
            </a:r>
            <a:r>
              <a:rPr sz="2000" dirty="0" err="1">
                <a:latin typeface="Microsoft Sans Serif"/>
                <a:cs typeface="Microsoft Sans Serif"/>
              </a:rPr>
              <a:t>не</a:t>
            </a:r>
            <a:r>
              <a:rPr sz="2000" spc="-25" dirty="0">
                <a:latin typeface="Microsoft Sans Serif"/>
                <a:cs typeface="Microsoft Sans Serif"/>
              </a:rPr>
              <a:t> </a:t>
            </a:r>
            <a:r>
              <a:rPr sz="2000" spc="-25" dirty="0" err="1" smtClean="0">
                <a:latin typeface="Microsoft Sans Serif"/>
                <a:cs typeface="Microsoft Sans Serif"/>
              </a:rPr>
              <a:t>вкл.полож.к</a:t>
            </a:r>
            <a:r>
              <a:rPr lang="ru-RU" sz="2000" spc="-25" dirty="0" err="1" smtClean="0">
                <a:latin typeface="Microsoft Sans Serif"/>
                <a:cs typeface="Microsoft Sans Serif"/>
              </a:rPr>
              <a:t>урсовые</a:t>
            </a:r>
            <a:r>
              <a:rPr lang="ru-RU" sz="2000" spc="-25" dirty="0" smtClean="0">
                <a:latin typeface="Microsoft Sans Serif"/>
                <a:cs typeface="Microsoft Sans Serif"/>
              </a:rPr>
              <a:t> разницы </a:t>
            </a:r>
            <a:r>
              <a:rPr sz="2000" spc="-35" dirty="0" smtClean="0">
                <a:latin typeface="Microsoft Sans Serif"/>
                <a:cs typeface="Microsoft Sans Serif"/>
              </a:rPr>
              <a:t> </a:t>
            </a:r>
            <a:r>
              <a:rPr sz="2000" dirty="0">
                <a:latin typeface="Microsoft Sans Serif"/>
                <a:cs typeface="Microsoft Sans Serif"/>
              </a:rPr>
              <a:t>и</a:t>
            </a:r>
            <a:r>
              <a:rPr sz="2000" spc="-30" dirty="0">
                <a:latin typeface="Microsoft Sans Serif"/>
                <a:cs typeface="Microsoft Sans Serif"/>
              </a:rPr>
              <a:t> </a:t>
            </a:r>
            <a:r>
              <a:rPr sz="2000" dirty="0">
                <a:latin typeface="Microsoft Sans Serif"/>
                <a:cs typeface="Microsoft Sans Serif"/>
              </a:rPr>
              <a:t>субсидии</a:t>
            </a:r>
            <a:r>
              <a:rPr sz="2000" spc="-45" dirty="0">
                <a:latin typeface="Microsoft Sans Serif"/>
                <a:cs typeface="Microsoft Sans Serif"/>
              </a:rPr>
              <a:t> </a:t>
            </a:r>
            <a:r>
              <a:rPr sz="2000" spc="-25" dirty="0">
                <a:latin typeface="Microsoft Sans Serif"/>
                <a:cs typeface="Microsoft Sans Serif"/>
              </a:rPr>
              <a:t>от </a:t>
            </a:r>
            <a:r>
              <a:rPr sz="2000" dirty="0">
                <a:latin typeface="Microsoft Sans Serif"/>
                <a:cs typeface="Microsoft Sans Serif"/>
              </a:rPr>
              <a:t>передачи</a:t>
            </a:r>
            <a:r>
              <a:rPr sz="2000" spc="-45" dirty="0">
                <a:latin typeface="Microsoft Sans Serif"/>
                <a:cs typeface="Microsoft Sans Serif"/>
              </a:rPr>
              <a:t> </a:t>
            </a:r>
            <a:r>
              <a:rPr sz="2000" dirty="0">
                <a:latin typeface="Microsoft Sans Serif"/>
                <a:cs typeface="Microsoft Sans Serif"/>
              </a:rPr>
              <a:t>имущества</a:t>
            </a:r>
            <a:r>
              <a:rPr sz="2000" spc="-25" dirty="0">
                <a:latin typeface="Microsoft Sans Serif"/>
                <a:cs typeface="Microsoft Sans Serif"/>
              </a:rPr>
              <a:t> </a:t>
            </a:r>
            <a:r>
              <a:rPr sz="2000" dirty="0">
                <a:latin typeface="Microsoft Sans Serif"/>
                <a:cs typeface="Microsoft Sans Serif"/>
              </a:rPr>
              <a:t>в</a:t>
            </a:r>
            <a:r>
              <a:rPr sz="2000" spc="-30" dirty="0">
                <a:latin typeface="Microsoft Sans Serif"/>
                <a:cs typeface="Microsoft Sans Serif"/>
              </a:rPr>
              <a:t> </a:t>
            </a:r>
            <a:r>
              <a:rPr sz="2000" spc="-10" dirty="0">
                <a:latin typeface="Microsoft Sans Serif"/>
                <a:cs typeface="Microsoft Sans Serif"/>
              </a:rPr>
              <a:t>госсобственность.</a:t>
            </a:r>
            <a:r>
              <a:rPr sz="2000" spc="-55" dirty="0">
                <a:latin typeface="Microsoft Sans Serif"/>
                <a:cs typeface="Microsoft Sans Serif"/>
              </a:rPr>
              <a:t> </a:t>
            </a:r>
            <a:endParaRPr lang="ru-RU" sz="2000" spc="-55" dirty="0" smtClean="0">
              <a:latin typeface="Microsoft Sans Serif"/>
              <a:cs typeface="Microsoft Sans Serif"/>
            </a:endParaRPr>
          </a:p>
          <a:p>
            <a:pPr marL="12700" marR="52705">
              <a:lnSpc>
                <a:spcPct val="100000"/>
              </a:lnSpc>
              <a:spcBef>
                <a:spcPts val="105"/>
              </a:spcBef>
            </a:pPr>
            <a:r>
              <a:rPr sz="2000" spc="-20" dirty="0" err="1" smtClean="0">
                <a:latin typeface="Microsoft Sans Serif"/>
                <a:cs typeface="Microsoft Sans Serif"/>
              </a:rPr>
              <a:t>Лимит</a:t>
            </a:r>
            <a:r>
              <a:rPr sz="2000" spc="-50" dirty="0" smtClean="0">
                <a:latin typeface="Microsoft Sans Serif"/>
                <a:cs typeface="Microsoft Sans Serif"/>
              </a:rPr>
              <a:t> </a:t>
            </a:r>
            <a:r>
              <a:rPr sz="2000" spc="-10" dirty="0">
                <a:latin typeface="Microsoft Sans Serif"/>
                <a:cs typeface="Microsoft Sans Serif"/>
              </a:rPr>
              <a:t>численности сотрудников</a:t>
            </a:r>
            <a:r>
              <a:rPr sz="2000" spc="-55" dirty="0">
                <a:latin typeface="Microsoft Sans Serif"/>
                <a:cs typeface="Microsoft Sans Serif"/>
              </a:rPr>
              <a:t> </a:t>
            </a:r>
            <a:r>
              <a:rPr sz="2000" dirty="0">
                <a:latin typeface="Microsoft Sans Serif"/>
                <a:cs typeface="Microsoft Sans Serif"/>
              </a:rPr>
              <a:t>130</a:t>
            </a:r>
            <a:r>
              <a:rPr sz="2000" spc="-25" dirty="0">
                <a:latin typeface="Microsoft Sans Serif"/>
                <a:cs typeface="Microsoft Sans Serif"/>
              </a:rPr>
              <a:t> </a:t>
            </a:r>
            <a:r>
              <a:rPr sz="2000" spc="-10" dirty="0">
                <a:latin typeface="Microsoft Sans Serif"/>
                <a:cs typeface="Microsoft Sans Serif"/>
              </a:rPr>
              <a:t>человек.</a:t>
            </a:r>
            <a:r>
              <a:rPr sz="2000" spc="-40" dirty="0">
                <a:latin typeface="Microsoft Sans Serif"/>
                <a:cs typeface="Microsoft Sans Serif"/>
              </a:rPr>
              <a:t> </a:t>
            </a:r>
            <a:r>
              <a:rPr sz="2000" dirty="0">
                <a:latin typeface="Microsoft Sans Serif"/>
                <a:cs typeface="Microsoft Sans Serif"/>
              </a:rPr>
              <a:t>Чтобы</a:t>
            </a:r>
            <a:r>
              <a:rPr sz="2000" spc="-10" dirty="0">
                <a:latin typeface="Microsoft Sans Serif"/>
                <a:cs typeface="Microsoft Sans Serif"/>
              </a:rPr>
              <a:t> </a:t>
            </a:r>
            <a:r>
              <a:rPr sz="2000" dirty="0">
                <a:latin typeface="Microsoft Sans Serif"/>
                <a:cs typeface="Microsoft Sans Serif"/>
              </a:rPr>
              <a:t>перейти</a:t>
            </a:r>
            <a:r>
              <a:rPr sz="2000" spc="-35" dirty="0">
                <a:latin typeface="Microsoft Sans Serif"/>
                <a:cs typeface="Microsoft Sans Serif"/>
              </a:rPr>
              <a:t> </a:t>
            </a:r>
            <a:r>
              <a:rPr sz="2000" dirty="0">
                <a:latin typeface="Microsoft Sans Serif"/>
                <a:cs typeface="Microsoft Sans Serif"/>
              </a:rPr>
              <a:t>на</a:t>
            </a:r>
            <a:r>
              <a:rPr sz="2000" spc="-30" dirty="0">
                <a:latin typeface="Microsoft Sans Serif"/>
                <a:cs typeface="Microsoft Sans Serif"/>
              </a:rPr>
              <a:t> </a:t>
            </a:r>
            <a:r>
              <a:rPr sz="2000" dirty="0">
                <a:latin typeface="Microsoft Sans Serif"/>
                <a:cs typeface="Microsoft Sans Serif"/>
              </a:rPr>
              <a:t>УСНО</a:t>
            </a:r>
            <a:r>
              <a:rPr sz="2000" spc="-20" dirty="0">
                <a:latin typeface="Microsoft Sans Serif"/>
                <a:cs typeface="Microsoft Sans Serif"/>
              </a:rPr>
              <a:t> </a:t>
            </a:r>
            <a:r>
              <a:rPr sz="2000" dirty="0">
                <a:latin typeface="Microsoft Sans Serif"/>
                <a:cs typeface="Microsoft Sans Serif"/>
              </a:rPr>
              <a:t>с</a:t>
            </a:r>
            <a:r>
              <a:rPr sz="2000" spc="-25" dirty="0">
                <a:latin typeface="Microsoft Sans Serif"/>
                <a:cs typeface="Microsoft Sans Serif"/>
              </a:rPr>
              <a:t> </a:t>
            </a:r>
            <a:r>
              <a:rPr sz="2000" dirty="0">
                <a:latin typeface="Microsoft Sans Serif"/>
                <a:cs typeface="Microsoft Sans Serif"/>
              </a:rPr>
              <a:t>25</a:t>
            </a:r>
            <a:r>
              <a:rPr sz="2000" spc="-25" dirty="0">
                <a:latin typeface="Microsoft Sans Serif"/>
                <a:cs typeface="Microsoft Sans Serif"/>
              </a:rPr>
              <a:t> </a:t>
            </a:r>
            <a:r>
              <a:rPr sz="2000" spc="-10" dirty="0">
                <a:latin typeface="Microsoft Sans Serif"/>
                <a:cs typeface="Microsoft Sans Serif"/>
              </a:rPr>
              <a:t>года, </a:t>
            </a:r>
            <a:r>
              <a:rPr sz="2000" dirty="0">
                <a:latin typeface="Microsoft Sans Serif"/>
                <a:cs typeface="Microsoft Sans Serif"/>
              </a:rPr>
              <a:t>лимит</a:t>
            </a:r>
            <a:r>
              <a:rPr sz="2000" spc="-35" dirty="0">
                <a:latin typeface="Microsoft Sans Serif"/>
                <a:cs typeface="Microsoft Sans Serif"/>
              </a:rPr>
              <a:t> </a:t>
            </a:r>
            <a:r>
              <a:rPr sz="2000" dirty="0">
                <a:latin typeface="Microsoft Sans Serif"/>
                <a:cs typeface="Microsoft Sans Serif"/>
              </a:rPr>
              <a:t>доходов</a:t>
            </a:r>
            <a:r>
              <a:rPr sz="2000" spc="-35" dirty="0">
                <a:latin typeface="Microsoft Sans Serif"/>
                <a:cs typeface="Microsoft Sans Serif"/>
              </a:rPr>
              <a:t> </a:t>
            </a:r>
            <a:r>
              <a:rPr sz="2000" dirty="0">
                <a:latin typeface="Microsoft Sans Serif"/>
                <a:cs typeface="Microsoft Sans Serif"/>
              </a:rPr>
              <a:t>337,5</a:t>
            </a:r>
            <a:r>
              <a:rPr sz="2000" spc="-25" dirty="0">
                <a:latin typeface="Microsoft Sans Serif"/>
                <a:cs typeface="Microsoft Sans Serif"/>
              </a:rPr>
              <a:t> </a:t>
            </a:r>
            <a:r>
              <a:rPr sz="2000" dirty="0">
                <a:latin typeface="Microsoft Sans Serif"/>
                <a:cs typeface="Microsoft Sans Serif"/>
              </a:rPr>
              <a:t>млн.руб.</a:t>
            </a:r>
            <a:r>
              <a:rPr sz="2000" spc="-40" dirty="0">
                <a:latin typeface="Microsoft Sans Serif"/>
                <a:cs typeface="Microsoft Sans Serif"/>
              </a:rPr>
              <a:t> </a:t>
            </a:r>
            <a:r>
              <a:rPr sz="2000" dirty="0">
                <a:latin typeface="Microsoft Sans Serif"/>
                <a:cs typeface="Microsoft Sans Serif"/>
              </a:rPr>
              <a:t>(не</a:t>
            </a:r>
            <a:r>
              <a:rPr sz="2000" spc="-20" dirty="0">
                <a:latin typeface="Microsoft Sans Serif"/>
                <a:cs typeface="Microsoft Sans Serif"/>
              </a:rPr>
              <a:t> </a:t>
            </a:r>
            <a:r>
              <a:rPr sz="2000" spc="-10" dirty="0">
                <a:latin typeface="Microsoft Sans Serif"/>
                <a:cs typeface="Microsoft Sans Serif"/>
              </a:rPr>
              <a:t>индексируется).</a:t>
            </a:r>
            <a:r>
              <a:rPr sz="2000" spc="-65" dirty="0">
                <a:latin typeface="Microsoft Sans Serif"/>
                <a:cs typeface="Microsoft Sans Serif"/>
              </a:rPr>
              <a:t> </a:t>
            </a:r>
            <a:r>
              <a:rPr sz="2000" dirty="0">
                <a:latin typeface="Microsoft Sans Serif"/>
                <a:cs typeface="Microsoft Sans Serif"/>
              </a:rPr>
              <a:t>Эти</a:t>
            </a:r>
            <a:r>
              <a:rPr sz="2000" spc="-15" dirty="0">
                <a:latin typeface="Microsoft Sans Serif"/>
                <a:cs typeface="Microsoft Sans Serif"/>
              </a:rPr>
              <a:t> </a:t>
            </a:r>
            <a:r>
              <a:rPr sz="2000" dirty="0">
                <a:latin typeface="Microsoft Sans Serif"/>
                <a:cs typeface="Microsoft Sans Serif"/>
              </a:rPr>
              <a:t>лимиты</a:t>
            </a:r>
            <a:r>
              <a:rPr sz="2000" spc="-35" dirty="0">
                <a:latin typeface="Microsoft Sans Serif"/>
                <a:cs typeface="Microsoft Sans Serif"/>
              </a:rPr>
              <a:t> </a:t>
            </a:r>
            <a:r>
              <a:rPr sz="2000" dirty="0">
                <a:latin typeface="Microsoft Sans Serif"/>
                <a:cs typeface="Microsoft Sans Serif"/>
              </a:rPr>
              <a:t>с</a:t>
            </a:r>
            <a:r>
              <a:rPr sz="2000" spc="-20" dirty="0">
                <a:latin typeface="Microsoft Sans Serif"/>
                <a:cs typeface="Microsoft Sans Serif"/>
              </a:rPr>
              <a:t> </a:t>
            </a:r>
            <a:r>
              <a:rPr sz="2000" spc="-25" dirty="0">
                <a:latin typeface="Microsoft Sans Serif"/>
                <a:cs typeface="Microsoft Sans Serif"/>
              </a:rPr>
              <a:t>25 </a:t>
            </a:r>
            <a:r>
              <a:rPr sz="2000" dirty="0">
                <a:latin typeface="Microsoft Sans Serif"/>
                <a:cs typeface="Microsoft Sans Serif"/>
              </a:rPr>
              <a:t>г.</a:t>
            </a:r>
            <a:r>
              <a:rPr sz="2000" spc="-40" dirty="0">
                <a:latin typeface="Microsoft Sans Serif"/>
                <a:cs typeface="Microsoft Sans Serif"/>
              </a:rPr>
              <a:t> </a:t>
            </a:r>
            <a:r>
              <a:rPr sz="2000" dirty="0">
                <a:latin typeface="Microsoft Sans Serif"/>
                <a:cs typeface="Microsoft Sans Serif"/>
              </a:rPr>
              <a:t>будут</a:t>
            </a:r>
            <a:r>
              <a:rPr sz="2000" spc="-30" dirty="0">
                <a:latin typeface="Microsoft Sans Serif"/>
                <a:cs typeface="Microsoft Sans Serif"/>
              </a:rPr>
              <a:t> </a:t>
            </a:r>
            <a:r>
              <a:rPr sz="2000" spc="-10" dirty="0">
                <a:latin typeface="Microsoft Sans Serif"/>
                <a:cs typeface="Microsoft Sans Serif"/>
              </a:rPr>
              <a:t>корр.на</a:t>
            </a:r>
            <a:r>
              <a:rPr sz="2000" spc="-45" dirty="0">
                <a:latin typeface="Microsoft Sans Serif"/>
                <a:cs typeface="Microsoft Sans Serif"/>
              </a:rPr>
              <a:t> </a:t>
            </a:r>
            <a:r>
              <a:rPr sz="2000" dirty="0">
                <a:latin typeface="Microsoft Sans Serif"/>
                <a:cs typeface="Microsoft Sans Serif"/>
              </a:rPr>
              <a:t>дефлятор.</a:t>
            </a:r>
            <a:r>
              <a:rPr sz="2000" spc="-25" dirty="0">
                <a:latin typeface="Microsoft Sans Serif"/>
                <a:cs typeface="Microsoft Sans Serif"/>
              </a:rPr>
              <a:t> </a:t>
            </a:r>
            <a:r>
              <a:rPr sz="2000" dirty="0">
                <a:latin typeface="Microsoft Sans Serif"/>
                <a:cs typeface="Microsoft Sans Serif"/>
              </a:rPr>
              <a:t>150</a:t>
            </a:r>
            <a:r>
              <a:rPr sz="2000" spc="-35" dirty="0">
                <a:latin typeface="Microsoft Sans Serif"/>
                <a:cs typeface="Microsoft Sans Serif"/>
              </a:rPr>
              <a:t> </a:t>
            </a:r>
            <a:r>
              <a:rPr sz="2000" dirty="0">
                <a:latin typeface="Microsoft Sans Serif"/>
                <a:cs typeface="Microsoft Sans Serif"/>
              </a:rPr>
              <a:t>млн.руб.</a:t>
            </a:r>
            <a:r>
              <a:rPr sz="2000" spc="-40" dirty="0">
                <a:latin typeface="Microsoft Sans Serif"/>
                <a:cs typeface="Microsoft Sans Serif"/>
              </a:rPr>
              <a:t> </a:t>
            </a:r>
            <a:r>
              <a:rPr sz="2000" dirty="0">
                <a:latin typeface="Microsoft Sans Serif"/>
                <a:cs typeface="Microsoft Sans Serif"/>
              </a:rPr>
              <a:t>и</a:t>
            </a:r>
            <a:r>
              <a:rPr sz="2000" spc="-35" dirty="0">
                <a:latin typeface="Microsoft Sans Serif"/>
                <a:cs typeface="Microsoft Sans Serif"/>
              </a:rPr>
              <a:t> </a:t>
            </a:r>
            <a:r>
              <a:rPr sz="2000" dirty="0">
                <a:latin typeface="Microsoft Sans Serif"/>
                <a:cs typeface="Microsoft Sans Serif"/>
              </a:rPr>
              <a:t>повышенные</a:t>
            </a:r>
            <a:r>
              <a:rPr sz="2000" spc="-50" dirty="0">
                <a:latin typeface="Microsoft Sans Serif"/>
                <a:cs typeface="Microsoft Sans Serif"/>
              </a:rPr>
              <a:t> </a:t>
            </a:r>
            <a:r>
              <a:rPr sz="2000" spc="-10" dirty="0">
                <a:latin typeface="Microsoft Sans Serif"/>
                <a:cs typeface="Microsoft Sans Serif"/>
              </a:rPr>
              <a:t>ставки </a:t>
            </a:r>
            <a:r>
              <a:rPr sz="2000" dirty="0">
                <a:latin typeface="Microsoft Sans Serif"/>
                <a:cs typeface="Microsoft Sans Serif"/>
              </a:rPr>
              <a:t>отменяются.</a:t>
            </a:r>
            <a:r>
              <a:rPr sz="2000" spc="-65" dirty="0">
                <a:latin typeface="Microsoft Sans Serif"/>
                <a:cs typeface="Microsoft Sans Serif"/>
              </a:rPr>
              <a:t> </a:t>
            </a:r>
            <a:r>
              <a:rPr sz="2000" spc="-10" dirty="0">
                <a:latin typeface="Microsoft Sans Serif"/>
                <a:cs typeface="Microsoft Sans Serif"/>
              </a:rPr>
              <a:t>Лимит</a:t>
            </a:r>
            <a:r>
              <a:rPr sz="2000" spc="-70" dirty="0">
                <a:latin typeface="Microsoft Sans Serif"/>
                <a:cs typeface="Microsoft Sans Serif"/>
              </a:rPr>
              <a:t> </a:t>
            </a:r>
            <a:r>
              <a:rPr sz="2000" dirty="0">
                <a:latin typeface="Microsoft Sans Serif"/>
                <a:cs typeface="Microsoft Sans Serif"/>
              </a:rPr>
              <a:t>по</a:t>
            </a:r>
            <a:r>
              <a:rPr sz="2000" spc="-45" dirty="0">
                <a:latin typeface="Microsoft Sans Serif"/>
                <a:cs typeface="Microsoft Sans Serif"/>
              </a:rPr>
              <a:t> </a:t>
            </a:r>
            <a:r>
              <a:rPr sz="2000" dirty="0">
                <a:latin typeface="Microsoft Sans Serif"/>
                <a:cs typeface="Microsoft Sans Serif"/>
              </a:rPr>
              <a:t>ОС</a:t>
            </a:r>
            <a:r>
              <a:rPr sz="2000" spc="-55" dirty="0">
                <a:latin typeface="Microsoft Sans Serif"/>
                <a:cs typeface="Microsoft Sans Serif"/>
              </a:rPr>
              <a:t> </a:t>
            </a:r>
            <a:r>
              <a:rPr sz="2000" dirty="0">
                <a:latin typeface="Microsoft Sans Serif"/>
                <a:cs typeface="Microsoft Sans Serif"/>
              </a:rPr>
              <a:t>200</a:t>
            </a:r>
            <a:r>
              <a:rPr sz="2000" spc="-50" dirty="0">
                <a:latin typeface="Microsoft Sans Serif"/>
                <a:cs typeface="Microsoft Sans Serif"/>
              </a:rPr>
              <a:t> </a:t>
            </a:r>
            <a:r>
              <a:rPr sz="2000" spc="-10" dirty="0">
                <a:latin typeface="Microsoft Sans Serif"/>
                <a:cs typeface="Microsoft Sans Serif"/>
              </a:rPr>
              <a:t>млн.руб.</a:t>
            </a:r>
            <a:endParaRPr sz="2000" dirty="0">
              <a:latin typeface="Microsoft Sans Serif"/>
              <a:cs typeface="Microsoft Sans Serif"/>
            </a:endParaRPr>
          </a:p>
          <a:p>
            <a:pPr marL="12700" marR="5080" algn="just">
              <a:lnSpc>
                <a:spcPct val="100000"/>
              </a:lnSpc>
              <a:spcBef>
                <a:spcPts val="484"/>
              </a:spcBef>
            </a:pPr>
            <a:r>
              <a:rPr sz="2000" dirty="0">
                <a:latin typeface="Microsoft Sans Serif"/>
                <a:cs typeface="Microsoft Sans Serif"/>
              </a:rPr>
              <a:t>Если</a:t>
            </a:r>
            <a:r>
              <a:rPr sz="2000" spc="-30" dirty="0">
                <a:latin typeface="Microsoft Sans Serif"/>
                <a:cs typeface="Microsoft Sans Serif"/>
              </a:rPr>
              <a:t> </a:t>
            </a:r>
            <a:r>
              <a:rPr sz="2000" dirty="0">
                <a:latin typeface="Microsoft Sans Serif"/>
                <a:cs typeface="Microsoft Sans Serif"/>
              </a:rPr>
              <a:t>доход</a:t>
            </a:r>
            <a:r>
              <a:rPr sz="2000" spc="-15" dirty="0">
                <a:latin typeface="Microsoft Sans Serif"/>
                <a:cs typeface="Microsoft Sans Serif"/>
              </a:rPr>
              <a:t> </a:t>
            </a:r>
            <a:r>
              <a:rPr sz="2000" dirty="0">
                <a:latin typeface="Microsoft Sans Serif"/>
                <a:cs typeface="Microsoft Sans Serif"/>
              </a:rPr>
              <a:t>&gt;</a:t>
            </a:r>
            <a:r>
              <a:rPr sz="2000" spc="-25" dirty="0">
                <a:latin typeface="Microsoft Sans Serif"/>
                <a:cs typeface="Microsoft Sans Serif"/>
              </a:rPr>
              <a:t> </a:t>
            </a:r>
            <a:r>
              <a:rPr sz="2000" dirty="0">
                <a:latin typeface="Microsoft Sans Serif"/>
                <a:cs typeface="Microsoft Sans Serif"/>
              </a:rPr>
              <a:t>60</a:t>
            </a:r>
            <a:r>
              <a:rPr sz="2000" spc="-5" dirty="0">
                <a:latin typeface="Microsoft Sans Serif"/>
                <a:cs typeface="Microsoft Sans Serif"/>
              </a:rPr>
              <a:t> </a:t>
            </a:r>
            <a:r>
              <a:rPr sz="2000" dirty="0">
                <a:latin typeface="Microsoft Sans Serif"/>
                <a:cs typeface="Microsoft Sans Serif"/>
              </a:rPr>
              <a:t>млн.руб.,</a:t>
            </a:r>
            <a:r>
              <a:rPr sz="2000" spc="-35" dirty="0">
                <a:latin typeface="Microsoft Sans Serif"/>
                <a:cs typeface="Microsoft Sans Serif"/>
              </a:rPr>
              <a:t> </a:t>
            </a:r>
            <a:r>
              <a:rPr sz="2000" dirty="0">
                <a:latin typeface="Microsoft Sans Serif"/>
                <a:cs typeface="Microsoft Sans Serif"/>
              </a:rPr>
              <a:t>упрощенец</a:t>
            </a:r>
            <a:r>
              <a:rPr sz="2000" spc="-20" dirty="0">
                <a:latin typeface="Microsoft Sans Serif"/>
                <a:cs typeface="Microsoft Sans Serif"/>
              </a:rPr>
              <a:t> </a:t>
            </a:r>
            <a:r>
              <a:rPr sz="2000" dirty="0">
                <a:latin typeface="Microsoft Sans Serif"/>
                <a:cs typeface="Microsoft Sans Serif"/>
              </a:rPr>
              <a:t>будет</a:t>
            </a:r>
            <a:r>
              <a:rPr sz="2000" spc="-10" dirty="0">
                <a:latin typeface="Microsoft Sans Serif"/>
                <a:cs typeface="Microsoft Sans Serif"/>
              </a:rPr>
              <a:t> </a:t>
            </a:r>
            <a:r>
              <a:rPr sz="2000" dirty="0">
                <a:latin typeface="Microsoft Sans Serif"/>
                <a:cs typeface="Microsoft Sans Serif"/>
              </a:rPr>
              <a:t>платить</a:t>
            </a:r>
            <a:r>
              <a:rPr sz="2000" spc="-25" dirty="0">
                <a:latin typeface="Microsoft Sans Serif"/>
                <a:cs typeface="Microsoft Sans Serif"/>
              </a:rPr>
              <a:t> </a:t>
            </a:r>
            <a:r>
              <a:rPr sz="2000" spc="-30" dirty="0">
                <a:latin typeface="Microsoft Sans Serif"/>
                <a:cs typeface="Microsoft Sans Serif"/>
              </a:rPr>
              <a:t>НДС.</a:t>
            </a:r>
            <a:r>
              <a:rPr sz="2000" spc="-25" dirty="0">
                <a:latin typeface="Microsoft Sans Serif"/>
                <a:cs typeface="Microsoft Sans Serif"/>
              </a:rPr>
              <a:t> </a:t>
            </a:r>
            <a:r>
              <a:rPr sz="2000" dirty="0">
                <a:latin typeface="Microsoft Sans Serif"/>
                <a:cs typeface="Microsoft Sans Serif"/>
              </a:rPr>
              <a:t>60</a:t>
            </a:r>
            <a:r>
              <a:rPr sz="2000" spc="-15" dirty="0">
                <a:latin typeface="Microsoft Sans Serif"/>
                <a:cs typeface="Microsoft Sans Serif"/>
              </a:rPr>
              <a:t> </a:t>
            </a:r>
            <a:r>
              <a:rPr sz="2000" spc="520" dirty="0">
                <a:latin typeface="Microsoft Sans Serif"/>
                <a:cs typeface="Microsoft Sans Serif"/>
              </a:rPr>
              <a:t>–</a:t>
            </a:r>
            <a:r>
              <a:rPr sz="2000" spc="-10" dirty="0">
                <a:latin typeface="Microsoft Sans Serif"/>
                <a:cs typeface="Microsoft Sans Serif"/>
              </a:rPr>
              <a:t> </a:t>
            </a:r>
            <a:r>
              <a:rPr sz="2000" spc="-25" dirty="0">
                <a:latin typeface="Microsoft Sans Serif"/>
                <a:cs typeface="Microsoft Sans Serif"/>
              </a:rPr>
              <a:t>250 </a:t>
            </a:r>
            <a:r>
              <a:rPr sz="2000" dirty="0">
                <a:latin typeface="Microsoft Sans Serif"/>
                <a:cs typeface="Microsoft Sans Serif"/>
              </a:rPr>
              <a:t>млн.руб.</a:t>
            </a:r>
            <a:r>
              <a:rPr sz="2000" spc="-45" dirty="0">
                <a:latin typeface="Microsoft Sans Serif"/>
                <a:cs typeface="Microsoft Sans Serif"/>
              </a:rPr>
              <a:t> </a:t>
            </a:r>
            <a:r>
              <a:rPr sz="2000" spc="520" dirty="0">
                <a:latin typeface="Microsoft Sans Serif"/>
                <a:cs typeface="Microsoft Sans Serif"/>
              </a:rPr>
              <a:t>–</a:t>
            </a:r>
            <a:r>
              <a:rPr sz="2000" spc="-10" dirty="0">
                <a:latin typeface="Microsoft Sans Serif"/>
                <a:cs typeface="Microsoft Sans Serif"/>
              </a:rPr>
              <a:t> ставка</a:t>
            </a:r>
            <a:r>
              <a:rPr sz="2000" spc="-35" dirty="0">
                <a:latin typeface="Microsoft Sans Serif"/>
                <a:cs typeface="Microsoft Sans Serif"/>
              </a:rPr>
              <a:t> </a:t>
            </a:r>
            <a:r>
              <a:rPr sz="2000" dirty="0">
                <a:latin typeface="Microsoft Sans Serif"/>
                <a:cs typeface="Microsoft Sans Serif"/>
              </a:rPr>
              <a:t>5%,</a:t>
            </a:r>
            <a:r>
              <a:rPr sz="2000" spc="-30" dirty="0">
                <a:latin typeface="Microsoft Sans Serif"/>
                <a:cs typeface="Microsoft Sans Serif"/>
              </a:rPr>
              <a:t> </a:t>
            </a:r>
            <a:r>
              <a:rPr sz="2000" dirty="0">
                <a:latin typeface="Microsoft Sans Serif"/>
                <a:cs typeface="Microsoft Sans Serif"/>
              </a:rPr>
              <a:t>250</a:t>
            </a:r>
            <a:r>
              <a:rPr sz="2000" spc="-20" dirty="0">
                <a:latin typeface="Microsoft Sans Serif"/>
                <a:cs typeface="Microsoft Sans Serif"/>
              </a:rPr>
              <a:t> </a:t>
            </a:r>
            <a:r>
              <a:rPr sz="2000" spc="520" dirty="0">
                <a:latin typeface="Microsoft Sans Serif"/>
                <a:cs typeface="Microsoft Sans Serif"/>
              </a:rPr>
              <a:t>–</a:t>
            </a:r>
            <a:r>
              <a:rPr sz="2000" spc="-10" dirty="0">
                <a:latin typeface="Microsoft Sans Serif"/>
                <a:cs typeface="Microsoft Sans Serif"/>
              </a:rPr>
              <a:t> </a:t>
            </a:r>
            <a:r>
              <a:rPr sz="2000" dirty="0">
                <a:latin typeface="Microsoft Sans Serif"/>
                <a:cs typeface="Microsoft Sans Serif"/>
              </a:rPr>
              <a:t>450</a:t>
            </a:r>
            <a:r>
              <a:rPr sz="2000" spc="-25" dirty="0">
                <a:latin typeface="Microsoft Sans Serif"/>
                <a:cs typeface="Microsoft Sans Serif"/>
              </a:rPr>
              <a:t> </a:t>
            </a:r>
            <a:r>
              <a:rPr sz="2000" dirty="0">
                <a:latin typeface="Microsoft Sans Serif"/>
                <a:cs typeface="Microsoft Sans Serif"/>
              </a:rPr>
              <a:t>млн.руб.</a:t>
            </a:r>
            <a:r>
              <a:rPr sz="2000" spc="-40" dirty="0">
                <a:latin typeface="Microsoft Sans Serif"/>
                <a:cs typeface="Microsoft Sans Serif"/>
              </a:rPr>
              <a:t> </a:t>
            </a:r>
            <a:r>
              <a:rPr sz="2000" spc="520" dirty="0">
                <a:latin typeface="Microsoft Sans Serif"/>
                <a:cs typeface="Microsoft Sans Serif"/>
              </a:rPr>
              <a:t>–</a:t>
            </a:r>
            <a:r>
              <a:rPr sz="2000" spc="-10" dirty="0">
                <a:latin typeface="Microsoft Sans Serif"/>
                <a:cs typeface="Microsoft Sans Serif"/>
              </a:rPr>
              <a:t> </a:t>
            </a:r>
            <a:r>
              <a:rPr sz="2000" dirty="0">
                <a:latin typeface="Microsoft Sans Serif"/>
                <a:cs typeface="Microsoft Sans Serif"/>
              </a:rPr>
              <a:t>7%.</a:t>
            </a:r>
            <a:r>
              <a:rPr sz="2000" spc="-35" dirty="0">
                <a:latin typeface="Microsoft Sans Serif"/>
                <a:cs typeface="Microsoft Sans Serif"/>
              </a:rPr>
              <a:t> (Д.</a:t>
            </a:r>
            <a:r>
              <a:rPr sz="2000" spc="-25" dirty="0">
                <a:latin typeface="Microsoft Sans Serif"/>
                <a:cs typeface="Microsoft Sans Serif"/>
              </a:rPr>
              <a:t> </a:t>
            </a:r>
            <a:r>
              <a:rPr sz="2000" spc="-30" dirty="0">
                <a:latin typeface="Microsoft Sans Serif"/>
                <a:cs typeface="Microsoft Sans Serif"/>
              </a:rPr>
              <a:t>также</a:t>
            </a:r>
            <a:r>
              <a:rPr sz="2000" spc="-40" dirty="0">
                <a:latin typeface="Microsoft Sans Serif"/>
                <a:cs typeface="Microsoft Sans Serif"/>
              </a:rPr>
              <a:t> </a:t>
            </a:r>
            <a:r>
              <a:rPr sz="2000" spc="-10" dirty="0">
                <a:latin typeface="Microsoft Sans Serif"/>
                <a:cs typeface="Microsoft Sans Serif"/>
              </a:rPr>
              <a:t>индексир.) </a:t>
            </a:r>
            <a:r>
              <a:rPr sz="2000" dirty="0">
                <a:latin typeface="Microsoft Sans Serif"/>
                <a:cs typeface="Microsoft Sans Serif"/>
              </a:rPr>
              <a:t>Если</a:t>
            </a:r>
            <a:r>
              <a:rPr sz="2000" spc="-40" dirty="0">
                <a:latin typeface="Microsoft Sans Serif"/>
                <a:cs typeface="Microsoft Sans Serif"/>
              </a:rPr>
              <a:t> </a:t>
            </a:r>
            <a:r>
              <a:rPr sz="2000" dirty="0">
                <a:latin typeface="Microsoft Sans Serif"/>
                <a:cs typeface="Microsoft Sans Serif"/>
              </a:rPr>
              <a:t>доход</a:t>
            </a:r>
            <a:r>
              <a:rPr sz="2000" spc="-20" dirty="0">
                <a:latin typeface="Microsoft Sans Serif"/>
                <a:cs typeface="Microsoft Sans Serif"/>
              </a:rPr>
              <a:t> </a:t>
            </a:r>
            <a:r>
              <a:rPr sz="2000" dirty="0">
                <a:latin typeface="Microsoft Sans Serif"/>
                <a:cs typeface="Microsoft Sans Serif"/>
              </a:rPr>
              <a:t>менее</a:t>
            </a:r>
            <a:r>
              <a:rPr sz="2000" spc="-35" dirty="0">
                <a:latin typeface="Microsoft Sans Serif"/>
                <a:cs typeface="Microsoft Sans Serif"/>
              </a:rPr>
              <a:t> </a:t>
            </a:r>
            <a:r>
              <a:rPr sz="2000" dirty="0">
                <a:latin typeface="Microsoft Sans Serif"/>
                <a:cs typeface="Microsoft Sans Serif"/>
              </a:rPr>
              <a:t>60</a:t>
            </a:r>
            <a:r>
              <a:rPr sz="2000" spc="-25" dirty="0">
                <a:latin typeface="Microsoft Sans Serif"/>
                <a:cs typeface="Microsoft Sans Serif"/>
              </a:rPr>
              <a:t> </a:t>
            </a:r>
            <a:r>
              <a:rPr sz="2000" dirty="0">
                <a:latin typeface="Microsoft Sans Serif"/>
                <a:cs typeface="Microsoft Sans Serif"/>
              </a:rPr>
              <a:t>млн.руб.,</a:t>
            </a:r>
            <a:r>
              <a:rPr sz="2000" spc="-50" dirty="0">
                <a:latin typeface="Microsoft Sans Serif"/>
                <a:cs typeface="Microsoft Sans Serif"/>
              </a:rPr>
              <a:t> </a:t>
            </a:r>
            <a:r>
              <a:rPr sz="2000" spc="-30" dirty="0">
                <a:latin typeface="Microsoft Sans Serif"/>
                <a:cs typeface="Microsoft Sans Serif"/>
              </a:rPr>
              <a:t>никаких</a:t>
            </a:r>
            <a:r>
              <a:rPr sz="2000" spc="-40" dirty="0">
                <a:latin typeface="Microsoft Sans Serif"/>
                <a:cs typeface="Microsoft Sans Serif"/>
              </a:rPr>
              <a:t> </a:t>
            </a:r>
            <a:r>
              <a:rPr sz="2000" spc="-10" dirty="0">
                <a:latin typeface="Microsoft Sans Serif"/>
                <a:cs typeface="Microsoft Sans Serif"/>
              </a:rPr>
              <a:t>уведомлений</a:t>
            </a:r>
            <a:r>
              <a:rPr sz="2000" spc="-55" dirty="0">
                <a:latin typeface="Microsoft Sans Serif"/>
                <a:cs typeface="Microsoft Sans Serif"/>
              </a:rPr>
              <a:t> </a:t>
            </a:r>
            <a:r>
              <a:rPr sz="2000" dirty="0">
                <a:latin typeface="Microsoft Sans Serif"/>
                <a:cs typeface="Microsoft Sans Serif"/>
              </a:rPr>
              <a:t>не</a:t>
            </a:r>
            <a:r>
              <a:rPr sz="2000" spc="-15" dirty="0">
                <a:latin typeface="Microsoft Sans Serif"/>
                <a:cs typeface="Microsoft Sans Serif"/>
              </a:rPr>
              <a:t> </a:t>
            </a:r>
            <a:r>
              <a:rPr sz="2000" spc="-10" dirty="0">
                <a:latin typeface="Microsoft Sans Serif"/>
                <a:cs typeface="Microsoft Sans Serif"/>
              </a:rPr>
              <a:t>требуется. </a:t>
            </a:r>
            <a:r>
              <a:rPr sz="2000" dirty="0">
                <a:latin typeface="Microsoft Sans Serif"/>
                <a:cs typeface="Microsoft Sans Serif"/>
              </a:rPr>
              <a:t>Если</a:t>
            </a:r>
            <a:r>
              <a:rPr sz="2000" spc="-45" dirty="0">
                <a:latin typeface="Microsoft Sans Serif"/>
                <a:cs typeface="Microsoft Sans Serif"/>
              </a:rPr>
              <a:t> </a:t>
            </a:r>
            <a:r>
              <a:rPr sz="2000" dirty="0">
                <a:latin typeface="Microsoft Sans Serif"/>
                <a:cs typeface="Microsoft Sans Serif"/>
              </a:rPr>
              <a:t>более,</a:t>
            </a:r>
            <a:r>
              <a:rPr sz="2000" spc="-40" dirty="0">
                <a:latin typeface="Microsoft Sans Serif"/>
                <a:cs typeface="Microsoft Sans Serif"/>
              </a:rPr>
              <a:t> </a:t>
            </a:r>
            <a:r>
              <a:rPr sz="2000" dirty="0">
                <a:latin typeface="Microsoft Sans Serif"/>
                <a:cs typeface="Microsoft Sans Serif"/>
              </a:rPr>
              <a:t>заявление</a:t>
            </a:r>
            <a:r>
              <a:rPr sz="2000" spc="-60" dirty="0">
                <a:latin typeface="Microsoft Sans Serif"/>
                <a:cs typeface="Microsoft Sans Serif"/>
              </a:rPr>
              <a:t> </a:t>
            </a:r>
            <a:r>
              <a:rPr sz="2000" spc="-30" dirty="0">
                <a:latin typeface="Microsoft Sans Serif"/>
                <a:cs typeface="Microsoft Sans Serif"/>
              </a:rPr>
              <a:t>также</a:t>
            </a:r>
            <a:r>
              <a:rPr sz="2000" spc="-40" dirty="0">
                <a:latin typeface="Microsoft Sans Serif"/>
                <a:cs typeface="Microsoft Sans Serif"/>
              </a:rPr>
              <a:t> </a:t>
            </a:r>
            <a:r>
              <a:rPr sz="2000" dirty="0">
                <a:latin typeface="Microsoft Sans Serif"/>
                <a:cs typeface="Microsoft Sans Serif"/>
              </a:rPr>
              <a:t>не</a:t>
            </a:r>
            <a:r>
              <a:rPr sz="2000" spc="-40" dirty="0">
                <a:latin typeface="Microsoft Sans Serif"/>
                <a:cs typeface="Microsoft Sans Serif"/>
              </a:rPr>
              <a:t> </a:t>
            </a:r>
            <a:r>
              <a:rPr sz="2000" dirty="0">
                <a:latin typeface="Microsoft Sans Serif"/>
                <a:cs typeface="Microsoft Sans Serif"/>
              </a:rPr>
              <a:t>подается,</a:t>
            </a:r>
            <a:r>
              <a:rPr sz="2000" spc="-50" dirty="0">
                <a:latin typeface="Microsoft Sans Serif"/>
                <a:cs typeface="Microsoft Sans Serif"/>
              </a:rPr>
              <a:t> </a:t>
            </a:r>
            <a:r>
              <a:rPr sz="2000" dirty="0">
                <a:latin typeface="Microsoft Sans Serif"/>
                <a:cs typeface="Microsoft Sans Serif"/>
              </a:rPr>
              <a:t>все</a:t>
            </a:r>
            <a:r>
              <a:rPr sz="2000" spc="-40" dirty="0">
                <a:latin typeface="Microsoft Sans Serif"/>
                <a:cs typeface="Microsoft Sans Serif"/>
              </a:rPr>
              <a:t> </a:t>
            </a:r>
            <a:r>
              <a:rPr sz="2000" dirty="0">
                <a:latin typeface="Microsoft Sans Serif"/>
                <a:cs typeface="Microsoft Sans Serif"/>
              </a:rPr>
              <a:t>отраж.в</a:t>
            </a:r>
            <a:r>
              <a:rPr sz="2000" spc="-50" dirty="0">
                <a:latin typeface="Microsoft Sans Serif"/>
                <a:cs typeface="Microsoft Sans Serif"/>
              </a:rPr>
              <a:t> </a:t>
            </a:r>
            <a:r>
              <a:rPr sz="2000" spc="-10" dirty="0">
                <a:latin typeface="Microsoft Sans Serif"/>
                <a:cs typeface="Microsoft Sans Serif"/>
              </a:rPr>
              <a:t>декларации </a:t>
            </a:r>
            <a:r>
              <a:rPr sz="2000" dirty="0">
                <a:latin typeface="Microsoft Sans Serif"/>
                <a:cs typeface="Microsoft Sans Serif"/>
              </a:rPr>
              <a:t>по</a:t>
            </a:r>
            <a:r>
              <a:rPr sz="2000" spc="-20" dirty="0">
                <a:latin typeface="Microsoft Sans Serif"/>
                <a:cs typeface="Microsoft Sans Serif"/>
              </a:rPr>
              <a:t> НДС.</a:t>
            </a:r>
            <a:endParaRPr sz="2000" dirty="0">
              <a:latin typeface="Microsoft Sans Serif"/>
              <a:cs typeface="Microsoft Sans Serif"/>
            </a:endParaRPr>
          </a:p>
          <a:p>
            <a:pPr marL="12700" marR="179070">
              <a:lnSpc>
                <a:spcPct val="100000"/>
              </a:lnSpc>
              <a:spcBef>
                <a:spcPts val="480"/>
              </a:spcBef>
            </a:pPr>
            <a:r>
              <a:rPr sz="2000" dirty="0">
                <a:latin typeface="Microsoft Sans Serif"/>
                <a:cs typeface="Microsoft Sans Serif"/>
              </a:rPr>
              <a:t>Новые</a:t>
            </a:r>
            <a:r>
              <a:rPr sz="2000" spc="-45" dirty="0">
                <a:latin typeface="Microsoft Sans Serif"/>
                <a:cs typeface="Microsoft Sans Serif"/>
              </a:rPr>
              <a:t> </a:t>
            </a:r>
            <a:r>
              <a:rPr sz="2000" spc="-20" dirty="0">
                <a:latin typeface="Microsoft Sans Serif"/>
                <a:cs typeface="Microsoft Sans Serif"/>
              </a:rPr>
              <a:t>компании</a:t>
            </a:r>
            <a:r>
              <a:rPr sz="2000" spc="-45" dirty="0">
                <a:latin typeface="Microsoft Sans Serif"/>
                <a:cs typeface="Microsoft Sans Serif"/>
              </a:rPr>
              <a:t> </a:t>
            </a:r>
            <a:r>
              <a:rPr sz="2000" dirty="0">
                <a:latin typeface="Microsoft Sans Serif"/>
                <a:cs typeface="Microsoft Sans Serif"/>
              </a:rPr>
              <a:t>и</a:t>
            </a:r>
            <a:r>
              <a:rPr sz="2000" spc="-45" dirty="0">
                <a:latin typeface="Microsoft Sans Serif"/>
                <a:cs typeface="Microsoft Sans Serif"/>
              </a:rPr>
              <a:t> </a:t>
            </a:r>
            <a:r>
              <a:rPr sz="2000" dirty="0">
                <a:latin typeface="Microsoft Sans Serif"/>
                <a:cs typeface="Microsoft Sans Serif"/>
              </a:rPr>
              <a:t>ИП</a:t>
            </a:r>
            <a:r>
              <a:rPr sz="2000" spc="-25" dirty="0">
                <a:latin typeface="Microsoft Sans Serif"/>
                <a:cs typeface="Microsoft Sans Serif"/>
              </a:rPr>
              <a:t> </a:t>
            </a:r>
            <a:r>
              <a:rPr sz="2000" spc="-20" dirty="0">
                <a:latin typeface="Microsoft Sans Serif"/>
                <a:cs typeface="Microsoft Sans Serif"/>
              </a:rPr>
              <a:t>автоматически</a:t>
            </a:r>
            <a:r>
              <a:rPr sz="2000" spc="-65" dirty="0">
                <a:latin typeface="Microsoft Sans Serif"/>
                <a:cs typeface="Microsoft Sans Serif"/>
              </a:rPr>
              <a:t> </a:t>
            </a:r>
            <a:r>
              <a:rPr sz="2000" dirty="0">
                <a:latin typeface="Microsoft Sans Serif"/>
                <a:cs typeface="Microsoft Sans Serif"/>
              </a:rPr>
              <a:t>освобождаются</a:t>
            </a:r>
            <a:r>
              <a:rPr sz="2000" spc="-65" dirty="0">
                <a:latin typeface="Microsoft Sans Serif"/>
                <a:cs typeface="Microsoft Sans Serif"/>
              </a:rPr>
              <a:t> </a:t>
            </a:r>
            <a:r>
              <a:rPr sz="2000" dirty="0">
                <a:latin typeface="Microsoft Sans Serif"/>
                <a:cs typeface="Microsoft Sans Serif"/>
              </a:rPr>
              <a:t>от</a:t>
            </a:r>
            <a:r>
              <a:rPr sz="2000" spc="-45" dirty="0">
                <a:latin typeface="Microsoft Sans Serif"/>
                <a:cs typeface="Microsoft Sans Serif"/>
              </a:rPr>
              <a:t> </a:t>
            </a:r>
            <a:r>
              <a:rPr sz="2000" spc="-30" dirty="0">
                <a:latin typeface="Microsoft Sans Serif"/>
                <a:cs typeface="Microsoft Sans Serif"/>
              </a:rPr>
              <a:t>НДС.</a:t>
            </a:r>
            <a:r>
              <a:rPr sz="2000" spc="-45" dirty="0">
                <a:latin typeface="Microsoft Sans Serif"/>
                <a:cs typeface="Microsoft Sans Serif"/>
              </a:rPr>
              <a:t> </a:t>
            </a:r>
            <a:r>
              <a:rPr sz="2000" spc="-25" dirty="0">
                <a:latin typeface="Microsoft Sans Serif"/>
                <a:cs typeface="Microsoft Sans Serif"/>
              </a:rPr>
              <a:t>Как </a:t>
            </a:r>
            <a:r>
              <a:rPr sz="2000" spc="-10" dirty="0">
                <a:latin typeface="Microsoft Sans Serif"/>
                <a:cs typeface="Microsoft Sans Serif"/>
              </a:rPr>
              <a:t>только</a:t>
            </a:r>
            <a:r>
              <a:rPr sz="2000" spc="-35" dirty="0">
                <a:latin typeface="Microsoft Sans Serif"/>
                <a:cs typeface="Microsoft Sans Serif"/>
              </a:rPr>
              <a:t> </a:t>
            </a:r>
            <a:r>
              <a:rPr sz="2000" spc="-10" dirty="0">
                <a:latin typeface="Microsoft Sans Serif"/>
                <a:cs typeface="Microsoft Sans Serif"/>
              </a:rPr>
              <a:t>пересекают</a:t>
            </a:r>
            <a:r>
              <a:rPr sz="2000" spc="-50" dirty="0">
                <a:latin typeface="Microsoft Sans Serif"/>
                <a:cs typeface="Microsoft Sans Serif"/>
              </a:rPr>
              <a:t> </a:t>
            </a:r>
            <a:r>
              <a:rPr sz="2000" dirty="0">
                <a:latin typeface="Microsoft Sans Serif"/>
                <a:cs typeface="Microsoft Sans Serif"/>
              </a:rPr>
              <a:t>предел</a:t>
            </a:r>
            <a:r>
              <a:rPr sz="2000" spc="-40" dirty="0">
                <a:latin typeface="Microsoft Sans Serif"/>
                <a:cs typeface="Microsoft Sans Serif"/>
              </a:rPr>
              <a:t> </a:t>
            </a:r>
            <a:r>
              <a:rPr sz="2000" dirty="0">
                <a:latin typeface="Microsoft Sans Serif"/>
                <a:cs typeface="Microsoft Sans Serif"/>
              </a:rPr>
              <a:t>дохода</a:t>
            </a:r>
            <a:r>
              <a:rPr sz="2000" spc="-30" dirty="0">
                <a:latin typeface="Microsoft Sans Serif"/>
                <a:cs typeface="Microsoft Sans Serif"/>
              </a:rPr>
              <a:t> </a:t>
            </a:r>
            <a:r>
              <a:rPr sz="2000" dirty="0">
                <a:latin typeface="Microsoft Sans Serif"/>
                <a:cs typeface="Microsoft Sans Serif"/>
              </a:rPr>
              <a:t>60</a:t>
            </a:r>
            <a:r>
              <a:rPr sz="2000" spc="-30" dirty="0">
                <a:latin typeface="Microsoft Sans Serif"/>
                <a:cs typeface="Microsoft Sans Serif"/>
              </a:rPr>
              <a:t> </a:t>
            </a:r>
            <a:r>
              <a:rPr sz="2000" dirty="0">
                <a:latin typeface="Microsoft Sans Serif"/>
                <a:cs typeface="Microsoft Sans Serif"/>
              </a:rPr>
              <a:t>млн.руб.,</a:t>
            </a:r>
            <a:r>
              <a:rPr sz="2000" spc="-45" dirty="0">
                <a:latin typeface="Microsoft Sans Serif"/>
                <a:cs typeface="Microsoft Sans Serif"/>
              </a:rPr>
              <a:t> </a:t>
            </a:r>
            <a:r>
              <a:rPr sz="2000" dirty="0">
                <a:latin typeface="Microsoft Sans Serif"/>
                <a:cs typeface="Microsoft Sans Serif"/>
              </a:rPr>
              <a:t>с</a:t>
            </a:r>
            <a:r>
              <a:rPr sz="2000" spc="-25" dirty="0">
                <a:latin typeface="Microsoft Sans Serif"/>
                <a:cs typeface="Microsoft Sans Serif"/>
              </a:rPr>
              <a:t> </a:t>
            </a:r>
            <a:r>
              <a:rPr sz="2000" dirty="0">
                <a:latin typeface="Microsoft Sans Serif"/>
                <a:cs typeface="Microsoft Sans Serif"/>
              </a:rPr>
              <a:t>1-го</a:t>
            </a:r>
            <a:r>
              <a:rPr sz="2000" spc="-45" dirty="0">
                <a:latin typeface="Microsoft Sans Serif"/>
                <a:cs typeface="Microsoft Sans Serif"/>
              </a:rPr>
              <a:t> </a:t>
            </a:r>
            <a:r>
              <a:rPr sz="2000" spc="-10" dirty="0">
                <a:latin typeface="Microsoft Sans Serif"/>
                <a:cs typeface="Microsoft Sans Serif"/>
              </a:rPr>
              <a:t>числа </a:t>
            </a:r>
            <a:r>
              <a:rPr sz="2000" dirty="0">
                <a:latin typeface="Microsoft Sans Serif"/>
                <a:cs typeface="Microsoft Sans Serif"/>
              </a:rPr>
              <a:t>след.месяца</a:t>
            </a:r>
            <a:r>
              <a:rPr sz="2000" spc="-65" dirty="0">
                <a:latin typeface="Microsoft Sans Serif"/>
                <a:cs typeface="Microsoft Sans Serif"/>
              </a:rPr>
              <a:t> </a:t>
            </a:r>
            <a:r>
              <a:rPr sz="2000" dirty="0">
                <a:latin typeface="Microsoft Sans Serif"/>
                <a:cs typeface="Microsoft Sans Serif"/>
              </a:rPr>
              <a:t>начинают</a:t>
            </a:r>
            <a:r>
              <a:rPr sz="2000" spc="-65" dirty="0">
                <a:latin typeface="Microsoft Sans Serif"/>
                <a:cs typeface="Microsoft Sans Serif"/>
              </a:rPr>
              <a:t> </a:t>
            </a:r>
            <a:r>
              <a:rPr sz="2000" dirty="0">
                <a:latin typeface="Microsoft Sans Serif"/>
                <a:cs typeface="Microsoft Sans Serif"/>
              </a:rPr>
              <a:t>платить</a:t>
            </a:r>
            <a:r>
              <a:rPr sz="2000" spc="-40" dirty="0">
                <a:latin typeface="Microsoft Sans Serif"/>
                <a:cs typeface="Microsoft Sans Serif"/>
              </a:rPr>
              <a:t> </a:t>
            </a:r>
            <a:r>
              <a:rPr sz="2000" spc="-30" dirty="0">
                <a:latin typeface="Microsoft Sans Serif"/>
                <a:cs typeface="Microsoft Sans Serif"/>
              </a:rPr>
              <a:t>НДС.</a:t>
            </a:r>
            <a:r>
              <a:rPr sz="2000" spc="-50" dirty="0">
                <a:latin typeface="Microsoft Sans Serif"/>
                <a:cs typeface="Microsoft Sans Serif"/>
              </a:rPr>
              <a:t> </a:t>
            </a:r>
            <a:r>
              <a:rPr sz="2000" dirty="0">
                <a:latin typeface="Microsoft Sans Serif"/>
                <a:cs typeface="Microsoft Sans Serif"/>
              </a:rPr>
              <a:t>С</a:t>
            </a:r>
            <a:r>
              <a:rPr sz="2000" spc="-25" dirty="0">
                <a:latin typeface="Microsoft Sans Serif"/>
                <a:cs typeface="Microsoft Sans Serif"/>
              </a:rPr>
              <a:t> </a:t>
            </a:r>
            <a:r>
              <a:rPr sz="2000" dirty="0">
                <a:latin typeface="Microsoft Sans Serif"/>
                <a:cs typeface="Microsoft Sans Serif"/>
              </a:rPr>
              <a:t>1-го</a:t>
            </a:r>
            <a:r>
              <a:rPr sz="2000" spc="-55" dirty="0">
                <a:latin typeface="Microsoft Sans Serif"/>
                <a:cs typeface="Microsoft Sans Serif"/>
              </a:rPr>
              <a:t> </a:t>
            </a:r>
            <a:r>
              <a:rPr sz="2000" dirty="0">
                <a:latin typeface="Microsoft Sans Serif"/>
                <a:cs typeface="Microsoft Sans Serif"/>
              </a:rPr>
              <a:t>числа</a:t>
            </a:r>
            <a:r>
              <a:rPr sz="2000" spc="-55" dirty="0">
                <a:latin typeface="Microsoft Sans Serif"/>
                <a:cs typeface="Microsoft Sans Serif"/>
              </a:rPr>
              <a:t> </a:t>
            </a:r>
            <a:r>
              <a:rPr sz="2000" spc="-10" dirty="0">
                <a:latin typeface="Microsoft Sans Serif"/>
                <a:cs typeface="Microsoft Sans Serif"/>
              </a:rPr>
              <a:t>след.месяца ставка</a:t>
            </a:r>
            <a:r>
              <a:rPr sz="2000" spc="-35" dirty="0">
                <a:latin typeface="Microsoft Sans Serif"/>
                <a:cs typeface="Microsoft Sans Serif"/>
              </a:rPr>
              <a:t> </a:t>
            </a:r>
            <a:r>
              <a:rPr sz="2000" dirty="0">
                <a:latin typeface="Microsoft Sans Serif"/>
                <a:cs typeface="Microsoft Sans Serif"/>
              </a:rPr>
              <a:t>меняется</a:t>
            </a:r>
            <a:r>
              <a:rPr sz="2000" spc="-30" dirty="0">
                <a:latin typeface="Microsoft Sans Serif"/>
                <a:cs typeface="Microsoft Sans Serif"/>
              </a:rPr>
              <a:t> </a:t>
            </a:r>
            <a:r>
              <a:rPr sz="2000" dirty="0">
                <a:latin typeface="Microsoft Sans Serif"/>
                <a:cs typeface="Microsoft Sans Serif"/>
              </a:rPr>
              <a:t>с</a:t>
            </a:r>
            <a:r>
              <a:rPr sz="2000" spc="-25" dirty="0">
                <a:latin typeface="Microsoft Sans Serif"/>
                <a:cs typeface="Microsoft Sans Serif"/>
              </a:rPr>
              <a:t> </a:t>
            </a:r>
            <a:r>
              <a:rPr sz="2000" dirty="0">
                <a:latin typeface="Microsoft Sans Serif"/>
                <a:cs typeface="Microsoft Sans Serif"/>
              </a:rPr>
              <a:t>5</a:t>
            </a:r>
            <a:r>
              <a:rPr sz="2000" spc="-10" dirty="0">
                <a:latin typeface="Microsoft Sans Serif"/>
                <a:cs typeface="Microsoft Sans Serif"/>
              </a:rPr>
              <a:t> </a:t>
            </a:r>
            <a:r>
              <a:rPr sz="2000" dirty="0">
                <a:latin typeface="Microsoft Sans Serif"/>
                <a:cs typeface="Microsoft Sans Serif"/>
              </a:rPr>
              <a:t>на</a:t>
            </a:r>
            <a:r>
              <a:rPr sz="2000" spc="-30" dirty="0">
                <a:latin typeface="Microsoft Sans Serif"/>
                <a:cs typeface="Microsoft Sans Serif"/>
              </a:rPr>
              <a:t> </a:t>
            </a:r>
            <a:r>
              <a:rPr sz="2000" dirty="0">
                <a:latin typeface="Microsoft Sans Serif"/>
                <a:cs typeface="Microsoft Sans Serif"/>
              </a:rPr>
              <a:t>7%</a:t>
            </a:r>
            <a:r>
              <a:rPr sz="2000" spc="-20" dirty="0">
                <a:latin typeface="Microsoft Sans Serif"/>
                <a:cs typeface="Microsoft Sans Serif"/>
              </a:rPr>
              <a:t> </a:t>
            </a:r>
            <a:r>
              <a:rPr sz="2000" dirty="0">
                <a:latin typeface="Microsoft Sans Serif"/>
                <a:cs typeface="Microsoft Sans Serif"/>
              </a:rPr>
              <a:t>при</a:t>
            </a:r>
            <a:r>
              <a:rPr sz="2000" spc="-30" dirty="0">
                <a:latin typeface="Microsoft Sans Serif"/>
                <a:cs typeface="Microsoft Sans Serif"/>
              </a:rPr>
              <a:t> </a:t>
            </a:r>
            <a:r>
              <a:rPr sz="2000" dirty="0">
                <a:latin typeface="Microsoft Sans Serif"/>
                <a:cs typeface="Microsoft Sans Serif"/>
              </a:rPr>
              <a:t>превышении</a:t>
            </a:r>
            <a:r>
              <a:rPr sz="2000" spc="-50" dirty="0">
                <a:latin typeface="Microsoft Sans Serif"/>
                <a:cs typeface="Microsoft Sans Serif"/>
              </a:rPr>
              <a:t> </a:t>
            </a:r>
            <a:r>
              <a:rPr sz="2000" dirty="0">
                <a:latin typeface="Microsoft Sans Serif"/>
                <a:cs typeface="Microsoft Sans Serif"/>
              </a:rPr>
              <a:t>250</a:t>
            </a:r>
            <a:r>
              <a:rPr sz="2000" spc="-25" dirty="0">
                <a:latin typeface="Microsoft Sans Serif"/>
                <a:cs typeface="Microsoft Sans Serif"/>
              </a:rPr>
              <a:t> </a:t>
            </a:r>
            <a:r>
              <a:rPr sz="2000" spc="-10" dirty="0">
                <a:latin typeface="Microsoft Sans Serif"/>
                <a:cs typeface="Microsoft Sans Serif"/>
              </a:rPr>
              <a:t>млн.руб.</a:t>
            </a:r>
            <a:endParaRPr sz="2000" dirty="0">
              <a:latin typeface="Microsoft Sans Serif"/>
              <a:cs typeface="Microsoft Sans Serif"/>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57200" y="274320"/>
            <a:ext cx="8229600" cy="900888"/>
          </a:xfrm>
          <a:prstGeom prst="rect">
            <a:avLst/>
          </a:prstGeom>
          <a:solidFill>
            <a:schemeClr val="bg1"/>
          </a:solidFill>
        </p:spPr>
        <p:txBody>
          <a:bodyPr vert="horz" wrap="square" lIns="0" tIns="221615" rIns="0" bIns="0" rtlCol="0">
            <a:spAutoFit/>
          </a:bodyPr>
          <a:lstStyle/>
          <a:p>
            <a:pPr algn="ctr">
              <a:lnSpc>
                <a:spcPct val="100000"/>
              </a:lnSpc>
              <a:spcBef>
                <a:spcPts val="1745"/>
              </a:spcBef>
            </a:pPr>
            <a:r>
              <a:rPr spc="-90" dirty="0"/>
              <a:t>НДС</a:t>
            </a:r>
            <a:r>
              <a:rPr spc="-110" dirty="0"/>
              <a:t> </a:t>
            </a:r>
            <a:r>
              <a:rPr dirty="0"/>
              <a:t>на</a:t>
            </a:r>
            <a:r>
              <a:rPr spc="-90" dirty="0"/>
              <a:t> </a:t>
            </a:r>
            <a:r>
              <a:rPr spc="-20" dirty="0"/>
              <a:t>УСНО</a:t>
            </a:r>
          </a:p>
        </p:txBody>
      </p:sp>
      <p:sp>
        <p:nvSpPr>
          <p:cNvPr id="3" name="object 3"/>
          <p:cNvSpPr txBox="1"/>
          <p:nvPr/>
        </p:nvSpPr>
        <p:spPr>
          <a:xfrm>
            <a:off x="535940" y="1625549"/>
            <a:ext cx="7705725" cy="4269740"/>
          </a:xfrm>
          <a:prstGeom prst="rect">
            <a:avLst/>
          </a:prstGeom>
        </p:spPr>
        <p:txBody>
          <a:bodyPr vert="horz" wrap="square" lIns="0" tIns="12700" rIns="0" bIns="0" rtlCol="0">
            <a:spAutoFit/>
          </a:bodyPr>
          <a:lstStyle/>
          <a:p>
            <a:pPr marL="12700" marR="5080">
              <a:lnSpc>
                <a:spcPct val="100000"/>
              </a:lnSpc>
              <a:spcBef>
                <a:spcPts val="100"/>
              </a:spcBef>
            </a:pPr>
            <a:r>
              <a:rPr sz="2400" dirty="0">
                <a:latin typeface="Microsoft Sans Serif"/>
                <a:cs typeface="Microsoft Sans Serif"/>
              </a:rPr>
              <a:t>Если</a:t>
            </a:r>
            <a:r>
              <a:rPr sz="2400" spc="-40" dirty="0">
                <a:latin typeface="Microsoft Sans Serif"/>
                <a:cs typeface="Microsoft Sans Serif"/>
              </a:rPr>
              <a:t> </a:t>
            </a:r>
            <a:r>
              <a:rPr sz="2400" dirty="0">
                <a:latin typeface="Microsoft Sans Serif"/>
                <a:cs typeface="Microsoft Sans Serif"/>
              </a:rPr>
              <a:t>Упрощенец</a:t>
            </a:r>
            <a:r>
              <a:rPr sz="2400" spc="-25" dirty="0">
                <a:latin typeface="Microsoft Sans Serif"/>
                <a:cs typeface="Microsoft Sans Serif"/>
              </a:rPr>
              <a:t> </a:t>
            </a:r>
            <a:r>
              <a:rPr sz="2400" dirty="0">
                <a:latin typeface="Microsoft Sans Serif"/>
                <a:cs typeface="Microsoft Sans Serif"/>
              </a:rPr>
              <a:t>будет</a:t>
            </a:r>
            <a:r>
              <a:rPr sz="2400" spc="-50" dirty="0">
                <a:latin typeface="Microsoft Sans Serif"/>
                <a:cs typeface="Microsoft Sans Serif"/>
              </a:rPr>
              <a:t> </a:t>
            </a:r>
            <a:r>
              <a:rPr sz="2400" dirty="0">
                <a:latin typeface="Microsoft Sans Serif"/>
                <a:cs typeface="Microsoft Sans Serif"/>
              </a:rPr>
              <a:t>платить</a:t>
            </a:r>
            <a:r>
              <a:rPr sz="2400" spc="-50" dirty="0">
                <a:latin typeface="Microsoft Sans Serif"/>
                <a:cs typeface="Microsoft Sans Serif"/>
              </a:rPr>
              <a:t> НДС</a:t>
            </a:r>
            <a:r>
              <a:rPr sz="2400" spc="-35" dirty="0">
                <a:latin typeface="Microsoft Sans Serif"/>
                <a:cs typeface="Microsoft Sans Serif"/>
              </a:rPr>
              <a:t> </a:t>
            </a:r>
            <a:r>
              <a:rPr sz="2400" dirty="0">
                <a:latin typeface="Microsoft Sans Serif"/>
                <a:cs typeface="Microsoft Sans Serif"/>
              </a:rPr>
              <a:t>по</a:t>
            </a:r>
            <a:r>
              <a:rPr sz="2400" spc="-45" dirty="0">
                <a:latin typeface="Microsoft Sans Serif"/>
                <a:cs typeface="Microsoft Sans Serif"/>
              </a:rPr>
              <a:t> </a:t>
            </a:r>
            <a:r>
              <a:rPr sz="2400" spc="-10" dirty="0">
                <a:latin typeface="Microsoft Sans Serif"/>
                <a:cs typeface="Microsoft Sans Serif"/>
              </a:rPr>
              <a:t>пониженным </a:t>
            </a:r>
            <a:r>
              <a:rPr sz="2400" spc="-20" dirty="0">
                <a:latin typeface="Microsoft Sans Serif"/>
                <a:cs typeface="Microsoft Sans Serif"/>
              </a:rPr>
              <a:t>ставкам,</a:t>
            </a:r>
            <a:r>
              <a:rPr sz="2400" spc="-30" dirty="0">
                <a:latin typeface="Microsoft Sans Serif"/>
                <a:cs typeface="Microsoft Sans Serif"/>
              </a:rPr>
              <a:t> </a:t>
            </a:r>
            <a:r>
              <a:rPr sz="2400" dirty="0">
                <a:latin typeface="Microsoft Sans Serif"/>
                <a:cs typeface="Microsoft Sans Serif"/>
              </a:rPr>
              <a:t>вычет</a:t>
            </a:r>
            <a:r>
              <a:rPr sz="2400" spc="-20" dirty="0">
                <a:latin typeface="Microsoft Sans Serif"/>
                <a:cs typeface="Microsoft Sans Serif"/>
              </a:rPr>
              <a:t> </a:t>
            </a:r>
            <a:r>
              <a:rPr sz="2400" dirty="0">
                <a:latin typeface="Microsoft Sans Serif"/>
                <a:cs typeface="Microsoft Sans Serif"/>
              </a:rPr>
              <a:t>не</a:t>
            </a:r>
            <a:r>
              <a:rPr sz="2400" spc="-20" dirty="0">
                <a:latin typeface="Microsoft Sans Serif"/>
                <a:cs typeface="Microsoft Sans Serif"/>
              </a:rPr>
              <a:t> </a:t>
            </a:r>
            <a:r>
              <a:rPr sz="2400" spc="-10" dirty="0">
                <a:latin typeface="Microsoft Sans Serif"/>
                <a:cs typeface="Microsoft Sans Serif"/>
              </a:rPr>
              <a:t>предоставляется.</a:t>
            </a:r>
            <a:r>
              <a:rPr sz="2400" spc="-15" dirty="0">
                <a:latin typeface="Microsoft Sans Serif"/>
                <a:cs typeface="Microsoft Sans Serif"/>
              </a:rPr>
              <a:t> </a:t>
            </a:r>
            <a:r>
              <a:rPr sz="2400" dirty="0">
                <a:latin typeface="Microsoft Sans Serif"/>
                <a:cs typeface="Microsoft Sans Serif"/>
              </a:rPr>
              <a:t>На</a:t>
            </a:r>
            <a:r>
              <a:rPr sz="2400" spc="-10" dirty="0">
                <a:latin typeface="Microsoft Sans Serif"/>
                <a:cs typeface="Microsoft Sans Serif"/>
              </a:rPr>
              <a:t> </a:t>
            </a:r>
            <a:r>
              <a:rPr sz="2400" spc="-140" dirty="0">
                <a:latin typeface="Microsoft Sans Serif"/>
                <a:cs typeface="Microsoft Sans Serif"/>
              </a:rPr>
              <a:t>Д-</a:t>
            </a:r>
            <a:r>
              <a:rPr sz="2400" dirty="0">
                <a:latin typeface="Microsoft Sans Serif"/>
                <a:cs typeface="Microsoft Sans Serif"/>
              </a:rPr>
              <a:t>Р</a:t>
            </a:r>
            <a:r>
              <a:rPr sz="2400" spc="-15" dirty="0">
                <a:latin typeface="Microsoft Sans Serif"/>
                <a:cs typeface="Microsoft Sans Serif"/>
              </a:rPr>
              <a:t> </a:t>
            </a:r>
            <a:r>
              <a:rPr sz="2400" spc="-10" dirty="0">
                <a:latin typeface="Microsoft Sans Serif"/>
                <a:cs typeface="Microsoft Sans Serif"/>
              </a:rPr>
              <a:t>входной </a:t>
            </a:r>
            <a:r>
              <a:rPr sz="2400" spc="-50" dirty="0">
                <a:latin typeface="Microsoft Sans Serif"/>
                <a:cs typeface="Microsoft Sans Serif"/>
              </a:rPr>
              <a:t>НДС</a:t>
            </a:r>
            <a:r>
              <a:rPr sz="2400" spc="-75" dirty="0">
                <a:latin typeface="Microsoft Sans Serif"/>
                <a:cs typeface="Microsoft Sans Serif"/>
              </a:rPr>
              <a:t> </a:t>
            </a:r>
            <a:r>
              <a:rPr sz="2400" spc="-30" dirty="0">
                <a:latin typeface="Microsoft Sans Serif"/>
                <a:cs typeface="Microsoft Sans Serif"/>
              </a:rPr>
              <a:t>по-</a:t>
            </a:r>
            <a:r>
              <a:rPr sz="2400" spc="-25" dirty="0">
                <a:latin typeface="Microsoft Sans Serif"/>
                <a:cs typeface="Microsoft Sans Serif"/>
              </a:rPr>
              <a:t>прежнему</a:t>
            </a:r>
            <a:r>
              <a:rPr sz="2400" spc="-65" dirty="0">
                <a:latin typeface="Microsoft Sans Serif"/>
                <a:cs typeface="Microsoft Sans Serif"/>
              </a:rPr>
              <a:t> </a:t>
            </a:r>
            <a:r>
              <a:rPr sz="2400" dirty="0">
                <a:latin typeface="Microsoft Sans Serif"/>
                <a:cs typeface="Microsoft Sans Serif"/>
              </a:rPr>
              <a:t>вкл.в</a:t>
            </a:r>
            <a:r>
              <a:rPr sz="2400" spc="-100" dirty="0">
                <a:latin typeface="Microsoft Sans Serif"/>
                <a:cs typeface="Microsoft Sans Serif"/>
              </a:rPr>
              <a:t> </a:t>
            </a:r>
            <a:r>
              <a:rPr sz="2400" dirty="0">
                <a:latin typeface="Microsoft Sans Serif"/>
                <a:cs typeface="Microsoft Sans Serif"/>
              </a:rPr>
              <a:t>расходы.</a:t>
            </a:r>
            <a:r>
              <a:rPr sz="2400" spc="-70" dirty="0">
                <a:latin typeface="Microsoft Sans Serif"/>
                <a:cs typeface="Microsoft Sans Serif"/>
              </a:rPr>
              <a:t> </a:t>
            </a:r>
            <a:r>
              <a:rPr sz="2400" spc="-20" dirty="0">
                <a:latin typeface="Microsoft Sans Serif"/>
                <a:cs typeface="Microsoft Sans Serif"/>
              </a:rPr>
              <a:t>Ставка</a:t>
            </a:r>
            <a:r>
              <a:rPr sz="2400" spc="-75" dirty="0">
                <a:latin typeface="Microsoft Sans Serif"/>
                <a:cs typeface="Microsoft Sans Serif"/>
              </a:rPr>
              <a:t> </a:t>
            </a:r>
            <a:r>
              <a:rPr sz="2400" dirty="0">
                <a:latin typeface="Microsoft Sans Serif"/>
                <a:cs typeface="Microsoft Sans Serif"/>
              </a:rPr>
              <a:t>действует</a:t>
            </a:r>
            <a:r>
              <a:rPr sz="2400" spc="-80" dirty="0">
                <a:latin typeface="Microsoft Sans Serif"/>
                <a:cs typeface="Microsoft Sans Serif"/>
              </a:rPr>
              <a:t> </a:t>
            </a:r>
            <a:r>
              <a:rPr sz="2400" spc="-50" dirty="0">
                <a:latin typeface="Microsoft Sans Serif"/>
                <a:cs typeface="Microsoft Sans Serif"/>
              </a:rPr>
              <a:t>3 </a:t>
            </a:r>
            <a:r>
              <a:rPr sz="2400" dirty="0">
                <a:latin typeface="Microsoft Sans Serif"/>
                <a:cs typeface="Microsoft Sans Serif"/>
              </a:rPr>
              <a:t>года,</a:t>
            </a:r>
            <a:r>
              <a:rPr sz="2400" spc="-40" dirty="0">
                <a:latin typeface="Microsoft Sans Serif"/>
                <a:cs typeface="Microsoft Sans Serif"/>
              </a:rPr>
              <a:t> </a:t>
            </a:r>
            <a:r>
              <a:rPr sz="2400" dirty="0">
                <a:latin typeface="Microsoft Sans Serif"/>
                <a:cs typeface="Microsoft Sans Serif"/>
              </a:rPr>
              <a:t>если</a:t>
            </a:r>
            <a:r>
              <a:rPr sz="2400" spc="-35" dirty="0">
                <a:latin typeface="Microsoft Sans Serif"/>
                <a:cs typeface="Microsoft Sans Serif"/>
              </a:rPr>
              <a:t> </a:t>
            </a:r>
            <a:r>
              <a:rPr sz="2400" dirty="0">
                <a:latin typeface="Microsoft Sans Serif"/>
                <a:cs typeface="Microsoft Sans Serif"/>
              </a:rPr>
              <a:t>не</a:t>
            </a:r>
            <a:r>
              <a:rPr sz="2400" spc="-40" dirty="0">
                <a:latin typeface="Microsoft Sans Serif"/>
                <a:cs typeface="Microsoft Sans Serif"/>
              </a:rPr>
              <a:t> </a:t>
            </a:r>
            <a:r>
              <a:rPr sz="2400" dirty="0">
                <a:latin typeface="Microsoft Sans Serif"/>
                <a:cs typeface="Microsoft Sans Serif"/>
              </a:rPr>
              <a:t>превышается</a:t>
            </a:r>
            <a:r>
              <a:rPr sz="2400" spc="-15" dirty="0">
                <a:latin typeface="Microsoft Sans Serif"/>
                <a:cs typeface="Microsoft Sans Serif"/>
              </a:rPr>
              <a:t> </a:t>
            </a:r>
            <a:r>
              <a:rPr sz="2400" dirty="0">
                <a:latin typeface="Microsoft Sans Serif"/>
                <a:cs typeface="Microsoft Sans Serif"/>
              </a:rPr>
              <a:t>доход.</a:t>
            </a:r>
            <a:r>
              <a:rPr sz="2400" spc="-35" dirty="0">
                <a:latin typeface="Microsoft Sans Serif"/>
                <a:cs typeface="Microsoft Sans Serif"/>
              </a:rPr>
              <a:t> </a:t>
            </a:r>
            <a:r>
              <a:rPr sz="2400" spc="-10" dirty="0">
                <a:latin typeface="Microsoft Sans Serif"/>
                <a:cs typeface="Microsoft Sans Serif"/>
              </a:rPr>
              <a:t>Вычеты </a:t>
            </a:r>
            <a:r>
              <a:rPr sz="2400" dirty="0">
                <a:latin typeface="Microsoft Sans Serif"/>
                <a:cs typeface="Microsoft Sans Serif"/>
              </a:rPr>
              <a:t>применяются</a:t>
            </a:r>
            <a:r>
              <a:rPr sz="2400" spc="-85" dirty="0">
                <a:latin typeface="Microsoft Sans Serif"/>
                <a:cs typeface="Microsoft Sans Serif"/>
              </a:rPr>
              <a:t> </a:t>
            </a:r>
            <a:r>
              <a:rPr sz="2400" dirty="0">
                <a:latin typeface="Microsoft Sans Serif"/>
                <a:cs typeface="Microsoft Sans Serif"/>
              </a:rPr>
              <a:t>только,</a:t>
            </a:r>
            <a:r>
              <a:rPr sz="2400" spc="-85" dirty="0">
                <a:latin typeface="Microsoft Sans Serif"/>
                <a:cs typeface="Microsoft Sans Serif"/>
              </a:rPr>
              <a:t> </a:t>
            </a:r>
            <a:r>
              <a:rPr sz="2400" dirty="0">
                <a:latin typeface="Microsoft Sans Serif"/>
                <a:cs typeface="Microsoft Sans Serif"/>
              </a:rPr>
              <a:t>если</a:t>
            </a:r>
            <a:r>
              <a:rPr sz="2400" spc="-100" dirty="0">
                <a:latin typeface="Microsoft Sans Serif"/>
                <a:cs typeface="Microsoft Sans Serif"/>
              </a:rPr>
              <a:t> </a:t>
            </a:r>
            <a:r>
              <a:rPr sz="2400" dirty="0">
                <a:latin typeface="Microsoft Sans Serif"/>
                <a:cs typeface="Microsoft Sans Serif"/>
              </a:rPr>
              <a:t>упрощенец</a:t>
            </a:r>
            <a:r>
              <a:rPr sz="2400" spc="-70" dirty="0">
                <a:latin typeface="Microsoft Sans Serif"/>
                <a:cs typeface="Microsoft Sans Serif"/>
              </a:rPr>
              <a:t> </a:t>
            </a:r>
            <a:r>
              <a:rPr sz="2400" dirty="0">
                <a:latin typeface="Microsoft Sans Serif"/>
                <a:cs typeface="Microsoft Sans Serif"/>
              </a:rPr>
              <a:t>станет</a:t>
            </a:r>
            <a:r>
              <a:rPr sz="2400" spc="-85" dirty="0">
                <a:latin typeface="Microsoft Sans Serif"/>
                <a:cs typeface="Microsoft Sans Serif"/>
              </a:rPr>
              <a:t> </a:t>
            </a:r>
            <a:r>
              <a:rPr sz="2400" spc="-10" dirty="0">
                <a:latin typeface="Microsoft Sans Serif"/>
                <a:cs typeface="Microsoft Sans Serif"/>
              </a:rPr>
              <a:t>платить </a:t>
            </a:r>
            <a:r>
              <a:rPr sz="2400" dirty="0">
                <a:latin typeface="Microsoft Sans Serif"/>
                <a:cs typeface="Microsoft Sans Serif"/>
              </a:rPr>
              <a:t>20%</a:t>
            </a:r>
            <a:r>
              <a:rPr sz="2400" spc="-50" dirty="0">
                <a:latin typeface="Microsoft Sans Serif"/>
                <a:cs typeface="Microsoft Sans Serif"/>
              </a:rPr>
              <a:t> </a:t>
            </a:r>
            <a:r>
              <a:rPr sz="2400" dirty="0">
                <a:latin typeface="Microsoft Sans Serif"/>
                <a:cs typeface="Microsoft Sans Serif"/>
              </a:rPr>
              <a:t>или</a:t>
            </a:r>
            <a:r>
              <a:rPr sz="2400" spc="-65" dirty="0">
                <a:latin typeface="Microsoft Sans Serif"/>
                <a:cs typeface="Microsoft Sans Serif"/>
              </a:rPr>
              <a:t> </a:t>
            </a:r>
            <a:r>
              <a:rPr sz="2400" dirty="0">
                <a:latin typeface="Microsoft Sans Serif"/>
                <a:cs typeface="Microsoft Sans Serif"/>
              </a:rPr>
              <a:t>10%.</a:t>
            </a:r>
            <a:r>
              <a:rPr sz="2400" spc="-45" dirty="0">
                <a:latin typeface="Microsoft Sans Serif"/>
                <a:cs typeface="Microsoft Sans Serif"/>
              </a:rPr>
              <a:t> </a:t>
            </a:r>
            <a:r>
              <a:rPr sz="2400" spc="-75" dirty="0">
                <a:latin typeface="Microsoft Sans Serif"/>
                <a:cs typeface="Microsoft Sans Serif"/>
              </a:rPr>
              <a:t>Даже</a:t>
            </a:r>
            <a:r>
              <a:rPr sz="2400" spc="-50" dirty="0">
                <a:latin typeface="Microsoft Sans Serif"/>
                <a:cs typeface="Microsoft Sans Serif"/>
              </a:rPr>
              <a:t> </a:t>
            </a:r>
            <a:r>
              <a:rPr sz="2400" dirty="0">
                <a:latin typeface="Microsoft Sans Serif"/>
                <a:cs typeface="Microsoft Sans Serif"/>
              </a:rPr>
              <a:t>при</a:t>
            </a:r>
            <a:r>
              <a:rPr sz="2400" spc="-40" dirty="0">
                <a:latin typeface="Microsoft Sans Serif"/>
                <a:cs typeface="Microsoft Sans Serif"/>
              </a:rPr>
              <a:t> </a:t>
            </a:r>
            <a:r>
              <a:rPr sz="2400" spc="-20" dirty="0">
                <a:latin typeface="Microsoft Sans Serif"/>
                <a:cs typeface="Microsoft Sans Serif"/>
              </a:rPr>
              <a:t>пониженных</a:t>
            </a:r>
            <a:r>
              <a:rPr sz="2400" spc="-50" dirty="0">
                <a:latin typeface="Microsoft Sans Serif"/>
                <a:cs typeface="Microsoft Sans Serif"/>
              </a:rPr>
              <a:t> </a:t>
            </a:r>
            <a:r>
              <a:rPr sz="2400" dirty="0">
                <a:latin typeface="Microsoft Sans Serif"/>
                <a:cs typeface="Microsoft Sans Serif"/>
              </a:rPr>
              <a:t>ставках,</a:t>
            </a:r>
            <a:r>
              <a:rPr sz="2400" spc="-40" dirty="0">
                <a:latin typeface="Microsoft Sans Serif"/>
                <a:cs typeface="Microsoft Sans Serif"/>
              </a:rPr>
              <a:t> </a:t>
            </a:r>
            <a:r>
              <a:rPr sz="2400" spc="-10" dirty="0">
                <a:latin typeface="Microsoft Sans Serif"/>
                <a:cs typeface="Microsoft Sans Serif"/>
              </a:rPr>
              <a:t>можно применять</a:t>
            </a:r>
            <a:r>
              <a:rPr sz="2400" spc="-55" dirty="0">
                <a:latin typeface="Microsoft Sans Serif"/>
                <a:cs typeface="Microsoft Sans Serif"/>
              </a:rPr>
              <a:t> </a:t>
            </a:r>
            <a:r>
              <a:rPr sz="2400" dirty="0">
                <a:latin typeface="Microsoft Sans Serif"/>
                <a:cs typeface="Microsoft Sans Serif"/>
              </a:rPr>
              <a:t>вычет</a:t>
            </a:r>
            <a:r>
              <a:rPr sz="2400" spc="-50" dirty="0">
                <a:latin typeface="Microsoft Sans Serif"/>
                <a:cs typeface="Microsoft Sans Serif"/>
              </a:rPr>
              <a:t> НДС </a:t>
            </a:r>
            <a:r>
              <a:rPr sz="2400" dirty="0">
                <a:latin typeface="Microsoft Sans Serif"/>
                <a:cs typeface="Microsoft Sans Serif"/>
              </a:rPr>
              <a:t>с</a:t>
            </a:r>
            <a:r>
              <a:rPr sz="2400" spc="-55" dirty="0">
                <a:latin typeface="Microsoft Sans Serif"/>
                <a:cs typeface="Microsoft Sans Serif"/>
              </a:rPr>
              <a:t> </a:t>
            </a:r>
            <a:r>
              <a:rPr sz="2400" spc="-10" dirty="0">
                <a:latin typeface="Microsoft Sans Serif"/>
                <a:cs typeface="Microsoft Sans Serif"/>
              </a:rPr>
              <a:t>аванса.</a:t>
            </a:r>
            <a:endParaRPr sz="2400">
              <a:latin typeface="Microsoft Sans Serif"/>
              <a:cs typeface="Microsoft Sans Serif"/>
            </a:endParaRPr>
          </a:p>
          <a:p>
            <a:pPr marL="12700">
              <a:lnSpc>
                <a:spcPct val="100000"/>
              </a:lnSpc>
              <a:spcBef>
                <a:spcPts val="580"/>
              </a:spcBef>
            </a:pPr>
            <a:r>
              <a:rPr sz="2400" dirty="0">
                <a:latin typeface="Microsoft Sans Serif"/>
                <a:cs typeface="Microsoft Sans Serif"/>
              </a:rPr>
              <a:t>Если</a:t>
            </a:r>
            <a:r>
              <a:rPr sz="2400" spc="-40" dirty="0">
                <a:latin typeface="Microsoft Sans Serif"/>
                <a:cs typeface="Microsoft Sans Serif"/>
              </a:rPr>
              <a:t> </a:t>
            </a:r>
            <a:r>
              <a:rPr sz="2400" dirty="0">
                <a:latin typeface="Microsoft Sans Serif"/>
                <a:cs typeface="Microsoft Sans Serif"/>
              </a:rPr>
              <a:t>вычет</a:t>
            </a:r>
            <a:r>
              <a:rPr sz="2400" spc="-40" dirty="0">
                <a:latin typeface="Microsoft Sans Serif"/>
                <a:cs typeface="Microsoft Sans Serif"/>
              </a:rPr>
              <a:t> </a:t>
            </a:r>
            <a:r>
              <a:rPr sz="2400" dirty="0">
                <a:latin typeface="Microsoft Sans Serif"/>
                <a:cs typeface="Microsoft Sans Serif"/>
              </a:rPr>
              <a:t>&gt;</a:t>
            </a:r>
            <a:r>
              <a:rPr sz="2400" spc="-45" dirty="0">
                <a:latin typeface="Microsoft Sans Serif"/>
                <a:cs typeface="Microsoft Sans Serif"/>
              </a:rPr>
              <a:t> </a:t>
            </a:r>
            <a:r>
              <a:rPr sz="2400" dirty="0">
                <a:latin typeface="Microsoft Sans Serif"/>
                <a:cs typeface="Microsoft Sans Serif"/>
              </a:rPr>
              <a:t>71,4%,</a:t>
            </a:r>
            <a:r>
              <a:rPr sz="2400" spc="-40" dirty="0">
                <a:latin typeface="Microsoft Sans Serif"/>
                <a:cs typeface="Microsoft Sans Serif"/>
              </a:rPr>
              <a:t> </a:t>
            </a:r>
            <a:r>
              <a:rPr sz="2400" dirty="0">
                <a:latin typeface="Microsoft Sans Serif"/>
                <a:cs typeface="Microsoft Sans Serif"/>
              </a:rPr>
              <a:t>выгоднее</a:t>
            </a:r>
            <a:r>
              <a:rPr sz="2400" spc="-25" dirty="0">
                <a:latin typeface="Microsoft Sans Serif"/>
                <a:cs typeface="Microsoft Sans Serif"/>
              </a:rPr>
              <a:t> </a:t>
            </a:r>
            <a:r>
              <a:rPr sz="2400" dirty="0">
                <a:latin typeface="Microsoft Sans Serif"/>
                <a:cs typeface="Microsoft Sans Serif"/>
              </a:rPr>
              <a:t>20%,</a:t>
            </a:r>
            <a:r>
              <a:rPr sz="2400" spc="-35" dirty="0">
                <a:latin typeface="Microsoft Sans Serif"/>
                <a:cs typeface="Microsoft Sans Serif"/>
              </a:rPr>
              <a:t> </a:t>
            </a:r>
            <a:r>
              <a:rPr sz="2400" dirty="0">
                <a:latin typeface="Microsoft Sans Serif"/>
                <a:cs typeface="Microsoft Sans Serif"/>
              </a:rPr>
              <a:t>чем</a:t>
            </a:r>
            <a:r>
              <a:rPr sz="2400" spc="-35" dirty="0">
                <a:latin typeface="Microsoft Sans Serif"/>
                <a:cs typeface="Microsoft Sans Serif"/>
              </a:rPr>
              <a:t> </a:t>
            </a:r>
            <a:r>
              <a:rPr sz="2400" spc="-25" dirty="0">
                <a:latin typeface="Microsoft Sans Serif"/>
                <a:cs typeface="Microsoft Sans Serif"/>
              </a:rPr>
              <a:t>5%.</a:t>
            </a:r>
            <a:endParaRPr sz="2400">
              <a:latin typeface="Microsoft Sans Serif"/>
              <a:cs typeface="Microsoft Sans Serif"/>
            </a:endParaRPr>
          </a:p>
          <a:p>
            <a:pPr marL="12700">
              <a:lnSpc>
                <a:spcPct val="100000"/>
              </a:lnSpc>
              <a:spcBef>
                <a:spcPts val="580"/>
              </a:spcBef>
            </a:pPr>
            <a:r>
              <a:rPr sz="2400" dirty="0">
                <a:latin typeface="Microsoft Sans Serif"/>
                <a:cs typeface="Microsoft Sans Serif"/>
              </a:rPr>
              <a:t>Если</a:t>
            </a:r>
            <a:r>
              <a:rPr sz="2400" spc="-30" dirty="0">
                <a:latin typeface="Microsoft Sans Serif"/>
                <a:cs typeface="Microsoft Sans Serif"/>
              </a:rPr>
              <a:t> </a:t>
            </a:r>
            <a:r>
              <a:rPr sz="2400" dirty="0">
                <a:latin typeface="Microsoft Sans Serif"/>
                <a:cs typeface="Microsoft Sans Serif"/>
              </a:rPr>
              <a:t>вычет</a:t>
            </a:r>
            <a:r>
              <a:rPr sz="2400" spc="-30" dirty="0">
                <a:latin typeface="Microsoft Sans Serif"/>
                <a:cs typeface="Microsoft Sans Serif"/>
              </a:rPr>
              <a:t> </a:t>
            </a:r>
            <a:r>
              <a:rPr sz="2400" dirty="0">
                <a:latin typeface="Microsoft Sans Serif"/>
                <a:cs typeface="Microsoft Sans Serif"/>
              </a:rPr>
              <a:t>&gt;</a:t>
            </a:r>
            <a:r>
              <a:rPr sz="2400" spc="-25" dirty="0">
                <a:latin typeface="Microsoft Sans Serif"/>
                <a:cs typeface="Microsoft Sans Serif"/>
              </a:rPr>
              <a:t> </a:t>
            </a:r>
            <a:r>
              <a:rPr sz="2400" dirty="0">
                <a:latin typeface="Microsoft Sans Serif"/>
                <a:cs typeface="Microsoft Sans Serif"/>
              </a:rPr>
              <a:t>60,75%,</a:t>
            </a:r>
            <a:r>
              <a:rPr sz="2400" spc="-15" dirty="0">
                <a:latin typeface="Microsoft Sans Serif"/>
                <a:cs typeface="Microsoft Sans Serif"/>
              </a:rPr>
              <a:t> </a:t>
            </a:r>
            <a:r>
              <a:rPr sz="2400" dirty="0">
                <a:latin typeface="Microsoft Sans Serif"/>
                <a:cs typeface="Microsoft Sans Serif"/>
              </a:rPr>
              <a:t>выгоднее</a:t>
            </a:r>
            <a:r>
              <a:rPr sz="2400" spc="-15" dirty="0">
                <a:latin typeface="Microsoft Sans Serif"/>
                <a:cs typeface="Microsoft Sans Serif"/>
              </a:rPr>
              <a:t> </a:t>
            </a:r>
            <a:r>
              <a:rPr sz="2400" dirty="0">
                <a:latin typeface="Microsoft Sans Serif"/>
                <a:cs typeface="Microsoft Sans Serif"/>
              </a:rPr>
              <a:t>20%,</a:t>
            </a:r>
            <a:r>
              <a:rPr sz="2400" spc="-20" dirty="0">
                <a:latin typeface="Microsoft Sans Serif"/>
                <a:cs typeface="Microsoft Sans Serif"/>
              </a:rPr>
              <a:t> </a:t>
            </a:r>
            <a:r>
              <a:rPr sz="2400" dirty="0">
                <a:latin typeface="Microsoft Sans Serif"/>
                <a:cs typeface="Microsoft Sans Serif"/>
              </a:rPr>
              <a:t>чем</a:t>
            </a:r>
            <a:r>
              <a:rPr sz="2400" spc="-15" dirty="0">
                <a:latin typeface="Microsoft Sans Serif"/>
                <a:cs typeface="Microsoft Sans Serif"/>
              </a:rPr>
              <a:t> </a:t>
            </a:r>
            <a:r>
              <a:rPr sz="2400" spc="-25" dirty="0">
                <a:latin typeface="Microsoft Sans Serif"/>
                <a:cs typeface="Microsoft Sans Serif"/>
              </a:rPr>
              <a:t>7%.</a:t>
            </a:r>
            <a:endParaRPr sz="2400">
              <a:latin typeface="Microsoft Sans Serif"/>
              <a:cs typeface="Microsoft Sans Serif"/>
            </a:endParaRPr>
          </a:p>
          <a:p>
            <a:pPr marL="12700" marR="707390">
              <a:lnSpc>
                <a:spcPct val="100000"/>
              </a:lnSpc>
              <a:spcBef>
                <a:spcPts val="575"/>
              </a:spcBef>
            </a:pPr>
            <a:r>
              <a:rPr sz="2400" dirty="0">
                <a:latin typeface="Microsoft Sans Serif"/>
                <a:cs typeface="Microsoft Sans Serif"/>
              </a:rPr>
              <a:t>Если</a:t>
            </a:r>
            <a:r>
              <a:rPr sz="2400" spc="-30" dirty="0">
                <a:latin typeface="Microsoft Sans Serif"/>
                <a:cs typeface="Microsoft Sans Serif"/>
              </a:rPr>
              <a:t> </a:t>
            </a:r>
            <a:r>
              <a:rPr sz="2400" spc="-10" dirty="0">
                <a:latin typeface="Microsoft Sans Serif"/>
                <a:cs typeface="Microsoft Sans Serif"/>
              </a:rPr>
              <a:t>переходим </a:t>
            </a:r>
            <a:r>
              <a:rPr sz="2400" dirty="0">
                <a:latin typeface="Microsoft Sans Serif"/>
                <a:cs typeface="Microsoft Sans Serif"/>
              </a:rPr>
              <a:t>на</a:t>
            </a:r>
            <a:r>
              <a:rPr sz="2400" spc="-40" dirty="0">
                <a:latin typeface="Microsoft Sans Serif"/>
                <a:cs typeface="Microsoft Sans Serif"/>
              </a:rPr>
              <a:t> </a:t>
            </a:r>
            <a:r>
              <a:rPr sz="2400" dirty="0">
                <a:latin typeface="Microsoft Sans Serif"/>
                <a:cs typeface="Microsoft Sans Serif"/>
              </a:rPr>
              <a:t>20%</a:t>
            </a:r>
            <a:r>
              <a:rPr sz="2400" spc="-30" dirty="0">
                <a:latin typeface="Microsoft Sans Serif"/>
                <a:cs typeface="Microsoft Sans Serif"/>
              </a:rPr>
              <a:t> </a:t>
            </a:r>
            <a:r>
              <a:rPr sz="2400" dirty="0">
                <a:latin typeface="Microsoft Sans Serif"/>
                <a:cs typeface="Microsoft Sans Serif"/>
              </a:rPr>
              <a:t>или</a:t>
            </a:r>
            <a:r>
              <a:rPr sz="2400" spc="-45" dirty="0">
                <a:latin typeface="Microsoft Sans Serif"/>
                <a:cs typeface="Microsoft Sans Serif"/>
              </a:rPr>
              <a:t> </a:t>
            </a:r>
            <a:r>
              <a:rPr sz="2400" dirty="0">
                <a:latin typeface="Microsoft Sans Serif"/>
                <a:cs typeface="Microsoft Sans Serif"/>
              </a:rPr>
              <a:t>10%,</a:t>
            </a:r>
            <a:r>
              <a:rPr sz="2400" spc="-25" dirty="0">
                <a:latin typeface="Microsoft Sans Serif"/>
                <a:cs typeface="Microsoft Sans Serif"/>
              </a:rPr>
              <a:t> </a:t>
            </a:r>
            <a:r>
              <a:rPr sz="2400" spc="-20" dirty="0">
                <a:latin typeface="Microsoft Sans Serif"/>
                <a:cs typeface="Microsoft Sans Serif"/>
              </a:rPr>
              <a:t>можно</a:t>
            </a:r>
            <a:r>
              <a:rPr sz="2400" spc="-35" dirty="0">
                <a:latin typeface="Microsoft Sans Serif"/>
                <a:cs typeface="Microsoft Sans Serif"/>
              </a:rPr>
              <a:t> </a:t>
            </a:r>
            <a:r>
              <a:rPr sz="2400" spc="-25" dirty="0">
                <a:latin typeface="Microsoft Sans Serif"/>
                <a:cs typeface="Microsoft Sans Serif"/>
              </a:rPr>
              <a:t>не </a:t>
            </a:r>
            <a:r>
              <a:rPr sz="2400" dirty="0">
                <a:latin typeface="Microsoft Sans Serif"/>
                <a:cs typeface="Microsoft Sans Serif"/>
              </a:rPr>
              <a:t>восстанавливать</a:t>
            </a:r>
            <a:r>
              <a:rPr sz="2400" spc="-60" dirty="0">
                <a:latin typeface="Microsoft Sans Serif"/>
                <a:cs typeface="Microsoft Sans Serif"/>
              </a:rPr>
              <a:t> </a:t>
            </a:r>
            <a:r>
              <a:rPr sz="2400" spc="-50" dirty="0">
                <a:latin typeface="Microsoft Sans Serif"/>
                <a:cs typeface="Microsoft Sans Serif"/>
              </a:rPr>
              <a:t>НДС</a:t>
            </a:r>
            <a:r>
              <a:rPr sz="2400" spc="-65" dirty="0">
                <a:latin typeface="Microsoft Sans Serif"/>
                <a:cs typeface="Microsoft Sans Serif"/>
              </a:rPr>
              <a:t> </a:t>
            </a:r>
            <a:r>
              <a:rPr sz="2400" dirty="0">
                <a:latin typeface="Microsoft Sans Serif"/>
                <a:cs typeface="Microsoft Sans Serif"/>
              </a:rPr>
              <a:t>по</a:t>
            </a:r>
            <a:r>
              <a:rPr sz="2400" spc="-80" dirty="0">
                <a:latin typeface="Microsoft Sans Serif"/>
                <a:cs typeface="Microsoft Sans Serif"/>
              </a:rPr>
              <a:t> </a:t>
            </a:r>
            <a:r>
              <a:rPr sz="2400" dirty="0">
                <a:latin typeface="Microsoft Sans Serif"/>
                <a:cs typeface="Microsoft Sans Serif"/>
              </a:rPr>
              <a:t>ТМЦ</a:t>
            </a:r>
            <a:r>
              <a:rPr sz="2400" spc="-80" dirty="0">
                <a:latin typeface="Microsoft Sans Serif"/>
                <a:cs typeface="Microsoft Sans Serif"/>
              </a:rPr>
              <a:t> </a:t>
            </a:r>
            <a:r>
              <a:rPr sz="2400" dirty="0">
                <a:latin typeface="Microsoft Sans Serif"/>
                <a:cs typeface="Microsoft Sans Serif"/>
              </a:rPr>
              <a:t>перед</a:t>
            </a:r>
            <a:r>
              <a:rPr sz="2400" spc="-70" dirty="0">
                <a:latin typeface="Microsoft Sans Serif"/>
                <a:cs typeface="Microsoft Sans Serif"/>
              </a:rPr>
              <a:t> </a:t>
            </a:r>
            <a:r>
              <a:rPr sz="2400" spc="-10" dirty="0">
                <a:latin typeface="Microsoft Sans Serif"/>
                <a:cs typeface="Microsoft Sans Serif"/>
              </a:rPr>
              <a:t>переходом.</a:t>
            </a:r>
            <a:endParaRPr sz="2400">
              <a:latin typeface="Microsoft Sans Serif"/>
              <a:cs typeface="Microsoft Sans Serif"/>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57200" y="274320"/>
            <a:ext cx="8229600" cy="900888"/>
          </a:xfrm>
          <a:prstGeom prst="rect">
            <a:avLst/>
          </a:prstGeom>
          <a:solidFill>
            <a:schemeClr val="bg1"/>
          </a:solidFill>
        </p:spPr>
        <p:txBody>
          <a:bodyPr vert="horz" wrap="square" lIns="0" tIns="221615" rIns="0" bIns="0" rtlCol="0">
            <a:spAutoFit/>
          </a:bodyPr>
          <a:lstStyle/>
          <a:p>
            <a:pPr marL="1905" algn="ctr">
              <a:lnSpc>
                <a:spcPct val="100000"/>
              </a:lnSpc>
              <a:spcBef>
                <a:spcPts val="1745"/>
              </a:spcBef>
            </a:pPr>
            <a:r>
              <a:rPr spc="-10" dirty="0"/>
              <a:t>Пример.</a:t>
            </a:r>
          </a:p>
        </p:txBody>
      </p:sp>
      <p:sp>
        <p:nvSpPr>
          <p:cNvPr id="3" name="object 3"/>
          <p:cNvSpPr txBox="1"/>
          <p:nvPr/>
        </p:nvSpPr>
        <p:spPr>
          <a:xfrm>
            <a:off x="535940" y="1625549"/>
            <a:ext cx="8026400" cy="4123690"/>
          </a:xfrm>
          <a:prstGeom prst="rect">
            <a:avLst/>
          </a:prstGeom>
        </p:spPr>
        <p:txBody>
          <a:bodyPr vert="horz" wrap="square" lIns="0" tIns="12700" rIns="0" bIns="0" rtlCol="0">
            <a:spAutoFit/>
          </a:bodyPr>
          <a:lstStyle/>
          <a:p>
            <a:pPr marL="355600" indent="-342900">
              <a:lnSpc>
                <a:spcPct val="100000"/>
              </a:lnSpc>
              <a:spcBef>
                <a:spcPts val="100"/>
              </a:spcBef>
              <a:buChar char="•"/>
              <a:tabLst>
                <a:tab pos="355600" algn="l"/>
              </a:tabLst>
            </a:pPr>
            <a:r>
              <a:rPr sz="2400" dirty="0">
                <a:latin typeface="Microsoft Sans Serif"/>
                <a:cs typeface="Microsoft Sans Serif"/>
              </a:rPr>
              <a:t>УСНО</a:t>
            </a:r>
            <a:r>
              <a:rPr sz="2400" spc="-85" dirty="0">
                <a:latin typeface="Microsoft Sans Serif"/>
                <a:cs typeface="Microsoft Sans Serif"/>
              </a:rPr>
              <a:t> </a:t>
            </a:r>
            <a:r>
              <a:rPr sz="2400" spc="-135" dirty="0">
                <a:latin typeface="Microsoft Sans Serif"/>
                <a:cs typeface="Microsoft Sans Serif"/>
              </a:rPr>
              <a:t>Д-</a:t>
            </a:r>
            <a:r>
              <a:rPr sz="2400" dirty="0">
                <a:latin typeface="Microsoft Sans Serif"/>
                <a:cs typeface="Microsoft Sans Serif"/>
              </a:rPr>
              <a:t>Р.</a:t>
            </a:r>
            <a:r>
              <a:rPr sz="2400" spc="-35" dirty="0">
                <a:latin typeface="Microsoft Sans Serif"/>
                <a:cs typeface="Microsoft Sans Serif"/>
              </a:rPr>
              <a:t> </a:t>
            </a:r>
            <a:r>
              <a:rPr sz="2400" spc="-250" dirty="0">
                <a:latin typeface="Microsoft Sans Serif"/>
                <a:cs typeface="Microsoft Sans Serif"/>
              </a:rPr>
              <a:t>Д</a:t>
            </a:r>
            <a:r>
              <a:rPr sz="2400" spc="25" dirty="0">
                <a:latin typeface="Microsoft Sans Serif"/>
                <a:cs typeface="Microsoft Sans Serif"/>
              </a:rPr>
              <a:t> </a:t>
            </a:r>
            <a:r>
              <a:rPr sz="2400" dirty="0">
                <a:latin typeface="Microsoft Sans Serif"/>
                <a:cs typeface="Microsoft Sans Serif"/>
              </a:rPr>
              <a:t>за</a:t>
            </a:r>
            <a:r>
              <a:rPr sz="2400" spc="-35" dirty="0">
                <a:latin typeface="Microsoft Sans Serif"/>
                <a:cs typeface="Microsoft Sans Serif"/>
              </a:rPr>
              <a:t> </a:t>
            </a:r>
            <a:r>
              <a:rPr sz="2400" dirty="0">
                <a:latin typeface="Microsoft Sans Serif"/>
                <a:cs typeface="Microsoft Sans Serif"/>
              </a:rPr>
              <a:t>25</a:t>
            </a:r>
            <a:r>
              <a:rPr sz="2400" spc="-40" dirty="0">
                <a:latin typeface="Microsoft Sans Serif"/>
                <a:cs typeface="Microsoft Sans Serif"/>
              </a:rPr>
              <a:t> </a:t>
            </a:r>
            <a:r>
              <a:rPr sz="2400" dirty="0">
                <a:latin typeface="Microsoft Sans Serif"/>
                <a:cs typeface="Microsoft Sans Serif"/>
              </a:rPr>
              <a:t>год</a:t>
            </a:r>
            <a:r>
              <a:rPr sz="2400" spc="-30" dirty="0">
                <a:latin typeface="Microsoft Sans Serif"/>
                <a:cs typeface="Microsoft Sans Serif"/>
              </a:rPr>
              <a:t> </a:t>
            </a:r>
            <a:r>
              <a:rPr sz="2400" dirty="0">
                <a:latin typeface="Microsoft Sans Serif"/>
                <a:cs typeface="Microsoft Sans Serif"/>
              </a:rPr>
              <a:t>100</a:t>
            </a:r>
            <a:r>
              <a:rPr sz="2400" spc="-20" dirty="0">
                <a:latin typeface="Microsoft Sans Serif"/>
                <a:cs typeface="Microsoft Sans Serif"/>
              </a:rPr>
              <a:t> </a:t>
            </a:r>
            <a:r>
              <a:rPr sz="2400" dirty="0">
                <a:latin typeface="Microsoft Sans Serif"/>
                <a:cs typeface="Microsoft Sans Serif"/>
              </a:rPr>
              <a:t>млн.руб.</a:t>
            </a:r>
            <a:r>
              <a:rPr sz="2400" spc="-50" dirty="0">
                <a:latin typeface="Microsoft Sans Serif"/>
                <a:cs typeface="Microsoft Sans Serif"/>
              </a:rPr>
              <a:t> </a:t>
            </a:r>
            <a:r>
              <a:rPr sz="2400" dirty="0">
                <a:latin typeface="Microsoft Sans Serif"/>
                <a:cs typeface="Microsoft Sans Serif"/>
              </a:rPr>
              <a:t>Выбираем,</a:t>
            </a:r>
            <a:r>
              <a:rPr sz="2400" spc="-25" dirty="0">
                <a:latin typeface="Microsoft Sans Serif"/>
                <a:cs typeface="Microsoft Sans Serif"/>
              </a:rPr>
              <a:t> </a:t>
            </a:r>
            <a:r>
              <a:rPr sz="2400" spc="-10" dirty="0">
                <a:latin typeface="Microsoft Sans Serif"/>
                <a:cs typeface="Microsoft Sans Serif"/>
              </a:rPr>
              <a:t>какую</a:t>
            </a:r>
            <a:endParaRPr sz="2400">
              <a:latin typeface="Microsoft Sans Serif"/>
              <a:cs typeface="Microsoft Sans Serif"/>
            </a:endParaRPr>
          </a:p>
          <a:p>
            <a:pPr marL="355600">
              <a:lnSpc>
                <a:spcPct val="100000"/>
              </a:lnSpc>
              <a:spcBef>
                <a:spcPts val="5"/>
              </a:spcBef>
            </a:pPr>
            <a:r>
              <a:rPr sz="2400" spc="-10" dirty="0">
                <a:latin typeface="Microsoft Sans Serif"/>
                <a:cs typeface="Microsoft Sans Serif"/>
              </a:rPr>
              <a:t>ставку</a:t>
            </a:r>
            <a:r>
              <a:rPr sz="2400" spc="-55" dirty="0">
                <a:latin typeface="Microsoft Sans Serif"/>
                <a:cs typeface="Microsoft Sans Serif"/>
              </a:rPr>
              <a:t> </a:t>
            </a:r>
            <a:r>
              <a:rPr sz="2400" dirty="0">
                <a:latin typeface="Microsoft Sans Serif"/>
                <a:cs typeface="Microsoft Sans Serif"/>
              </a:rPr>
              <a:t>применять,</a:t>
            </a:r>
            <a:r>
              <a:rPr sz="2400" spc="-50" dirty="0">
                <a:latin typeface="Microsoft Sans Serif"/>
                <a:cs typeface="Microsoft Sans Serif"/>
              </a:rPr>
              <a:t> </a:t>
            </a:r>
            <a:r>
              <a:rPr sz="2400" dirty="0">
                <a:latin typeface="Microsoft Sans Serif"/>
                <a:cs typeface="Microsoft Sans Serif"/>
              </a:rPr>
              <a:t>5</a:t>
            </a:r>
            <a:r>
              <a:rPr sz="2400" spc="-60" dirty="0">
                <a:latin typeface="Microsoft Sans Serif"/>
                <a:cs typeface="Microsoft Sans Serif"/>
              </a:rPr>
              <a:t> </a:t>
            </a:r>
            <a:r>
              <a:rPr sz="2400" dirty="0">
                <a:latin typeface="Microsoft Sans Serif"/>
                <a:cs typeface="Microsoft Sans Serif"/>
              </a:rPr>
              <a:t>или</a:t>
            </a:r>
            <a:r>
              <a:rPr sz="2400" spc="-60" dirty="0">
                <a:latin typeface="Microsoft Sans Serif"/>
                <a:cs typeface="Microsoft Sans Serif"/>
              </a:rPr>
              <a:t> </a:t>
            </a:r>
            <a:r>
              <a:rPr sz="2400" dirty="0">
                <a:latin typeface="Microsoft Sans Serif"/>
                <a:cs typeface="Microsoft Sans Serif"/>
              </a:rPr>
              <a:t>20%.</a:t>
            </a:r>
            <a:r>
              <a:rPr sz="2400" spc="-50" dirty="0">
                <a:latin typeface="Microsoft Sans Serif"/>
                <a:cs typeface="Microsoft Sans Serif"/>
              </a:rPr>
              <a:t> </a:t>
            </a:r>
            <a:r>
              <a:rPr sz="2400" dirty="0">
                <a:latin typeface="Microsoft Sans Serif"/>
                <a:cs typeface="Microsoft Sans Serif"/>
              </a:rPr>
              <a:t>Исчисляем</a:t>
            </a:r>
            <a:r>
              <a:rPr sz="2400" spc="-55" dirty="0">
                <a:latin typeface="Microsoft Sans Serif"/>
                <a:cs typeface="Microsoft Sans Serif"/>
              </a:rPr>
              <a:t> </a:t>
            </a:r>
            <a:r>
              <a:rPr sz="2400" spc="-20" dirty="0">
                <a:latin typeface="Microsoft Sans Serif"/>
                <a:cs typeface="Microsoft Sans Serif"/>
              </a:rPr>
              <a:t>НДС:</a:t>
            </a:r>
            <a:endParaRPr sz="2400">
              <a:latin typeface="Microsoft Sans Serif"/>
              <a:cs typeface="Microsoft Sans Serif"/>
            </a:endParaRPr>
          </a:p>
          <a:p>
            <a:pPr marL="355600" indent="-342900">
              <a:lnSpc>
                <a:spcPct val="100000"/>
              </a:lnSpc>
              <a:spcBef>
                <a:spcPts val="575"/>
              </a:spcBef>
              <a:buChar char="•"/>
              <a:tabLst>
                <a:tab pos="355600" algn="l"/>
              </a:tabLst>
            </a:pPr>
            <a:r>
              <a:rPr sz="2400" dirty="0">
                <a:latin typeface="Microsoft Sans Serif"/>
                <a:cs typeface="Microsoft Sans Serif"/>
              </a:rPr>
              <a:t>По</a:t>
            </a:r>
            <a:r>
              <a:rPr sz="2400" spc="-30" dirty="0">
                <a:latin typeface="Microsoft Sans Serif"/>
                <a:cs typeface="Microsoft Sans Serif"/>
              </a:rPr>
              <a:t> </a:t>
            </a:r>
            <a:r>
              <a:rPr sz="2400" spc="-20" dirty="0">
                <a:latin typeface="Microsoft Sans Serif"/>
                <a:cs typeface="Microsoft Sans Serif"/>
              </a:rPr>
              <a:t>ставке </a:t>
            </a:r>
            <a:r>
              <a:rPr sz="2400" dirty="0">
                <a:latin typeface="Microsoft Sans Serif"/>
                <a:cs typeface="Microsoft Sans Serif"/>
              </a:rPr>
              <a:t>5%</a:t>
            </a:r>
            <a:r>
              <a:rPr sz="2400" spc="-25" dirty="0">
                <a:latin typeface="Microsoft Sans Serif"/>
                <a:cs typeface="Microsoft Sans Serif"/>
              </a:rPr>
              <a:t> </a:t>
            </a:r>
            <a:r>
              <a:rPr sz="2400" dirty="0">
                <a:latin typeface="Microsoft Sans Serif"/>
                <a:cs typeface="Microsoft Sans Serif"/>
              </a:rPr>
              <a:t>=</a:t>
            </a:r>
            <a:r>
              <a:rPr sz="2400" spc="-20" dirty="0">
                <a:latin typeface="Microsoft Sans Serif"/>
                <a:cs typeface="Microsoft Sans Serif"/>
              </a:rPr>
              <a:t> </a:t>
            </a:r>
            <a:r>
              <a:rPr sz="2400" dirty="0">
                <a:latin typeface="Microsoft Sans Serif"/>
                <a:cs typeface="Microsoft Sans Serif"/>
              </a:rPr>
              <a:t>4761905</a:t>
            </a:r>
            <a:r>
              <a:rPr sz="2400" spc="-10" dirty="0">
                <a:latin typeface="Microsoft Sans Serif"/>
                <a:cs typeface="Microsoft Sans Serif"/>
              </a:rPr>
              <a:t> </a:t>
            </a:r>
            <a:r>
              <a:rPr sz="2400" dirty="0">
                <a:latin typeface="Microsoft Sans Serif"/>
                <a:cs typeface="Microsoft Sans Serif"/>
              </a:rPr>
              <a:t>руб.</a:t>
            </a:r>
            <a:r>
              <a:rPr sz="2400" spc="-20" dirty="0">
                <a:latin typeface="Microsoft Sans Serif"/>
                <a:cs typeface="Microsoft Sans Serif"/>
              </a:rPr>
              <a:t> </a:t>
            </a:r>
            <a:r>
              <a:rPr sz="2400" dirty="0">
                <a:latin typeface="Microsoft Sans Serif"/>
                <a:cs typeface="Microsoft Sans Serif"/>
              </a:rPr>
              <a:t>(100</a:t>
            </a:r>
            <a:r>
              <a:rPr sz="2400" spc="-25" dirty="0">
                <a:latin typeface="Microsoft Sans Serif"/>
                <a:cs typeface="Microsoft Sans Serif"/>
              </a:rPr>
              <a:t> </a:t>
            </a:r>
            <a:r>
              <a:rPr sz="2400" dirty="0">
                <a:latin typeface="Microsoft Sans Serif"/>
                <a:cs typeface="Microsoft Sans Serif"/>
              </a:rPr>
              <a:t>млн.*</a:t>
            </a:r>
            <a:r>
              <a:rPr sz="2400" spc="-30" dirty="0">
                <a:latin typeface="Microsoft Sans Serif"/>
                <a:cs typeface="Microsoft Sans Serif"/>
              </a:rPr>
              <a:t> </a:t>
            </a:r>
            <a:r>
              <a:rPr sz="2400" dirty="0">
                <a:latin typeface="Microsoft Sans Serif"/>
                <a:cs typeface="Microsoft Sans Serif"/>
              </a:rPr>
              <a:t>5</a:t>
            </a:r>
            <a:r>
              <a:rPr sz="2400" spc="-25" dirty="0">
                <a:latin typeface="Microsoft Sans Serif"/>
                <a:cs typeface="Microsoft Sans Serif"/>
              </a:rPr>
              <a:t> </a:t>
            </a:r>
            <a:r>
              <a:rPr sz="2400" dirty="0">
                <a:latin typeface="Microsoft Sans Serif"/>
                <a:cs typeface="Microsoft Sans Serif"/>
              </a:rPr>
              <a:t>/</a:t>
            </a:r>
            <a:r>
              <a:rPr sz="2400" spc="-35" dirty="0">
                <a:latin typeface="Microsoft Sans Serif"/>
                <a:cs typeface="Microsoft Sans Serif"/>
              </a:rPr>
              <a:t> </a:t>
            </a:r>
            <a:r>
              <a:rPr sz="2400" spc="-10" dirty="0">
                <a:latin typeface="Microsoft Sans Serif"/>
                <a:cs typeface="Microsoft Sans Serif"/>
              </a:rPr>
              <a:t>105).</a:t>
            </a:r>
            <a:endParaRPr sz="2400">
              <a:latin typeface="Microsoft Sans Serif"/>
              <a:cs typeface="Microsoft Sans Serif"/>
            </a:endParaRPr>
          </a:p>
          <a:p>
            <a:pPr marL="355600" indent="-342900">
              <a:lnSpc>
                <a:spcPct val="100000"/>
              </a:lnSpc>
              <a:spcBef>
                <a:spcPts val="575"/>
              </a:spcBef>
              <a:buChar char="•"/>
              <a:tabLst>
                <a:tab pos="355600" algn="l"/>
              </a:tabLst>
            </a:pPr>
            <a:r>
              <a:rPr sz="2400" dirty="0">
                <a:latin typeface="Microsoft Sans Serif"/>
                <a:cs typeface="Microsoft Sans Serif"/>
              </a:rPr>
              <a:t>По</a:t>
            </a:r>
            <a:r>
              <a:rPr sz="2400" spc="-40" dirty="0">
                <a:latin typeface="Microsoft Sans Serif"/>
                <a:cs typeface="Microsoft Sans Serif"/>
              </a:rPr>
              <a:t> </a:t>
            </a:r>
            <a:r>
              <a:rPr sz="2400" spc="-20" dirty="0">
                <a:latin typeface="Microsoft Sans Serif"/>
                <a:cs typeface="Microsoft Sans Serif"/>
              </a:rPr>
              <a:t>ставке</a:t>
            </a:r>
            <a:r>
              <a:rPr sz="2400" spc="-25" dirty="0">
                <a:latin typeface="Microsoft Sans Serif"/>
                <a:cs typeface="Microsoft Sans Serif"/>
              </a:rPr>
              <a:t> </a:t>
            </a:r>
            <a:r>
              <a:rPr sz="2400" dirty="0">
                <a:latin typeface="Microsoft Sans Serif"/>
                <a:cs typeface="Microsoft Sans Serif"/>
              </a:rPr>
              <a:t>20%</a:t>
            </a:r>
            <a:r>
              <a:rPr sz="2400" spc="-35" dirty="0">
                <a:latin typeface="Microsoft Sans Serif"/>
                <a:cs typeface="Microsoft Sans Serif"/>
              </a:rPr>
              <a:t> </a:t>
            </a:r>
            <a:r>
              <a:rPr sz="2400" dirty="0">
                <a:latin typeface="Microsoft Sans Serif"/>
                <a:cs typeface="Microsoft Sans Serif"/>
              </a:rPr>
              <a:t>=</a:t>
            </a:r>
            <a:r>
              <a:rPr sz="2400" spc="-30" dirty="0">
                <a:latin typeface="Microsoft Sans Serif"/>
                <a:cs typeface="Microsoft Sans Serif"/>
              </a:rPr>
              <a:t> </a:t>
            </a:r>
            <a:r>
              <a:rPr sz="2400" dirty="0">
                <a:latin typeface="Microsoft Sans Serif"/>
                <a:cs typeface="Microsoft Sans Serif"/>
              </a:rPr>
              <a:t>16666667 руб.</a:t>
            </a:r>
            <a:r>
              <a:rPr sz="2400" spc="-40" dirty="0">
                <a:latin typeface="Microsoft Sans Serif"/>
                <a:cs typeface="Microsoft Sans Serif"/>
              </a:rPr>
              <a:t> </a:t>
            </a:r>
            <a:r>
              <a:rPr sz="2400" dirty="0">
                <a:latin typeface="Microsoft Sans Serif"/>
                <a:cs typeface="Microsoft Sans Serif"/>
              </a:rPr>
              <a:t>(100</a:t>
            </a:r>
            <a:r>
              <a:rPr sz="2400" spc="-20" dirty="0">
                <a:latin typeface="Microsoft Sans Serif"/>
                <a:cs typeface="Microsoft Sans Serif"/>
              </a:rPr>
              <a:t> </a:t>
            </a:r>
            <a:r>
              <a:rPr sz="2400" dirty="0">
                <a:latin typeface="Microsoft Sans Serif"/>
                <a:cs typeface="Microsoft Sans Serif"/>
              </a:rPr>
              <a:t>млн.*</a:t>
            </a:r>
            <a:r>
              <a:rPr sz="2400" spc="-45" dirty="0">
                <a:latin typeface="Microsoft Sans Serif"/>
                <a:cs typeface="Microsoft Sans Serif"/>
              </a:rPr>
              <a:t> </a:t>
            </a:r>
            <a:r>
              <a:rPr sz="2400" dirty="0">
                <a:latin typeface="Microsoft Sans Serif"/>
                <a:cs typeface="Microsoft Sans Serif"/>
              </a:rPr>
              <a:t>20</a:t>
            </a:r>
            <a:r>
              <a:rPr sz="2400" spc="-30" dirty="0">
                <a:latin typeface="Microsoft Sans Serif"/>
                <a:cs typeface="Microsoft Sans Serif"/>
              </a:rPr>
              <a:t> </a:t>
            </a:r>
            <a:r>
              <a:rPr sz="2400" dirty="0">
                <a:latin typeface="Microsoft Sans Serif"/>
                <a:cs typeface="Microsoft Sans Serif"/>
              </a:rPr>
              <a:t>/</a:t>
            </a:r>
            <a:r>
              <a:rPr sz="2400" spc="-45" dirty="0">
                <a:latin typeface="Microsoft Sans Serif"/>
                <a:cs typeface="Microsoft Sans Serif"/>
              </a:rPr>
              <a:t> </a:t>
            </a:r>
            <a:r>
              <a:rPr sz="2400" spc="-10" dirty="0">
                <a:latin typeface="Microsoft Sans Serif"/>
                <a:cs typeface="Microsoft Sans Serif"/>
              </a:rPr>
              <a:t>120).</a:t>
            </a:r>
            <a:endParaRPr sz="2400">
              <a:latin typeface="Microsoft Sans Serif"/>
              <a:cs typeface="Microsoft Sans Serif"/>
            </a:endParaRPr>
          </a:p>
          <a:p>
            <a:pPr marL="355600" indent="-342900">
              <a:lnSpc>
                <a:spcPct val="100000"/>
              </a:lnSpc>
              <a:spcBef>
                <a:spcPts val="575"/>
              </a:spcBef>
              <a:buChar char="•"/>
              <a:tabLst>
                <a:tab pos="355600" algn="l"/>
              </a:tabLst>
            </a:pPr>
            <a:r>
              <a:rPr sz="2400" dirty="0">
                <a:latin typeface="Microsoft Sans Serif"/>
                <a:cs typeface="Microsoft Sans Serif"/>
              </a:rPr>
              <a:t>Расходы в</a:t>
            </a:r>
            <a:r>
              <a:rPr sz="2400" spc="-25" dirty="0">
                <a:latin typeface="Microsoft Sans Serif"/>
                <a:cs typeface="Microsoft Sans Serif"/>
              </a:rPr>
              <a:t> </a:t>
            </a:r>
            <a:r>
              <a:rPr sz="2400" dirty="0">
                <a:latin typeface="Microsoft Sans Serif"/>
                <a:cs typeface="Microsoft Sans Serif"/>
              </a:rPr>
              <a:t>25</a:t>
            </a:r>
            <a:r>
              <a:rPr sz="2400" spc="-20" dirty="0">
                <a:latin typeface="Microsoft Sans Serif"/>
                <a:cs typeface="Microsoft Sans Serif"/>
              </a:rPr>
              <a:t> </a:t>
            </a:r>
            <a:r>
              <a:rPr sz="2400" dirty="0">
                <a:latin typeface="Microsoft Sans Serif"/>
                <a:cs typeface="Microsoft Sans Serif"/>
              </a:rPr>
              <a:t>году</a:t>
            </a:r>
            <a:r>
              <a:rPr sz="2400" spc="-5" dirty="0">
                <a:latin typeface="Microsoft Sans Serif"/>
                <a:cs typeface="Microsoft Sans Serif"/>
              </a:rPr>
              <a:t> </a:t>
            </a:r>
            <a:r>
              <a:rPr sz="2400" spc="630" dirty="0">
                <a:latin typeface="Microsoft Sans Serif"/>
                <a:cs typeface="Microsoft Sans Serif"/>
              </a:rPr>
              <a:t>–</a:t>
            </a:r>
            <a:r>
              <a:rPr sz="2400" spc="-25" dirty="0">
                <a:latin typeface="Microsoft Sans Serif"/>
                <a:cs typeface="Microsoft Sans Serif"/>
              </a:rPr>
              <a:t> </a:t>
            </a:r>
            <a:r>
              <a:rPr sz="2400" dirty="0">
                <a:latin typeface="Microsoft Sans Serif"/>
                <a:cs typeface="Microsoft Sans Serif"/>
              </a:rPr>
              <a:t>80</a:t>
            </a:r>
            <a:r>
              <a:rPr sz="2400" spc="-5" dirty="0">
                <a:latin typeface="Microsoft Sans Serif"/>
                <a:cs typeface="Microsoft Sans Serif"/>
              </a:rPr>
              <a:t> </a:t>
            </a:r>
            <a:r>
              <a:rPr sz="2400" dirty="0">
                <a:latin typeface="Microsoft Sans Serif"/>
                <a:cs typeface="Microsoft Sans Serif"/>
              </a:rPr>
              <a:t>млн.руб.,</a:t>
            </a:r>
            <a:r>
              <a:rPr sz="2400" spc="-40" dirty="0">
                <a:latin typeface="Microsoft Sans Serif"/>
                <a:cs typeface="Microsoft Sans Serif"/>
              </a:rPr>
              <a:t> </a:t>
            </a:r>
            <a:r>
              <a:rPr sz="2400" dirty="0">
                <a:latin typeface="Microsoft Sans Serif"/>
                <a:cs typeface="Microsoft Sans Serif"/>
              </a:rPr>
              <a:t>в</a:t>
            </a:r>
            <a:r>
              <a:rPr sz="2400" spc="-25" dirty="0">
                <a:latin typeface="Microsoft Sans Serif"/>
                <a:cs typeface="Microsoft Sans Serif"/>
              </a:rPr>
              <a:t> </a:t>
            </a:r>
            <a:r>
              <a:rPr sz="2400" dirty="0">
                <a:latin typeface="Microsoft Sans Serif"/>
                <a:cs typeface="Microsoft Sans Serif"/>
              </a:rPr>
              <a:t>т.ч.</a:t>
            </a:r>
            <a:r>
              <a:rPr sz="2400" spc="-30" dirty="0">
                <a:latin typeface="Microsoft Sans Serif"/>
                <a:cs typeface="Microsoft Sans Serif"/>
              </a:rPr>
              <a:t> </a:t>
            </a:r>
            <a:r>
              <a:rPr sz="2400" spc="-50" dirty="0">
                <a:latin typeface="Microsoft Sans Serif"/>
                <a:cs typeface="Microsoft Sans Serif"/>
              </a:rPr>
              <a:t>НДС</a:t>
            </a:r>
            <a:r>
              <a:rPr sz="2400" spc="-5" dirty="0">
                <a:latin typeface="Microsoft Sans Serif"/>
                <a:cs typeface="Microsoft Sans Serif"/>
              </a:rPr>
              <a:t> </a:t>
            </a:r>
            <a:r>
              <a:rPr sz="2400" spc="-10" dirty="0">
                <a:latin typeface="Microsoft Sans Serif"/>
                <a:cs typeface="Microsoft Sans Serif"/>
              </a:rPr>
              <a:t>13333333</a:t>
            </a:r>
            <a:endParaRPr sz="2400">
              <a:latin typeface="Microsoft Sans Serif"/>
              <a:cs typeface="Microsoft Sans Serif"/>
            </a:endParaRPr>
          </a:p>
          <a:p>
            <a:pPr marL="355600">
              <a:lnSpc>
                <a:spcPct val="100000"/>
              </a:lnSpc>
              <a:spcBef>
                <a:spcPts val="5"/>
              </a:spcBef>
            </a:pPr>
            <a:r>
              <a:rPr sz="2400" dirty="0">
                <a:latin typeface="Microsoft Sans Serif"/>
                <a:cs typeface="Microsoft Sans Serif"/>
              </a:rPr>
              <a:t>руб.</a:t>
            </a:r>
            <a:r>
              <a:rPr sz="2400" spc="-50" dirty="0">
                <a:latin typeface="Microsoft Sans Serif"/>
                <a:cs typeface="Microsoft Sans Serif"/>
              </a:rPr>
              <a:t> </a:t>
            </a:r>
            <a:r>
              <a:rPr sz="2400" dirty="0">
                <a:latin typeface="Microsoft Sans Serif"/>
                <a:cs typeface="Microsoft Sans Serif"/>
              </a:rPr>
              <a:t>(80</a:t>
            </a:r>
            <a:r>
              <a:rPr sz="2400" spc="-35" dirty="0">
                <a:latin typeface="Microsoft Sans Serif"/>
                <a:cs typeface="Microsoft Sans Serif"/>
              </a:rPr>
              <a:t> </a:t>
            </a:r>
            <a:r>
              <a:rPr sz="2400" dirty="0">
                <a:latin typeface="Microsoft Sans Serif"/>
                <a:cs typeface="Microsoft Sans Serif"/>
              </a:rPr>
              <a:t>млн.*</a:t>
            </a:r>
            <a:r>
              <a:rPr sz="2400" spc="-45" dirty="0">
                <a:latin typeface="Microsoft Sans Serif"/>
                <a:cs typeface="Microsoft Sans Serif"/>
              </a:rPr>
              <a:t> </a:t>
            </a:r>
            <a:r>
              <a:rPr sz="2400" dirty="0">
                <a:latin typeface="Microsoft Sans Serif"/>
                <a:cs typeface="Microsoft Sans Serif"/>
              </a:rPr>
              <a:t>20</a:t>
            </a:r>
            <a:r>
              <a:rPr sz="2400" spc="-30" dirty="0">
                <a:latin typeface="Microsoft Sans Serif"/>
                <a:cs typeface="Microsoft Sans Serif"/>
              </a:rPr>
              <a:t> </a:t>
            </a:r>
            <a:r>
              <a:rPr sz="2400" dirty="0">
                <a:latin typeface="Microsoft Sans Serif"/>
                <a:cs typeface="Microsoft Sans Serif"/>
              </a:rPr>
              <a:t>/</a:t>
            </a:r>
            <a:r>
              <a:rPr sz="2400" spc="-45" dirty="0">
                <a:latin typeface="Microsoft Sans Serif"/>
                <a:cs typeface="Microsoft Sans Serif"/>
              </a:rPr>
              <a:t> </a:t>
            </a:r>
            <a:r>
              <a:rPr sz="2400" dirty="0">
                <a:latin typeface="Microsoft Sans Serif"/>
                <a:cs typeface="Microsoft Sans Serif"/>
              </a:rPr>
              <a:t>120).</a:t>
            </a:r>
            <a:r>
              <a:rPr sz="2400" spc="-25" dirty="0">
                <a:latin typeface="Microsoft Sans Serif"/>
                <a:cs typeface="Microsoft Sans Serif"/>
              </a:rPr>
              <a:t> Доля</a:t>
            </a:r>
            <a:r>
              <a:rPr sz="2400" spc="-35" dirty="0">
                <a:latin typeface="Microsoft Sans Serif"/>
                <a:cs typeface="Microsoft Sans Serif"/>
              </a:rPr>
              <a:t> </a:t>
            </a:r>
            <a:r>
              <a:rPr sz="2400" dirty="0">
                <a:latin typeface="Microsoft Sans Serif"/>
                <a:cs typeface="Microsoft Sans Serif"/>
              </a:rPr>
              <a:t>вычетов</a:t>
            </a:r>
            <a:r>
              <a:rPr sz="2400" spc="-25" dirty="0">
                <a:latin typeface="Microsoft Sans Serif"/>
                <a:cs typeface="Microsoft Sans Serif"/>
              </a:rPr>
              <a:t> </a:t>
            </a:r>
            <a:r>
              <a:rPr sz="2400" spc="-20" dirty="0">
                <a:latin typeface="Microsoft Sans Serif"/>
                <a:cs typeface="Microsoft Sans Serif"/>
              </a:rPr>
              <a:t>80%:</a:t>
            </a:r>
            <a:endParaRPr sz="2400">
              <a:latin typeface="Microsoft Sans Serif"/>
              <a:cs typeface="Microsoft Sans Serif"/>
            </a:endParaRPr>
          </a:p>
          <a:p>
            <a:pPr marL="355600" indent="-342900">
              <a:lnSpc>
                <a:spcPct val="100000"/>
              </a:lnSpc>
              <a:spcBef>
                <a:spcPts val="575"/>
              </a:spcBef>
              <a:buChar char="•"/>
              <a:tabLst>
                <a:tab pos="355600" algn="l"/>
              </a:tabLst>
            </a:pPr>
            <a:r>
              <a:rPr sz="2400" dirty="0">
                <a:latin typeface="Microsoft Sans Serif"/>
                <a:cs typeface="Microsoft Sans Serif"/>
              </a:rPr>
              <a:t>(13333333 /</a:t>
            </a:r>
            <a:r>
              <a:rPr sz="2400" spc="-40" dirty="0">
                <a:latin typeface="Microsoft Sans Serif"/>
                <a:cs typeface="Microsoft Sans Serif"/>
              </a:rPr>
              <a:t> </a:t>
            </a:r>
            <a:r>
              <a:rPr sz="2400" dirty="0">
                <a:latin typeface="Microsoft Sans Serif"/>
                <a:cs typeface="Microsoft Sans Serif"/>
              </a:rPr>
              <a:t>16666667)</a:t>
            </a:r>
            <a:r>
              <a:rPr sz="2400" spc="5" dirty="0">
                <a:latin typeface="Microsoft Sans Serif"/>
                <a:cs typeface="Microsoft Sans Serif"/>
              </a:rPr>
              <a:t> </a:t>
            </a:r>
            <a:r>
              <a:rPr sz="2400" dirty="0">
                <a:latin typeface="Microsoft Sans Serif"/>
                <a:cs typeface="Microsoft Sans Serif"/>
              </a:rPr>
              <a:t>*</a:t>
            </a:r>
            <a:r>
              <a:rPr sz="2400" spc="-30" dirty="0">
                <a:latin typeface="Microsoft Sans Serif"/>
                <a:cs typeface="Microsoft Sans Serif"/>
              </a:rPr>
              <a:t> </a:t>
            </a:r>
            <a:r>
              <a:rPr sz="2400" dirty="0">
                <a:latin typeface="Microsoft Sans Serif"/>
                <a:cs typeface="Microsoft Sans Serif"/>
              </a:rPr>
              <a:t>100%</a:t>
            </a:r>
            <a:r>
              <a:rPr sz="2400" spc="-20" dirty="0">
                <a:latin typeface="Microsoft Sans Serif"/>
                <a:cs typeface="Microsoft Sans Serif"/>
              </a:rPr>
              <a:t> </a:t>
            </a:r>
            <a:r>
              <a:rPr sz="2400" dirty="0">
                <a:latin typeface="Microsoft Sans Serif"/>
                <a:cs typeface="Microsoft Sans Serif"/>
              </a:rPr>
              <a:t>=</a:t>
            </a:r>
            <a:r>
              <a:rPr sz="2400" spc="-45" dirty="0">
                <a:latin typeface="Microsoft Sans Serif"/>
                <a:cs typeface="Microsoft Sans Serif"/>
              </a:rPr>
              <a:t> </a:t>
            </a:r>
            <a:r>
              <a:rPr sz="2400" spc="-20" dirty="0">
                <a:latin typeface="Microsoft Sans Serif"/>
                <a:cs typeface="Microsoft Sans Serif"/>
              </a:rPr>
              <a:t>80%.</a:t>
            </a:r>
            <a:endParaRPr sz="2400">
              <a:latin typeface="Microsoft Sans Serif"/>
              <a:cs typeface="Microsoft Sans Serif"/>
            </a:endParaRPr>
          </a:p>
          <a:p>
            <a:pPr marL="355600" indent="-342900">
              <a:lnSpc>
                <a:spcPct val="100000"/>
              </a:lnSpc>
              <a:spcBef>
                <a:spcPts val="575"/>
              </a:spcBef>
              <a:buChar char="•"/>
              <a:tabLst>
                <a:tab pos="355600" algn="l"/>
              </a:tabLst>
            </a:pPr>
            <a:r>
              <a:rPr sz="2400" spc="-50" dirty="0">
                <a:latin typeface="Microsoft Sans Serif"/>
                <a:cs typeface="Microsoft Sans Serif"/>
              </a:rPr>
              <a:t>НДС</a:t>
            </a:r>
            <a:r>
              <a:rPr sz="2400" spc="-60" dirty="0">
                <a:latin typeface="Microsoft Sans Serif"/>
                <a:cs typeface="Microsoft Sans Serif"/>
              </a:rPr>
              <a:t> </a:t>
            </a:r>
            <a:r>
              <a:rPr sz="2400" dirty="0">
                <a:latin typeface="Microsoft Sans Serif"/>
                <a:cs typeface="Microsoft Sans Serif"/>
              </a:rPr>
              <a:t>к</a:t>
            </a:r>
            <a:r>
              <a:rPr sz="2400" spc="-65" dirty="0">
                <a:latin typeface="Microsoft Sans Serif"/>
                <a:cs typeface="Microsoft Sans Serif"/>
              </a:rPr>
              <a:t> </a:t>
            </a:r>
            <a:r>
              <a:rPr sz="2400" dirty="0">
                <a:latin typeface="Microsoft Sans Serif"/>
                <a:cs typeface="Microsoft Sans Serif"/>
              </a:rPr>
              <a:t>уплате:</a:t>
            </a:r>
            <a:r>
              <a:rPr sz="2400" spc="-60" dirty="0">
                <a:latin typeface="Microsoft Sans Serif"/>
                <a:cs typeface="Microsoft Sans Serif"/>
              </a:rPr>
              <a:t> </a:t>
            </a:r>
            <a:r>
              <a:rPr sz="2400" dirty="0">
                <a:latin typeface="Microsoft Sans Serif"/>
                <a:cs typeface="Microsoft Sans Serif"/>
              </a:rPr>
              <a:t>3333334</a:t>
            </a:r>
            <a:r>
              <a:rPr sz="2400" spc="-50" dirty="0">
                <a:latin typeface="Microsoft Sans Serif"/>
                <a:cs typeface="Microsoft Sans Serif"/>
              </a:rPr>
              <a:t> </a:t>
            </a:r>
            <a:r>
              <a:rPr sz="2400" dirty="0">
                <a:latin typeface="Microsoft Sans Serif"/>
                <a:cs typeface="Microsoft Sans Serif"/>
              </a:rPr>
              <a:t>руб.</a:t>
            </a:r>
            <a:r>
              <a:rPr sz="2400" spc="-65" dirty="0">
                <a:latin typeface="Microsoft Sans Serif"/>
                <a:cs typeface="Microsoft Sans Serif"/>
              </a:rPr>
              <a:t> </a:t>
            </a:r>
            <a:r>
              <a:rPr sz="2400" dirty="0">
                <a:latin typeface="Microsoft Sans Serif"/>
                <a:cs typeface="Microsoft Sans Serif"/>
              </a:rPr>
              <a:t>(16666667</a:t>
            </a:r>
            <a:r>
              <a:rPr sz="2400" spc="-35" dirty="0">
                <a:latin typeface="Microsoft Sans Serif"/>
                <a:cs typeface="Microsoft Sans Serif"/>
              </a:rPr>
              <a:t> </a:t>
            </a:r>
            <a:r>
              <a:rPr sz="2400" spc="630" dirty="0">
                <a:latin typeface="Microsoft Sans Serif"/>
                <a:cs typeface="Microsoft Sans Serif"/>
              </a:rPr>
              <a:t>–</a:t>
            </a:r>
            <a:r>
              <a:rPr sz="2400" spc="-60" dirty="0">
                <a:latin typeface="Microsoft Sans Serif"/>
                <a:cs typeface="Microsoft Sans Serif"/>
              </a:rPr>
              <a:t> </a:t>
            </a:r>
            <a:r>
              <a:rPr sz="2400" spc="-10" dirty="0">
                <a:latin typeface="Microsoft Sans Serif"/>
                <a:cs typeface="Microsoft Sans Serif"/>
              </a:rPr>
              <a:t>13333333).</a:t>
            </a:r>
            <a:endParaRPr sz="2400">
              <a:latin typeface="Microsoft Sans Serif"/>
              <a:cs typeface="Microsoft Sans Serif"/>
            </a:endParaRPr>
          </a:p>
          <a:p>
            <a:pPr marL="355600" marR="956944" indent="-343535">
              <a:lnSpc>
                <a:spcPct val="100000"/>
              </a:lnSpc>
              <a:spcBef>
                <a:spcPts val="580"/>
              </a:spcBef>
              <a:buChar char="•"/>
              <a:tabLst>
                <a:tab pos="355600" algn="l"/>
              </a:tabLst>
            </a:pPr>
            <a:r>
              <a:rPr sz="2400" dirty="0">
                <a:latin typeface="Microsoft Sans Serif"/>
                <a:cs typeface="Microsoft Sans Serif"/>
              </a:rPr>
              <a:t>Это</a:t>
            </a:r>
            <a:r>
              <a:rPr sz="2400" spc="-80" dirty="0">
                <a:latin typeface="Microsoft Sans Serif"/>
                <a:cs typeface="Microsoft Sans Serif"/>
              </a:rPr>
              <a:t> </a:t>
            </a:r>
            <a:r>
              <a:rPr sz="2400" dirty="0">
                <a:latin typeface="Microsoft Sans Serif"/>
                <a:cs typeface="Microsoft Sans Serif"/>
              </a:rPr>
              <a:t>выгоднее,</a:t>
            </a:r>
            <a:r>
              <a:rPr sz="2400" spc="-75" dirty="0">
                <a:latin typeface="Microsoft Sans Serif"/>
                <a:cs typeface="Microsoft Sans Serif"/>
              </a:rPr>
              <a:t> </a:t>
            </a:r>
            <a:r>
              <a:rPr sz="2400" dirty="0">
                <a:latin typeface="Microsoft Sans Serif"/>
                <a:cs typeface="Microsoft Sans Serif"/>
              </a:rPr>
              <a:t>чем</a:t>
            </a:r>
            <a:r>
              <a:rPr sz="2400" spc="-85" dirty="0">
                <a:latin typeface="Microsoft Sans Serif"/>
                <a:cs typeface="Microsoft Sans Serif"/>
              </a:rPr>
              <a:t> </a:t>
            </a:r>
            <a:r>
              <a:rPr sz="2400" dirty="0">
                <a:latin typeface="Microsoft Sans Serif"/>
                <a:cs typeface="Microsoft Sans Serif"/>
              </a:rPr>
              <a:t>5%.</a:t>
            </a:r>
            <a:r>
              <a:rPr sz="2400" spc="-75" dirty="0">
                <a:latin typeface="Microsoft Sans Serif"/>
                <a:cs typeface="Microsoft Sans Serif"/>
              </a:rPr>
              <a:t> </a:t>
            </a:r>
            <a:r>
              <a:rPr sz="2400" spc="-25" dirty="0">
                <a:latin typeface="Microsoft Sans Serif"/>
                <a:cs typeface="Microsoft Sans Serif"/>
              </a:rPr>
              <a:t>Экономия</a:t>
            </a:r>
            <a:r>
              <a:rPr sz="2400" spc="-80" dirty="0">
                <a:latin typeface="Microsoft Sans Serif"/>
                <a:cs typeface="Microsoft Sans Serif"/>
              </a:rPr>
              <a:t> </a:t>
            </a:r>
            <a:r>
              <a:rPr sz="2400" dirty="0">
                <a:latin typeface="Microsoft Sans Serif"/>
                <a:cs typeface="Microsoft Sans Serif"/>
              </a:rPr>
              <a:t>1428570</a:t>
            </a:r>
            <a:r>
              <a:rPr sz="2400" spc="-45" dirty="0">
                <a:latin typeface="Microsoft Sans Serif"/>
                <a:cs typeface="Microsoft Sans Serif"/>
              </a:rPr>
              <a:t> </a:t>
            </a:r>
            <a:r>
              <a:rPr sz="2400" spc="-20" dirty="0">
                <a:latin typeface="Microsoft Sans Serif"/>
                <a:cs typeface="Microsoft Sans Serif"/>
              </a:rPr>
              <a:t>руб. </a:t>
            </a:r>
            <a:r>
              <a:rPr sz="2400" dirty="0">
                <a:latin typeface="Microsoft Sans Serif"/>
                <a:cs typeface="Microsoft Sans Serif"/>
              </a:rPr>
              <a:t>(3333334</a:t>
            </a:r>
            <a:r>
              <a:rPr sz="2400" spc="-5" dirty="0">
                <a:latin typeface="Microsoft Sans Serif"/>
                <a:cs typeface="Microsoft Sans Serif"/>
              </a:rPr>
              <a:t> </a:t>
            </a:r>
            <a:r>
              <a:rPr sz="2400" spc="630" dirty="0">
                <a:latin typeface="Microsoft Sans Serif"/>
                <a:cs typeface="Microsoft Sans Serif"/>
              </a:rPr>
              <a:t>–</a:t>
            </a:r>
            <a:r>
              <a:rPr sz="2400" spc="-25" dirty="0">
                <a:latin typeface="Microsoft Sans Serif"/>
                <a:cs typeface="Microsoft Sans Serif"/>
              </a:rPr>
              <a:t> </a:t>
            </a:r>
            <a:r>
              <a:rPr sz="2400" spc="-10" dirty="0">
                <a:latin typeface="Microsoft Sans Serif"/>
                <a:cs typeface="Microsoft Sans Serif"/>
              </a:rPr>
              <a:t>4761904).</a:t>
            </a:r>
            <a:endParaRPr sz="2400">
              <a:latin typeface="Microsoft Sans Serif"/>
              <a:cs typeface="Microsoft Sans Serif"/>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57200" y="274320"/>
            <a:ext cx="8229600" cy="900888"/>
          </a:xfrm>
          <a:prstGeom prst="rect">
            <a:avLst/>
          </a:prstGeom>
          <a:solidFill>
            <a:schemeClr val="bg1"/>
          </a:solidFill>
        </p:spPr>
        <p:txBody>
          <a:bodyPr vert="horz" wrap="square" lIns="0" tIns="221615" rIns="0" bIns="0" rtlCol="0">
            <a:spAutoFit/>
          </a:bodyPr>
          <a:lstStyle/>
          <a:p>
            <a:pPr algn="ctr">
              <a:lnSpc>
                <a:spcPct val="100000"/>
              </a:lnSpc>
              <a:spcBef>
                <a:spcPts val="1745"/>
              </a:spcBef>
            </a:pPr>
            <a:r>
              <a:rPr spc="-10" dirty="0"/>
              <a:t>Имущественные</a:t>
            </a:r>
            <a:r>
              <a:rPr spc="-254" dirty="0"/>
              <a:t> </a:t>
            </a:r>
            <a:r>
              <a:rPr spc="-10" dirty="0"/>
              <a:t>налоги</a:t>
            </a:r>
          </a:p>
        </p:txBody>
      </p:sp>
      <p:sp>
        <p:nvSpPr>
          <p:cNvPr id="3" name="object 3"/>
          <p:cNvSpPr txBox="1"/>
          <p:nvPr/>
        </p:nvSpPr>
        <p:spPr>
          <a:xfrm>
            <a:off x="535940" y="1620977"/>
            <a:ext cx="7996500" cy="5040482"/>
          </a:xfrm>
          <a:prstGeom prst="rect">
            <a:avLst/>
          </a:prstGeom>
        </p:spPr>
        <p:txBody>
          <a:bodyPr vert="horz" wrap="square" lIns="0" tIns="13335" rIns="0" bIns="0" rtlCol="0">
            <a:spAutoFit/>
          </a:bodyPr>
          <a:lstStyle/>
          <a:p>
            <a:pPr marL="12700" marR="7620">
              <a:lnSpc>
                <a:spcPct val="100000"/>
              </a:lnSpc>
              <a:spcBef>
                <a:spcPts val="105"/>
              </a:spcBef>
            </a:pPr>
            <a:r>
              <a:rPr sz="3200" dirty="0">
                <a:latin typeface="Microsoft Sans Serif"/>
                <a:cs typeface="Microsoft Sans Serif"/>
              </a:rPr>
              <a:t>Ст.380</a:t>
            </a:r>
            <a:r>
              <a:rPr sz="3200" spc="-80" dirty="0">
                <a:latin typeface="Microsoft Sans Serif"/>
                <a:cs typeface="Microsoft Sans Serif"/>
              </a:rPr>
              <a:t> </a:t>
            </a:r>
            <a:r>
              <a:rPr sz="3200" spc="-30" dirty="0">
                <a:latin typeface="Microsoft Sans Serif"/>
                <a:cs typeface="Microsoft Sans Serif"/>
              </a:rPr>
              <a:t>НК</a:t>
            </a:r>
            <a:r>
              <a:rPr sz="3200" spc="-55" dirty="0">
                <a:latin typeface="Microsoft Sans Serif"/>
                <a:cs typeface="Microsoft Sans Serif"/>
              </a:rPr>
              <a:t> </a:t>
            </a:r>
            <a:r>
              <a:rPr sz="3200" spc="840" dirty="0">
                <a:latin typeface="Microsoft Sans Serif"/>
                <a:cs typeface="Microsoft Sans Serif"/>
              </a:rPr>
              <a:t>–</a:t>
            </a:r>
            <a:r>
              <a:rPr sz="3200" spc="-60" dirty="0">
                <a:latin typeface="Microsoft Sans Serif"/>
                <a:cs typeface="Microsoft Sans Serif"/>
              </a:rPr>
              <a:t> </a:t>
            </a:r>
            <a:r>
              <a:rPr sz="3200" dirty="0">
                <a:latin typeface="Microsoft Sans Serif"/>
                <a:cs typeface="Microsoft Sans Serif"/>
              </a:rPr>
              <a:t>регионы</a:t>
            </a:r>
            <a:r>
              <a:rPr sz="3200" spc="-60" dirty="0">
                <a:latin typeface="Microsoft Sans Serif"/>
                <a:cs typeface="Microsoft Sans Serif"/>
              </a:rPr>
              <a:t> </a:t>
            </a:r>
            <a:r>
              <a:rPr sz="3200" spc="-10" dirty="0">
                <a:latin typeface="Microsoft Sans Serif"/>
                <a:cs typeface="Microsoft Sans Serif"/>
              </a:rPr>
              <a:t>смогут </a:t>
            </a:r>
            <a:r>
              <a:rPr sz="3200" dirty="0">
                <a:latin typeface="Microsoft Sans Serif"/>
                <a:cs typeface="Microsoft Sans Serif"/>
              </a:rPr>
              <a:t>устанавливать</a:t>
            </a:r>
            <a:r>
              <a:rPr sz="3200" spc="-114" dirty="0">
                <a:latin typeface="Microsoft Sans Serif"/>
                <a:cs typeface="Microsoft Sans Serif"/>
              </a:rPr>
              <a:t> </a:t>
            </a:r>
            <a:r>
              <a:rPr sz="3200" dirty="0">
                <a:latin typeface="Microsoft Sans Serif"/>
                <a:cs typeface="Microsoft Sans Serif"/>
              </a:rPr>
              <a:t>ставку</a:t>
            </a:r>
            <a:r>
              <a:rPr sz="3200" spc="-70" dirty="0">
                <a:latin typeface="Microsoft Sans Serif"/>
                <a:cs typeface="Microsoft Sans Serif"/>
              </a:rPr>
              <a:t> </a:t>
            </a:r>
            <a:r>
              <a:rPr sz="3200" dirty="0">
                <a:latin typeface="Microsoft Sans Serif"/>
                <a:cs typeface="Microsoft Sans Serif"/>
              </a:rPr>
              <a:t>2,5%</a:t>
            </a:r>
            <a:r>
              <a:rPr sz="3200" spc="-50" dirty="0">
                <a:latin typeface="Microsoft Sans Serif"/>
                <a:cs typeface="Microsoft Sans Serif"/>
              </a:rPr>
              <a:t> </a:t>
            </a:r>
            <a:r>
              <a:rPr sz="3200" spc="-25" dirty="0">
                <a:latin typeface="Microsoft Sans Serif"/>
                <a:cs typeface="Microsoft Sans Serif"/>
              </a:rPr>
              <a:t>для </a:t>
            </a:r>
            <a:r>
              <a:rPr sz="3200" spc="-10" dirty="0">
                <a:latin typeface="Microsoft Sans Serif"/>
                <a:cs typeface="Microsoft Sans Serif"/>
              </a:rPr>
              <a:t>недвижимости,</a:t>
            </a:r>
            <a:r>
              <a:rPr sz="3200" spc="-120" dirty="0">
                <a:latin typeface="Microsoft Sans Serif"/>
                <a:cs typeface="Microsoft Sans Serif"/>
              </a:rPr>
              <a:t> </a:t>
            </a:r>
            <a:r>
              <a:rPr sz="3200" spc="-65" dirty="0">
                <a:latin typeface="Microsoft Sans Serif"/>
                <a:cs typeface="Microsoft Sans Serif"/>
              </a:rPr>
              <a:t>КС</a:t>
            </a:r>
            <a:r>
              <a:rPr sz="3200" spc="-75" dirty="0">
                <a:latin typeface="Microsoft Sans Serif"/>
                <a:cs typeface="Microsoft Sans Serif"/>
              </a:rPr>
              <a:t> </a:t>
            </a:r>
            <a:r>
              <a:rPr sz="3200" spc="-10" dirty="0">
                <a:latin typeface="Microsoft Sans Serif"/>
                <a:cs typeface="Microsoft Sans Serif"/>
              </a:rPr>
              <a:t>которой</a:t>
            </a:r>
            <a:r>
              <a:rPr sz="3200" spc="-95" dirty="0">
                <a:latin typeface="Microsoft Sans Serif"/>
                <a:cs typeface="Microsoft Sans Serif"/>
              </a:rPr>
              <a:t> </a:t>
            </a:r>
            <a:r>
              <a:rPr sz="3200" dirty="0">
                <a:latin typeface="Microsoft Sans Serif"/>
                <a:cs typeface="Microsoft Sans Serif"/>
              </a:rPr>
              <a:t>свыше</a:t>
            </a:r>
            <a:r>
              <a:rPr sz="3200" spc="-105" dirty="0">
                <a:latin typeface="Microsoft Sans Serif"/>
                <a:cs typeface="Microsoft Sans Serif"/>
              </a:rPr>
              <a:t> </a:t>
            </a:r>
            <a:r>
              <a:rPr sz="3200" spc="-25" dirty="0">
                <a:latin typeface="Microsoft Sans Serif"/>
                <a:cs typeface="Microsoft Sans Serif"/>
              </a:rPr>
              <a:t>300 </a:t>
            </a:r>
            <a:r>
              <a:rPr sz="3200" dirty="0">
                <a:latin typeface="Microsoft Sans Serif"/>
                <a:cs typeface="Microsoft Sans Serif"/>
              </a:rPr>
              <a:t>млн.руб.</a:t>
            </a:r>
            <a:r>
              <a:rPr sz="3200" spc="-60" dirty="0">
                <a:latin typeface="Microsoft Sans Serif"/>
                <a:cs typeface="Microsoft Sans Serif"/>
              </a:rPr>
              <a:t> </a:t>
            </a:r>
            <a:r>
              <a:rPr sz="3200" dirty="0">
                <a:latin typeface="Microsoft Sans Serif"/>
                <a:cs typeface="Microsoft Sans Serif"/>
              </a:rPr>
              <a:t>Ст.406</a:t>
            </a:r>
            <a:r>
              <a:rPr sz="3200" spc="-60" dirty="0">
                <a:latin typeface="Microsoft Sans Serif"/>
                <a:cs typeface="Microsoft Sans Serif"/>
              </a:rPr>
              <a:t> </a:t>
            </a:r>
            <a:r>
              <a:rPr sz="3200" spc="-20" dirty="0">
                <a:latin typeface="Microsoft Sans Serif"/>
                <a:cs typeface="Microsoft Sans Serif"/>
              </a:rPr>
              <a:t>НК</a:t>
            </a:r>
            <a:r>
              <a:rPr sz="3200" spc="-40" dirty="0">
                <a:latin typeface="Microsoft Sans Serif"/>
                <a:cs typeface="Microsoft Sans Serif"/>
              </a:rPr>
              <a:t> </a:t>
            </a:r>
            <a:r>
              <a:rPr sz="3200" spc="840" dirty="0">
                <a:latin typeface="Microsoft Sans Serif"/>
                <a:cs typeface="Microsoft Sans Serif"/>
              </a:rPr>
              <a:t>–</a:t>
            </a:r>
            <a:r>
              <a:rPr sz="3200" spc="-45" dirty="0">
                <a:latin typeface="Microsoft Sans Serif"/>
                <a:cs typeface="Microsoft Sans Serif"/>
              </a:rPr>
              <a:t> </a:t>
            </a:r>
            <a:r>
              <a:rPr sz="3200" dirty="0">
                <a:latin typeface="Microsoft Sans Serif"/>
                <a:cs typeface="Microsoft Sans Serif"/>
              </a:rPr>
              <a:t>то</a:t>
            </a:r>
            <a:r>
              <a:rPr sz="3200" spc="-60" dirty="0">
                <a:latin typeface="Microsoft Sans Serif"/>
                <a:cs typeface="Microsoft Sans Serif"/>
              </a:rPr>
              <a:t> </a:t>
            </a:r>
            <a:r>
              <a:rPr sz="3200" dirty="0">
                <a:latin typeface="Microsoft Sans Serif"/>
                <a:cs typeface="Microsoft Sans Serif"/>
              </a:rPr>
              <a:t>же</a:t>
            </a:r>
            <a:r>
              <a:rPr sz="3200" spc="-55" dirty="0">
                <a:latin typeface="Microsoft Sans Serif"/>
                <a:cs typeface="Microsoft Sans Serif"/>
              </a:rPr>
              <a:t> </a:t>
            </a:r>
            <a:r>
              <a:rPr sz="3200" dirty="0">
                <a:latin typeface="Microsoft Sans Serif"/>
                <a:cs typeface="Microsoft Sans Serif"/>
              </a:rPr>
              <a:t>для</a:t>
            </a:r>
            <a:r>
              <a:rPr sz="3200" spc="-30" dirty="0">
                <a:latin typeface="Microsoft Sans Serif"/>
                <a:cs typeface="Microsoft Sans Serif"/>
              </a:rPr>
              <a:t> </a:t>
            </a:r>
            <a:r>
              <a:rPr sz="3200" spc="-10" dirty="0">
                <a:latin typeface="Microsoft Sans Serif"/>
                <a:cs typeface="Microsoft Sans Serif"/>
              </a:rPr>
              <a:t>ф/лиц.</a:t>
            </a:r>
            <a:endParaRPr sz="3200" dirty="0">
              <a:latin typeface="Microsoft Sans Serif"/>
              <a:cs typeface="Microsoft Sans Serif"/>
            </a:endParaRPr>
          </a:p>
          <a:p>
            <a:pPr marL="12700" marR="5080">
              <a:lnSpc>
                <a:spcPct val="100000"/>
              </a:lnSpc>
              <a:spcBef>
                <a:spcPts val="775"/>
              </a:spcBef>
            </a:pPr>
            <a:r>
              <a:rPr sz="3200" dirty="0">
                <a:latin typeface="Microsoft Sans Serif"/>
                <a:cs typeface="Microsoft Sans Serif"/>
              </a:rPr>
              <a:t>При</a:t>
            </a:r>
            <a:r>
              <a:rPr sz="3200" spc="-114" dirty="0">
                <a:latin typeface="Microsoft Sans Serif"/>
                <a:cs typeface="Microsoft Sans Serif"/>
              </a:rPr>
              <a:t> </a:t>
            </a:r>
            <a:r>
              <a:rPr sz="3200" spc="-45" dirty="0">
                <a:latin typeface="Microsoft Sans Serif"/>
                <a:cs typeface="Microsoft Sans Serif"/>
              </a:rPr>
              <a:t>покупке</a:t>
            </a:r>
            <a:r>
              <a:rPr sz="3200" spc="-100" dirty="0">
                <a:latin typeface="Microsoft Sans Serif"/>
                <a:cs typeface="Microsoft Sans Serif"/>
              </a:rPr>
              <a:t> </a:t>
            </a:r>
            <a:r>
              <a:rPr sz="3200" spc="-10" dirty="0">
                <a:latin typeface="Microsoft Sans Serif"/>
                <a:cs typeface="Microsoft Sans Serif"/>
              </a:rPr>
              <a:t>недвижимости</a:t>
            </a:r>
            <a:r>
              <a:rPr sz="3200" spc="-130" dirty="0">
                <a:latin typeface="Microsoft Sans Serif"/>
                <a:cs typeface="Microsoft Sans Serif"/>
              </a:rPr>
              <a:t> </a:t>
            </a:r>
            <a:r>
              <a:rPr sz="3200" dirty="0">
                <a:latin typeface="Microsoft Sans Serif"/>
                <a:cs typeface="Microsoft Sans Serif"/>
              </a:rPr>
              <a:t>дороже</a:t>
            </a:r>
            <a:r>
              <a:rPr sz="3200" spc="-110" dirty="0">
                <a:latin typeface="Microsoft Sans Serif"/>
                <a:cs typeface="Microsoft Sans Serif"/>
              </a:rPr>
              <a:t> </a:t>
            </a:r>
            <a:r>
              <a:rPr sz="3200" spc="-25" dirty="0">
                <a:latin typeface="Microsoft Sans Serif"/>
                <a:cs typeface="Microsoft Sans Serif"/>
              </a:rPr>
              <a:t>20 </a:t>
            </a:r>
            <a:r>
              <a:rPr sz="3200" dirty="0">
                <a:latin typeface="Microsoft Sans Serif"/>
                <a:cs typeface="Microsoft Sans Serif"/>
              </a:rPr>
              <a:t>млн.руб.</a:t>
            </a:r>
            <a:r>
              <a:rPr sz="3200" spc="-100" dirty="0">
                <a:latin typeface="Microsoft Sans Serif"/>
                <a:cs typeface="Microsoft Sans Serif"/>
              </a:rPr>
              <a:t> </a:t>
            </a:r>
            <a:r>
              <a:rPr sz="3200" dirty="0">
                <a:latin typeface="Microsoft Sans Serif"/>
                <a:cs typeface="Microsoft Sans Serif"/>
              </a:rPr>
              <a:t>придется</a:t>
            </a:r>
            <a:r>
              <a:rPr sz="3200" spc="-100" dirty="0">
                <a:latin typeface="Microsoft Sans Serif"/>
                <a:cs typeface="Microsoft Sans Serif"/>
              </a:rPr>
              <a:t> </a:t>
            </a:r>
            <a:r>
              <a:rPr sz="3200" dirty="0">
                <a:latin typeface="Microsoft Sans Serif"/>
                <a:cs typeface="Microsoft Sans Serif"/>
              </a:rPr>
              <a:t>платить</a:t>
            </a:r>
            <a:r>
              <a:rPr sz="3200" spc="-90" dirty="0">
                <a:latin typeface="Microsoft Sans Serif"/>
                <a:cs typeface="Microsoft Sans Serif"/>
              </a:rPr>
              <a:t> </a:t>
            </a:r>
            <a:r>
              <a:rPr sz="3200" dirty="0">
                <a:latin typeface="Microsoft Sans Serif"/>
                <a:cs typeface="Microsoft Sans Serif"/>
              </a:rPr>
              <a:t>процент</a:t>
            </a:r>
            <a:r>
              <a:rPr sz="3200" spc="-95" dirty="0">
                <a:latin typeface="Microsoft Sans Serif"/>
                <a:cs typeface="Microsoft Sans Serif"/>
              </a:rPr>
              <a:t> </a:t>
            </a:r>
            <a:r>
              <a:rPr sz="3200" spc="-50" dirty="0">
                <a:latin typeface="Microsoft Sans Serif"/>
                <a:cs typeface="Microsoft Sans Serif"/>
              </a:rPr>
              <a:t>с </a:t>
            </a:r>
            <a:r>
              <a:rPr sz="3200" dirty="0">
                <a:latin typeface="Microsoft Sans Serif"/>
                <a:cs typeface="Microsoft Sans Serif"/>
              </a:rPr>
              <a:t>суммы</a:t>
            </a:r>
            <a:r>
              <a:rPr sz="3200" spc="-105" dirty="0">
                <a:latin typeface="Microsoft Sans Serif"/>
                <a:cs typeface="Microsoft Sans Serif"/>
              </a:rPr>
              <a:t> </a:t>
            </a:r>
            <a:r>
              <a:rPr sz="3200" spc="-10" dirty="0">
                <a:latin typeface="Microsoft Sans Serif"/>
                <a:cs typeface="Microsoft Sans Serif"/>
              </a:rPr>
              <a:t>сделки,</a:t>
            </a:r>
            <a:r>
              <a:rPr sz="3200" spc="-110" dirty="0">
                <a:latin typeface="Microsoft Sans Serif"/>
                <a:cs typeface="Microsoft Sans Serif"/>
              </a:rPr>
              <a:t> </a:t>
            </a:r>
            <a:r>
              <a:rPr sz="3200" dirty="0">
                <a:latin typeface="Microsoft Sans Serif"/>
                <a:cs typeface="Microsoft Sans Serif"/>
              </a:rPr>
              <a:t>а</a:t>
            </a:r>
            <a:r>
              <a:rPr sz="3200" spc="-80" dirty="0">
                <a:latin typeface="Microsoft Sans Serif"/>
                <a:cs typeface="Microsoft Sans Serif"/>
              </a:rPr>
              <a:t> </a:t>
            </a:r>
            <a:r>
              <a:rPr sz="3200" dirty="0">
                <a:latin typeface="Microsoft Sans Serif"/>
                <a:cs typeface="Microsoft Sans Serif"/>
              </a:rPr>
              <a:t>не</a:t>
            </a:r>
            <a:r>
              <a:rPr sz="3200" spc="-85" dirty="0">
                <a:latin typeface="Microsoft Sans Serif"/>
                <a:cs typeface="Microsoft Sans Serif"/>
              </a:rPr>
              <a:t> </a:t>
            </a:r>
            <a:r>
              <a:rPr sz="3200" dirty="0">
                <a:latin typeface="Microsoft Sans Serif"/>
                <a:cs typeface="Microsoft Sans Serif"/>
              </a:rPr>
              <a:t>гос.пошлину.</a:t>
            </a:r>
            <a:r>
              <a:rPr sz="3200" spc="-125" dirty="0">
                <a:latin typeface="Microsoft Sans Serif"/>
                <a:cs typeface="Microsoft Sans Serif"/>
              </a:rPr>
              <a:t> </a:t>
            </a:r>
            <a:r>
              <a:rPr sz="3200" spc="-20" dirty="0">
                <a:latin typeface="Microsoft Sans Serif"/>
                <a:cs typeface="Microsoft Sans Serif"/>
              </a:rPr>
              <a:t>0,1% </a:t>
            </a:r>
            <a:r>
              <a:rPr sz="3200" dirty="0">
                <a:latin typeface="Microsoft Sans Serif"/>
                <a:cs typeface="Microsoft Sans Serif"/>
              </a:rPr>
              <a:t>для</a:t>
            </a:r>
            <a:r>
              <a:rPr sz="3200" spc="25" dirty="0">
                <a:latin typeface="Microsoft Sans Serif"/>
                <a:cs typeface="Microsoft Sans Serif"/>
              </a:rPr>
              <a:t> </a:t>
            </a:r>
            <a:r>
              <a:rPr sz="3200" dirty="0">
                <a:latin typeface="Microsoft Sans Serif"/>
                <a:cs typeface="Microsoft Sans Serif"/>
              </a:rPr>
              <a:t>ф/л,</a:t>
            </a:r>
            <a:r>
              <a:rPr sz="3200" spc="30" dirty="0">
                <a:latin typeface="Microsoft Sans Serif"/>
                <a:cs typeface="Microsoft Sans Serif"/>
              </a:rPr>
              <a:t> </a:t>
            </a:r>
            <a:r>
              <a:rPr sz="3200" dirty="0">
                <a:latin typeface="Microsoft Sans Serif"/>
                <a:cs typeface="Microsoft Sans Serif"/>
              </a:rPr>
              <a:t>0,3%</a:t>
            </a:r>
            <a:r>
              <a:rPr sz="3200" spc="40" dirty="0">
                <a:latin typeface="Microsoft Sans Serif"/>
                <a:cs typeface="Microsoft Sans Serif"/>
              </a:rPr>
              <a:t> </a:t>
            </a:r>
            <a:r>
              <a:rPr sz="3200" dirty="0">
                <a:latin typeface="Microsoft Sans Serif"/>
                <a:cs typeface="Microsoft Sans Serif"/>
              </a:rPr>
              <a:t>для</a:t>
            </a:r>
            <a:r>
              <a:rPr sz="3200" spc="20" dirty="0">
                <a:latin typeface="Microsoft Sans Serif"/>
                <a:cs typeface="Microsoft Sans Serif"/>
              </a:rPr>
              <a:t> </a:t>
            </a:r>
            <a:r>
              <a:rPr sz="3200" dirty="0">
                <a:latin typeface="Microsoft Sans Serif"/>
                <a:cs typeface="Microsoft Sans Serif"/>
              </a:rPr>
              <a:t>ю/л.</a:t>
            </a:r>
            <a:r>
              <a:rPr sz="3200" spc="45" dirty="0">
                <a:latin typeface="Microsoft Sans Serif"/>
                <a:cs typeface="Microsoft Sans Serif"/>
              </a:rPr>
              <a:t> </a:t>
            </a:r>
            <a:r>
              <a:rPr sz="3200" dirty="0">
                <a:latin typeface="Microsoft Sans Serif"/>
                <a:cs typeface="Microsoft Sans Serif"/>
              </a:rPr>
              <a:t>Если</a:t>
            </a:r>
            <a:r>
              <a:rPr sz="3200" spc="15" dirty="0">
                <a:latin typeface="Microsoft Sans Serif"/>
                <a:cs typeface="Microsoft Sans Serif"/>
              </a:rPr>
              <a:t> </a:t>
            </a:r>
            <a:r>
              <a:rPr sz="3200" spc="-25" dirty="0">
                <a:latin typeface="Microsoft Sans Serif"/>
                <a:cs typeface="Microsoft Sans Serif"/>
              </a:rPr>
              <a:t>КС </a:t>
            </a:r>
            <a:r>
              <a:rPr sz="3200" spc="-20" dirty="0">
                <a:latin typeface="Microsoft Sans Serif"/>
                <a:cs typeface="Microsoft Sans Serif"/>
              </a:rPr>
              <a:t>земельного</a:t>
            </a:r>
            <a:r>
              <a:rPr sz="3200" spc="-165" dirty="0">
                <a:latin typeface="Microsoft Sans Serif"/>
                <a:cs typeface="Microsoft Sans Serif"/>
              </a:rPr>
              <a:t> </a:t>
            </a:r>
            <a:r>
              <a:rPr sz="3200" spc="-10" dirty="0">
                <a:latin typeface="Microsoft Sans Serif"/>
                <a:cs typeface="Microsoft Sans Serif"/>
              </a:rPr>
              <a:t>участка</a:t>
            </a:r>
            <a:r>
              <a:rPr sz="3200" spc="-155" dirty="0">
                <a:latin typeface="Microsoft Sans Serif"/>
                <a:cs typeface="Microsoft Sans Serif"/>
              </a:rPr>
              <a:t> </a:t>
            </a:r>
            <a:r>
              <a:rPr sz="3200" dirty="0">
                <a:latin typeface="Microsoft Sans Serif"/>
                <a:cs typeface="Microsoft Sans Serif"/>
              </a:rPr>
              <a:t>превысит</a:t>
            </a:r>
            <a:r>
              <a:rPr sz="3200" spc="-150" dirty="0">
                <a:latin typeface="Microsoft Sans Serif"/>
                <a:cs typeface="Microsoft Sans Serif"/>
              </a:rPr>
              <a:t> </a:t>
            </a:r>
            <a:r>
              <a:rPr sz="3200" spc="-25" dirty="0">
                <a:latin typeface="Microsoft Sans Serif"/>
                <a:cs typeface="Microsoft Sans Serif"/>
              </a:rPr>
              <a:t>300 </a:t>
            </a:r>
            <a:r>
              <a:rPr sz="3200" dirty="0">
                <a:latin typeface="Microsoft Sans Serif"/>
                <a:cs typeface="Microsoft Sans Serif"/>
              </a:rPr>
              <a:t>млн.руб.,</a:t>
            </a:r>
            <a:r>
              <a:rPr sz="3200" spc="-80" dirty="0">
                <a:latin typeface="Microsoft Sans Serif"/>
                <a:cs typeface="Microsoft Sans Serif"/>
              </a:rPr>
              <a:t> </a:t>
            </a:r>
            <a:r>
              <a:rPr sz="3200" spc="-10" dirty="0">
                <a:latin typeface="Microsoft Sans Serif"/>
                <a:cs typeface="Microsoft Sans Serif"/>
              </a:rPr>
              <a:t>ставка</a:t>
            </a:r>
            <a:r>
              <a:rPr sz="3200" spc="-90" dirty="0">
                <a:latin typeface="Microsoft Sans Serif"/>
                <a:cs typeface="Microsoft Sans Serif"/>
              </a:rPr>
              <a:t> </a:t>
            </a:r>
            <a:r>
              <a:rPr sz="3200" dirty="0">
                <a:latin typeface="Microsoft Sans Serif"/>
                <a:cs typeface="Microsoft Sans Serif"/>
              </a:rPr>
              <a:t>0,3%</a:t>
            </a:r>
            <a:r>
              <a:rPr sz="3200" spc="-55" dirty="0">
                <a:latin typeface="Microsoft Sans Serif"/>
                <a:cs typeface="Microsoft Sans Serif"/>
              </a:rPr>
              <a:t> </a:t>
            </a:r>
            <a:r>
              <a:rPr sz="3200" dirty="0">
                <a:latin typeface="Microsoft Sans Serif"/>
                <a:cs typeface="Microsoft Sans Serif"/>
              </a:rPr>
              <a:t>(ст.394</a:t>
            </a:r>
            <a:r>
              <a:rPr sz="3200" spc="-75" dirty="0">
                <a:latin typeface="Microsoft Sans Serif"/>
                <a:cs typeface="Microsoft Sans Serif"/>
              </a:rPr>
              <a:t> </a:t>
            </a:r>
            <a:r>
              <a:rPr sz="3200" spc="-20" dirty="0">
                <a:latin typeface="Microsoft Sans Serif"/>
                <a:cs typeface="Microsoft Sans Serif"/>
              </a:rPr>
              <a:t>НК).</a:t>
            </a:r>
            <a:endParaRPr sz="3200" dirty="0">
              <a:latin typeface="Microsoft Sans Serif"/>
              <a:cs typeface="Microsoft Sans Serif"/>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Заголовок 1"/>
          <p:cNvSpPr>
            <a:spLocks noGrp="1"/>
          </p:cNvSpPr>
          <p:nvPr>
            <p:ph type="title"/>
          </p:nvPr>
        </p:nvSpPr>
        <p:spPr/>
        <p:txBody>
          <a:bodyPr>
            <a:normAutofit fontScale="90000"/>
          </a:bodyPr>
          <a:lstStyle/>
          <a:p>
            <a:pPr eaLnBrk="1" hangingPunct="1">
              <a:defRPr/>
            </a:pPr>
            <a:r>
              <a:rPr lang="ru-RU" sz="3600" b="1"/>
              <a:t>Статья 250. Внереализационные доходы</a:t>
            </a:r>
            <a:r>
              <a:rPr lang="ru-RU" sz="3600"/>
              <a:t/>
            </a:r>
            <a:br>
              <a:rPr lang="ru-RU" sz="3600"/>
            </a:br>
            <a:endParaRPr lang="ru-RU" smtClean="0"/>
          </a:p>
        </p:txBody>
      </p:sp>
      <p:sp>
        <p:nvSpPr>
          <p:cNvPr id="62467" name="Объект 2"/>
          <p:cNvSpPr>
            <a:spLocks noGrp="1"/>
          </p:cNvSpPr>
          <p:nvPr>
            <p:ph idx="1"/>
          </p:nvPr>
        </p:nvSpPr>
        <p:spPr>
          <a:xfrm>
            <a:off x="251520" y="1196977"/>
            <a:ext cx="8280920" cy="5472113"/>
          </a:xfrm>
        </p:spPr>
        <p:txBody>
          <a:bodyPr>
            <a:normAutofit fontScale="92500" lnSpcReduction="10000"/>
          </a:bodyPr>
          <a:lstStyle/>
          <a:p>
            <a:pPr eaLnBrk="1" hangingPunct="1">
              <a:buFont typeface="Arial" charset="0"/>
              <a:buChar char="•"/>
              <a:defRPr/>
            </a:pPr>
            <a:r>
              <a:rPr lang="ru-RU" sz="2400" dirty="0"/>
              <a:t>8) в виде безвозмездно полученного имущества (работ, услуг) или имущественных прав, за исключением случаев, указанных в статье 251 настоящего Кодекса.</a:t>
            </a:r>
          </a:p>
          <a:p>
            <a:pPr eaLnBrk="1" hangingPunct="1">
              <a:buFont typeface="Arial" charset="0"/>
              <a:buChar char="•"/>
              <a:defRPr/>
            </a:pPr>
            <a:r>
              <a:rPr lang="ru-RU" sz="2400" dirty="0"/>
              <a:t>При получении имущества (работ, услуг) безвозмездно оценка доходов осуществляется исходя из рыночных цен, определяемых с учетом положений статьи 105.3 настоящего Кодекса, но не ниже определяемой в соответствии с настоящей главой остаточной стоимости - по амортизируемому имуществу и не ниже затрат на производство (приобретение) - по иному имуществу (выполненным работам, оказанным услугам). Информация о ценах должна быть подтверждена налогоплательщиком - получателем имущества (работ, услуг) документально или путем проведения независимой оценки;</a:t>
            </a:r>
          </a:p>
          <a:p>
            <a:pPr eaLnBrk="1" hangingPunct="1">
              <a:buFont typeface="Arial" charset="0"/>
              <a:buChar char="•"/>
              <a:defRPr/>
            </a:pPr>
            <a:endParaRPr lang="ru-RU" sz="2400" dirty="0"/>
          </a:p>
          <a:p>
            <a:pPr eaLnBrk="1" hangingPunct="1">
              <a:buFont typeface="Arial" charset="0"/>
              <a:buChar char="•"/>
              <a:defRPr/>
            </a:pPr>
            <a:endParaRPr lang="ru-RU" sz="2400" b="1" dirty="0"/>
          </a:p>
          <a:p>
            <a:pPr eaLnBrk="1" hangingPunct="1">
              <a:buFont typeface="Arial" charset="0"/>
              <a:buChar char="•"/>
              <a:defRPr/>
            </a:pPr>
            <a:endParaRPr lang="ru-RU" sz="2400" b="1" dirty="0"/>
          </a:p>
        </p:txBody>
      </p:sp>
    </p:spTree>
    <p:extLst>
      <p:ext uri="{BB962C8B-B14F-4D97-AF65-F5344CB8AC3E}">
        <p14:creationId xmlns="" xmlns:p14="http://schemas.microsoft.com/office/powerpoint/2010/main" val="325175369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ext Box 2"/>
          <p:cNvSpPr txBox="1">
            <a:spLocks noChangeArrowheads="1"/>
          </p:cNvSpPr>
          <p:nvPr/>
        </p:nvSpPr>
        <p:spPr bwMode="auto">
          <a:xfrm>
            <a:off x="304800" y="228600"/>
            <a:ext cx="8534400" cy="6543675"/>
          </a:xfrm>
          <a:prstGeom prst="rect">
            <a:avLst/>
          </a:prstGeom>
          <a:noFill/>
          <a:ln w="9525">
            <a:noFill/>
            <a:miter lim="800000"/>
            <a:headEnd/>
            <a:tailEnd/>
          </a:ln>
        </p:spPr>
        <p:txBody>
          <a:bodyPr>
            <a:spAutoFit/>
          </a:bodyPr>
          <a:lstStyle/>
          <a:p>
            <a:pPr algn="just" eaLnBrk="1" hangingPunct="1">
              <a:spcBef>
                <a:spcPct val="50000"/>
              </a:spcBef>
            </a:pPr>
            <a:r>
              <a:rPr lang="ru-RU" altLang="ru-RU" sz="2000" dirty="0" err="1">
                <a:cs typeface="Times New Roman" pitchFamily="18" charset="0"/>
              </a:rPr>
              <a:t>Cтатья</a:t>
            </a:r>
            <a:r>
              <a:rPr lang="ru-RU" altLang="ru-RU" sz="2000" dirty="0">
                <a:cs typeface="Times New Roman" pitchFamily="18" charset="0"/>
              </a:rPr>
              <a:t> 26. Федеральный закон “О некоммерческих организациях” 12 января 1996 года N 7-ФЗ</a:t>
            </a:r>
            <a:endParaRPr lang="en-AU" altLang="ru-RU" sz="2000" dirty="0">
              <a:cs typeface="Times New Roman" pitchFamily="18" charset="0"/>
            </a:endParaRPr>
          </a:p>
          <a:p>
            <a:pPr algn="just" eaLnBrk="1" hangingPunct="1">
              <a:spcBef>
                <a:spcPct val="50000"/>
              </a:spcBef>
            </a:pPr>
            <a:r>
              <a:rPr lang="ru-RU" altLang="ru-RU" dirty="0">
                <a:cs typeface="Times New Roman" pitchFamily="18" charset="0"/>
              </a:rPr>
              <a:t>Источники формирования имущества некоммерческой организации:</a:t>
            </a:r>
            <a:endParaRPr lang="en-AU" altLang="ru-RU" dirty="0">
              <a:cs typeface="Times New Roman" pitchFamily="18" charset="0"/>
            </a:endParaRPr>
          </a:p>
          <a:p>
            <a:pPr algn="just" eaLnBrk="1" hangingPunct="1">
              <a:spcBef>
                <a:spcPct val="50000"/>
              </a:spcBef>
            </a:pPr>
            <a:r>
              <a:rPr lang="ru-RU" altLang="ru-RU" dirty="0">
                <a:cs typeface="Times New Roman" pitchFamily="18" charset="0"/>
              </a:rPr>
              <a:t>	регулярные и единовременные поступления от учредителей (участников, членов);</a:t>
            </a:r>
            <a:endParaRPr lang="en-AU" altLang="ru-RU" dirty="0">
              <a:cs typeface="Times New Roman" pitchFamily="18" charset="0"/>
            </a:endParaRPr>
          </a:p>
          <a:p>
            <a:pPr algn="just" eaLnBrk="1" hangingPunct="1">
              <a:spcBef>
                <a:spcPct val="50000"/>
              </a:spcBef>
            </a:pPr>
            <a:r>
              <a:rPr lang="ru-RU" altLang="ru-RU" dirty="0">
                <a:cs typeface="Times New Roman" pitchFamily="18" charset="0"/>
              </a:rPr>
              <a:t>	добровольные имущественные взносы и пожертвования;</a:t>
            </a:r>
            <a:endParaRPr lang="en-AU" altLang="ru-RU" dirty="0">
              <a:cs typeface="Times New Roman" pitchFamily="18" charset="0"/>
            </a:endParaRPr>
          </a:p>
          <a:p>
            <a:pPr algn="just" eaLnBrk="1" hangingPunct="1">
              <a:spcBef>
                <a:spcPct val="50000"/>
              </a:spcBef>
            </a:pPr>
            <a:r>
              <a:rPr lang="ru-RU" altLang="ru-RU" dirty="0">
                <a:cs typeface="Times New Roman" pitchFamily="18" charset="0"/>
              </a:rPr>
              <a:t>	выручка от реализации товаров, работ, услуг;</a:t>
            </a:r>
            <a:endParaRPr lang="en-AU" altLang="ru-RU" dirty="0">
              <a:cs typeface="Times New Roman" pitchFamily="18" charset="0"/>
            </a:endParaRPr>
          </a:p>
          <a:p>
            <a:pPr algn="just" eaLnBrk="1" hangingPunct="1">
              <a:spcBef>
                <a:spcPct val="50000"/>
              </a:spcBef>
            </a:pPr>
            <a:r>
              <a:rPr lang="ru-RU" altLang="ru-RU" dirty="0">
                <a:cs typeface="Times New Roman" pitchFamily="18" charset="0"/>
              </a:rPr>
              <a:t>	дивиденды (доходы, проценты), получаемые по акциям, облигациям, другим ценным </a:t>
            </a:r>
            <a:r>
              <a:rPr lang="ru-RU" altLang="ru-RU" dirty="0"/>
              <a:t>б</a:t>
            </a:r>
            <a:r>
              <a:rPr lang="ru-RU" altLang="ru-RU" dirty="0">
                <a:cs typeface="Times New Roman" pitchFamily="18" charset="0"/>
              </a:rPr>
              <a:t>умагам и вкладам;</a:t>
            </a:r>
            <a:endParaRPr lang="en-AU" altLang="ru-RU" dirty="0">
              <a:cs typeface="Times New Roman" pitchFamily="18" charset="0"/>
            </a:endParaRPr>
          </a:p>
          <a:p>
            <a:pPr algn="just" eaLnBrk="1" hangingPunct="1">
              <a:spcBef>
                <a:spcPct val="50000"/>
              </a:spcBef>
            </a:pPr>
            <a:r>
              <a:rPr lang="ru-RU" altLang="ru-RU" dirty="0">
                <a:cs typeface="Times New Roman" pitchFamily="18" charset="0"/>
              </a:rPr>
              <a:t>	доходы, получаемые от собственности некоммерческой организации;</a:t>
            </a:r>
            <a:endParaRPr lang="en-AU" altLang="ru-RU" dirty="0">
              <a:cs typeface="Times New Roman" pitchFamily="18" charset="0"/>
            </a:endParaRPr>
          </a:p>
          <a:p>
            <a:pPr algn="just" eaLnBrk="1" hangingPunct="1">
              <a:spcBef>
                <a:spcPct val="50000"/>
              </a:spcBef>
            </a:pPr>
            <a:r>
              <a:rPr lang="ru-RU" altLang="ru-RU" dirty="0">
                <a:cs typeface="Times New Roman" pitchFamily="18" charset="0"/>
              </a:rPr>
              <a:t>	другие не запрещенные законом поступления</a:t>
            </a:r>
            <a:endParaRPr lang="en-AU" altLang="ru-RU" dirty="0">
              <a:cs typeface="Times New Roman" pitchFamily="18" charset="0"/>
            </a:endParaRPr>
          </a:p>
          <a:p>
            <a:pPr eaLnBrk="1" hangingPunct="1">
              <a:spcBef>
                <a:spcPct val="50000"/>
              </a:spcBef>
            </a:pPr>
            <a:endParaRPr lang="en-US" altLang="ru-RU" dirty="0"/>
          </a:p>
        </p:txBody>
      </p:sp>
    </p:spTree>
  </p:cSld>
  <p:clrMapOvr>
    <a:masterClrMapping/>
  </p:clrMapOvr>
  <p:transition>
    <p:split orient="vert" dir="in"/>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ext Box 2"/>
          <p:cNvSpPr txBox="1">
            <a:spLocks noChangeArrowheads="1"/>
          </p:cNvSpPr>
          <p:nvPr/>
        </p:nvSpPr>
        <p:spPr bwMode="auto">
          <a:xfrm>
            <a:off x="0" y="0"/>
            <a:ext cx="9144000" cy="5386090"/>
          </a:xfrm>
          <a:prstGeom prst="rect">
            <a:avLst/>
          </a:prstGeom>
          <a:noFill/>
          <a:ln w="9525">
            <a:noFill/>
            <a:miter lim="800000"/>
            <a:headEnd/>
            <a:tailEnd/>
          </a:ln>
        </p:spPr>
        <p:txBody>
          <a:bodyPr>
            <a:spAutoFit/>
          </a:bodyPr>
          <a:lstStyle/>
          <a:p>
            <a:pPr algn="just" eaLnBrk="1" hangingPunct="1">
              <a:spcBef>
                <a:spcPct val="50000"/>
              </a:spcBef>
            </a:pPr>
            <a:r>
              <a:rPr lang="ru-RU" altLang="ru-RU" sz="1600" b="1" dirty="0">
                <a:cs typeface="Times New Roman" pitchFamily="18" charset="0"/>
              </a:rPr>
              <a:t>НК РФ Глава 25 Ст. 251 п.1 пп.14</a:t>
            </a:r>
            <a:endParaRPr lang="en-AU" altLang="ru-RU" sz="1600" dirty="0">
              <a:cs typeface="Times New Roman" pitchFamily="18" charset="0"/>
            </a:endParaRPr>
          </a:p>
          <a:p>
            <a:pPr algn="just" eaLnBrk="1" hangingPunct="1">
              <a:spcBef>
                <a:spcPct val="50000"/>
              </a:spcBef>
            </a:pPr>
            <a:r>
              <a:rPr lang="ru-RU" altLang="ru-RU" sz="1600" b="1" dirty="0"/>
              <a:t>Г</a:t>
            </a:r>
            <a:r>
              <a:rPr lang="ru-RU" altLang="ru-RU" sz="1600" b="1" dirty="0">
                <a:cs typeface="Times New Roman" pitchFamily="18" charset="0"/>
              </a:rPr>
              <a:t>рантами признаются денежные средства или иное имущество в случае, если их передача (получение) удовлетворяет следующим условиям:</a:t>
            </a:r>
            <a:endParaRPr lang="en-AU" altLang="ru-RU" sz="1600" b="1" dirty="0">
              <a:cs typeface="Times New Roman" pitchFamily="18" charset="0"/>
            </a:endParaRPr>
          </a:p>
          <a:p>
            <a:r>
              <a:rPr lang="ru-RU" altLang="ru-RU" sz="1600" b="1" dirty="0">
                <a:cs typeface="Times New Roman" pitchFamily="18" charset="0"/>
              </a:rPr>
              <a:t>		</a:t>
            </a:r>
            <a:r>
              <a:rPr lang="ru-RU" altLang="ru-RU" sz="1600" dirty="0"/>
              <a:t> </a:t>
            </a:r>
            <a:r>
              <a:rPr lang="ru-RU" sz="1600" dirty="0" smtClean="0"/>
              <a:t>Редакция с 01.01.2025(в ред. 29.05.2024 </a:t>
            </a:r>
            <a:r>
              <a:rPr lang="ru-RU" sz="1600" dirty="0" smtClean="0">
                <a:hlinkClick r:id="rId2"/>
              </a:rPr>
              <a:t>N 123-ФЗ</a:t>
            </a:r>
            <a:r>
              <a:rPr lang="ru-RU" sz="1600" dirty="0" smtClean="0"/>
              <a:t>) гранты предоставляются на безвозмездной и безвозвратной основах российскими физическими лицами, некоммерческими организациями, а также иностранными и международными организациями и объединениями по </a:t>
            </a:r>
            <a:r>
              <a:rPr lang="ru-RU" sz="1600" dirty="0" smtClean="0">
                <a:hlinkClick r:id="rId3"/>
              </a:rPr>
              <a:t>перечню</a:t>
            </a:r>
            <a:r>
              <a:rPr lang="ru-RU" sz="1600" dirty="0" smtClean="0"/>
              <a:t> таких организаций, утверждаемому Правительством Российской Федерации, на осуществление конкретных программ в области образования, искусства, культуры, науки, физической культуры и спорта (за исключением профессионального спорта), охраны здоровья, охраны окружающей среды, защиты прав и свобод человека и гражданина, предусмотренных законодательством Российской Федерации, социального обслуживания малоимущих и социально незащищенных категорий граждан</a:t>
            </a:r>
            <a:r>
              <a:rPr lang="ru-RU" sz="1600" u="sng" dirty="0" smtClean="0"/>
              <a:t>, институтами инновационного развития и другими организациями, осуществляющими поддержку государственных программ и проектов за счет субсидий, предоставленных уполномоченными Правительством Российской Федерации федеральными органами исполнительной власти на реализацию указанных государственных программ и проектов, а в случае предоставления грантов Президента Российской Федерации - на осуществление деятельности (программ, проектов), определенной актами Президента Российской Федерации;</a:t>
            </a:r>
          </a:p>
          <a:p>
            <a:pPr algn="just" eaLnBrk="1" hangingPunct="1">
              <a:spcBef>
                <a:spcPct val="50000"/>
              </a:spcBef>
            </a:pPr>
            <a:r>
              <a:rPr lang="ru-RU" altLang="ru-RU" sz="1600" b="1" dirty="0">
                <a:cs typeface="Times New Roman" pitchFamily="18" charset="0"/>
              </a:rPr>
              <a:t>	предоставляются на условиях, определяемых </a:t>
            </a:r>
            <a:r>
              <a:rPr lang="ru-RU" altLang="ru-RU" sz="1600" b="1" dirty="0" err="1">
                <a:cs typeface="Times New Roman" pitchFamily="18" charset="0"/>
              </a:rPr>
              <a:t>грантодателем</a:t>
            </a:r>
            <a:r>
              <a:rPr lang="ru-RU" altLang="ru-RU" sz="1600" b="1" dirty="0">
                <a:cs typeface="Times New Roman" pitchFamily="18" charset="0"/>
              </a:rPr>
              <a:t>, с обязательным предоставлением </a:t>
            </a:r>
            <a:r>
              <a:rPr lang="ru-RU" altLang="ru-RU" sz="1600" b="1" dirty="0" err="1">
                <a:cs typeface="Times New Roman" pitchFamily="18" charset="0"/>
              </a:rPr>
              <a:t>грантодателю</a:t>
            </a:r>
            <a:r>
              <a:rPr lang="ru-RU" altLang="ru-RU" sz="1600" b="1" dirty="0">
                <a:cs typeface="Times New Roman" pitchFamily="18" charset="0"/>
              </a:rPr>
              <a:t> отчета о целевом использовании гранта.</a:t>
            </a:r>
            <a:endParaRPr lang="en-AU" altLang="ru-RU" sz="1600" b="1" dirty="0">
              <a:cs typeface="Times New Roman" pitchFamily="18" charset="0"/>
            </a:endParaRPr>
          </a:p>
          <a:p>
            <a:pPr eaLnBrk="1" hangingPunct="1">
              <a:spcBef>
                <a:spcPct val="50000"/>
              </a:spcBef>
            </a:pPr>
            <a:endParaRPr lang="en-US" altLang="ru-RU" sz="1600" b="1" dirty="0"/>
          </a:p>
        </p:txBody>
      </p:sp>
    </p:spTree>
  </p:cSld>
  <p:clrMapOvr>
    <a:masterClrMapping/>
  </p:clrMapOvr>
  <p:transition>
    <p:split orient="vert" dir="in"/>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ext Box 2"/>
          <p:cNvSpPr txBox="1">
            <a:spLocks noChangeArrowheads="1"/>
          </p:cNvSpPr>
          <p:nvPr/>
        </p:nvSpPr>
        <p:spPr bwMode="auto">
          <a:xfrm>
            <a:off x="762000" y="152400"/>
            <a:ext cx="8382000" cy="6188075"/>
          </a:xfrm>
          <a:prstGeom prst="rect">
            <a:avLst/>
          </a:prstGeom>
          <a:noFill/>
          <a:ln w="9525">
            <a:noFill/>
            <a:miter lim="800000"/>
            <a:headEnd/>
            <a:tailEnd/>
          </a:ln>
        </p:spPr>
        <p:txBody>
          <a:bodyPr>
            <a:spAutoFit/>
          </a:bodyPr>
          <a:lstStyle/>
          <a:p>
            <a:pPr algn="just" eaLnBrk="1" hangingPunct="1">
              <a:spcBef>
                <a:spcPct val="50000"/>
              </a:spcBef>
            </a:pPr>
            <a:r>
              <a:rPr lang="ru-RU" altLang="ru-RU" sz="2000" b="1">
                <a:cs typeface="Times New Roman" pitchFamily="18" charset="0"/>
              </a:rPr>
              <a:t>Гражданский Кодекс РФ Статья 582. Пожертвование</a:t>
            </a:r>
            <a:endParaRPr lang="en-AU" altLang="ru-RU" sz="2000" b="1">
              <a:cs typeface="Times New Roman" pitchFamily="18" charset="0"/>
            </a:endParaRPr>
          </a:p>
          <a:p>
            <a:pPr algn="just" eaLnBrk="1" hangingPunct="1">
              <a:spcBef>
                <a:spcPct val="50000"/>
              </a:spcBef>
            </a:pPr>
            <a:r>
              <a:rPr lang="ru-RU" altLang="ru-RU" sz="2000" b="1">
                <a:cs typeface="Times New Roman" pitchFamily="18" charset="0"/>
              </a:rPr>
              <a:t>“	 </a:t>
            </a:r>
            <a:r>
              <a:rPr lang="ru-RU" altLang="ru-RU" sz="2000" b="1"/>
              <a:t>Пожертвованием признается дарение вещи или права в общеполезных целях. Пожертвования могут делаться гражданам, лечебным, воспитательным учреждениям, учреждениям социальной защиты и другим аналогичным учреждениям, благотворительным, научным и образовательным учреждениям, фондам, музеям и другим учреждениям культуры, общественным и религиозным организациям, </a:t>
            </a:r>
            <a:r>
              <a:rPr lang="ru-RU" altLang="ru-RU" sz="2000" b="1" u="sng"/>
              <a:t>иным некоммерческим организациям в соответствии с законом</a:t>
            </a:r>
            <a:r>
              <a:rPr lang="ru-RU" altLang="ru-RU" sz="2000" b="1"/>
              <a:t>, а также государству и другим субъектам гражданского права, указанным в статье 124 настоящего Кодекса</a:t>
            </a:r>
            <a:r>
              <a:rPr lang="ru-RU" altLang="ru-RU" sz="2000" b="1">
                <a:cs typeface="Times New Roman" pitchFamily="18" charset="0"/>
              </a:rPr>
              <a:t> </a:t>
            </a:r>
            <a:endParaRPr lang="en-US" altLang="ru-RU" sz="2000" b="1">
              <a:cs typeface="Times New Roman" pitchFamily="18" charset="0"/>
            </a:endParaRPr>
          </a:p>
          <a:p>
            <a:pPr algn="just" eaLnBrk="1" hangingPunct="1">
              <a:spcBef>
                <a:spcPct val="50000"/>
              </a:spcBef>
            </a:pPr>
            <a:r>
              <a:rPr lang="ru-RU" altLang="ru-RU" sz="2000" b="1">
                <a:cs typeface="Times New Roman" pitchFamily="18" charset="0"/>
              </a:rPr>
              <a:t>	2. На принятие пожертвования не требуется чьего-либо разрешения или согласия.</a:t>
            </a:r>
            <a:endParaRPr lang="en-AU" altLang="ru-RU" sz="2000" b="1">
              <a:cs typeface="Times New Roman" pitchFamily="18" charset="0"/>
            </a:endParaRPr>
          </a:p>
          <a:p>
            <a:pPr algn="just" eaLnBrk="1" hangingPunct="1">
              <a:spcBef>
                <a:spcPct val="50000"/>
              </a:spcBef>
            </a:pPr>
            <a:r>
              <a:rPr lang="ru-RU" altLang="ru-RU" sz="2000" b="1">
                <a:cs typeface="Times New Roman" pitchFamily="18" charset="0"/>
              </a:rPr>
              <a:t>	3. Пожертвование имущества … юридическим лицам может быть обусловлено жертвователем использованием этого имущества по определенному назначению.</a:t>
            </a:r>
            <a:endParaRPr lang="en-AU" altLang="ru-RU" sz="2000" b="1">
              <a:cs typeface="Times New Roman" pitchFamily="18" charset="0"/>
            </a:endParaRPr>
          </a:p>
          <a:p>
            <a:pPr eaLnBrk="1" hangingPunct="1">
              <a:spcBef>
                <a:spcPct val="50000"/>
              </a:spcBef>
            </a:pPr>
            <a:endParaRPr lang="en-US" altLang="ru-RU" sz="2000" b="1"/>
          </a:p>
        </p:txBody>
      </p:sp>
    </p:spTree>
  </p:cSld>
  <p:clrMapOvr>
    <a:masterClrMapping/>
  </p:clrMapOvr>
  <p:transition>
    <p:split orient="vert" dir="in"/>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Заголовок 1"/>
          <p:cNvSpPr>
            <a:spLocks noGrp="1"/>
          </p:cNvSpPr>
          <p:nvPr>
            <p:ph type="title"/>
          </p:nvPr>
        </p:nvSpPr>
        <p:spPr/>
        <p:txBody>
          <a:bodyPr/>
          <a:lstStyle/>
          <a:p>
            <a:pPr eaLnBrk="1" hangingPunct="1"/>
            <a:r>
              <a:rPr lang="ru-RU" altLang="ru-RU" dirty="0" smtClean="0"/>
              <a:t>Субсидии</a:t>
            </a:r>
          </a:p>
        </p:txBody>
      </p:sp>
      <p:sp>
        <p:nvSpPr>
          <p:cNvPr id="96259" name="Объект 2"/>
          <p:cNvSpPr>
            <a:spLocks noGrp="1"/>
          </p:cNvSpPr>
          <p:nvPr>
            <p:ph idx="1"/>
          </p:nvPr>
        </p:nvSpPr>
        <p:spPr/>
        <p:txBody>
          <a:bodyPr>
            <a:normAutofit lnSpcReduction="10000"/>
          </a:bodyPr>
          <a:lstStyle/>
          <a:p>
            <a:pPr eaLnBrk="1" hangingPunct="1"/>
            <a:endParaRPr lang="ru-RU" altLang="ru-RU" sz="2400" dirty="0" smtClean="0"/>
          </a:p>
          <a:p>
            <a:pPr eaLnBrk="1" hangingPunct="1"/>
            <a:r>
              <a:rPr lang="ru-RU" altLang="ru-RU" sz="2400" b="1" dirty="0" smtClean="0">
                <a:hlinkClick r:id="rId2"/>
              </a:rPr>
              <a:t>"Бюджетный кодекс Российской Федерации" от 31.07.1998 N 145-ФЗ (ред. от 15.02.2016, с </a:t>
            </a:r>
            <a:r>
              <a:rPr lang="ru-RU" altLang="ru-RU" sz="2400" b="1" dirty="0" err="1" smtClean="0">
                <a:hlinkClick r:id="rId2"/>
              </a:rPr>
              <a:t>изм</a:t>
            </a:r>
            <a:r>
              <a:rPr lang="ru-RU" altLang="ru-RU" sz="2400" b="1" dirty="0" smtClean="0">
                <a:hlinkClick r:id="rId2"/>
              </a:rPr>
              <a:t>. от 30.03.2016)</a:t>
            </a:r>
            <a:r>
              <a:rPr lang="ru-RU" altLang="ru-RU" sz="2400" b="1" dirty="0" smtClean="0"/>
              <a:t>БК РФ, Статья 78.1. Предоставление субсидий (кроме субсидий на осуществление капитальных вложений в объекты капитального строительства государственной (муниципальной) собственности или приобретение объектов недвижимого имущества в государственную (муниципальную) собственность) некоммерческим организациям, не являющимся казенными учреждениями </a:t>
            </a:r>
          </a:p>
          <a:p>
            <a:pPr eaLnBrk="1" hangingPunct="1"/>
            <a:endParaRPr lang="ru-RU" altLang="ru-RU" sz="2400" dirty="0" smtClean="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Заголовок 1"/>
          <p:cNvSpPr>
            <a:spLocks noGrp="1"/>
          </p:cNvSpPr>
          <p:nvPr>
            <p:ph type="title"/>
          </p:nvPr>
        </p:nvSpPr>
        <p:spPr/>
        <p:txBody>
          <a:bodyPr/>
          <a:lstStyle/>
          <a:p>
            <a:pPr eaLnBrk="1" hangingPunct="1"/>
            <a:r>
              <a:rPr lang="ru-RU" altLang="ru-RU" smtClean="0"/>
              <a:t>Субсидии</a:t>
            </a:r>
          </a:p>
        </p:txBody>
      </p:sp>
      <p:sp>
        <p:nvSpPr>
          <p:cNvPr id="97283" name="Объект 2"/>
          <p:cNvSpPr>
            <a:spLocks noGrp="1"/>
          </p:cNvSpPr>
          <p:nvPr>
            <p:ph idx="1"/>
          </p:nvPr>
        </p:nvSpPr>
        <p:spPr/>
        <p:txBody>
          <a:bodyPr>
            <a:normAutofit lnSpcReduction="10000"/>
          </a:bodyPr>
          <a:lstStyle/>
          <a:p>
            <a:pPr eaLnBrk="1" hangingPunct="1"/>
            <a:r>
              <a:rPr lang="ru-RU" altLang="ru-RU" sz="2800" smtClean="0"/>
              <a:t>СТАТЬЯ </a:t>
            </a:r>
            <a:r>
              <a:rPr lang="ru-RU" altLang="ru-RU" sz="2800" smtClean="0">
                <a:sym typeface="Wingdings" pitchFamily="2" charset="2"/>
              </a:rPr>
              <a:t>69</a:t>
            </a:r>
          </a:p>
          <a:p>
            <a:pPr eaLnBrk="1" hangingPunct="1"/>
            <a:r>
              <a:rPr lang="ru-RU" altLang="ru-RU" sz="2800" smtClean="0"/>
              <a:t>предоставление субсидий некоммерческим организациям, не являющимся государственными (муниципальными) учреждениями, в том числе в соответствии с договорами (соглашениями) на оказание указанными организациями государственных (муниципальных) услуг (выполнение работ) физическим и (или) юридическим лицам;</a:t>
            </a:r>
            <a:endParaRPr lang="ru-RU" altLang="ru-RU" sz="2800" smtClean="0">
              <a:sym typeface="Wingdings" pitchFamily="2" charset="2"/>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Заголовок 1"/>
          <p:cNvSpPr>
            <a:spLocks noGrp="1"/>
          </p:cNvSpPr>
          <p:nvPr>
            <p:ph type="title"/>
          </p:nvPr>
        </p:nvSpPr>
        <p:spPr/>
        <p:txBody>
          <a:bodyPr/>
          <a:lstStyle/>
          <a:p>
            <a:pPr eaLnBrk="1" hangingPunct="1"/>
            <a:r>
              <a:rPr lang="ru-RU" altLang="ru-RU" smtClean="0"/>
              <a:t>Ст 78. БК РФ</a:t>
            </a:r>
          </a:p>
        </p:txBody>
      </p:sp>
      <p:sp>
        <p:nvSpPr>
          <p:cNvPr id="98307" name="Объект 2"/>
          <p:cNvSpPr>
            <a:spLocks noGrp="1"/>
          </p:cNvSpPr>
          <p:nvPr>
            <p:ph idx="1"/>
          </p:nvPr>
        </p:nvSpPr>
        <p:spPr/>
        <p:txBody>
          <a:bodyPr/>
          <a:lstStyle/>
          <a:p>
            <a:pPr eaLnBrk="1" hangingPunct="1"/>
            <a:r>
              <a:rPr lang="ru-RU" altLang="ru-RU" sz="2400" smtClean="0"/>
              <a:t>Некоммерческим организациям, не являющимся казенными учреждениями, грантов в форме субсидий, в том числе предоставляемых федеральными органами исполнительной власти, органами исполнительной власти субъектов Российской Федерации, органами местной администрации по результатам проводимых ими конкурсов бюджетным и автономным учреждениям, включая учреждения, в отношении которых указанные органы не осуществляют функции и полномочия учредителя.</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Заголовок 1"/>
          <p:cNvSpPr>
            <a:spLocks noGrp="1"/>
          </p:cNvSpPr>
          <p:nvPr>
            <p:ph type="title"/>
          </p:nvPr>
        </p:nvSpPr>
        <p:spPr/>
        <p:txBody>
          <a:bodyPr/>
          <a:lstStyle/>
          <a:p>
            <a:pPr eaLnBrk="1" hangingPunct="1"/>
            <a:r>
              <a:rPr lang="ru-RU" altLang="ru-RU" smtClean="0"/>
              <a:t>Ст 78. БК РФ</a:t>
            </a:r>
          </a:p>
        </p:txBody>
      </p:sp>
      <p:sp>
        <p:nvSpPr>
          <p:cNvPr id="16387" name="Объект 2"/>
          <p:cNvSpPr>
            <a:spLocks noGrp="1"/>
          </p:cNvSpPr>
          <p:nvPr>
            <p:ph idx="1"/>
          </p:nvPr>
        </p:nvSpPr>
        <p:spPr/>
        <p:txBody>
          <a:bodyPr>
            <a:normAutofit fontScale="92500" lnSpcReduction="10000"/>
          </a:bodyPr>
          <a:lstStyle/>
          <a:p>
            <a:pPr eaLnBrk="1" hangingPunct="1">
              <a:buFont typeface="Arial" panose="020B0604020202020204" pitchFamily="34" charset="0"/>
              <a:buChar char="•"/>
              <a:defRPr/>
            </a:pPr>
            <a:r>
              <a:rPr lang="ru-RU" altLang="ru-RU" sz="2400" smtClean="0"/>
              <a:t>2. В федеральном законе о федеральном бюджете могут предусматриваться субсидии иным некоммерческим организациям, не являющимся государственными (муниципальными) учреждениями, в том числе в виде имущественного взноса в государственные корпорации и государственные компании. </a:t>
            </a:r>
          </a:p>
          <a:p>
            <a:pPr eaLnBrk="1" hangingPunct="1">
              <a:buFont typeface="Arial" panose="020B0604020202020204" pitchFamily="34" charset="0"/>
              <a:buChar char="•"/>
              <a:defRPr/>
            </a:pPr>
            <a:r>
              <a:rPr lang="ru-RU" altLang="ru-RU" sz="2400" smtClean="0"/>
              <a:t>В законе субъекта Российской Федерации о бюджете субъекта Российской Федерации, в решении представительного органа муниципального образования о местном бюджете могут предусматриваться субсидии иным некоммерческим организациям, не являющимся государственными (муниципальными) учреждениями. </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Заголовок 1"/>
          <p:cNvSpPr>
            <a:spLocks noGrp="1"/>
          </p:cNvSpPr>
          <p:nvPr>
            <p:ph type="title"/>
          </p:nvPr>
        </p:nvSpPr>
        <p:spPr/>
        <p:txBody>
          <a:bodyPr>
            <a:normAutofit fontScale="90000"/>
          </a:bodyPr>
          <a:lstStyle/>
          <a:p>
            <a:pPr eaLnBrk="1" hangingPunct="1">
              <a:defRPr/>
            </a:pPr>
            <a:r>
              <a:rPr lang="ru-RU" altLang="ru-RU" sz="2800"/>
              <a:t>Источник: Письмо УФНС по г.Москве  №16-05/106517 от 12.10.2015 г.</a:t>
            </a:r>
            <a:br>
              <a:rPr lang="ru-RU" altLang="ru-RU" sz="2800"/>
            </a:br>
            <a:endParaRPr lang="ru-RU" altLang="ru-RU" sz="2800"/>
          </a:p>
        </p:txBody>
      </p:sp>
      <p:sp>
        <p:nvSpPr>
          <p:cNvPr id="102403" name="Объект 2"/>
          <p:cNvSpPr>
            <a:spLocks noGrp="1"/>
          </p:cNvSpPr>
          <p:nvPr>
            <p:ph idx="1"/>
          </p:nvPr>
        </p:nvSpPr>
        <p:spPr/>
        <p:txBody>
          <a:bodyPr>
            <a:normAutofit/>
          </a:bodyPr>
          <a:lstStyle/>
          <a:p>
            <a:pPr eaLnBrk="1" hangingPunct="1"/>
            <a:r>
              <a:rPr lang="ru-RU" altLang="ru-RU" sz="2400"/>
              <a:t>УСЛОВИЯ ПРИМЕНЕНИЯ ЛЬГОТЫ:</a:t>
            </a:r>
          </a:p>
          <a:p>
            <a:pPr eaLnBrk="1" hangingPunct="1"/>
            <a:r>
              <a:rPr lang="ru-RU" altLang="ru-RU" sz="2400"/>
              <a:t>1.       Средства получены на основании решения Правительства Москвы ( в нашем случае Постановление Правительства Москвы №82-ПП от  19.02.2013 г. и организация соответствует требованиям, изложенным в Постановлении. </a:t>
            </a:r>
          </a:p>
          <a:p>
            <a:pPr eaLnBrk="1" hangingPunct="1"/>
            <a:r>
              <a:rPr lang="ru-RU" altLang="ru-RU" sz="2400"/>
              <a:t>2.       Средства получены на уставные цели НКО.</a:t>
            </a:r>
          </a:p>
          <a:p>
            <a:pPr eaLnBrk="1" hangingPunct="1"/>
            <a:r>
              <a:rPr lang="ru-RU" altLang="ru-RU" sz="2400"/>
              <a:t>3.       Средства расходуются на цели указанные в заявке (заявка не противоречит уставу)</a:t>
            </a:r>
          </a:p>
          <a:p>
            <a:pPr eaLnBrk="1" hangingPunct="1"/>
            <a:r>
              <a:rPr lang="ru-RU" altLang="ru-RU" sz="2400"/>
              <a:t>4.       В НКО организован раздельный учет доходов и расходов по указанным средствам.</a:t>
            </a:r>
          </a:p>
        </p:txBody>
      </p:sp>
    </p:spTree>
    <p:extLst>
      <p:ext uri="{BB962C8B-B14F-4D97-AF65-F5344CB8AC3E}">
        <p14:creationId xmlns="" xmlns:p14="http://schemas.microsoft.com/office/powerpoint/2010/main" val="221797221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Заголовок 1"/>
          <p:cNvSpPr>
            <a:spLocks noGrp="1"/>
          </p:cNvSpPr>
          <p:nvPr>
            <p:ph type="title"/>
          </p:nvPr>
        </p:nvSpPr>
        <p:spPr>
          <a:xfrm>
            <a:off x="323528" y="704088"/>
            <a:ext cx="8363272" cy="276640"/>
          </a:xfrm>
        </p:spPr>
        <p:txBody>
          <a:bodyPr>
            <a:normAutofit fontScale="90000"/>
          </a:bodyPr>
          <a:lstStyle/>
          <a:p>
            <a:pPr eaLnBrk="1" hangingPunct="1"/>
            <a:r>
              <a:rPr lang="ru-RU" altLang="ru-RU" dirty="0" smtClean="0"/>
              <a:t>Налог на прибыль. </a:t>
            </a:r>
            <a:r>
              <a:rPr lang="ru-RU" altLang="ru-RU" dirty="0" err="1" smtClean="0"/>
              <a:t>Ст</a:t>
            </a:r>
            <a:r>
              <a:rPr lang="ru-RU" altLang="ru-RU" dirty="0" smtClean="0"/>
              <a:t> 251</a:t>
            </a:r>
          </a:p>
        </p:txBody>
      </p:sp>
      <p:sp>
        <p:nvSpPr>
          <p:cNvPr id="3" name="Содержимое 2"/>
          <p:cNvSpPr>
            <a:spLocks noGrp="1"/>
          </p:cNvSpPr>
          <p:nvPr>
            <p:ph idx="1"/>
          </p:nvPr>
        </p:nvSpPr>
        <p:spPr>
          <a:xfrm>
            <a:off x="539552" y="1484784"/>
            <a:ext cx="8064896" cy="4852988"/>
          </a:xfrm>
        </p:spPr>
        <p:txBody>
          <a:bodyPr rtlCol="0">
            <a:normAutofit fontScale="47500" lnSpcReduction="20000"/>
          </a:bodyPr>
          <a:lstStyle/>
          <a:p>
            <a:pPr>
              <a:buFont typeface="Arial" charset="0"/>
              <a:buChar char="•"/>
              <a:defRPr/>
            </a:pPr>
            <a:r>
              <a:rPr lang="ru-RU" dirty="0" smtClean="0"/>
              <a:t>2. При определении налоговой базы также не учитываются целевые поступления (за исключением целевых поступлений в виде подакцизных товаров). К ним относятся целевые поступления на содержание некоммерческих организаций и ведение ими уставной деятельности, поступившие безвозмездно на основании решений органов государственной власти и органов местного самоуправления и решений органов управления государственных внебюджетных фондов, а также целевые поступления от других организаций и (или) физических лиц и использованные указанными получателями по назначению. При этом налогоплательщики - получатели указанных целевых поступлений обязаны вести раздельный учет доходов (расходов), полученных (понесенных) в рамках целевых поступлений.</a:t>
            </a:r>
          </a:p>
          <a:p>
            <a:pPr>
              <a:buFont typeface="Arial" charset="0"/>
              <a:buChar char="•"/>
              <a:defRPr/>
            </a:pPr>
            <a:r>
              <a:rPr lang="ru-RU" dirty="0" smtClean="0"/>
              <a:t> </a:t>
            </a:r>
          </a:p>
          <a:p>
            <a:pPr>
              <a:buFont typeface="Arial" charset="0"/>
              <a:buChar char="•"/>
              <a:defRPr/>
            </a:pPr>
            <a:r>
              <a:rPr lang="ru-RU" dirty="0" smtClean="0"/>
              <a:t>К целевым поступлениям на содержание некоммерческих организаций и ведение ими уставной деятельности относятся:</a:t>
            </a:r>
          </a:p>
          <a:p>
            <a:pPr>
              <a:buFont typeface="Arial" charset="0"/>
              <a:buChar char="•"/>
              <a:defRPr/>
            </a:pPr>
            <a:r>
              <a:rPr lang="ru-RU" dirty="0" smtClean="0"/>
              <a:t> </a:t>
            </a:r>
          </a:p>
          <a:p>
            <a:pPr>
              <a:buFont typeface="Arial" charset="0"/>
              <a:buChar char="•"/>
              <a:defRPr/>
            </a:pPr>
            <a:r>
              <a:rPr lang="ru-RU" dirty="0" smtClean="0"/>
              <a:t>1) осуществленные в соответствии с законодательством Российской Федерации о некоммерческих организациях </a:t>
            </a:r>
            <a:r>
              <a:rPr lang="ru-RU" b="1" u="sng" dirty="0" smtClean="0"/>
              <a:t>взносы учредителей (участников, членов), пожертвования, признаваемые таковыми в соответствии с гражданским законодательством Российской Федерации</a:t>
            </a:r>
            <a:r>
              <a:rPr lang="ru-RU" dirty="0" smtClean="0"/>
              <a:t>, </a:t>
            </a:r>
            <a:r>
              <a:rPr lang="ru-RU" dirty="0" smtClean="0">
                <a:solidFill>
                  <a:srgbClr val="FF0000"/>
                </a:solidFill>
              </a:rPr>
              <a:t>доходы в виде безвозмездно полученных некоммерческими организациями работ (услуг), выполненных (оказанных) на основании соответствующих договоров, а также отчисления на формирование в установленном </a:t>
            </a:r>
            <a:r>
              <a:rPr lang="ru-RU" dirty="0" smtClean="0"/>
              <a:t>статьей 324 настоящего Кодекса порядке резерва на проведение ремонта, капитального ремонта общего имущества, которые производятся товариществу собственников жилья, жилищному кооперативу, садоводческому, садово-огородному, гаражно-строительному, жилищно-строительному кооперативу или иному специализированному потребительскому кооперативу их членами;</a:t>
            </a:r>
          </a:p>
        </p:txBody>
      </p:sp>
    </p:spTree>
    <p:extLst>
      <p:ext uri="{BB962C8B-B14F-4D97-AF65-F5344CB8AC3E}">
        <p14:creationId xmlns="" xmlns:p14="http://schemas.microsoft.com/office/powerpoint/2010/main" val="4047198465"/>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Заголовок 1"/>
          <p:cNvSpPr>
            <a:spLocks noGrp="1"/>
          </p:cNvSpPr>
          <p:nvPr>
            <p:ph type="title"/>
          </p:nvPr>
        </p:nvSpPr>
        <p:spPr>
          <a:xfrm>
            <a:off x="395536" y="704088"/>
            <a:ext cx="8291264" cy="276640"/>
          </a:xfrm>
        </p:spPr>
        <p:txBody>
          <a:bodyPr>
            <a:normAutofit fontScale="90000"/>
          </a:bodyPr>
          <a:lstStyle/>
          <a:p>
            <a:pPr eaLnBrk="1" hangingPunct="1"/>
            <a:r>
              <a:rPr lang="ru-RU" altLang="ru-RU" dirty="0" smtClean="0"/>
              <a:t>Налог на прибыль. </a:t>
            </a:r>
            <a:r>
              <a:rPr lang="ru-RU" altLang="ru-RU" dirty="0" err="1" smtClean="0"/>
              <a:t>Ст</a:t>
            </a:r>
            <a:r>
              <a:rPr lang="ru-RU" altLang="ru-RU" dirty="0" smtClean="0"/>
              <a:t> 251</a:t>
            </a:r>
          </a:p>
        </p:txBody>
      </p:sp>
      <p:sp>
        <p:nvSpPr>
          <p:cNvPr id="3" name="Содержимое 2"/>
          <p:cNvSpPr>
            <a:spLocks noGrp="1"/>
          </p:cNvSpPr>
          <p:nvPr>
            <p:ph idx="1"/>
          </p:nvPr>
        </p:nvSpPr>
        <p:spPr>
          <a:xfrm>
            <a:off x="683568" y="1341438"/>
            <a:ext cx="7704856" cy="5111750"/>
          </a:xfrm>
        </p:spPr>
        <p:txBody>
          <a:bodyPr rtlCol="0">
            <a:normAutofit fontScale="70000" lnSpcReduction="20000"/>
          </a:bodyPr>
          <a:lstStyle/>
          <a:p>
            <a:pPr>
              <a:buFont typeface="Arial" charset="0"/>
              <a:buChar char="•"/>
              <a:defRPr/>
            </a:pPr>
            <a:r>
              <a:rPr lang="ru-RU" dirty="0" smtClean="0"/>
              <a:t>1.1) целевые поступления на формирование фондов поддержки научной, научно-технической, инновационной деятельности, созданных в соответствии с Федеральным законом от 23 августа 1996 года N 127-ФЗ "О науке и государственной научно-технической политике";</a:t>
            </a:r>
          </a:p>
          <a:p>
            <a:pPr>
              <a:buFont typeface="Arial" charset="0"/>
              <a:buChar char="•"/>
              <a:defRPr/>
            </a:pPr>
            <a:r>
              <a:rPr lang="ru-RU" dirty="0" smtClean="0"/>
              <a:t> </a:t>
            </a:r>
          </a:p>
          <a:p>
            <a:pPr>
              <a:buFont typeface="Arial" charset="0"/>
              <a:buChar char="•"/>
              <a:defRPr/>
            </a:pPr>
            <a:r>
              <a:rPr lang="ru-RU" dirty="0" smtClean="0"/>
              <a:t>2) имущество, имущественные права, переходящие некоммерческим организациям по завещанию в порядке наследования;</a:t>
            </a:r>
          </a:p>
          <a:p>
            <a:pPr>
              <a:buFont typeface="Arial" charset="0"/>
              <a:buChar char="•"/>
              <a:defRPr/>
            </a:pPr>
            <a:r>
              <a:rPr lang="ru-RU" b="1" dirty="0" smtClean="0">
                <a:solidFill>
                  <a:srgbClr val="FF0000"/>
                </a:solidFill>
              </a:rPr>
              <a:t>3) средства, предоставленные из федерального бюджета, бюджетов субъектов Российской Федерации, местных бюджетов, бюджетов государственных внебюджетных фондов, на осуществление уставной деятельности некоммерческих организаций;</a:t>
            </a:r>
          </a:p>
          <a:p>
            <a:pPr>
              <a:buFont typeface="Arial" charset="0"/>
              <a:buChar char="•"/>
              <a:defRPr/>
            </a:pPr>
            <a:r>
              <a:rPr lang="ru-RU" dirty="0" smtClean="0"/>
              <a:t> </a:t>
            </a:r>
          </a:p>
          <a:p>
            <a:pPr>
              <a:buFont typeface="Arial" charset="0"/>
              <a:buChar char="•"/>
              <a:defRPr/>
            </a:pPr>
            <a:r>
              <a:rPr lang="ru-RU" dirty="0" smtClean="0"/>
              <a:t>4) средства и иное имущество, имущественные права, которые получены на осуществление благотворительной деятельности;</a:t>
            </a:r>
          </a:p>
        </p:txBody>
      </p:sp>
    </p:spTree>
    <p:extLst>
      <p:ext uri="{BB962C8B-B14F-4D97-AF65-F5344CB8AC3E}">
        <p14:creationId xmlns="" xmlns:p14="http://schemas.microsoft.com/office/powerpoint/2010/main" val="15118816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Заголовок 1"/>
          <p:cNvSpPr>
            <a:spLocks noGrp="1"/>
          </p:cNvSpPr>
          <p:nvPr>
            <p:ph type="title"/>
          </p:nvPr>
        </p:nvSpPr>
        <p:spPr/>
        <p:txBody>
          <a:bodyPr/>
          <a:lstStyle/>
          <a:p>
            <a:pPr eaLnBrk="1" hangingPunct="1"/>
            <a:r>
              <a:rPr lang="ru-RU" altLang="ru-RU" smtClean="0"/>
              <a:t>Ст 250</a:t>
            </a:r>
          </a:p>
        </p:txBody>
      </p:sp>
      <p:sp>
        <p:nvSpPr>
          <p:cNvPr id="130051" name="Объект 2"/>
          <p:cNvSpPr>
            <a:spLocks noGrp="1"/>
          </p:cNvSpPr>
          <p:nvPr>
            <p:ph idx="1"/>
          </p:nvPr>
        </p:nvSpPr>
        <p:spPr/>
        <p:txBody>
          <a:bodyPr>
            <a:normAutofit fontScale="92500" lnSpcReduction="10000"/>
          </a:bodyPr>
          <a:lstStyle/>
          <a:p>
            <a:pPr eaLnBrk="1" hangingPunct="1"/>
            <a:r>
              <a:rPr lang="ru-RU" altLang="ru-RU" sz="2000" dirty="0"/>
              <a:t>14) в виде использованных не по целевому назначению имущества (в том числе денежных средств), работ, услуг, которые получены в рамках благотворительной деятельности (в том числе в виде благотворительной помощи, пожертвований), целевых поступлений, целевого финансирования, за исключением бюджетных средств. В отношении бюджетных средств, использованных не по целевому назначению, применяются нормы бюджетного законодательства Российской Федерации.</a:t>
            </a:r>
          </a:p>
          <a:p>
            <a:pPr eaLnBrk="1" hangingPunct="1"/>
            <a:r>
              <a:rPr lang="ru-RU" altLang="ru-RU" sz="2000" dirty="0"/>
              <a:t>Налогоплательщики, получившие имущество (в том числе денежные средства), работы, услуги в рамках благотворительной деятельности, целевые поступления или целевое финансирование, по окончании налогового периода представляют в налоговые органы по месту своего учета отчет о целевом использовании полученных средств в составе налоговой декларации по налогу.</a:t>
            </a:r>
          </a:p>
          <a:p>
            <a:pPr eaLnBrk="1" hangingPunct="1"/>
            <a:endParaRPr lang="ru-RU" altLang="ru-RU" sz="2000" dirty="0"/>
          </a:p>
        </p:txBody>
      </p:sp>
    </p:spTree>
    <p:extLst>
      <p:ext uri="{BB962C8B-B14F-4D97-AF65-F5344CB8AC3E}">
        <p14:creationId xmlns="" xmlns:p14="http://schemas.microsoft.com/office/powerpoint/2010/main" val="1608497082"/>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Заголовок 1"/>
          <p:cNvSpPr>
            <a:spLocks noGrp="1"/>
          </p:cNvSpPr>
          <p:nvPr>
            <p:ph type="title"/>
          </p:nvPr>
        </p:nvSpPr>
        <p:spPr>
          <a:xfrm>
            <a:off x="395536" y="704088"/>
            <a:ext cx="8291264" cy="348648"/>
          </a:xfrm>
        </p:spPr>
        <p:txBody>
          <a:bodyPr>
            <a:normAutofit fontScale="90000"/>
          </a:bodyPr>
          <a:lstStyle/>
          <a:p>
            <a:pPr eaLnBrk="1" hangingPunct="1"/>
            <a:r>
              <a:rPr lang="ru-RU" altLang="ru-RU" dirty="0" smtClean="0"/>
              <a:t>Налог на прибыль. </a:t>
            </a:r>
            <a:r>
              <a:rPr lang="ru-RU" altLang="ru-RU" dirty="0" err="1" smtClean="0"/>
              <a:t>Ст</a:t>
            </a:r>
            <a:r>
              <a:rPr lang="ru-RU" altLang="ru-RU" dirty="0" smtClean="0"/>
              <a:t> 251</a:t>
            </a:r>
          </a:p>
        </p:txBody>
      </p:sp>
      <p:sp>
        <p:nvSpPr>
          <p:cNvPr id="3" name="Содержимое 2"/>
          <p:cNvSpPr>
            <a:spLocks noGrp="1"/>
          </p:cNvSpPr>
          <p:nvPr>
            <p:ph idx="1"/>
          </p:nvPr>
        </p:nvSpPr>
        <p:spPr>
          <a:xfrm>
            <a:off x="539552" y="1340768"/>
            <a:ext cx="8126660" cy="4784725"/>
          </a:xfrm>
        </p:spPr>
        <p:txBody>
          <a:bodyPr rtlCol="0">
            <a:normAutofit fontScale="47500" lnSpcReduction="20000"/>
          </a:bodyPr>
          <a:lstStyle/>
          <a:p>
            <a:pPr>
              <a:buFont typeface="Arial" charset="0"/>
              <a:buChar char="•"/>
              <a:defRPr/>
            </a:pPr>
            <a:r>
              <a:rPr lang="ru-RU" dirty="0" smtClean="0"/>
              <a:t>5) совокупный вклад учредителей негосударственных пенсионных фондов;</a:t>
            </a:r>
          </a:p>
          <a:p>
            <a:pPr>
              <a:buFont typeface="Arial" charset="0"/>
              <a:buChar char="•"/>
              <a:defRPr/>
            </a:pPr>
            <a:r>
              <a:rPr lang="ru-RU" dirty="0" smtClean="0"/>
              <a:t> </a:t>
            </a:r>
          </a:p>
          <a:p>
            <a:pPr>
              <a:buFont typeface="Arial" charset="0"/>
              <a:buChar char="•"/>
              <a:defRPr/>
            </a:pPr>
            <a:r>
              <a:rPr lang="ru-RU" dirty="0" smtClean="0"/>
              <a:t>6) пенсионные взносы в негосударственные пенсионные фонды, если они в размере не менее 97 процентов направляются на формирование пенсионных резервов негосударственного пенсионного фонда;</a:t>
            </a:r>
          </a:p>
          <a:p>
            <a:pPr>
              <a:buFont typeface="Arial" charset="0"/>
              <a:buChar char="•"/>
              <a:defRPr/>
            </a:pPr>
            <a:r>
              <a:rPr lang="ru-RU" dirty="0" smtClean="0"/>
              <a:t>6.1) пенсионные накопления, в том числе страховые взносы по обязательному пенсионному страхованию, формируемые в соответствии с законодательством Российской Федерации;</a:t>
            </a:r>
          </a:p>
          <a:p>
            <a:pPr>
              <a:buFont typeface="Arial" charset="0"/>
              <a:buChar char="•"/>
              <a:defRPr/>
            </a:pPr>
            <a:r>
              <a:rPr lang="ru-RU" dirty="0" smtClean="0"/>
              <a:t> </a:t>
            </a:r>
          </a:p>
          <a:p>
            <a:pPr>
              <a:buFont typeface="Arial" charset="0"/>
              <a:buChar char="•"/>
              <a:defRPr/>
            </a:pPr>
            <a:r>
              <a:rPr lang="ru-RU" dirty="0" smtClean="0"/>
              <a:t>7) использованные по целевому назначению поступления от собственников созданным ими учреждениям;</a:t>
            </a:r>
          </a:p>
          <a:p>
            <a:pPr>
              <a:buFont typeface="Arial" charset="0"/>
              <a:buChar char="•"/>
              <a:defRPr/>
            </a:pPr>
            <a:r>
              <a:rPr lang="ru-RU" dirty="0" smtClean="0"/>
              <a:t> </a:t>
            </a:r>
          </a:p>
          <a:p>
            <a:pPr>
              <a:buFont typeface="Arial" charset="0"/>
              <a:buChar char="•"/>
              <a:defRPr/>
            </a:pPr>
            <a:r>
              <a:rPr lang="ru-RU" dirty="0" smtClean="0"/>
              <a:t>8) отчисления адвокатских палат субъектов Российской Федерации на общие нужды Федеральной палаты адвокатов в размерах и порядке, которые определяются Всероссийским съездом адвокатов; отчисления адвокатов на общие нужды адвокатской палаты соответствующего субъекта Российской Федерации в размерах и порядке, которые определяются ежегодным собранием (конференцией) адвокатов адвокатской палаты этого субъекта Российской Федерации, а также на содержание соответствующего адвокатского кабинета, коллегии адвокатов или адвокатского бюро;</a:t>
            </a:r>
          </a:p>
          <a:p>
            <a:pPr>
              <a:buFont typeface="Arial" charset="0"/>
              <a:buChar char="•"/>
              <a:defRPr/>
            </a:pPr>
            <a:r>
              <a:rPr lang="ru-RU" dirty="0" smtClean="0"/>
              <a:t> </a:t>
            </a:r>
          </a:p>
          <a:p>
            <a:pPr>
              <a:buFont typeface="Arial" charset="0"/>
              <a:buChar char="•"/>
              <a:defRPr/>
            </a:pPr>
            <a:r>
              <a:rPr lang="ru-RU" dirty="0" smtClean="0"/>
              <a:t>9) средства, поступившие профсоюзным организациям в соответствии с коллективными договорами (соглашениями) на проведение профсоюзными организациями социально-культурных и других мероприятий, предусмотренных их уставной деятельностью;</a:t>
            </a:r>
          </a:p>
          <a:p>
            <a:pPr>
              <a:buFont typeface="Arial" charset="0"/>
              <a:buChar char="•"/>
              <a:defRPr/>
            </a:pPr>
            <a:r>
              <a:rPr lang="ru-RU" dirty="0" smtClean="0"/>
              <a:t> </a:t>
            </a:r>
          </a:p>
        </p:txBody>
      </p:sp>
    </p:spTree>
    <p:extLst>
      <p:ext uri="{BB962C8B-B14F-4D97-AF65-F5344CB8AC3E}">
        <p14:creationId xmlns="" xmlns:p14="http://schemas.microsoft.com/office/powerpoint/2010/main" val="275915503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Заголовок 1"/>
          <p:cNvSpPr>
            <a:spLocks noGrp="1"/>
          </p:cNvSpPr>
          <p:nvPr>
            <p:ph type="title"/>
          </p:nvPr>
        </p:nvSpPr>
        <p:spPr>
          <a:xfrm>
            <a:off x="467544" y="704088"/>
            <a:ext cx="8219256" cy="276640"/>
          </a:xfrm>
        </p:spPr>
        <p:txBody>
          <a:bodyPr>
            <a:normAutofit fontScale="90000"/>
          </a:bodyPr>
          <a:lstStyle/>
          <a:p>
            <a:pPr eaLnBrk="1" hangingPunct="1"/>
            <a:r>
              <a:rPr lang="ru-RU" altLang="ru-RU" dirty="0" smtClean="0"/>
              <a:t>Налог на прибыль. </a:t>
            </a:r>
            <a:r>
              <a:rPr lang="ru-RU" altLang="ru-RU" dirty="0" err="1" smtClean="0"/>
              <a:t>Ст</a:t>
            </a:r>
            <a:r>
              <a:rPr lang="ru-RU" altLang="ru-RU" dirty="0" smtClean="0"/>
              <a:t> 251</a:t>
            </a:r>
          </a:p>
        </p:txBody>
      </p:sp>
      <p:sp>
        <p:nvSpPr>
          <p:cNvPr id="3" name="Содержимое 2"/>
          <p:cNvSpPr>
            <a:spLocks noGrp="1"/>
          </p:cNvSpPr>
          <p:nvPr>
            <p:ph idx="1"/>
          </p:nvPr>
        </p:nvSpPr>
        <p:spPr>
          <a:xfrm>
            <a:off x="395536" y="1341440"/>
            <a:ext cx="8064896" cy="4784725"/>
          </a:xfrm>
        </p:spPr>
        <p:txBody>
          <a:bodyPr rtlCol="0">
            <a:normAutofit fontScale="47500" lnSpcReduction="20000"/>
          </a:bodyPr>
          <a:lstStyle/>
          <a:p>
            <a:pPr>
              <a:buFont typeface="Arial" charset="0"/>
              <a:buChar char="•"/>
              <a:defRPr/>
            </a:pPr>
            <a:r>
              <a:rPr lang="ru-RU" dirty="0" smtClean="0"/>
              <a:t>10) использованные по назначению средства, полученные структурными организациями ДОСААФ России от федерального органа исполнительной власти, уполномоченного в области обороны, и (или) другого органа исполнительной власти по генеральному договору, а также целевые отчисления от организаций, входящих в структуру ДОСААФ России, используемые в соответствии с учредительными документами на подготовку в соответствии с законодательством Российской Федерации граждан по военно-учетным специальностям, военно-патриотическое воспитание молодежи, развитие авиационных, технических и военно-прикладных видов спорта;</a:t>
            </a:r>
          </a:p>
          <a:p>
            <a:pPr>
              <a:buFont typeface="Arial" charset="0"/>
              <a:buChar char="•"/>
              <a:defRPr/>
            </a:pPr>
            <a:r>
              <a:rPr lang="ru-RU" dirty="0" smtClean="0"/>
              <a:t> </a:t>
            </a:r>
          </a:p>
          <a:p>
            <a:pPr>
              <a:buFont typeface="Arial" charset="0"/>
              <a:buChar char="•"/>
              <a:defRPr/>
            </a:pPr>
            <a:r>
              <a:rPr lang="ru-RU" dirty="0" smtClean="0"/>
              <a:t>10.1) средства, полученные некоммерческими организациями безвозмездно на обеспечение ведения уставной деятельности, не связанной с предпринимательской деятельностью, от созданных ими в соответствии с законодательством Российской Федерации структурных подразделений (отделений), являющихся налогоплательщиками (далее в целях настоящей статьи - структурные подразделения (отделения), перечисленные структурными подразделениями (отделениями) за счет целевых поступлений, поступивших им на содержание и ведение уставной деятельности;</a:t>
            </a:r>
          </a:p>
          <a:p>
            <a:pPr>
              <a:buFont typeface="Arial" charset="0"/>
              <a:buChar char="•"/>
              <a:defRPr/>
            </a:pPr>
            <a:r>
              <a:rPr lang="ru-RU" dirty="0" smtClean="0"/>
              <a:t>(</a:t>
            </a:r>
            <a:r>
              <a:rPr lang="ru-RU" dirty="0" err="1" smtClean="0"/>
              <a:t>пп</a:t>
            </a:r>
            <a:r>
              <a:rPr lang="ru-RU" dirty="0" smtClean="0"/>
              <a:t>. 10.1 введен Федеральным законом от 18.07.2011 N 235-ФЗ)</a:t>
            </a:r>
          </a:p>
          <a:p>
            <a:pPr>
              <a:buFont typeface="Arial" charset="0"/>
              <a:buChar char="•"/>
              <a:defRPr/>
            </a:pPr>
            <a:r>
              <a:rPr lang="ru-RU" dirty="0" smtClean="0"/>
              <a:t> </a:t>
            </a:r>
          </a:p>
          <a:p>
            <a:pPr>
              <a:buFont typeface="Arial" charset="0"/>
              <a:buChar char="•"/>
              <a:defRPr/>
            </a:pPr>
            <a:r>
              <a:rPr lang="ru-RU" dirty="0" smtClean="0"/>
              <a:t>10.2) средства, полученные структурными подразделениями (отделениями) от создавших их в соответствии с законодательством Российской Федерации некоммерческих организаций, перечисленные некоммерческими организациями за счет целевых поступлений, полученных ими на содержание и ведение уставной деятельности;</a:t>
            </a:r>
          </a:p>
        </p:txBody>
      </p:sp>
    </p:spTree>
    <p:extLst>
      <p:ext uri="{BB962C8B-B14F-4D97-AF65-F5344CB8AC3E}">
        <p14:creationId xmlns="" xmlns:p14="http://schemas.microsoft.com/office/powerpoint/2010/main" val="3789897952"/>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Заголовок 1"/>
          <p:cNvSpPr>
            <a:spLocks noGrp="1"/>
          </p:cNvSpPr>
          <p:nvPr>
            <p:ph type="title"/>
          </p:nvPr>
        </p:nvSpPr>
        <p:spPr>
          <a:xfrm>
            <a:off x="611560" y="704088"/>
            <a:ext cx="8075240" cy="420656"/>
          </a:xfrm>
        </p:spPr>
        <p:txBody>
          <a:bodyPr>
            <a:normAutofit fontScale="90000"/>
          </a:bodyPr>
          <a:lstStyle/>
          <a:p>
            <a:pPr eaLnBrk="1" hangingPunct="1"/>
            <a:r>
              <a:rPr lang="ru-RU" altLang="ru-RU" dirty="0" smtClean="0"/>
              <a:t>Налог на прибыль. </a:t>
            </a:r>
            <a:r>
              <a:rPr lang="ru-RU" altLang="ru-RU" dirty="0" err="1" smtClean="0"/>
              <a:t>Ст</a:t>
            </a:r>
            <a:r>
              <a:rPr lang="ru-RU" altLang="ru-RU" dirty="0" smtClean="0"/>
              <a:t> 251</a:t>
            </a:r>
          </a:p>
        </p:txBody>
      </p:sp>
      <p:sp>
        <p:nvSpPr>
          <p:cNvPr id="123907" name="Содержимое 2"/>
          <p:cNvSpPr>
            <a:spLocks noGrp="1"/>
          </p:cNvSpPr>
          <p:nvPr>
            <p:ph idx="1"/>
          </p:nvPr>
        </p:nvSpPr>
        <p:spPr>
          <a:xfrm>
            <a:off x="827584" y="1125538"/>
            <a:ext cx="7848872" cy="5256212"/>
          </a:xfrm>
        </p:spPr>
        <p:txBody>
          <a:bodyPr>
            <a:normAutofit fontScale="92500" lnSpcReduction="10000"/>
          </a:bodyPr>
          <a:lstStyle/>
          <a:p>
            <a:pPr eaLnBrk="1" hangingPunct="1"/>
            <a:r>
              <a:rPr lang="ru-RU" altLang="ru-RU" sz="1600" dirty="0"/>
              <a:t>11) имущество (включая денежные средства) и (или) имущественные права, которые получены религиозными организациями на осуществление уставной деятельности;</a:t>
            </a:r>
          </a:p>
          <a:p>
            <a:pPr eaLnBrk="1" hangingPunct="1"/>
            <a:r>
              <a:rPr lang="ru-RU" altLang="ru-RU" sz="1600" dirty="0"/>
              <a:t> </a:t>
            </a:r>
          </a:p>
          <a:p>
            <a:pPr eaLnBrk="1" hangingPunct="1"/>
            <a:r>
              <a:rPr lang="ru-RU" altLang="ru-RU" sz="1600" dirty="0"/>
              <a:t>12) средства, которые получены профессиональным объединением страховщиков, созданным в соответствии с Федеральным законом от 25 апреля 2002 года N 40-ФЗ "Об обязательном страховании гражданской ответственности владельцев транспортных средств", и предназначены для финансирования предусмотренных законодательством Российской Федерации об обязательном страховании гражданской ответственности владельцев транспортных средств компенсационных выплат в целях формирования фондов в соответствии с требованиями международных систем обязательного страхования гражданской ответственности владельцев транспортных средств, к которым присоединилась Российская Федерация, средства, полученные в соответствии с законодательством Российской Федерации об обязательном страховании гражданской ответственности владельцев транспортных средств указанным профессиональным объединением страховщиков в виде сумм возмещения компенсационных выплат и расходов, понесенных в связи с рассмотрением требований потерпевших о компенсационных выплатах, а также средства, полученные в качестве платы за аккредитацию операторов технического осмотра в соответствии с законодательством в области технического осмотра транспортных средств;</a:t>
            </a:r>
          </a:p>
          <a:p>
            <a:pPr eaLnBrk="1" hangingPunct="1"/>
            <a:r>
              <a:rPr lang="ru-RU" altLang="ru-RU" sz="1600" dirty="0"/>
              <a:t>(</a:t>
            </a:r>
            <a:r>
              <a:rPr lang="ru-RU" altLang="ru-RU" sz="1600" dirty="0" err="1"/>
              <a:t>пп</a:t>
            </a:r>
            <a:r>
              <a:rPr lang="ru-RU" altLang="ru-RU" sz="1600" dirty="0"/>
              <a:t>. 12 в ред. Федерального закона от 01.07.2011 N 170-ФЗ)</a:t>
            </a:r>
          </a:p>
        </p:txBody>
      </p:sp>
    </p:spTree>
    <p:extLst>
      <p:ext uri="{BB962C8B-B14F-4D97-AF65-F5344CB8AC3E}">
        <p14:creationId xmlns="" xmlns:p14="http://schemas.microsoft.com/office/powerpoint/2010/main" val="3419132270"/>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Заголовок 1"/>
          <p:cNvSpPr>
            <a:spLocks noGrp="1"/>
          </p:cNvSpPr>
          <p:nvPr>
            <p:ph type="title"/>
          </p:nvPr>
        </p:nvSpPr>
        <p:spPr>
          <a:xfrm>
            <a:off x="539552" y="704088"/>
            <a:ext cx="8147248" cy="492664"/>
          </a:xfrm>
        </p:spPr>
        <p:txBody>
          <a:bodyPr>
            <a:normAutofit fontScale="90000"/>
          </a:bodyPr>
          <a:lstStyle/>
          <a:p>
            <a:pPr eaLnBrk="1" hangingPunct="1"/>
            <a:r>
              <a:rPr lang="ru-RU" altLang="ru-RU" dirty="0" smtClean="0"/>
              <a:t>Налог на прибыль. </a:t>
            </a:r>
            <a:r>
              <a:rPr lang="ru-RU" altLang="ru-RU" dirty="0" err="1" smtClean="0"/>
              <a:t>Ст</a:t>
            </a:r>
            <a:r>
              <a:rPr lang="ru-RU" altLang="ru-RU" dirty="0" smtClean="0"/>
              <a:t> 251</a:t>
            </a:r>
          </a:p>
        </p:txBody>
      </p:sp>
      <p:sp>
        <p:nvSpPr>
          <p:cNvPr id="3" name="Содержимое 2"/>
          <p:cNvSpPr>
            <a:spLocks noGrp="1"/>
          </p:cNvSpPr>
          <p:nvPr>
            <p:ph idx="1"/>
          </p:nvPr>
        </p:nvSpPr>
        <p:spPr>
          <a:xfrm>
            <a:off x="683568" y="1341440"/>
            <a:ext cx="7632848" cy="4784725"/>
          </a:xfrm>
        </p:spPr>
        <p:txBody>
          <a:bodyPr rtlCol="0">
            <a:normAutofit fontScale="55000" lnSpcReduction="20000"/>
          </a:bodyPr>
          <a:lstStyle/>
          <a:p>
            <a:pPr>
              <a:buFont typeface="Arial" charset="0"/>
              <a:buChar char="•"/>
              <a:defRPr/>
            </a:pPr>
            <a:r>
              <a:rPr lang="ru-RU" dirty="0" smtClean="0"/>
              <a:t> </a:t>
            </a:r>
          </a:p>
          <a:p>
            <a:pPr>
              <a:buFont typeface="Arial" charset="0"/>
              <a:buChar char="•"/>
              <a:defRPr/>
            </a:pPr>
            <a:r>
              <a:rPr lang="ru-RU" dirty="0" smtClean="0"/>
              <a:t>13) денежные средства, недвижимое имущество, ценные бумаги, полученные некоммерческими организациями на формирование или пополнение целевого капитала, которые осуществляются в порядке, установленном Федеральным законом от 30 декабря 2006 года N 275-ФЗ "О порядке формирования и использования целевого капитала некоммерческих организаций";</a:t>
            </a:r>
          </a:p>
          <a:p>
            <a:pPr>
              <a:buFont typeface="Arial" charset="0"/>
              <a:buChar char="•"/>
              <a:defRPr/>
            </a:pPr>
            <a:r>
              <a:rPr lang="ru-RU" dirty="0" smtClean="0"/>
              <a:t> </a:t>
            </a:r>
          </a:p>
          <a:p>
            <a:pPr>
              <a:buFont typeface="Arial" charset="0"/>
              <a:buChar char="•"/>
              <a:defRPr/>
            </a:pPr>
            <a:r>
              <a:rPr lang="ru-RU" dirty="0" smtClean="0"/>
              <a:t>14) денежные средства, полученные некоммерческими организациями - собственниками целевого капитала от управляющих компаний, осуществляющих доверительное управление имуществом, составляющим целевой капитал, в соответствии с Федеральным законом "О порядке формирования и использования целевого капитала некоммерческих организаций";</a:t>
            </a:r>
          </a:p>
          <a:p>
            <a:pPr>
              <a:buFont typeface="Arial" charset="0"/>
              <a:buChar char="•"/>
              <a:defRPr/>
            </a:pPr>
            <a:r>
              <a:rPr lang="ru-RU" dirty="0" smtClean="0"/>
              <a:t> </a:t>
            </a:r>
          </a:p>
          <a:p>
            <a:pPr>
              <a:buFont typeface="Arial" charset="0"/>
              <a:buChar char="•"/>
              <a:defRPr/>
            </a:pPr>
            <a:r>
              <a:rPr lang="ru-RU" dirty="0" smtClean="0"/>
              <a:t>15) денежные средства, полученные некоммерческими организациями от специализированных организаций управления целевым капиталом в соответствии с Федеральным законом "О порядке формирования и использования целевого капитала некоммерческих организаций";</a:t>
            </a:r>
          </a:p>
          <a:p>
            <a:pPr>
              <a:buFont typeface="Arial" charset="0"/>
              <a:buChar char="•"/>
              <a:defRPr/>
            </a:pPr>
            <a:r>
              <a:rPr lang="ru-RU" dirty="0" smtClean="0"/>
              <a:t> </a:t>
            </a:r>
          </a:p>
        </p:txBody>
      </p:sp>
    </p:spTree>
    <p:extLst>
      <p:ext uri="{BB962C8B-B14F-4D97-AF65-F5344CB8AC3E}">
        <p14:creationId xmlns="" xmlns:p14="http://schemas.microsoft.com/office/powerpoint/2010/main" val="4036992145"/>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Заголовок 1"/>
          <p:cNvSpPr>
            <a:spLocks noGrp="1"/>
          </p:cNvSpPr>
          <p:nvPr>
            <p:ph type="title"/>
          </p:nvPr>
        </p:nvSpPr>
        <p:spPr>
          <a:xfrm>
            <a:off x="467544" y="704088"/>
            <a:ext cx="8219256" cy="564672"/>
          </a:xfrm>
        </p:spPr>
        <p:txBody>
          <a:bodyPr>
            <a:normAutofit fontScale="90000"/>
          </a:bodyPr>
          <a:lstStyle/>
          <a:p>
            <a:pPr eaLnBrk="1" hangingPunct="1"/>
            <a:r>
              <a:rPr lang="ru-RU" altLang="ru-RU" dirty="0" smtClean="0"/>
              <a:t>Налог на прибыль. </a:t>
            </a:r>
            <a:r>
              <a:rPr lang="ru-RU" altLang="ru-RU" dirty="0" err="1" smtClean="0"/>
              <a:t>Ст</a:t>
            </a:r>
            <a:r>
              <a:rPr lang="ru-RU" altLang="ru-RU" dirty="0" smtClean="0"/>
              <a:t> 251</a:t>
            </a:r>
          </a:p>
        </p:txBody>
      </p:sp>
      <p:sp>
        <p:nvSpPr>
          <p:cNvPr id="3" name="Содержимое 2"/>
          <p:cNvSpPr>
            <a:spLocks noGrp="1"/>
          </p:cNvSpPr>
          <p:nvPr>
            <p:ph idx="1"/>
          </p:nvPr>
        </p:nvSpPr>
        <p:spPr>
          <a:xfrm>
            <a:off x="323528" y="1341440"/>
            <a:ext cx="7334572" cy="4784725"/>
          </a:xfrm>
        </p:spPr>
        <p:txBody>
          <a:bodyPr rtlCol="0">
            <a:normAutofit fontScale="62500" lnSpcReduction="20000"/>
          </a:bodyPr>
          <a:lstStyle/>
          <a:p>
            <a:pPr>
              <a:buFont typeface="Arial" charset="0"/>
              <a:buChar char="•"/>
              <a:defRPr/>
            </a:pPr>
            <a:r>
              <a:rPr lang="ru-RU" dirty="0" smtClean="0"/>
              <a:t>16) имущественные права в виде права безвозмездного пользования государственным и муниципальным имуществом, полученные по решениям органов государственной власти и органов местного самоуправления некоммерческими организациями на ведение ими уставной деятельности.</a:t>
            </a:r>
          </a:p>
          <a:p>
            <a:pPr>
              <a:buFont typeface="Arial" charset="0"/>
              <a:buChar char="•"/>
              <a:defRPr/>
            </a:pPr>
            <a:r>
              <a:rPr lang="ru-RU" dirty="0" smtClean="0"/>
              <a:t> </a:t>
            </a:r>
          </a:p>
          <a:p>
            <a:pPr>
              <a:buFont typeface="Arial" charset="0"/>
              <a:buChar char="•"/>
              <a:defRPr/>
            </a:pPr>
            <a:r>
              <a:rPr lang="ru-RU" dirty="0" smtClean="0"/>
              <a:t> </a:t>
            </a:r>
          </a:p>
          <a:p>
            <a:pPr>
              <a:buFont typeface="Arial" charset="0"/>
              <a:buChar char="•"/>
              <a:defRPr/>
            </a:pPr>
            <a:r>
              <a:rPr lang="ru-RU" dirty="0" smtClean="0"/>
              <a:t>3. В случае реорганизации организаций при определении налоговой базы не учитывается в составе доходов вновь созданных, реорганизуемых и реорганизованных организаций стоимость имущества, имущественных и неимущественных прав, имеющих денежную оценку, и (или) обязательств, получаемых (передаваемых) в порядке правопреемства при реорганизации юридических лиц, которые были приобретены (созданы) реорганизуемыми организациями до даты завершения реорганизации.</a:t>
            </a:r>
          </a:p>
          <a:p>
            <a:pPr>
              <a:buFont typeface="Arial" charset="0"/>
              <a:buChar char="•"/>
              <a:defRPr/>
            </a:pPr>
            <a:r>
              <a:rPr lang="ru-RU" dirty="0" smtClean="0"/>
              <a:t> </a:t>
            </a:r>
          </a:p>
          <a:p>
            <a:pPr>
              <a:buFont typeface="Arial" charset="0"/>
              <a:buChar char="•"/>
              <a:defRPr/>
            </a:pPr>
            <a:r>
              <a:rPr lang="ru-RU" dirty="0" smtClean="0"/>
              <a:t> </a:t>
            </a:r>
          </a:p>
          <a:p>
            <a:pPr>
              <a:buFont typeface="Arial" charset="0"/>
              <a:buChar char="•"/>
              <a:defRPr/>
            </a:pPr>
            <a:endParaRPr lang="ru-RU" dirty="0" smtClean="0"/>
          </a:p>
        </p:txBody>
      </p:sp>
    </p:spTree>
    <p:extLst>
      <p:ext uri="{BB962C8B-B14F-4D97-AF65-F5344CB8AC3E}">
        <p14:creationId xmlns="" xmlns:p14="http://schemas.microsoft.com/office/powerpoint/2010/main" val="3513090839"/>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Заголовок 1"/>
          <p:cNvSpPr>
            <a:spLocks noGrp="1"/>
          </p:cNvSpPr>
          <p:nvPr>
            <p:ph type="title"/>
          </p:nvPr>
        </p:nvSpPr>
        <p:spPr>
          <a:xfrm>
            <a:off x="467544" y="548680"/>
            <a:ext cx="8064896" cy="720079"/>
          </a:xfrm>
        </p:spPr>
        <p:txBody>
          <a:bodyPr>
            <a:normAutofit fontScale="90000"/>
          </a:bodyPr>
          <a:lstStyle/>
          <a:p>
            <a:pPr eaLnBrk="1" hangingPunct="1">
              <a:defRPr/>
            </a:pPr>
            <a:r>
              <a:rPr lang="ru-RU" sz="3600" b="1" dirty="0"/>
              <a:t>Статья 247. Объект налогообложения</a:t>
            </a:r>
            <a:r>
              <a:rPr lang="ru-RU" sz="3600" dirty="0"/>
              <a:t/>
            </a:r>
            <a:br>
              <a:rPr lang="ru-RU" sz="3600" dirty="0"/>
            </a:br>
            <a:endParaRPr lang="ru-RU" dirty="0" smtClean="0"/>
          </a:p>
        </p:txBody>
      </p:sp>
      <p:sp>
        <p:nvSpPr>
          <p:cNvPr id="126979" name="Объект 2"/>
          <p:cNvSpPr>
            <a:spLocks noGrp="1"/>
          </p:cNvSpPr>
          <p:nvPr>
            <p:ph idx="1"/>
          </p:nvPr>
        </p:nvSpPr>
        <p:spPr>
          <a:xfrm>
            <a:off x="755576" y="1125539"/>
            <a:ext cx="7776864" cy="5000625"/>
          </a:xfrm>
        </p:spPr>
        <p:txBody>
          <a:bodyPr>
            <a:normAutofit/>
          </a:bodyPr>
          <a:lstStyle/>
          <a:p>
            <a:pPr eaLnBrk="1" hangingPunct="1"/>
            <a:r>
              <a:rPr lang="ru-RU" altLang="ru-RU" sz="2400" dirty="0"/>
              <a:t>Объектом налогообложения по налогу на прибыль организаций (далее в настоящей главе - налог) признается прибыль, полученная налогоплательщиком.</a:t>
            </a:r>
          </a:p>
          <a:p>
            <a:pPr eaLnBrk="1" hangingPunct="1"/>
            <a:r>
              <a:rPr lang="ru-RU" altLang="ru-RU" sz="2400" dirty="0"/>
              <a:t>Прибылью в целях настоящей главы признается:</a:t>
            </a:r>
          </a:p>
          <a:p>
            <a:pPr eaLnBrk="1" hangingPunct="1"/>
            <a:r>
              <a:rPr lang="ru-RU" altLang="ru-RU" sz="2400" dirty="0"/>
              <a:t>1) для российских организаций, не являющихся участниками консолидированной группы налогоплательщиков, - полученные доходы, уменьшенные на величину произведенных расходов, которые определяются в соответствии с настоящей главой;</a:t>
            </a:r>
          </a:p>
          <a:p>
            <a:pPr eaLnBrk="1" hangingPunct="1"/>
            <a:endParaRPr lang="ru-RU" altLang="ru-RU" sz="2400" dirty="0"/>
          </a:p>
        </p:txBody>
      </p:sp>
    </p:spTree>
    <p:extLst>
      <p:ext uri="{BB962C8B-B14F-4D97-AF65-F5344CB8AC3E}">
        <p14:creationId xmlns="" xmlns:p14="http://schemas.microsoft.com/office/powerpoint/2010/main" val="2957269941"/>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Заголовок 1"/>
          <p:cNvSpPr>
            <a:spLocks noGrp="1"/>
          </p:cNvSpPr>
          <p:nvPr>
            <p:ph type="title"/>
          </p:nvPr>
        </p:nvSpPr>
        <p:spPr/>
        <p:txBody>
          <a:bodyPr>
            <a:normAutofit fontScale="90000"/>
          </a:bodyPr>
          <a:lstStyle/>
          <a:p>
            <a:pPr eaLnBrk="1" hangingPunct="1">
              <a:defRPr/>
            </a:pPr>
            <a:r>
              <a:rPr lang="ru-RU" sz="3600" b="1"/>
              <a:t>Статья 250. Внереализационные доходы</a:t>
            </a:r>
            <a:r>
              <a:rPr lang="ru-RU" sz="3600"/>
              <a:t/>
            </a:r>
            <a:br>
              <a:rPr lang="ru-RU" sz="3600"/>
            </a:br>
            <a:endParaRPr lang="ru-RU" smtClean="0"/>
          </a:p>
        </p:txBody>
      </p:sp>
      <p:sp>
        <p:nvSpPr>
          <p:cNvPr id="3" name="Объект 2"/>
          <p:cNvSpPr>
            <a:spLocks noGrp="1"/>
          </p:cNvSpPr>
          <p:nvPr>
            <p:ph idx="1"/>
          </p:nvPr>
        </p:nvSpPr>
        <p:spPr/>
        <p:txBody>
          <a:bodyPr/>
          <a:lstStyle/>
          <a:p>
            <a:pPr marL="0" indent="0">
              <a:buNone/>
              <a:defRPr/>
            </a:pPr>
            <a:endParaRPr lang="ru-RU" sz="2400" b="1" dirty="0"/>
          </a:p>
          <a:p>
            <a:pPr eaLnBrk="1" hangingPunct="1">
              <a:buFont typeface="Arial" charset="0"/>
              <a:buChar char="•"/>
              <a:defRPr/>
            </a:pPr>
            <a:r>
              <a:rPr lang="ru-RU" sz="2400" b="1" dirty="0"/>
              <a:t>В целях настоящей главы внереализационными доходами признаются доходы, не указанные в статье 249 настоящего Кодекса.</a:t>
            </a:r>
          </a:p>
          <a:p>
            <a:pPr eaLnBrk="1" hangingPunct="1">
              <a:buFont typeface="Arial" charset="0"/>
              <a:buChar char="•"/>
              <a:defRPr/>
            </a:pPr>
            <a:endParaRPr lang="ru-RU" sz="2400" dirty="0"/>
          </a:p>
          <a:p>
            <a:pPr eaLnBrk="1" hangingPunct="1">
              <a:buFont typeface="Arial" charset="0"/>
              <a:buChar char="•"/>
              <a:defRPr/>
            </a:pPr>
            <a:endParaRPr lang="ru-RU" sz="2400" b="1" dirty="0"/>
          </a:p>
          <a:p>
            <a:pPr eaLnBrk="1" hangingPunct="1">
              <a:buFont typeface="Arial" charset="0"/>
              <a:buChar char="•"/>
              <a:defRPr/>
            </a:pPr>
            <a:endParaRPr lang="ru-RU" sz="2400" b="1" dirty="0"/>
          </a:p>
        </p:txBody>
      </p:sp>
    </p:spTree>
    <p:extLst>
      <p:ext uri="{BB962C8B-B14F-4D97-AF65-F5344CB8AC3E}">
        <p14:creationId xmlns="" xmlns:p14="http://schemas.microsoft.com/office/powerpoint/2010/main" val="4036694120"/>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Заголовок 1"/>
          <p:cNvSpPr>
            <a:spLocks noGrp="1"/>
          </p:cNvSpPr>
          <p:nvPr>
            <p:ph type="title"/>
          </p:nvPr>
        </p:nvSpPr>
        <p:spPr/>
        <p:txBody>
          <a:bodyPr>
            <a:normAutofit fontScale="90000"/>
          </a:bodyPr>
          <a:lstStyle/>
          <a:p>
            <a:pPr eaLnBrk="1" hangingPunct="1">
              <a:defRPr/>
            </a:pPr>
            <a:r>
              <a:rPr lang="ru-RU" sz="3600" b="1"/>
              <a:t>Статья 250. Внереализационные доходы</a:t>
            </a:r>
            <a:r>
              <a:rPr lang="ru-RU" sz="3600"/>
              <a:t/>
            </a:r>
            <a:br>
              <a:rPr lang="ru-RU" sz="3600"/>
            </a:br>
            <a:endParaRPr lang="ru-RU" smtClean="0"/>
          </a:p>
        </p:txBody>
      </p:sp>
      <p:sp>
        <p:nvSpPr>
          <p:cNvPr id="62467" name="Объект 2"/>
          <p:cNvSpPr>
            <a:spLocks noGrp="1"/>
          </p:cNvSpPr>
          <p:nvPr>
            <p:ph idx="1"/>
          </p:nvPr>
        </p:nvSpPr>
        <p:spPr>
          <a:xfrm>
            <a:off x="539552" y="1196977"/>
            <a:ext cx="7776864" cy="5472113"/>
          </a:xfrm>
        </p:spPr>
        <p:txBody>
          <a:bodyPr>
            <a:normAutofit fontScale="92500" lnSpcReduction="20000"/>
          </a:bodyPr>
          <a:lstStyle/>
          <a:p>
            <a:pPr eaLnBrk="1" hangingPunct="1">
              <a:buFont typeface="Arial" charset="0"/>
              <a:buChar char="•"/>
              <a:defRPr/>
            </a:pPr>
            <a:r>
              <a:rPr lang="ru-RU" sz="2400" dirty="0"/>
              <a:t>8) в виде безвозмездно полученного имущества (работ, услуг) или имущественных прав, за исключением случаев, указанных в статье 251 настоящего Кодекса.</a:t>
            </a:r>
          </a:p>
          <a:p>
            <a:pPr eaLnBrk="1" hangingPunct="1">
              <a:buFont typeface="Arial" charset="0"/>
              <a:buChar char="•"/>
              <a:defRPr/>
            </a:pPr>
            <a:r>
              <a:rPr lang="ru-RU" sz="2400" dirty="0"/>
              <a:t>При получении имущества (работ, услуг) безвозмездно оценка доходов осуществляется исходя из рыночных цен, определяемых с учетом положений статьи 105.3 настоящего Кодекса, но не ниже определяемой в соответствии с настоящей главой остаточной стоимости - по амортизируемому имуществу и не ниже затрат на производство (приобретение) - по иному имуществу (выполненным работам, оказанным услугам). Информация о ценах должна быть подтверждена налогоплательщиком - получателем имущества (работ, услуг) документально или путем проведения независимой оценки;</a:t>
            </a:r>
          </a:p>
          <a:p>
            <a:pPr eaLnBrk="1" hangingPunct="1">
              <a:buFont typeface="Arial" charset="0"/>
              <a:buChar char="•"/>
              <a:defRPr/>
            </a:pPr>
            <a:endParaRPr lang="ru-RU" sz="2400" dirty="0"/>
          </a:p>
          <a:p>
            <a:pPr eaLnBrk="1" hangingPunct="1">
              <a:buFont typeface="Arial" charset="0"/>
              <a:buChar char="•"/>
              <a:defRPr/>
            </a:pPr>
            <a:endParaRPr lang="ru-RU" sz="2400" b="1" dirty="0"/>
          </a:p>
          <a:p>
            <a:pPr eaLnBrk="1" hangingPunct="1">
              <a:buFont typeface="Arial" charset="0"/>
              <a:buChar char="•"/>
              <a:defRPr/>
            </a:pPr>
            <a:endParaRPr lang="ru-RU" sz="2400" b="1" dirty="0"/>
          </a:p>
        </p:txBody>
      </p:sp>
    </p:spTree>
    <p:extLst>
      <p:ext uri="{BB962C8B-B14F-4D97-AF65-F5344CB8AC3E}">
        <p14:creationId xmlns="" xmlns:p14="http://schemas.microsoft.com/office/powerpoint/2010/main" val="3251753696"/>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Заголовок 1"/>
          <p:cNvSpPr>
            <a:spLocks noGrp="1"/>
          </p:cNvSpPr>
          <p:nvPr>
            <p:ph type="title"/>
          </p:nvPr>
        </p:nvSpPr>
        <p:spPr/>
        <p:txBody>
          <a:bodyPr/>
          <a:lstStyle/>
          <a:p>
            <a:pPr eaLnBrk="1" hangingPunct="1"/>
            <a:r>
              <a:rPr lang="ru-RU" altLang="ru-RU" smtClean="0"/>
              <a:t>Ст 250</a:t>
            </a:r>
          </a:p>
        </p:txBody>
      </p:sp>
      <p:sp>
        <p:nvSpPr>
          <p:cNvPr id="130051" name="Объект 2"/>
          <p:cNvSpPr>
            <a:spLocks noGrp="1"/>
          </p:cNvSpPr>
          <p:nvPr>
            <p:ph idx="1"/>
          </p:nvPr>
        </p:nvSpPr>
        <p:spPr/>
        <p:txBody>
          <a:bodyPr>
            <a:normAutofit fontScale="92500" lnSpcReduction="10000"/>
          </a:bodyPr>
          <a:lstStyle/>
          <a:p>
            <a:pPr eaLnBrk="1" hangingPunct="1"/>
            <a:r>
              <a:rPr lang="ru-RU" altLang="ru-RU" sz="2000" dirty="0"/>
              <a:t>14</a:t>
            </a:r>
            <a:r>
              <a:rPr lang="ru-RU" altLang="ru-RU" sz="2000" u="sng" dirty="0"/>
              <a:t>) в виде использованных не по целевому назначению имущества (в том числе денежных средств), работ, услуг, которые получены в рамках благотворительной деятельности (в том числе в виде благотворительной помощи, пожертвований), целевых поступлений, целевого финансирования</a:t>
            </a:r>
            <a:r>
              <a:rPr lang="ru-RU" altLang="ru-RU" sz="2000" dirty="0"/>
              <a:t>, за исключением бюджетных средств. В отношении бюджетных средств, использованных не по целевому назначению, применяются нормы бюджетного законодательства Российской Федерации.</a:t>
            </a:r>
          </a:p>
          <a:p>
            <a:pPr eaLnBrk="1" hangingPunct="1"/>
            <a:r>
              <a:rPr lang="ru-RU" altLang="ru-RU" sz="2000" dirty="0"/>
              <a:t>Налогоплательщики, получившие имущество (в том числе денежные средства), работы, услуги в рамках благотворительной деятельности, целевые поступления или целевое финансирование, по окончании налогового периода представляют в налоговые органы по месту своего учета отчет о целевом использовании полученных средств в составе налоговой декларации по налогу.</a:t>
            </a:r>
          </a:p>
          <a:p>
            <a:pPr eaLnBrk="1" hangingPunct="1"/>
            <a:endParaRPr lang="ru-RU" altLang="ru-RU" sz="2000" dirty="0"/>
          </a:p>
        </p:txBody>
      </p:sp>
    </p:spTree>
    <p:extLst>
      <p:ext uri="{BB962C8B-B14F-4D97-AF65-F5344CB8AC3E}">
        <p14:creationId xmlns="" xmlns:p14="http://schemas.microsoft.com/office/powerpoint/2010/main" val="1608497082"/>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Заголовок 1"/>
          <p:cNvSpPr>
            <a:spLocks noGrp="1"/>
          </p:cNvSpPr>
          <p:nvPr>
            <p:ph type="title"/>
          </p:nvPr>
        </p:nvSpPr>
        <p:spPr>
          <a:xfrm>
            <a:off x="666750" y="274638"/>
            <a:ext cx="8020050" cy="633412"/>
          </a:xfrm>
        </p:spPr>
        <p:txBody>
          <a:bodyPr>
            <a:normAutofit fontScale="90000"/>
          </a:bodyPr>
          <a:lstStyle/>
          <a:p>
            <a:pPr eaLnBrk="1" hangingPunct="1">
              <a:defRPr/>
            </a:pPr>
            <a:r>
              <a:rPr lang="ru-RU" smtClean="0"/>
              <a:t>Для целей налогообложения</a:t>
            </a:r>
          </a:p>
        </p:txBody>
      </p:sp>
      <p:sp>
        <p:nvSpPr>
          <p:cNvPr id="33795" name="Объект 2"/>
          <p:cNvSpPr>
            <a:spLocks noGrp="1"/>
          </p:cNvSpPr>
          <p:nvPr>
            <p:ph idx="1"/>
          </p:nvPr>
        </p:nvSpPr>
        <p:spPr>
          <a:xfrm>
            <a:off x="457200" y="1196975"/>
            <a:ext cx="8229600" cy="4929188"/>
          </a:xfrm>
        </p:spPr>
        <p:txBody>
          <a:bodyPr>
            <a:normAutofit fontScale="92500" lnSpcReduction="10000"/>
          </a:bodyPr>
          <a:lstStyle/>
          <a:p>
            <a:pPr eaLnBrk="1" hangingPunct="1">
              <a:defRPr/>
            </a:pPr>
            <a:r>
              <a:rPr lang="ru-RU" sz="2400" smtClean="0"/>
              <a:t>Общехозяйственные расходы НКО, которые не могут быть непосредственно отнесены на затраты по конкретному виду деятельности, распределяются пропорционально доле соответствующего дохода в суммарном объеме.</a:t>
            </a:r>
          </a:p>
          <a:p>
            <a:pPr eaLnBrk="1" hangingPunct="1">
              <a:defRPr/>
            </a:pPr>
            <a:r>
              <a:rPr lang="ru-RU" sz="2400" smtClean="0"/>
              <a:t>Такие разъяснения приводит ФНС РФ в письме № </a:t>
            </a:r>
            <a:r>
              <a:rPr lang="ru-RU" sz="2400" smtClean="0">
                <a:hlinkClick r:id="rId2"/>
              </a:rPr>
              <a:t>ЕД-4-3/11983 от 09.07.2015</a:t>
            </a:r>
            <a:r>
              <a:rPr lang="ru-RU" sz="2400" smtClean="0"/>
              <a:t>.</a:t>
            </a:r>
          </a:p>
          <a:p>
            <a:pPr eaLnBrk="1" hangingPunct="1">
              <a:defRPr/>
            </a:pPr>
            <a:r>
              <a:rPr lang="ru-RU" sz="2400" smtClean="0"/>
              <a:t>В письме отмечается, что распределение общехозяйственных расходов некоммерческих организаций между видами деятельности, осуществляемыми за счет целевого финансирования, и видами деятельности, осуществляемые за счет доходов от предпринимательской деятельности, проводится в соответствии с </a:t>
            </a:r>
            <a:r>
              <a:rPr lang="ru-RU" sz="2400" smtClean="0">
                <a:hlinkClick r:id="rId3"/>
              </a:rPr>
              <a:t>пунктом 1 статьи 272</a:t>
            </a:r>
            <a:r>
              <a:rPr lang="ru-RU" sz="2400" smtClean="0"/>
              <a:t> НК РФ.</a:t>
            </a:r>
          </a:p>
          <a:p>
            <a:pPr eaLnBrk="1" hangingPunct="1">
              <a:defRPr/>
            </a:pPr>
            <a:endParaRPr lang="ru-RU" sz="240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Заголовок 1"/>
          <p:cNvSpPr>
            <a:spLocks noGrp="1"/>
          </p:cNvSpPr>
          <p:nvPr>
            <p:ph type="title"/>
          </p:nvPr>
        </p:nvSpPr>
        <p:spPr/>
        <p:txBody>
          <a:bodyPr/>
          <a:lstStyle/>
          <a:p>
            <a:r>
              <a:rPr lang="ru-RU" smtClean="0"/>
              <a:t>Доходы и расходы</a:t>
            </a:r>
          </a:p>
        </p:txBody>
      </p:sp>
      <p:sp>
        <p:nvSpPr>
          <p:cNvPr id="3" name="Объект 2"/>
          <p:cNvSpPr>
            <a:spLocks noGrp="1"/>
          </p:cNvSpPr>
          <p:nvPr>
            <p:ph idx="1"/>
          </p:nvPr>
        </p:nvSpPr>
        <p:spPr/>
        <p:txBody>
          <a:bodyPr rtlCol="0">
            <a:normAutofit/>
          </a:bodyPr>
          <a:lstStyle/>
          <a:p>
            <a:pPr fontAlgn="auto">
              <a:spcAft>
                <a:spcPts val="0"/>
              </a:spcAft>
              <a:buFont typeface="Arial" panose="020B0604020202020204" pitchFamily="34" charset="0"/>
              <a:buChar char="•"/>
              <a:defRPr/>
            </a:pPr>
            <a:r>
              <a:rPr lang="ru-RU" dirty="0" smtClean="0"/>
              <a:t>Расходы должны быть произведены в связи с  полученными доходами</a:t>
            </a:r>
          </a:p>
          <a:p>
            <a:pPr marL="0" indent="0" fontAlgn="auto">
              <a:spcAft>
                <a:spcPts val="0"/>
              </a:spcAft>
              <a:buFont typeface="Arial" pitchFamily="34" charset="0"/>
              <a:buNone/>
              <a:defRPr/>
            </a:pPr>
            <a:r>
              <a:rPr lang="ru-RU" dirty="0" smtClean="0"/>
              <a:t>Доходы от спонсора- расходы на рекламу</a:t>
            </a:r>
          </a:p>
          <a:p>
            <a:pPr marL="0" indent="0" fontAlgn="auto">
              <a:spcAft>
                <a:spcPts val="0"/>
              </a:spcAft>
              <a:buFont typeface="Arial" pitchFamily="34" charset="0"/>
              <a:buNone/>
              <a:defRPr/>
            </a:pPr>
            <a:r>
              <a:rPr lang="ru-RU" dirty="0" smtClean="0"/>
              <a:t>Доход в виде субсидии-расходы связанные с услугой по субсидии</a:t>
            </a:r>
          </a:p>
          <a:p>
            <a:pPr marL="0" indent="0" fontAlgn="auto">
              <a:spcAft>
                <a:spcPts val="0"/>
              </a:spcAft>
              <a:buFont typeface="Arial" pitchFamily="34" charset="0"/>
              <a:buNone/>
              <a:defRPr/>
            </a:pPr>
            <a:r>
              <a:rPr lang="ru-RU" dirty="0" smtClean="0"/>
              <a:t>Доход на содержание организации- расходы на содержание организации</a:t>
            </a:r>
            <a:endParaRPr lang="ru-RU" dirty="0"/>
          </a:p>
          <a:p>
            <a:pPr marL="0" indent="0" fontAlgn="auto">
              <a:spcAft>
                <a:spcPts val="0"/>
              </a:spcAft>
              <a:buFont typeface="Arial" pitchFamily="34" charset="0"/>
              <a:buNone/>
              <a:defRPr/>
            </a:pPr>
            <a:r>
              <a:rPr lang="ru-RU" dirty="0" smtClean="0"/>
              <a:t>Выручка- расходы на производство услуги (работы, продукта)</a:t>
            </a:r>
            <a:endParaRPr lang="ru-RU" dirty="0"/>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8219256" cy="504056"/>
          </a:xfrm>
        </p:spPr>
        <p:txBody>
          <a:bodyPr>
            <a:normAutofit fontScale="90000"/>
          </a:bodyPr>
          <a:lstStyle/>
          <a:p>
            <a:r>
              <a:rPr lang="ru-RU" dirty="0" smtClean="0"/>
              <a:t>Разъяснения Минфина </a:t>
            </a:r>
            <a:endParaRPr lang="ru-RU" dirty="0"/>
          </a:p>
        </p:txBody>
      </p:sp>
      <p:sp>
        <p:nvSpPr>
          <p:cNvPr id="3" name="Содержимое 2"/>
          <p:cNvSpPr>
            <a:spLocks noGrp="1"/>
          </p:cNvSpPr>
          <p:nvPr>
            <p:ph idx="1"/>
          </p:nvPr>
        </p:nvSpPr>
        <p:spPr>
          <a:xfrm>
            <a:off x="395536" y="1124744"/>
            <a:ext cx="8291264" cy="5449792"/>
          </a:xfrm>
        </p:spPr>
        <p:txBody>
          <a:bodyPr>
            <a:normAutofit fontScale="47500" lnSpcReduction="20000"/>
          </a:bodyPr>
          <a:lstStyle/>
          <a:p>
            <a:r>
              <a:rPr lang="ru-RU" b="1" dirty="0" smtClean="0"/>
              <a:t>№ 03-07-11/64536 от 11.07.2023</a:t>
            </a:r>
          </a:p>
          <a:p>
            <a:r>
              <a:rPr lang="ru-RU" b="1" dirty="0" smtClean="0"/>
              <a:t> </a:t>
            </a:r>
            <a:endParaRPr lang="ru-RU" dirty="0" smtClean="0"/>
          </a:p>
          <a:p>
            <a:r>
              <a:rPr lang="ru-RU" b="1" dirty="0" smtClean="0"/>
              <a:t>Вопрос:</a:t>
            </a:r>
            <a:r>
              <a:rPr lang="ru-RU" dirty="0" smtClean="0"/>
              <a:t> Об НДС при безвозмездной передаче некоммерческой негосударственной организацией наград, призов и подарков работникам других организаций.</a:t>
            </a:r>
          </a:p>
          <a:p>
            <a:r>
              <a:rPr lang="ru-RU" b="1" dirty="0" smtClean="0"/>
              <a:t>Ответ:</a:t>
            </a:r>
            <a:r>
              <a:rPr lang="ru-RU" dirty="0" smtClean="0"/>
              <a:t> Департамент налоговой политики рассмотрел обращение, зарегистрированное в Минфине России 16 мая 2023 г., и по вопросу применения налога на добавленную стоимость в отношении наград, призов и подарков, безвозмездно передаваемых некоммерческой негосударственной организацией работникам других организаций, сообщает следующее.</a:t>
            </a:r>
          </a:p>
          <a:p>
            <a:r>
              <a:rPr lang="ru-RU" dirty="0" smtClean="0"/>
              <a:t>Согласно подпункту 1 пункта 1 статьи 146 Налогового кодекса Российской Федерации (далее - Кодекс) объектом налогообложения налогом на добавленную стоимость признаются операции по реализации товаров (работ, услуг) на территории Российской Федерации, а также передача имущественных прав. При этом в целях применения налога на добавленную стоимость передача права собственности на товары, результаты выполненных работ, оказание услуг на безвозмездной основе признается реализацией товаров (работ, услуг).</a:t>
            </a:r>
          </a:p>
          <a:p>
            <a:r>
              <a:rPr lang="ru-RU" dirty="0" smtClean="0"/>
              <a:t>Таким образом</a:t>
            </a:r>
            <a:r>
              <a:rPr lang="ru-RU" b="1" u="sng" dirty="0" smtClean="0">
                <a:solidFill>
                  <a:srgbClr val="FF0000"/>
                </a:solidFill>
              </a:rPr>
              <a:t>, безвозмездная передача некоммерческой негосударственной организацией товаров в качестве наград, призов и подарков работникам других организаций подлежит налогообложению налогом на добавленную стоимость</a:t>
            </a:r>
            <a:r>
              <a:rPr lang="ru-RU" dirty="0" smtClean="0"/>
              <a:t>. При этом согласно пункту 2 статьи 154 Кодекса налоговая база по налогу на добавленную стоимость определяется как стоимость данных товаров, исчисленная исходя из цен, определяемых в порядке, аналогичном предусмотренному статьей 105.3 Кодекса, с учетом акцизов (для подакцизных товаров) и без включения в них налога на добавленную стоимость.</a:t>
            </a:r>
          </a:p>
          <a:p>
            <a:r>
              <a:rPr lang="ru-RU" dirty="0" smtClean="0"/>
              <a:t>Настоящее письмо не содержит правовых норм или общих правил, конкретизирующих нормативные предписания, и не является нормативным правовым актом. В соответствии с письмом Минфина России от 07.08.2007 N 03-02-07/2-138 направляемое письмо имеет информационно-разъяснительный характер по вопросам применения законодательства Российской Федерации о налогах и сборах и не препятствует руководствоваться нормами законодательства о налогах и сборах в понимании, отличающемся от трактовки, изложенной в настоящем письме.</a:t>
            </a:r>
          </a:p>
          <a:p>
            <a:endParaRPr lang="ru-RU" dirty="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6672"/>
            <a:ext cx="8219256" cy="504056"/>
          </a:xfrm>
        </p:spPr>
        <p:txBody>
          <a:bodyPr>
            <a:normAutofit fontScale="90000"/>
          </a:bodyPr>
          <a:lstStyle/>
          <a:p>
            <a:r>
              <a:rPr lang="ru-RU" dirty="0" smtClean="0"/>
              <a:t>Разъяснения Минфина </a:t>
            </a:r>
            <a:endParaRPr lang="ru-RU" dirty="0"/>
          </a:p>
        </p:txBody>
      </p:sp>
      <p:sp>
        <p:nvSpPr>
          <p:cNvPr id="3" name="Содержимое 2"/>
          <p:cNvSpPr>
            <a:spLocks noGrp="1"/>
          </p:cNvSpPr>
          <p:nvPr>
            <p:ph idx="1"/>
          </p:nvPr>
        </p:nvSpPr>
        <p:spPr>
          <a:xfrm>
            <a:off x="0" y="1124744"/>
            <a:ext cx="9144000" cy="5733256"/>
          </a:xfrm>
        </p:spPr>
        <p:txBody>
          <a:bodyPr>
            <a:normAutofit fontScale="40000" lnSpcReduction="20000"/>
          </a:bodyPr>
          <a:lstStyle/>
          <a:p>
            <a:r>
              <a:rPr lang="ru-RU" b="1" dirty="0" smtClean="0"/>
              <a:t>№ 03-03-06/3/110892 от 14.11.2022</a:t>
            </a:r>
          </a:p>
          <a:p>
            <a:r>
              <a:rPr lang="ru-RU" dirty="0" smtClean="0"/>
              <a:t> </a:t>
            </a:r>
          </a:p>
          <a:p>
            <a:r>
              <a:rPr lang="ru-RU" b="1" dirty="0" smtClean="0"/>
              <a:t>Вопрос:</a:t>
            </a:r>
            <a:r>
              <a:rPr lang="ru-RU" dirty="0" smtClean="0"/>
              <a:t> Об учете в целях налога на прибыль и УСН пожертвований, полученных некоммерческой организацией на издание книг в рамках уставной деятельности, реализованных на возмездной основе.</a:t>
            </a:r>
          </a:p>
          <a:p>
            <a:r>
              <a:rPr lang="ru-RU" b="1" dirty="0" smtClean="0"/>
              <a:t>Ответ:</a:t>
            </a:r>
            <a:r>
              <a:rPr lang="ru-RU" dirty="0" smtClean="0"/>
              <a:t> </a:t>
            </a:r>
          </a:p>
          <a:p>
            <a:r>
              <a:rPr lang="ru-RU" dirty="0" smtClean="0"/>
              <a:t>В соответствии с пунктом 1 статьи 247 Кодекса объектом налогообложения по налогу на прибыль организаций для российских организаций признается прибыль, полученная налогоплательщиком и определяемая как полученные доходы, уменьшенные на величину произведенных расходов.</a:t>
            </a:r>
          </a:p>
          <a:p>
            <a:r>
              <a:rPr lang="ru-RU" dirty="0" smtClean="0"/>
              <a:t>Согласно пункту 2 статьи 251 Кодекса при определении налоговой базы по налогу на прибыль организаций не учитываются целевые поступления (за исключением целевых поступлений в виде подакцизных товаров) </a:t>
            </a:r>
            <a:r>
              <a:rPr lang="ru-RU" b="1" u="sng" dirty="0" smtClean="0">
                <a:solidFill>
                  <a:srgbClr val="FF0000"/>
                </a:solidFill>
              </a:rPr>
              <a:t>на содержание некоммерческих организаций и ведение ими уставной деятельности</a:t>
            </a:r>
            <a:r>
              <a:rPr lang="ru-RU" dirty="0" smtClean="0"/>
              <a:t>, поступившие безвозмездно от организаций и (или) физических лиц, а также на основании решений органов государственной власти и органов местного самоуправления и решений органов управления государственных внебюджетных фондов и использованные указанными получателями по назначению. При этом налогоплательщики – получатели указанных целевых поступлений обязаны вести раздельный учет доходов (расходов), полученных (понесенных) в рамках целевых поступлений.</a:t>
            </a:r>
          </a:p>
          <a:p>
            <a:r>
              <a:rPr lang="ru-RU" dirty="0" smtClean="0"/>
              <a:t>К указанным целевым поступлениям согласно подпункту 1 пункта 2 статьи 251 Кодекса отнесены пожертвования, признаваемые таковыми в соответствии с гражданским законодательством Российской Федерации.</a:t>
            </a:r>
          </a:p>
          <a:p>
            <a:r>
              <a:rPr lang="ru-RU" dirty="0" smtClean="0"/>
              <a:t>В свою очередь</a:t>
            </a:r>
            <a:r>
              <a:rPr lang="ru-RU" b="1" u="sng" dirty="0" smtClean="0"/>
              <a:t>, доходы в виде использованных не по целевому назначению имущества (в том числе денежных средств), работ, услуг, которые получены в рамках благотворительной деятельности (в том числе в виде благотворительной помощи, пожертвований), целевых поступлений, целевого финансирования, за исключением бюджетных средств, признаются </a:t>
            </a:r>
            <a:r>
              <a:rPr lang="ru-RU" b="1" u="sng" dirty="0" err="1" smtClean="0"/>
              <a:t>внереализационными</a:t>
            </a:r>
            <a:r>
              <a:rPr lang="ru-RU" b="1" u="sng" dirty="0" smtClean="0"/>
              <a:t> доходами и учитываются при определении налоговой базы по налогу на прибыль организаций (пункт 14 статьи 250 Кодекса).</a:t>
            </a:r>
          </a:p>
          <a:p>
            <a:r>
              <a:rPr lang="ru-RU" dirty="0" smtClean="0"/>
              <a:t>Вопрос об использовании налогоплательщиком средств в виде пожертвований по целевому назначению должен решаться по результатам конечного расходования указанных средств в зависимости от того, соответствуют ли произведенные расходы уставным целям деятельности налогоплательщика и условиям, установленным источником целевых поступлений, а также федеральными законами.</a:t>
            </a:r>
          </a:p>
          <a:p>
            <a:r>
              <a:rPr lang="ru-RU" b="1" u="sng" dirty="0" smtClean="0">
                <a:solidFill>
                  <a:srgbClr val="FF0000"/>
                </a:solidFill>
              </a:rPr>
              <a:t>В этой связи совершенная в рамках уставной деятельности, условий целевого поступления и федеральных законов операция реализации товара, созданного за счет средств целевых поступлений (пожертвования), по мнению Департамента, не является основанием для включения налогоплательщиком пожертвований (в соответствующей части) в состав доходов, учитываемых при определении налоговой базы по налогу на прибыль организаций, в качестве использованных не по целевому назначению. </a:t>
            </a:r>
            <a:r>
              <a:rPr lang="ru-RU" dirty="0" smtClean="0"/>
              <a:t>Аналогичный подход применяется для определения доходов в соответствии со статьей 346.15 Кодекса при применении упрощенной системы налогообложения.</a:t>
            </a:r>
          </a:p>
          <a:p>
            <a:r>
              <a:rPr lang="ru-RU" b="1" u="sng" dirty="0" smtClean="0"/>
              <a:t>При этом доход от реализации указанного товара подлежит налогообложению налогом на прибыль организаций без возможности его уменьшения на сумму расходов, связанных с его созданием, учитывая, что такие расходы понесены в рамках целевых поступлений.</a:t>
            </a:r>
            <a:endParaRPr lang="ru-RU" b="1" u="sng" dirty="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39552" y="1700808"/>
            <a:ext cx="8147248" cy="4873728"/>
          </a:xfrm>
        </p:spPr>
        <p:txBody>
          <a:bodyPr>
            <a:normAutofit fontScale="32500" lnSpcReduction="20000"/>
          </a:bodyPr>
          <a:lstStyle/>
          <a:p>
            <a:r>
              <a:rPr lang="ru-RU" dirty="0" smtClean="0"/>
              <a:t>№ 03-07-11/5731 от 25.01.2024</a:t>
            </a:r>
          </a:p>
          <a:p>
            <a:r>
              <a:rPr lang="ru-RU" dirty="0" smtClean="0"/>
              <a:t>Об НДС при реализации автономной некоммерческой организацией, осуществляющей деятельность в области физкультуры и спорта, входных билетов на проводимые ею спортивно-зрелищные мероприятия</a:t>
            </a:r>
            <a:endParaRPr lang="ru-RU" b="1" dirty="0" smtClean="0"/>
          </a:p>
          <a:p>
            <a:r>
              <a:rPr lang="ru-RU" dirty="0" smtClean="0"/>
              <a:t>Вопрос: Об НДС при реализации автономной некоммерческой организацией, осуществляющей деятельность в области физкультуры и спорта, входных билетов на проводимые ею спортивно-зрелищные мероприятия.</a:t>
            </a:r>
          </a:p>
          <a:p>
            <a:r>
              <a:rPr lang="ru-RU" dirty="0" smtClean="0"/>
              <a:t>Ответ: В связи с обращением, зарегистрированным в Минфине России 13 декабря 2023 г., Департамент налоговой политики сообщает, что согласно пункту 11.8 Регламента Министерства финансов Российской Федерации, утвержденного приказом Минфина России от 14 сентября 2018 г. N 194н, в Минфине России не рассматриваются по существу обращения организаций по проведению экспертиз договоров, учредительных и иных документов организаций, а также по оценке конкретных хозяйственных ситуаций.</a:t>
            </a:r>
          </a:p>
          <a:p>
            <a:r>
              <a:rPr lang="ru-RU" dirty="0" smtClean="0"/>
              <a:t>Одновременно по вопросу применения нормы подпункта 13 пункта 3 статьи 149 Налогового кодекса Российской Федерации (далее - Кодекс) сообщаем, что в соответствии с указанной нормой Кодекса не подлежат налогообложению (освобождаются от налогообложения) налогом на добавленную стоимость на территории Российской Федерации операции по реализации входных билетов и абонементов, форма которых утверждена в установленном порядке как бланк строгой отчетности, организациями физической культуры и спорта на проводимые ими спортивно-зрелищные мероприятия.</a:t>
            </a:r>
          </a:p>
          <a:p>
            <a:r>
              <a:rPr lang="ru-RU" dirty="0" smtClean="0"/>
              <a:t>Согласно пункту 1 статьи 11 Кодекса понятия и термины гражданского законодательства, используемые в Кодексе, применяются в том значении, в каком они используются в этой отрасли законодательства, если иное не предусмотрено Кодексом.</a:t>
            </a:r>
          </a:p>
          <a:p>
            <a:r>
              <a:rPr lang="ru-RU" dirty="0" smtClean="0"/>
              <a:t>Понятие "организация физической культуры и спорта" Кодексом не предусмотрено.</a:t>
            </a:r>
          </a:p>
          <a:p>
            <a:r>
              <a:rPr lang="ru-RU" dirty="0" smtClean="0"/>
              <a:t>В то же время пунктом 30 статьи 2 Федерального закона от 4 декабря 2007 г. N 329-ФЗ "О физической культуре и спорте в Российской Федерации" установлено, что физкультурно-спортивной организацией является юридическое лицо независимо от его организационно-правовой формы, осуществляющее деятельность в области физической культуры и спорта в качестве основного вида деятельности, в том числе имеющее право на оказание физкультурно-оздоровительных услуг. Положения указанного Федерального закона, рейдирующие деятельность физкультурно-спортивных организаций, применяются также к индивидуальным предпринимателям, осуществляющим деятельность в области физической культуры и спорта в качестве основного вида деятельности, в том числе оказывающим физкультурно-оздоровительные услуги.</a:t>
            </a:r>
          </a:p>
          <a:p>
            <a:r>
              <a:rPr lang="ru-RU" dirty="0" smtClean="0"/>
              <a:t>Таким образом, автономная некоммерческая организация, осуществляющая деятельность в области физической культуры и спорта в качестве основного вида деятельности, при реализации входных билетов на проводимые этой организацией спортивно-зрелищные мероприятия может применять освобождение от налогообложения налогом на добавленную стоимость, предусмотренное подпунктом 13 пункта 3 статьи 149 Кодекса, при соблюдении требований к реализованным билетам как бланкам строгой отчетности.</a:t>
            </a:r>
          </a:p>
        </p:txBody>
      </p:sp>
      <p:sp>
        <p:nvSpPr>
          <p:cNvPr id="4" name="Заголовок 1"/>
          <p:cNvSpPr>
            <a:spLocks noGrp="1"/>
          </p:cNvSpPr>
          <p:nvPr>
            <p:ph type="title"/>
          </p:nvPr>
        </p:nvSpPr>
        <p:spPr>
          <a:xfrm>
            <a:off x="611560" y="764704"/>
            <a:ext cx="8075240" cy="792088"/>
          </a:xfrm>
        </p:spPr>
        <p:txBody>
          <a:bodyPr>
            <a:normAutofit/>
          </a:bodyPr>
          <a:lstStyle/>
          <a:p>
            <a:r>
              <a:rPr lang="ru-RU" dirty="0" smtClean="0"/>
              <a:t>Разъяснения Минфина </a:t>
            </a:r>
            <a:endParaRPr lang="ru-RU" dirty="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39552" y="1700808"/>
            <a:ext cx="8147248" cy="4873728"/>
          </a:xfrm>
        </p:spPr>
        <p:txBody>
          <a:bodyPr>
            <a:normAutofit fontScale="40000" lnSpcReduction="20000"/>
          </a:bodyPr>
          <a:lstStyle/>
          <a:p>
            <a:r>
              <a:rPr lang="ru-RU" dirty="0" smtClean="0"/>
              <a:t>Письмо</a:t>
            </a:r>
          </a:p>
          <a:p>
            <a:r>
              <a:rPr lang="ru-RU" dirty="0" smtClean="0"/>
              <a:t>№ 03-07-11/1790 от 15.01.2024</a:t>
            </a:r>
            <a:endParaRPr lang="ru-RU" b="1" dirty="0" smtClean="0"/>
          </a:p>
          <a:p>
            <a:r>
              <a:rPr lang="ru-RU" b="1" dirty="0" smtClean="0"/>
              <a:t>Вопрос:</a:t>
            </a:r>
            <a:r>
              <a:rPr lang="ru-RU" dirty="0" smtClean="0"/>
              <a:t> Об НДС в отношении услуг, оказываемых некоммерческой организацией, осуществляющей образовательную деятельность.</a:t>
            </a:r>
          </a:p>
          <a:p>
            <a:r>
              <a:rPr lang="ru-RU" b="1" dirty="0" smtClean="0"/>
              <a:t>Ответ:</a:t>
            </a:r>
            <a:r>
              <a:rPr lang="ru-RU" dirty="0" smtClean="0"/>
              <a:t> Департамент налоговой политики рассмотрел обращение, зарегистрированное в Минфине России 20.11.2023, по вопросам применения налога на добавленную стоимость в отношении планируемой деятельности и сообщает, что в соответствии с Регламентом Министерства финансов Российской Федерации, утвержденным приказом Минфина России от 14 сентября 2018 г. N 194н, обращения организаций по оценке конкретных хозяйственных ситуаций в Минфине России не рассматриваются и консультационные услуги не оказываются.</a:t>
            </a:r>
          </a:p>
          <a:p>
            <a:r>
              <a:rPr lang="ru-RU" dirty="0" smtClean="0"/>
              <a:t>Одновременно сообщаем, что в соответствии с подпунктом 14 пункта 2 статьи 149 Налогового кодекса Российской Федерации (далее - Кодекс) не подлежат налогообложению (освобождаются от налогообложения) налогом на добавленную стоимость услуги в сфере образования, оказываемые организациями, осуществляющими образовательную деятельность, являющимися некоммерческими организациями, по реализации основных и (или) дополнительных образовательных программ, предусмотренных лицензией, за исключением консультационных услуг, а также услуг по сдаче в аренду помещений. Реализация организациями, осуществляющими образовательную деятельность, являющимися некоммерческими организациями, товаров (работ, услуг) как собственного производства, так и приобретенных на стороне подлежит налогообложению налогом на добавленную стоимость вне зависимости от того, направляется ли доход от этой реализации в данную организацию или на непосредственные нужды обеспечения развития, совершенствования образовательного процесса, если иное не предусмотрено Кодексом.</a:t>
            </a:r>
          </a:p>
          <a:p>
            <a:r>
              <a:rPr lang="ru-RU" dirty="0" smtClean="0"/>
              <a:t>Таким образом, в случае если услуги, оказываемые некоммерческой организацией, осуществляющей образовательную деятельность, не являются образовательными услугами по реализации основных и (или) дополнительных образовательных программ, предусмотренных лицензией, такие услуги подлежат налогообложению налогом на добавленную стоимость в общеустановленном порядке.</a:t>
            </a:r>
          </a:p>
          <a:p>
            <a:pPr fontAlgn="base"/>
            <a:r>
              <a:rPr lang="ru-RU" dirty="0" smtClean="0"/>
              <a:t> </a:t>
            </a:r>
          </a:p>
        </p:txBody>
      </p:sp>
      <p:sp>
        <p:nvSpPr>
          <p:cNvPr id="4" name="Заголовок 1"/>
          <p:cNvSpPr>
            <a:spLocks noGrp="1"/>
          </p:cNvSpPr>
          <p:nvPr>
            <p:ph type="title"/>
          </p:nvPr>
        </p:nvSpPr>
        <p:spPr>
          <a:xfrm>
            <a:off x="611560" y="764704"/>
            <a:ext cx="8075240" cy="792088"/>
          </a:xfrm>
        </p:spPr>
        <p:txBody>
          <a:bodyPr>
            <a:normAutofit/>
          </a:bodyPr>
          <a:lstStyle/>
          <a:p>
            <a:r>
              <a:rPr lang="ru-RU" dirty="0" smtClean="0"/>
              <a:t>Разъяснения Минфина </a:t>
            </a:r>
            <a:endParaRPr lang="ru-RU" dirty="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39552" y="1700808"/>
            <a:ext cx="8147248" cy="4873728"/>
          </a:xfrm>
        </p:spPr>
        <p:txBody>
          <a:bodyPr>
            <a:normAutofit fontScale="47500" lnSpcReduction="20000"/>
          </a:bodyPr>
          <a:lstStyle/>
          <a:p>
            <a:pPr fontAlgn="base"/>
            <a:r>
              <a:rPr lang="ru-RU" b="1" dirty="0" err="1" smtClean="0"/>
              <a:t>Самозанятость</a:t>
            </a:r>
            <a:r>
              <a:rPr lang="ru-RU" b="1" dirty="0" smtClean="0"/>
              <a:t>.</a:t>
            </a:r>
            <a:endParaRPr lang="ru-RU" dirty="0" smtClean="0"/>
          </a:p>
          <a:p>
            <a:pPr fontAlgn="base"/>
            <a:r>
              <a:rPr lang="ru-RU" dirty="0" err="1" smtClean="0"/>
              <a:t>Физлица</a:t>
            </a:r>
            <a:r>
              <a:rPr lang="ru-RU" dirty="0" smtClean="0"/>
              <a:t> работали на результат, режим определяли сами – отношения не трудовые</a:t>
            </a:r>
          </a:p>
          <a:p>
            <a:pPr fontAlgn="base"/>
            <a:r>
              <a:rPr lang="ru-RU" dirty="0" smtClean="0"/>
              <a:t>Общество выиграло закупку. Из-за недостаточности штата оно привлекло </a:t>
            </a:r>
            <a:r>
              <a:rPr lang="ru-RU" dirty="0" err="1" smtClean="0"/>
              <a:t>самозанятых</a:t>
            </a:r>
            <a:r>
              <a:rPr lang="ru-RU" dirty="0" smtClean="0"/>
              <a:t>. Инспекция </a:t>
            </a:r>
            <a:r>
              <a:rPr lang="ru-RU" dirty="0" smtClean="0">
                <a:hlinkClick r:id="rId2"/>
              </a:rPr>
              <a:t>посчитала</a:t>
            </a:r>
            <a:r>
              <a:rPr lang="ru-RU" dirty="0" smtClean="0"/>
              <a:t> договоры трудовыми: их цель в ежедневной работе, </a:t>
            </a:r>
            <a:r>
              <a:rPr lang="ru-RU" dirty="0" err="1" smtClean="0"/>
              <a:t>физлица</a:t>
            </a:r>
            <a:r>
              <a:rPr lang="ru-RU" dirty="0" smtClean="0"/>
              <a:t> подчинялись режиму труда, проходили </a:t>
            </a:r>
            <a:r>
              <a:rPr lang="ru-RU" dirty="0" err="1" smtClean="0"/>
              <a:t>предрейсовые</a:t>
            </a:r>
            <a:r>
              <a:rPr lang="ru-RU" dirty="0" smtClean="0"/>
              <a:t> и </a:t>
            </a:r>
            <a:r>
              <a:rPr lang="ru-RU" dirty="0" err="1" smtClean="0"/>
              <a:t>послерейсовые</a:t>
            </a:r>
            <a:r>
              <a:rPr lang="ru-RU" dirty="0" smtClean="0"/>
              <a:t> медосмотры, организация обеспечивала условия труда.</a:t>
            </a:r>
          </a:p>
          <a:p>
            <a:pPr fontAlgn="base"/>
            <a:r>
              <a:rPr lang="ru-RU" dirty="0" smtClean="0"/>
              <a:t>18-й ААС с контролерами </a:t>
            </a:r>
            <a:r>
              <a:rPr lang="ru-RU" dirty="0" smtClean="0">
                <a:hlinkClick r:id="rId3"/>
              </a:rPr>
              <a:t>не согласился</a:t>
            </a:r>
            <a:r>
              <a:rPr lang="ru-RU" dirty="0" smtClean="0"/>
              <a:t>:</a:t>
            </a:r>
          </a:p>
          <a:p>
            <a:pPr fontAlgn="base"/>
            <a:r>
              <a:rPr lang="ru-RU" dirty="0" err="1" smtClean="0"/>
              <a:t>самозанятых</a:t>
            </a:r>
            <a:r>
              <a:rPr lang="ru-RU" dirty="0" smtClean="0"/>
              <a:t> </a:t>
            </a:r>
            <a:r>
              <a:rPr lang="ru-RU" dirty="0" smtClean="0">
                <a:hlinkClick r:id="rId4"/>
              </a:rPr>
              <a:t>привлекали</a:t>
            </a:r>
            <a:r>
              <a:rPr lang="ru-RU" dirty="0" smtClean="0"/>
              <a:t> не постоянно, а по мере потребности;</a:t>
            </a:r>
          </a:p>
          <a:p>
            <a:pPr fontAlgn="base"/>
            <a:r>
              <a:rPr lang="ru-RU" dirty="0" smtClean="0"/>
              <a:t>они </a:t>
            </a:r>
            <a:r>
              <a:rPr lang="ru-RU" dirty="0" smtClean="0">
                <a:hlinkClick r:id="rId5"/>
              </a:rPr>
              <a:t>не подчинялись</a:t>
            </a:r>
            <a:r>
              <a:rPr lang="ru-RU" dirty="0" smtClean="0"/>
              <a:t> графику работы;</a:t>
            </a:r>
          </a:p>
          <a:p>
            <a:pPr fontAlgn="base"/>
            <a:r>
              <a:rPr lang="ru-RU" dirty="0" smtClean="0"/>
              <a:t>договоры </a:t>
            </a:r>
            <a:r>
              <a:rPr lang="ru-RU" dirty="0" smtClean="0">
                <a:hlinkClick r:id="rId6"/>
              </a:rPr>
              <a:t>не содержали</a:t>
            </a:r>
            <a:r>
              <a:rPr lang="ru-RU" dirty="0" smtClean="0"/>
              <a:t> режим труда и отдыха, </a:t>
            </a:r>
            <a:r>
              <a:rPr lang="ru-RU" dirty="0" smtClean="0">
                <a:hlinkClick r:id="rId7"/>
              </a:rPr>
              <a:t>нет</a:t>
            </a:r>
            <a:r>
              <a:rPr lang="ru-RU" dirty="0" smtClean="0"/>
              <a:t> в них </a:t>
            </a:r>
            <a:r>
              <a:rPr lang="ru-RU" dirty="0" err="1" smtClean="0"/>
              <a:t>соцгарантий</a:t>
            </a:r>
            <a:r>
              <a:rPr lang="ru-RU" dirty="0" smtClean="0"/>
              <a:t> и повышенной оплаты в праздники; организация </a:t>
            </a:r>
            <a:r>
              <a:rPr lang="ru-RU" dirty="0" smtClean="0">
                <a:hlinkClick r:id="rId8"/>
              </a:rPr>
              <a:t>оплачивала</a:t>
            </a:r>
            <a:r>
              <a:rPr lang="ru-RU" dirty="0" smtClean="0"/>
              <a:t> не процесс труда, а результат.</a:t>
            </a:r>
          </a:p>
          <a:p>
            <a:pPr fontAlgn="base"/>
            <a:endParaRPr lang="ru-RU" dirty="0" smtClean="0"/>
          </a:p>
          <a:p>
            <a:pPr fontAlgn="base"/>
            <a:r>
              <a:rPr lang="ru-RU" dirty="0" smtClean="0"/>
              <a:t>В другом деле этот же суд </a:t>
            </a:r>
            <a:r>
              <a:rPr lang="ru-RU" dirty="0" smtClean="0">
                <a:hlinkClick r:id="rId9"/>
              </a:rPr>
              <a:t>не увидел</a:t>
            </a:r>
            <a:r>
              <a:rPr lang="ru-RU" dirty="0" smtClean="0"/>
              <a:t> подмену трудовых отношений гражданскими:</a:t>
            </a:r>
          </a:p>
          <a:p>
            <a:pPr fontAlgn="base"/>
            <a:r>
              <a:rPr lang="ru-RU" dirty="0" smtClean="0"/>
              <a:t>в договорах </a:t>
            </a:r>
            <a:r>
              <a:rPr lang="ru-RU" dirty="0" smtClean="0">
                <a:hlinkClick r:id="rId10"/>
              </a:rPr>
              <a:t>указали</a:t>
            </a:r>
            <a:r>
              <a:rPr lang="ru-RU" dirty="0" smtClean="0"/>
              <a:t> работы, а не должности;</a:t>
            </a:r>
          </a:p>
          <a:p>
            <a:pPr fontAlgn="base"/>
            <a:r>
              <a:rPr lang="ru-RU" dirty="0" smtClean="0"/>
              <a:t>работы </a:t>
            </a:r>
            <a:r>
              <a:rPr lang="ru-RU" dirty="0" smtClean="0">
                <a:hlinkClick r:id="rId11"/>
              </a:rPr>
              <a:t>оплачивали</a:t>
            </a:r>
            <a:r>
              <a:rPr lang="ru-RU" dirty="0" smtClean="0"/>
              <a:t> раз в месяц после составления акта;</a:t>
            </a:r>
          </a:p>
          <a:p>
            <a:pPr fontAlgn="base"/>
            <a:r>
              <a:rPr lang="ru-RU" dirty="0" smtClean="0"/>
              <a:t>отношения </a:t>
            </a:r>
            <a:r>
              <a:rPr lang="ru-RU" dirty="0" smtClean="0">
                <a:hlinkClick r:id="rId12"/>
              </a:rPr>
              <a:t>не долгие</a:t>
            </a:r>
            <a:r>
              <a:rPr lang="ru-RU" dirty="0" smtClean="0"/>
              <a:t>, договоры допускали перерывы;</a:t>
            </a:r>
          </a:p>
          <a:p>
            <a:pPr fontAlgn="base"/>
            <a:r>
              <a:rPr lang="ru-RU" dirty="0" smtClean="0"/>
              <a:t>отработанное </a:t>
            </a:r>
            <a:r>
              <a:rPr lang="ru-RU" dirty="0" err="1" smtClean="0"/>
              <a:t>самозанятыми</a:t>
            </a:r>
            <a:r>
              <a:rPr lang="ru-RU" dirty="0" smtClean="0"/>
              <a:t> время </a:t>
            </a:r>
            <a:r>
              <a:rPr lang="ru-RU" dirty="0" smtClean="0">
                <a:hlinkClick r:id="rId13"/>
              </a:rPr>
              <a:t>превышало</a:t>
            </a:r>
            <a:r>
              <a:rPr lang="ru-RU" dirty="0" smtClean="0"/>
              <a:t> нормы рабочего времени по ТК РФ;</a:t>
            </a:r>
          </a:p>
          <a:p>
            <a:pPr fontAlgn="base"/>
            <a:r>
              <a:rPr lang="ru-RU" dirty="0" smtClean="0"/>
              <a:t>работодатель </a:t>
            </a:r>
            <a:r>
              <a:rPr lang="ru-RU" dirty="0" smtClean="0">
                <a:hlinkClick r:id="rId14"/>
              </a:rPr>
              <a:t>не определял</a:t>
            </a:r>
            <a:r>
              <a:rPr lang="ru-RU" dirty="0" smtClean="0"/>
              <a:t> режим их работы.</a:t>
            </a:r>
          </a:p>
          <a:p>
            <a:pPr fontAlgn="base"/>
            <a:endParaRPr lang="ru-RU" dirty="0" smtClean="0"/>
          </a:p>
        </p:txBody>
      </p:sp>
      <p:sp>
        <p:nvSpPr>
          <p:cNvPr id="4" name="Заголовок 1"/>
          <p:cNvSpPr>
            <a:spLocks noGrp="1"/>
          </p:cNvSpPr>
          <p:nvPr>
            <p:ph type="title"/>
          </p:nvPr>
        </p:nvSpPr>
        <p:spPr>
          <a:xfrm>
            <a:off x="611560" y="764704"/>
            <a:ext cx="8075240" cy="792088"/>
          </a:xfrm>
        </p:spPr>
        <p:txBody>
          <a:bodyPr>
            <a:normAutofit/>
          </a:bodyPr>
          <a:lstStyle/>
          <a:p>
            <a:r>
              <a:rPr lang="ru-RU" dirty="0" smtClean="0"/>
              <a:t>Разъяснения Минфина </a:t>
            </a:r>
            <a:endParaRPr lang="ru-RU" dirty="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39552" y="1700808"/>
            <a:ext cx="8147248" cy="4873728"/>
          </a:xfrm>
        </p:spPr>
        <p:txBody>
          <a:bodyPr>
            <a:normAutofit fontScale="32500" lnSpcReduction="20000"/>
          </a:bodyPr>
          <a:lstStyle/>
          <a:p>
            <a:pPr fontAlgn="base"/>
            <a:r>
              <a:rPr lang="ru-RU" dirty="0" smtClean="0"/>
              <a:t> </a:t>
            </a:r>
          </a:p>
          <a:p>
            <a:pPr fontAlgn="base"/>
            <a:r>
              <a:rPr lang="ru-RU" dirty="0" smtClean="0"/>
              <a:t>Вопрос: О применении налоговой ответственности в связи с уточнением своевременно представленного уведомления об исчисленных суммах налогов, авансовых платежей по налогам, сборов, страховых взносов. </a:t>
            </a:r>
          </a:p>
          <a:p>
            <a:pPr fontAlgn="base"/>
            <a:r>
              <a:rPr lang="ru-RU" dirty="0" smtClean="0"/>
              <a:t> </a:t>
            </a:r>
          </a:p>
          <a:p>
            <a:pPr fontAlgn="base"/>
            <a:r>
              <a:rPr lang="ru-RU" dirty="0" smtClean="0"/>
              <a:t>Ответ: </a:t>
            </a:r>
          </a:p>
          <a:p>
            <a:pPr fontAlgn="base"/>
            <a:r>
              <a:rPr lang="ru-RU" dirty="0" smtClean="0"/>
              <a:t>МИНИСТЕРСТВО ФИНАНСОВ РОССИЙСКОЙ ФЕДЕРАЦИИ </a:t>
            </a:r>
          </a:p>
          <a:p>
            <a:pPr fontAlgn="base"/>
            <a:r>
              <a:rPr lang="ru-RU" dirty="0" smtClean="0"/>
              <a:t>ПИСЬМО </a:t>
            </a:r>
          </a:p>
          <a:p>
            <a:pPr fontAlgn="base"/>
            <a:r>
              <a:rPr lang="ru-RU" dirty="0" smtClean="0"/>
              <a:t>от 23 мая 2023 г. N БС-3-11/6890@ </a:t>
            </a:r>
          </a:p>
          <a:p>
            <a:pPr fontAlgn="base"/>
            <a:r>
              <a:rPr lang="ru-RU" dirty="0" smtClean="0"/>
              <a:t> </a:t>
            </a:r>
          </a:p>
          <a:p>
            <a:pPr fontAlgn="base"/>
            <a:r>
              <a:rPr lang="ru-RU" dirty="0" smtClean="0"/>
              <a:t>Федеральная налоговая служба рассмотрела обращение АО от 06.04.2023 по вопросу применения штрафных санкций в связи с уточнением своевременно представленного уведомления об исчисленных суммах налогов, авансовых платежей по налогам, сборов, страховых взносов и сообщает следующее. </a:t>
            </a:r>
          </a:p>
          <a:p>
            <a:pPr fontAlgn="base"/>
            <a:r>
              <a:rPr lang="ru-RU" dirty="0" smtClean="0"/>
              <a:t>В соответствии с </a:t>
            </a:r>
            <a:r>
              <a:rPr lang="ru-RU" dirty="0" smtClean="0">
                <a:hlinkClick r:id="rId2"/>
              </a:rPr>
              <a:t>пунктом 1 статьи 58</a:t>
            </a:r>
            <a:r>
              <a:rPr lang="ru-RU" dirty="0" smtClean="0"/>
              <a:t> Налогового кодекса Российской Федерации (далее - Кодекс) уплата (перечисление) налога, авансовых платежей по налогам в бюджетную систему Российской Федерации осуществляется в качестве единого налогового платежа, если иное не предусмотрено указанным пунктом. </a:t>
            </a:r>
          </a:p>
          <a:p>
            <a:pPr fontAlgn="base"/>
            <a:r>
              <a:rPr lang="ru-RU" dirty="0" smtClean="0"/>
              <a:t>В этой связи уплата (перечисление) налога, авансовых платежей по налогам в бюджетную систему Российской Федерации, в том числе налога на доходы физических лиц и страховых взносов, в 2023 году осуществляется в качестве единого налогового платежа. </a:t>
            </a:r>
          </a:p>
          <a:p>
            <a:pPr fontAlgn="base"/>
            <a:r>
              <a:rPr lang="ru-RU" dirty="0" smtClean="0"/>
              <a:t>В соответствии с </a:t>
            </a:r>
            <a:r>
              <a:rPr lang="ru-RU" dirty="0" smtClean="0">
                <a:hlinkClick r:id="rId3"/>
              </a:rPr>
              <a:t>пунктом 9 статьи 58</a:t>
            </a:r>
            <a:r>
              <a:rPr lang="ru-RU" dirty="0" smtClean="0"/>
              <a:t> Кодекса в случае, если законодательством о налогах и сборах предусмотрена уплата (перечисление) налогов, авансовых платежей по налогам, сборов, страховых взносов до представления соответствующей налоговой декларации (расчета) либо если обязанность по представлению налоговой декларации (расчета) не установлена Кодексом (за исключением случаев уплаты налогов физическими лицами на основании налоговых уведомлений), налогоплательщики, плательщики сборов, налоговые агенты, плательщики страховых взносов представляют в налоговый орган уведомление об исчисленных суммах налогов, авансовых платежей по налогам, сборов, страховых взносов (далее - Уведомление). </a:t>
            </a:r>
          </a:p>
          <a:p>
            <a:pPr fontAlgn="base"/>
            <a:r>
              <a:rPr lang="ru-RU" dirty="0" smtClean="0"/>
              <a:t>По одному сроку уплаты сдается только одно Уведомление. Повторное Уведомление по этому же сроку и налогу считается уточняющим и заменяет предыдущее, а не увеличивает сумму начислений. </a:t>
            </a:r>
          </a:p>
          <a:p>
            <a:pPr fontAlgn="base"/>
            <a:r>
              <a:rPr lang="ru-RU" dirty="0" smtClean="0"/>
              <a:t>С учетом </a:t>
            </a:r>
            <a:r>
              <a:rPr lang="ru-RU" dirty="0" smtClean="0">
                <a:hlinkClick r:id="rId4"/>
              </a:rPr>
              <a:t>письма</a:t>
            </a:r>
            <a:r>
              <a:rPr lang="ru-RU" dirty="0" smtClean="0"/>
              <a:t> ФНС России от 26.01.2023 N ЕД-26-8/2@ налоговая ответственность, предусмотренная </a:t>
            </a:r>
            <a:r>
              <a:rPr lang="ru-RU" dirty="0" smtClean="0">
                <a:hlinkClick r:id="rId5"/>
              </a:rPr>
              <a:t>статьей 126</a:t>
            </a:r>
            <a:r>
              <a:rPr lang="ru-RU" dirty="0" smtClean="0"/>
              <a:t> Кодекса, за непредставление Уведомления по </a:t>
            </a:r>
            <a:r>
              <a:rPr lang="ru-RU" dirty="0" smtClean="0">
                <a:hlinkClick r:id="rId3"/>
              </a:rPr>
              <a:t>пункту 9 статьи 58</a:t>
            </a:r>
            <a:r>
              <a:rPr lang="ru-RU" dirty="0" smtClean="0"/>
              <a:t> Кодекса, а также за непредставление уточненного Уведомления не применяется до получения разъяснений Федеральной налоговой службы об условиях наступления такой ответственности. </a:t>
            </a:r>
          </a:p>
          <a:p>
            <a:endParaRPr lang="ru-RU" dirty="0"/>
          </a:p>
        </p:txBody>
      </p:sp>
      <p:sp>
        <p:nvSpPr>
          <p:cNvPr id="4" name="Заголовок 1"/>
          <p:cNvSpPr>
            <a:spLocks noGrp="1"/>
          </p:cNvSpPr>
          <p:nvPr>
            <p:ph type="title"/>
          </p:nvPr>
        </p:nvSpPr>
        <p:spPr>
          <a:xfrm>
            <a:off x="611560" y="764704"/>
            <a:ext cx="8075240" cy="792088"/>
          </a:xfrm>
        </p:spPr>
        <p:txBody>
          <a:bodyPr>
            <a:normAutofit/>
          </a:bodyPr>
          <a:lstStyle/>
          <a:p>
            <a:r>
              <a:rPr lang="ru-RU" dirty="0" smtClean="0"/>
              <a:t>Разъяснения Минфина </a:t>
            </a:r>
            <a:endParaRPr lang="ru-RU" dirty="0"/>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88640"/>
            <a:ext cx="8291264" cy="504056"/>
          </a:xfrm>
        </p:spPr>
        <p:txBody>
          <a:bodyPr>
            <a:normAutofit fontScale="90000"/>
          </a:bodyPr>
          <a:lstStyle/>
          <a:p>
            <a:r>
              <a:rPr lang="ru-RU" dirty="0" smtClean="0"/>
              <a:t>Разъяснения Минфина </a:t>
            </a:r>
            <a:endParaRPr lang="ru-RU" dirty="0"/>
          </a:p>
        </p:txBody>
      </p:sp>
      <p:sp>
        <p:nvSpPr>
          <p:cNvPr id="3" name="Содержимое 2"/>
          <p:cNvSpPr>
            <a:spLocks noGrp="1"/>
          </p:cNvSpPr>
          <p:nvPr>
            <p:ph idx="1"/>
          </p:nvPr>
        </p:nvSpPr>
        <p:spPr>
          <a:xfrm>
            <a:off x="0" y="764704"/>
            <a:ext cx="9144000" cy="6093296"/>
          </a:xfrm>
        </p:spPr>
        <p:txBody>
          <a:bodyPr>
            <a:normAutofit fontScale="40000" lnSpcReduction="20000"/>
          </a:bodyPr>
          <a:lstStyle/>
          <a:p>
            <a:r>
              <a:rPr lang="ru-RU" b="1" dirty="0" smtClean="0"/>
              <a:t>№ 03-03-06/3/110892 от 14.11.2022</a:t>
            </a:r>
          </a:p>
          <a:p>
            <a:r>
              <a:rPr lang="ru-RU" dirty="0" smtClean="0"/>
              <a:t> </a:t>
            </a:r>
          </a:p>
          <a:p>
            <a:r>
              <a:rPr lang="ru-RU" b="1" dirty="0" smtClean="0"/>
              <a:t>Вопрос:</a:t>
            </a:r>
            <a:r>
              <a:rPr lang="ru-RU" dirty="0" smtClean="0"/>
              <a:t> Об учете в целях налога на прибыль и УСН пожертвований, полученных некоммерческой организацией на издание книг в рамках уставной деятельности, реализованных на возмездной основе.</a:t>
            </a:r>
          </a:p>
          <a:p>
            <a:r>
              <a:rPr lang="ru-RU" b="1" dirty="0" smtClean="0"/>
              <a:t>Ответ:</a:t>
            </a:r>
            <a:r>
              <a:rPr lang="ru-RU" dirty="0" smtClean="0"/>
              <a:t> </a:t>
            </a:r>
          </a:p>
          <a:p>
            <a:r>
              <a:rPr lang="ru-RU" dirty="0" smtClean="0"/>
              <a:t>В соответствии с пунктом 1 статьи 247 Кодекса объектом налогообложения по налогу на прибыль организаций для российских организаций признается прибыль, полученная налогоплательщиком и определяемая как полученные доходы, уменьшенные на величину произведенных расходов.</a:t>
            </a:r>
          </a:p>
          <a:p>
            <a:r>
              <a:rPr lang="ru-RU" dirty="0" smtClean="0"/>
              <a:t>Согласно пункту 2 статьи 251 Кодекса при определении налоговой базы по налогу на прибыль организаций не учитываются целевые поступления (за исключением целевых поступлений в виде подакцизных товаров) </a:t>
            </a:r>
            <a:r>
              <a:rPr lang="ru-RU" b="1" u="sng" dirty="0" smtClean="0">
                <a:solidFill>
                  <a:srgbClr val="FF0000"/>
                </a:solidFill>
              </a:rPr>
              <a:t>на содержание некоммерческих организаций и ведение ими уставной деятельности</a:t>
            </a:r>
            <a:r>
              <a:rPr lang="ru-RU" dirty="0" smtClean="0"/>
              <a:t>, поступившие безвозмездно от организаций и (или) физических лиц, а также на основании решений органов государственной власти и органов местного самоуправления и решений органов управления государственных внебюджетных фондов и использованные указанными получателями по назначению. При этом налогоплательщики – получатели указанных целевых поступлений обязаны вести раздельный учет доходов (расходов), полученных (понесенных) в рамках целевых поступлений.</a:t>
            </a:r>
          </a:p>
          <a:p>
            <a:r>
              <a:rPr lang="ru-RU" dirty="0" smtClean="0"/>
              <a:t>К указанным целевым поступлениям согласно подпункту 1 пункта 2 статьи 251 Кодекса отнесены пожертвования, признаваемые таковыми в соответствии с гражданским законодательством Российской Федерации.</a:t>
            </a:r>
          </a:p>
          <a:p>
            <a:r>
              <a:rPr lang="ru-RU" dirty="0" smtClean="0"/>
              <a:t>В свою очередь</a:t>
            </a:r>
            <a:r>
              <a:rPr lang="ru-RU" b="1" u="sng" dirty="0" smtClean="0"/>
              <a:t>, доходы в виде использованных не по целевому назначению имущества (в том числе денежных средств), работ, услуг, которые получены в рамках благотворительной деятельности (в том числе в виде благотворительной помощи, пожертвований), целевых поступлений, целевого финансирования, за исключением бюджетных средств, признаются </a:t>
            </a:r>
            <a:r>
              <a:rPr lang="ru-RU" b="1" u="sng" dirty="0" err="1" smtClean="0"/>
              <a:t>внереализационными</a:t>
            </a:r>
            <a:r>
              <a:rPr lang="ru-RU" b="1" u="sng" dirty="0" smtClean="0"/>
              <a:t> доходами и учитываются при определении налоговой базы по налогу на прибыль организаций (пункт 14 статьи 250 Кодекса).</a:t>
            </a:r>
          </a:p>
          <a:p>
            <a:r>
              <a:rPr lang="ru-RU" dirty="0" smtClean="0"/>
              <a:t>Вопрос об использовании налогоплательщиком средств в виде пожертвований по целевому назначению должен решаться по результатам конечного расходования указанных средств в зависимости от того, соответствуют ли произведенные расходы уставным целям деятельности налогоплательщика и условиям, установленным источником целевых поступлений, а также федеральными законами.</a:t>
            </a:r>
          </a:p>
          <a:p>
            <a:r>
              <a:rPr lang="ru-RU" b="1" u="sng" dirty="0" smtClean="0">
                <a:solidFill>
                  <a:srgbClr val="FF0000"/>
                </a:solidFill>
              </a:rPr>
              <a:t>В этой связи совершенная в рамках уставной деятельности, условий целевого поступления и федеральных законов операция реализации товара, созданного за счет средств целевых поступлений (пожертвования), по мнению Департамента, не является основанием для включения налогоплательщиком пожертвований (в соответствующей части) в состав доходов, учитываемых при определении налоговой базы по налогу на прибыль организаций, в качестве использованных не по целевому назначению. </a:t>
            </a:r>
            <a:r>
              <a:rPr lang="ru-RU" dirty="0" smtClean="0"/>
              <a:t>Аналогичный подход применяется для определения доходов в соответствии со статьей 346.15 Кодекса при применении упрощенной системы налогообложения.</a:t>
            </a:r>
          </a:p>
          <a:p>
            <a:r>
              <a:rPr lang="ru-RU" b="1" u="sng" dirty="0" smtClean="0"/>
              <a:t>При этом доход от реализации указанного товара подлежит налогообложению налогом на прибыль организаций без возможности его уменьшения на сумму расходов, связанных с его созданием, учитывая, что такие расходы понесены в рамках целевых поступлений.</a:t>
            </a:r>
            <a:endParaRPr lang="ru-RU" b="1" u="sng" dirty="0"/>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92500" lnSpcReduction="20000"/>
          </a:bodyPr>
          <a:lstStyle/>
          <a:p>
            <a:r>
              <a:rPr lang="ru-RU" dirty="0" smtClean="0"/>
              <a:t> </a:t>
            </a:r>
            <a:br>
              <a:rPr lang="ru-RU" dirty="0" smtClean="0"/>
            </a:br>
            <a:endParaRPr lang="ru-RU" dirty="0" smtClean="0"/>
          </a:p>
          <a:p>
            <a:r>
              <a:rPr lang="ru-RU" b="1" dirty="0" smtClean="0"/>
              <a:t>Иногородние работники: Минфин разъяснил, что взносами облагают питание после трудоустройства (30.09.2024)</a:t>
            </a:r>
            <a:r>
              <a:rPr lang="ru-RU" dirty="0" smtClean="0"/>
              <a:t> </a:t>
            </a:r>
          </a:p>
          <a:p>
            <a:r>
              <a:rPr lang="ru-RU" dirty="0" smtClean="0"/>
              <a:t>Финансисты </a:t>
            </a:r>
            <a:r>
              <a:rPr lang="ru-RU" dirty="0" smtClean="0">
                <a:hlinkClick r:id="rId2"/>
              </a:rPr>
              <a:t>рассмотрели ситуацию</a:t>
            </a:r>
            <a:r>
              <a:rPr lang="ru-RU" dirty="0" smtClean="0"/>
              <a:t>, когда организация оплачивает питание </a:t>
            </a:r>
            <a:r>
              <a:rPr lang="ru-RU" dirty="0" err="1" smtClean="0"/>
              <a:t>физлиц</a:t>
            </a:r>
            <a:r>
              <a:rPr lang="ru-RU" dirty="0" smtClean="0"/>
              <a:t>, которые приезжают из другого города для трудоустройства. Ведомство </a:t>
            </a:r>
            <a:r>
              <a:rPr lang="ru-RU" dirty="0" smtClean="0">
                <a:hlinkClick r:id="rId3"/>
              </a:rPr>
              <a:t>пояснило</a:t>
            </a:r>
            <a:r>
              <a:rPr lang="ru-RU" dirty="0" smtClean="0"/>
              <a:t>, что выплаты тем, кто еще не трудоустроен, не облагают страховыми взносами. Если выплаты производят после оформления трудовых отношений, то их </a:t>
            </a:r>
            <a:r>
              <a:rPr lang="ru-RU" dirty="0" smtClean="0">
                <a:hlinkClick r:id="rId4"/>
              </a:rPr>
              <a:t>облагают взносами</a:t>
            </a:r>
            <a:r>
              <a:rPr lang="ru-RU" dirty="0" smtClean="0"/>
              <a:t> в общем порядке. </a:t>
            </a:r>
          </a:p>
          <a:p>
            <a:endParaRPr lang="ru-RU" dirty="0" smtClean="0"/>
          </a:p>
          <a:p>
            <a:endParaRPr lang="ru-RU" dirty="0"/>
          </a:p>
        </p:txBody>
      </p:sp>
      <p:sp>
        <p:nvSpPr>
          <p:cNvPr id="3" name="Заголовок 2"/>
          <p:cNvSpPr>
            <a:spLocks noGrp="1"/>
          </p:cNvSpPr>
          <p:nvPr>
            <p:ph type="title"/>
          </p:nvPr>
        </p:nvSpPr>
        <p:spPr/>
        <p:txBody>
          <a:bodyPr>
            <a:normAutofit fontScale="90000"/>
          </a:bodyPr>
          <a:lstStyle/>
          <a:p>
            <a:r>
              <a:rPr lang="ru-RU" i="1" dirty="0" smtClean="0"/>
              <a:t>: </a:t>
            </a:r>
            <a:r>
              <a:rPr lang="ru-RU" i="1" dirty="0" smtClean="0">
                <a:hlinkClick r:id="rId2"/>
              </a:rPr>
              <a:t>Письмо</a:t>
            </a:r>
            <a:r>
              <a:rPr lang="ru-RU" i="1" dirty="0" smtClean="0"/>
              <a:t> Минфина России от 12.08.2024 N 03-03-06/1/75207</a:t>
            </a:r>
            <a:r>
              <a:rPr lang="ru-RU" dirty="0" smtClean="0"/>
              <a:t> </a:t>
            </a:r>
            <a:endParaRPr lang="ru-RU" dirty="0"/>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40000" lnSpcReduction="20000"/>
          </a:bodyPr>
          <a:lstStyle/>
          <a:p>
            <a:r>
              <a:rPr lang="ru-RU" b="1" dirty="0" smtClean="0"/>
              <a:t/>
            </a:r>
            <a:br>
              <a:rPr lang="ru-RU" b="1" dirty="0" smtClean="0"/>
            </a:br>
            <a:endParaRPr lang="ru-RU" dirty="0" smtClean="0"/>
          </a:p>
          <a:p>
            <a:r>
              <a:rPr lang="ru-RU" dirty="0" smtClean="0"/>
              <a:t>Организация заключила ГПД на перевозки с ИП. Инспекция посчитала отношения трудовыми и </a:t>
            </a:r>
            <a:r>
              <a:rPr lang="ru-RU" dirty="0" err="1" smtClean="0"/>
              <a:t>доначислила</a:t>
            </a:r>
            <a:r>
              <a:rPr lang="ru-RU" dirty="0" smtClean="0"/>
              <a:t> НДФЛ и взносы. АС </a:t>
            </a:r>
            <a:r>
              <a:rPr lang="ru-RU" dirty="0" err="1" smtClean="0"/>
              <a:t>Восточно-Сибирского</a:t>
            </a:r>
            <a:r>
              <a:rPr lang="ru-RU" dirty="0" smtClean="0"/>
              <a:t> округа </a:t>
            </a:r>
            <a:r>
              <a:rPr lang="ru-RU" dirty="0" smtClean="0">
                <a:hlinkClick r:id="rId2"/>
              </a:rPr>
              <a:t>согласился</a:t>
            </a:r>
            <a:r>
              <a:rPr lang="ru-RU" dirty="0" smtClean="0"/>
              <a:t> с контролерами: </a:t>
            </a:r>
          </a:p>
          <a:p>
            <a:r>
              <a:rPr lang="ru-RU" dirty="0" smtClean="0"/>
              <a:t>- ИП ранее </a:t>
            </a:r>
            <a:r>
              <a:rPr lang="ru-RU" dirty="0" smtClean="0">
                <a:hlinkClick r:id="rId3"/>
              </a:rPr>
              <a:t>работали</a:t>
            </a:r>
            <a:r>
              <a:rPr lang="ru-RU" dirty="0" smtClean="0"/>
              <a:t> в организации; </a:t>
            </a:r>
          </a:p>
          <a:p>
            <a:r>
              <a:rPr lang="ru-RU" dirty="0" smtClean="0"/>
              <a:t>- условия работы после регистрации предпринимателей не отличались от трудовых обязанностей; </a:t>
            </a:r>
          </a:p>
          <a:p>
            <a:r>
              <a:rPr lang="ru-RU" dirty="0" smtClean="0"/>
              <a:t>- вознаграждение такое же, как зарплата, его выплачивали 2 раза в месяц; </a:t>
            </a:r>
          </a:p>
          <a:p>
            <a:r>
              <a:rPr lang="ru-RU" dirty="0" smtClean="0"/>
              <a:t>- </a:t>
            </a:r>
            <a:r>
              <a:rPr lang="ru-RU" dirty="0" err="1" smtClean="0"/>
              <a:t>спецсчета</a:t>
            </a:r>
            <a:r>
              <a:rPr lang="ru-RU" dirty="0" smtClean="0"/>
              <a:t> ИП в банке не открывали; </a:t>
            </a:r>
          </a:p>
          <a:p>
            <a:r>
              <a:rPr lang="ru-RU" dirty="0" smtClean="0"/>
              <a:t>- иных заказчиков, кроме организации, у ИП нет; </a:t>
            </a:r>
          </a:p>
          <a:p>
            <a:r>
              <a:rPr lang="ru-RU" dirty="0" smtClean="0"/>
              <a:t>- учет в организации и у предпринимателей вела 1 компания; </a:t>
            </a:r>
          </a:p>
          <a:p>
            <a:r>
              <a:rPr lang="ru-RU" dirty="0" smtClean="0"/>
              <a:t>- у ИП нет транспорта в собственности или аренде, услуги они оказывали на автомобилях заказчика; </a:t>
            </a:r>
          </a:p>
          <a:p>
            <a:r>
              <a:rPr lang="ru-RU" dirty="0" smtClean="0"/>
              <a:t>- расходов на предпринимательскую деятельность у ИП нет. </a:t>
            </a:r>
          </a:p>
          <a:p>
            <a:r>
              <a:rPr lang="ru-RU" dirty="0" smtClean="0"/>
              <a:t>В другом деле организация передала ИП полномочия единоличного исполнительного органа. Инспекция </a:t>
            </a:r>
            <a:r>
              <a:rPr lang="ru-RU" dirty="0" err="1" smtClean="0"/>
              <a:t>доначислила</a:t>
            </a:r>
            <a:r>
              <a:rPr lang="ru-RU" dirty="0" smtClean="0"/>
              <a:t> НДФЛ. АС Поволжского округа также поддержал проверяющих и </a:t>
            </a:r>
            <a:r>
              <a:rPr lang="ru-RU" dirty="0" smtClean="0">
                <a:hlinkClick r:id="rId4"/>
              </a:rPr>
              <a:t>признал</a:t>
            </a:r>
            <a:r>
              <a:rPr lang="ru-RU" dirty="0" smtClean="0"/>
              <a:t> выплату вознаграждения ИП скрытой формой оплаты труда. Среди прочего он учел, что: </a:t>
            </a:r>
          </a:p>
          <a:p>
            <a:r>
              <a:rPr lang="ru-RU" dirty="0" smtClean="0"/>
              <a:t>- предмет договора </a:t>
            </a:r>
            <a:r>
              <a:rPr lang="ru-RU" dirty="0" smtClean="0">
                <a:hlinkClick r:id="rId5"/>
              </a:rPr>
              <a:t>не конечный результат</a:t>
            </a:r>
            <a:r>
              <a:rPr lang="ru-RU" dirty="0" smtClean="0"/>
              <a:t>, а постоянная работа; </a:t>
            </a:r>
          </a:p>
          <a:p>
            <a:r>
              <a:rPr lang="ru-RU" dirty="0" smtClean="0"/>
              <a:t>- вознаграждение фиксированное, а не за объем работы; </a:t>
            </a:r>
          </a:p>
          <a:p>
            <a:r>
              <a:rPr lang="ru-RU" dirty="0" smtClean="0"/>
              <a:t>- у организации </a:t>
            </a:r>
            <a:r>
              <a:rPr lang="ru-RU" dirty="0" smtClean="0">
                <a:hlinkClick r:id="rId6"/>
              </a:rPr>
              <a:t>нет</a:t>
            </a:r>
            <a:r>
              <a:rPr lang="ru-RU" dirty="0" smtClean="0"/>
              <a:t> чистой прибыли, вознаграждение ИП в 26 раз превышало выручку; </a:t>
            </a:r>
          </a:p>
          <a:p>
            <a:r>
              <a:rPr lang="ru-RU" dirty="0" smtClean="0"/>
              <a:t>- графики работы ИП и организации совпадали. </a:t>
            </a:r>
          </a:p>
          <a:p>
            <a:r>
              <a:rPr lang="ru-RU" i="1" dirty="0" smtClean="0"/>
              <a:t>Документы: </a:t>
            </a:r>
            <a:r>
              <a:rPr lang="ru-RU" i="1" dirty="0" smtClean="0">
                <a:hlinkClick r:id="rId3"/>
              </a:rPr>
              <a:t>Постановление</a:t>
            </a:r>
            <a:r>
              <a:rPr lang="ru-RU" i="1" dirty="0" smtClean="0"/>
              <a:t> АС </a:t>
            </a:r>
            <a:r>
              <a:rPr lang="ru-RU" i="1" dirty="0" err="1" smtClean="0"/>
              <a:t>Восточно-Сибирского</a:t>
            </a:r>
            <a:r>
              <a:rPr lang="ru-RU" i="1" dirty="0" smtClean="0"/>
              <a:t> округа от 14.10.2024 по делу N А33-241/2022</a:t>
            </a:r>
            <a:r>
              <a:rPr lang="ru-RU" dirty="0" smtClean="0"/>
              <a:t> </a:t>
            </a:r>
          </a:p>
          <a:p>
            <a:r>
              <a:rPr lang="ru-RU" i="1" dirty="0" smtClean="0">
                <a:hlinkClick r:id="rId4"/>
              </a:rPr>
              <a:t>Постановление</a:t>
            </a:r>
            <a:r>
              <a:rPr lang="ru-RU" i="1" dirty="0" smtClean="0"/>
              <a:t> АС Поволжского округа от 16.10.2024 по делу N А55-29482/2023</a:t>
            </a:r>
            <a:r>
              <a:rPr lang="ru-RU" dirty="0" smtClean="0"/>
              <a:t> </a:t>
            </a:r>
          </a:p>
          <a:p>
            <a:endParaRPr lang="ru-RU" dirty="0"/>
          </a:p>
        </p:txBody>
      </p:sp>
      <p:sp>
        <p:nvSpPr>
          <p:cNvPr id="3" name="Заголовок 2"/>
          <p:cNvSpPr>
            <a:spLocks noGrp="1"/>
          </p:cNvSpPr>
          <p:nvPr>
            <p:ph type="title"/>
          </p:nvPr>
        </p:nvSpPr>
        <p:spPr/>
        <p:txBody>
          <a:bodyPr>
            <a:normAutofit fontScale="90000"/>
          </a:bodyPr>
          <a:lstStyle/>
          <a:p>
            <a:r>
              <a:rPr lang="ru-RU" sz="3600" dirty="0" smtClean="0"/>
              <a:t>НДФЛ и взносы: суды признали выплаты ИП скрытой формой оплаты труда (05.12.2024)</a:t>
            </a:r>
            <a:endParaRPr lang="ru-RU" sz="3600" dirty="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179512" y="1481328"/>
            <a:ext cx="8507288" cy="4827992"/>
          </a:xfrm>
        </p:spPr>
        <p:txBody>
          <a:bodyPr>
            <a:normAutofit fontScale="40000" lnSpcReduction="20000"/>
          </a:bodyPr>
          <a:lstStyle/>
          <a:p>
            <a:r>
              <a:rPr lang="ru-RU" b="1" dirty="0" smtClean="0"/>
              <a:t/>
            </a:r>
            <a:br>
              <a:rPr lang="ru-RU" b="1" dirty="0" smtClean="0"/>
            </a:br>
            <a:endParaRPr lang="ru-RU" dirty="0" smtClean="0"/>
          </a:p>
          <a:p>
            <a:r>
              <a:rPr lang="ru-RU" dirty="0" smtClean="0"/>
              <a:t>Организация заключила ГПД на перевозки с ИП. Инспекция посчитала отношения трудовыми и </a:t>
            </a:r>
            <a:r>
              <a:rPr lang="ru-RU" dirty="0" err="1" smtClean="0"/>
              <a:t>доначислила</a:t>
            </a:r>
            <a:r>
              <a:rPr lang="ru-RU" dirty="0" smtClean="0"/>
              <a:t> НДФЛ и взносы. АС </a:t>
            </a:r>
            <a:r>
              <a:rPr lang="ru-RU" dirty="0" err="1" smtClean="0"/>
              <a:t>Восточно-Сибирского</a:t>
            </a:r>
            <a:r>
              <a:rPr lang="ru-RU" dirty="0" smtClean="0"/>
              <a:t> округа </a:t>
            </a:r>
            <a:r>
              <a:rPr lang="ru-RU" dirty="0" smtClean="0">
                <a:hlinkClick r:id="rId2"/>
              </a:rPr>
              <a:t>согласился</a:t>
            </a:r>
            <a:r>
              <a:rPr lang="ru-RU" dirty="0" smtClean="0"/>
              <a:t> с контролерами: </a:t>
            </a:r>
          </a:p>
          <a:p>
            <a:r>
              <a:rPr lang="ru-RU" dirty="0" smtClean="0"/>
              <a:t>- ИП ранее </a:t>
            </a:r>
            <a:r>
              <a:rPr lang="ru-RU" dirty="0" smtClean="0">
                <a:hlinkClick r:id="rId3"/>
              </a:rPr>
              <a:t>работали</a:t>
            </a:r>
            <a:r>
              <a:rPr lang="ru-RU" dirty="0" smtClean="0"/>
              <a:t> в организации; </a:t>
            </a:r>
          </a:p>
          <a:p>
            <a:r>
              <a:rPr lang="ru-RU" dirty="0" smtClean="0"/>
              <a:t>- условия работы после регистрации предпринимателей не отличались от трудовых обязанностей; </a:t>
            </a:r>
          </a:p>
          <a:p>
            <a:r>
              <a:rPr lang="ru-RU" dirty="0" smtClean="0"/>
              <a:t>- вознаграждение такое же, как зарплата, его выплачивали 2 раза в месяц; </a:t>
            </a:r>
          </a:p>
          <a:p>
            <a:r>
              <a:rPr lang="ru-RU" dirty="0" smtClean="0"/>
              <a:t>- </a:t>
            </a:r>
            <a:r>
              <a:rPr lang="ru-RU" dirty="0" err="1" smtClean="0"/>
              <a:t>спецсчета</a:t>
            </a:r>
            <a:r>
              <a:rPr lang="ru-RU" dirty="0" smtClean="0"/>
              <a:t> ИП в банке не открывали; </a:t>
            </a:r>
          </a:p>
          <a:p>
            <a:r>
              <a:rPr lang="ru-RU" dirty="0" smtClean="0"/>
              <a:t>- иных заказчиков, кроме организации, у ИП нет; </a:t>
            </a:r>
          </a:p>
          <a:p>
            <a:r>
              <a:rPr lang="ru-RU" dirty="0" smtClean="0"/>
              <a:t>- учет в организации и у предпринимателей вела 1 компания; </a:t>
            </a:r>
          </a:p>
          <a:p>
            <a:r>
              <a:rPr lang="ru-RU" dirty="0" smtClean="0"/>
              <a:t>- у ИП нет транспорта в собственности или аренде, услуги они оказывали на автомобилях заказчика; </a:t>
            </a:r>
          </a:p>
          <a:p>
            <a:r>
              <a:rPr lang="ru-RU" dirty="0" smtClean="0"/>
              <a:t>- расходов на предпринимательскую деятельность у ИП нет. </a:t>
            </a:r>
          </a:p>
          <a:p>
            <a:r>
              <a:rPr lang="ru-RU" dirty="0" smtClean="0"/>
              <a:t>В другом деле организация передала ИП полномочия единоличного исполнительного органа. Инспекция </a:t>
            </a:r>
            <a:r>
              <a:rPr lang="ru-RU" dirty="0" err="1" smtClean="0"/>
              <a:t>доначислила</a:t>
            </a:r>
            <a:r>
              <a:rPr lang="ru-RU" dirty="0" smtClean="0"/>
              <a:t> НДФЛ. АС Поволжского округа также поддержал проверяющих и </a:t>
            </a:r>
            <a:r>
              <a:rPr lang="ru-RU" dirty="0" smtClean="0">
                <a:hlinkClick r:id="rId4"/>
              </a:rPr>
              <a:t>признал</a:t>
            </a:r>
            <a:r>
              <a:rPr lang="ru-RU" dirty="0" smtClean="0"/>
              <a:t> выплату вознаграждения ИП скрытой формой оплаты труда. Среди прочего он учел, что: </a:t>
            </a:r>
          </a:p>
          <a:p>
            <a:r>
              <a:rPr lang="ru-RU" dirty="0" smtClean="0"/>
              <a:t>- предмет договора </a:t>
            </a:r>
            <a:r>
              <a:rPr lang="ru-RU" dirty="0" smtClean="0">
                <a:hlinkClick r:id="rId5"/>
              </a:rPr>
              <a:t>не конечный результат</a:t>
            </a:r>
            <a:r>
              <a:rPr lang="ru-RU" dirty="0" smtClean="0"/>
              <a:t>, а постоянная работа; </a:t>
            </a:r>
          </a:p>
          <a:p>
            <a:r>
              <a:rPr lang="ru-RU" dirty="0" smtClean="0"/>
              <a:t>- вознаграждение фиксированное, а не за объем работы; </a:t>
            </a:r>
          </a:p>
          <a:p>
            <a:r>
              <a:rPr lang="ru-RU" dirty="0" smtClean="0"/>
              <a:t>- у организации </a:t>
            </a:r>
            <a:r>
              <a:rPr lang="ru-RU" dirty="0" smtClean="0">
                <a:hlinkClick r:id="rId6"/>
              </a:rPr>
              <a:t>нет</a:t>
            </a:r>
            <a:r>
              <a:rPr lang="ru-RU" dirty="0" smtClean="0"/>
              <a:t> чистой прибыли, вознаграждение ИП в 26 раз превышало выручку; </a:t>
            </a:r>
          </a:p>
          <a:p>
            <a:r>
              <a:rPr lang="ru-RU" dirty="0" smtClean="0"/>
              <a:t>- графики работы ИП и организации совпадали. </a:t>
            </a:r>
          </a:p>
          <a:p>
            <a:r>
              <a:rPr lang="ru-RU" i="1" dirty="0" smtClean="0"/>
              <a:t>Документы: </a:t>
            </a:r>
            <a:r>
              <a:rPr lang="ru-RU" i="1" dirty="0" smtClean="0">
                <a:hlinkClick r:id="rId3"/>
              </a:rPr>
              <a:t>Постановление</a:t>
            </a:r>
            <a:r>
              <a:rPr lang="ru-RU" i="1" dirty="0" smtClean="0"/>
              <a:t> АС </a:t>
            </a:r>
            <a:r>
              <a:rPr lang="ru-RU" i="1" dirty="0" err="1" smtClean="0"/>
              <a:t>Восточно-Сибирского</a:t>
            </a:r>
            <a:r>
              <a:rPr lang="ru-RU" i="1" dirty="0" smtClean="0"/>
              <a:t> округа от 14.10.2024 по делу N А33-241/2022</a:t>
            </a:r>
            <a:r>
              <a:rPr lang="ru-RU" dirty="0" smtClean="0"/>
              <a:t> </a:t>
            </a:r>
          </a:p>
          <a:p>
            <a:r>
              <a:rPr lang="ru-RU" i="1" dirty="0" smtClean="0">
                <a:hlinkClick r:id="rId4"/>
              </a:rPr>
              <a:t>Постановление</a:t>
            </a:r>
            <a:r>
              <a:rPr lang="ru-RU" i="1" dirty="0" smtClean="0"/>
              <a:t> АС Поволжского округа от 16.10.2024 по делу N А55-29482/2023</a:t>
            </a:r>
            <a:r>
              <a:rPr lang="ru-RU" dirty="0" smtClean="0"/>
              <a:t> </a:t>
            </a:r>
          </a:p>
          <a:p>
            <a:r>
              <a:rPr lang="ru-RU" b="1" dirty="0" smtClean="0"/>
              <a:t>Минфин уточнил КБК для НДФЛ на 2025 год: изменения на регистрации в Минюсте (29.11.2024)</a:t>
            </a:r>
            <a:br>
              <a:rPr lang="ru-RU" b="1" dirty="0" smtClean="0"/>
            </a:br>
            <a:endParaRPr lang="ru-RU" dirty="0" smtClean="0"/>
          </a:p>
          <a:p>
            <a:r>
              <a:rPr lang="ru-RU" dirty="0" smtClean="0"/>
              <a:t>Ведомство скорректировало </a:t>
            </a:r>
            <a:r>
              <a:rPr lang="ru-RU" dirty="0" smtClean="0">
                <a:hlinkClick r:id="rId7"/>
              </a:rPr>
              <a:t>перечни КБК</a:t>
            </a:r>
            <a:r>
              <a:rPr lang="ru-RU" dirty="0" smtClean="0"/>
              <a:t> на 2025 год и плановый период. Изменения затронули, в частности, НДФЛ с доходов сотрудников. Так, нужно будет использовать коды: </a:t>
            </a:r>
          </a:p>
          <a:p>
            <a:r>
              <a:rPr lang="ru-RU" dirty="0" smtClean="0"/>
              <a:t>- 1 01 02010 01 0000 110 - для суммы НДФЛ не более 312 тыс. руб. за налоговые периоды после 1 января 2025 года, не более 650 тыс. руб. - до 1 января 2025 года; </a:t>
            </a:r>
          </a:p>
        </p:txBody>
      </p:sp>
      <p:sp>
        <p:nvSpPr>
          <p:cNvPr id="3" name="Заголовок 2"/>
          <p:cNvSpPr>
            <a:spLocks noGrp="1"/>
          </p:cNvSpPr>
          <p:nvPr>
            <p:ph type="title"/>
          </p:nvPr>
        </p:nvSpPr>
        <p:spPr/>
        <p:txBody>
          <a:bodyPr>
            <a:normAutofit fontScale="90000"/>
          </a:bodyPr>
          <a:lstStyle/>
          <a:p>
            <a:r>
              <a:rPr lang="ru-RU" sz="3200" dirty="0" smtClean="0"/>
              <a:t>НДФЛ и взносы: суды признали выплаты ИП скрытой формой оплаты труда (05.12.2024)</a:t>
            </a:r>
            <a:endParaRPr lang="ru-RU" sz="32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57200" y="274320"/>
            <a:ext cx="8229600" cy="1143000"/>
          </a:xfrm>
          <a:prstGeom prst="rect">
            <a:avLst/>
          </a:prstGeom>
          <a:solidFill>
            <a:schemeClr val="bg1"/>
          </a:solidFill>
        </p:spPr>
        <p:txBody>
          <a:bodyPr vert="horz" wrap="square" lIns="0" tIns="221615" rIns="0" bIns="0" rtlCol="0">
            <a:spAutoFit/>
          </a:bodyPr>
          <a:lstStyle/>
          <a:p>
            <a:pPr marL="635" algn="ctr">
              <a:lnSpc>
                <a:spcPct val="100000"/>
              </a:lnSpc>
              <a:spcBef>
                <a:spcPts val="1745"/>
              </a:spcBef>
            </a:pPr>
            <a:r>
              <a:rPr spc="-30" dirty="0"/>
              <a:t>176-</a:t>
            </a:r>
            <a:r>
              <a:rPr spc="-265" dirty="0"/>
              <a:t>ФЗ</a:t>
            </a:r>
            <a:r>
              <a:rPr spc="85" dirty="0"/>
              <a:t> </a:t>
            </a:r>
            <a:r>
              <a:rPr dirty="0"/>
              <a:t>от</a:t>
            </a:r>
            <a:r>
              <a:rPr spc="60" dirty="0"/>
              <a:t> </a:t>
            </a:r>
            <a:r>
              <a:rPr spc="-10" dirty="0"/>
              <a:t>12.07.24</a:t>
            </a:r>
          </a:p>
        </p:txBody>
      </p:sp>
      <p:sp>
        <p:nvSpPr>
          <p:cNvPr id="3" name="object 3"/>
          <p:cNvSpPr txBox="1"/>
          <p:nvPr/>
        </p:nvSpPr>
        <p:spPr>
          <a:xfrm>
            <a:off x="535940" y="1620977"/>
            <a:ext cx="7938134" cy="4026535"/>
          </a:xfrm>
          <a:prstGeom prst="rect">
            <a:avLst/>
          </a:prstGeom>
        </p:spPr>
        <p:txBody>
          <a:bodyPr vert="horz" wrap="square" lIns="0" tIns="13335" rIns="0" bIns="0" rtlCol="0">
            <a:spAutoFit/>
          </a:bodyPr>
          <a:lstStyle/>
          <a:p>
            <a:pPr marL="355600" marR="5080" indent="-343535">
              <a:lnSpc>
                <a:spcPct val="100000"/>
              </a:lnSpc>
              <a:spcBef>
                <a:spcPts val="105"/>
              </a:spcBef>
              <a:buChar char="•"/>
              <a:tabLst>
                <a:tab pos="355600" algn="l"/>
              </a:tabLst>
            </a:pPr>
            <a:r>
              <a:rPr sz="3200" dirty="0">
                <a:latin typeface="Microsoft Sans Serif"/>
                <a:cs typeface="Microsoft Sans Serif"/>
              </a:rPr>
              <a:t>С</a:t>
            </a:r>
            <a:r>
              <a:rPr sz="3200" spc="-20" dirty="0">
                <a:latin typeface="Microsoft Sans Serif"/>
                <a:cs typeface="Microsoft Sans Serif"/>
              </a:rPr>
              <a:t> </a:t>
            </a:r>
            <a:r>
              <a:rPr sz="3200" dirty="0">
                <a:latin typeface="Microsoft Sans Serif"/>
                <a:cs typeface="Microsoft Sans Serif"/>
              </a:rPr>
              <a:t>2025</a:t>
            </a:r>
            <a:r>
              <a:rPr sz="3200" spc="-40" dirty="0">
                <a:latin typeface="Microsoft Sans Serif"/>
                <a:cs typeface="Microsoft Sans Serif"/>
              </a:rPr>
              <a:t> </a:t>
            </a:r>
            <a:r>
              <a:rPr sz="3200" dirty="0">
                <a:latin typeface="Microsoft Sans Serif"/>
                <a:cs typeface="Microsoft Sans Serif"/>
              </a:rPr>
              <a:t>года</a:t>
            </a:r>
            <a:r>
              <a:rPr sz="3200" spc="-35" dirty="0">
                <a:latin typeface="Microsoft Sans Serif"/>
                <a:cs typeface="Microsoft Sans Serif"/>
              </a:rPr>
              <a:t> </a:t>
            </a:r>
            <a:r>
              <a:rPr sz="3200" spc="-10" dirty="0">
                <a:latin typeface="Microsoft Sans Serif"/>
                <a:cs typeface="Microsoft Sans Serif"/>
              </a:rPr>
              <a:t>ставка</a:t>
            </a:r>
            <a:r>
              <a:rPr sz="3200" spc="-45" dirty="0">
                <a:latin typeface="Microsoft Sans Serif"/>
                <a:cs typeface="Microsoft Sans Serif"/>
              </a:rPr>
              <a:t> </a:t>
            </a:r>
            <a:r>
              <a:rPr sz="3200" dirty="0">
                <a:latin typeface="Microsoft Sans Serif"/>
                <a:cs typeface="Microsoft Sans Serif"/>
              </a:rPr>
              <a:t>НП</a:t>
            </a:r>
            <a:r>
              <a:rPr sz="3200" spc="-30" dirty="0">
                <a:latin typeface="Microsoft Sans Serif"/>
                <a:cs typeface="Microsoft Sans Serif"/>
              </a:rPr>
              <a:t> </a:t>
            </a:r>
            <a:r>
              <a:rPr sz="3200" dirty="0">
                <a:latin typeface="Microsoft Sans Serif"/>
                <a:cs typeface="Microsoft Sans Serif"/>
              </a:rPr>
              <a:t>для</a:t>
            </a:r>
            <a:r>
              <a:rPr sz="3200" spc="-30" dirty="0">
                <a:latin typeface="Microsoft Sans Serif"/>
                <a:cs typeface="Microsoft Sans Serif"/>
              </a:rPr>
              <a:t> </a:t>
            </a:r>
            <a:r>
              <a:rPr sz="3200" spc="-20" dirty="0">
                <a:latin typeface="Microsoft Sans Serif"/>
                <a:cs typeface="Microsoft Sans Serif"/>
              </a:rPr>
              <a:t>всех </a:t>
            </a:r>
            <a:r>
              <a:rPr sz="3200" spc="-10" dirty="0">
                <a:latin typeface="Microsoft Sans Serif"/>
                <a:cs typeface="Microsoft Sans Serif"/>
              </a:rPr>
              <a:t>организаций</a:t>
            </a:r>
            <a:r>
              <a:rPr sz="3200" spc="-40" dirty="0">
                <a:latin typeface="Microsoft Sans Serif"/>
                <a:cs typeface="Microsoft Sans Serif"/>
              </a:rPr>
              <a:t> </a:t>
            </a:r>
            <a:r>
              <a:rPr sz="3200" dirty="0">
                <a:latin typeface="Microsoft Sans Serif"/>
                <a:cs typeface="Microsoft Sans Serif"/>
              </a:rPr>
              <a:t>25%,</a:t>
            </a:r>
            <a:r>
              <a:rPr sz="3200" spc="-15" dirty="0">
                <a:latin typeface="Microsoft Sans Serif"/>
                <a:cs typeface="Microsoft Sans Serif"/>
              </a:rPr>
              <a:t> </a:t>
            </a:r>
            <a:r>
              <a:rPr sz="3200" dirty="0">
                <a:latin typeface="Microsoft Sans Serif"/>
                <a:cs typeface="Microsoft Sans Serif"/>
              </a:rPr>
              <a:t>в</a:t>
            </a:r>
            <a:r>
              <a:rPr sz="3200" spc="-20" dirty="0">
                <a:latin typeface="Microsoft Sans Serif"/>
                <a:cs typeface="Microsoft Sans Serif"/>
              </a:rPr>
              <a:t> </a:t>
            </a:r>
            <a:r>
              <a:rPr sz="3200" dirty="0">
                <a:latin typeface="Microsoft Sans Serif"/>
                <a:cs typeface="Microsoft Sans Serif"/>
              </a:rPr>
              <a:t>т.ч.</a:t>
            </a:r>
            <a:r>
              <a:rPr sz="3200" spc="-35" dirty="0">
                <a:latin typeface="Microsoft Sans Serif"/>
                <a:cs typeface="Microsoft Sans Serif"/>
              </a:rPr>
              <a:t> </a:t>
            </a:r>
            <a:r>
              <a:rPr sz="3200" dirty="0">
                <a:latin typeface="Microsoft Sans Serif"/>
                <a:cs typeface="Microsoft Sans Serif"/>
              </a:rPr>
              <a:t>В</a:t>
            </a:r>
            <a:r>
              <a:rPr sz="3200" spc="-10" dirty="0">
                <a:latin typeface="Microsoft Sans Serif"/>
                <a:cs typeface="Microsoft Sans Serif"/>
              </a:rPr>
              <a:t> </a:t>
            </a:r>
            <a:r>
              <a:rPr sz="3200" spc="-50" dirty="0">
                <a:latin typeface="Microsoft Sans Serif"/>
                <a:cs typeface="Microsoft Sans Serif"/>
              </a:rPr>
              <a:t>ФБ</a:t>
            </a:r>
            <a:r>
              <a:rPr sz="3200" spc="-20" dirty="0">
                <a:latin typeface="Microsoft Sans Serif"/>
                <a:cs typeface="Microsoft Sans Serif"/>
              </a:rPr>
              <a:t> </a:t>
            </a:r>
            <a:r>
              <a:rPr sz="3200" dirty="0">
                <a:latin typeface="Microsoft Sans Serif"/>
                <a:cs typeface="Microsoft Sans Serif"/>
              </a:rPr>
              <a:t>8%</a:t>
            </a:r>
            <a:r>
              <a:rPr sz="3200" spc="-10" dirty="0">
                <a:latin typeface="Microsoft Sans Serif"/>
                <a:cs typeface="Microsoft Sans Serif"/>
              </a:rPr>
              <a:t> </a:t>
            </a:r>
            <a:r>
              <a:rPr sz="3200" dirty="0">
                <a:latin typeface="Microsoft Sans Serif"/>
                <a:cs typeface="Microsoft Sans Serif"/>
              </a:rPr>
              <a:t>и</a:t>
            </a:r>
            <a:r>
              <a:rPr sz="3200" spc="-20" dirty="0">
                <a:latin typeface="Microsoft Sans Serif"/>
                <a:cs typeface="Microsoft Sans Serif"/>
              </a:rPr>
              <a:t> </a:t>
            </a:r>
            <a:r>
              <a:rPr sz="3200" dirty="0">
                <a:latin typeface="Microsoft Sans Serif"/>
                <a:cs typeface="Microsoft Sans Serif"/>
              </a:rPr>
              <a:t>в</a:t>
            </a:r>
            <a:r>
              <a:rPr sz="3200" spc="-15" dirty="0">
                <a:latin typeface="Microsoft Sans Serif"/>
                <a:cs typeface="Microsoft Sans Serif"/>
              </a:rPr>
              <a:t> </a:t>
            </a:r>
            <a:r>
              <a:rPr sz="3200" spc="-25" dirty="0">
                <a:latin typeface="Microsoft Sans Serif"/>
                <a:cs typeface="Microsoft Sans Serif"/>
              </a:rPr>
              <a:t>РБ </a:t>
            </a:r>
            <a:r>
              <a:rPr sz="3200" dirty="0">
                <a:latin typeface="Microsoft Sans Serif"/>
                <a:cs typeface="Microsoft Sans Serif"/>
              </a:rPr>
              <a:t>17%.</a:t>
            </a:r>
            <a:r>
              <a:rPr sz="3200" spc="-55" dirty="0">
                <a:latin typeface="Microsoft Sans Serif"/>
                <a:cs typeface="Microsoft Sans Serif"/>
              </a:rPr>
              <a:t> </a:t>
            </a:r>
            <a:endParaRPr sz="3200" dirty="0">
              <a:latin typeface="Microsoft Sans Serif"/>
              <a:cs typeface="Microsoft Sans Serif"/>
            </a:endParaRPr>
          </a:p>
          <a:p>
            <a:pPr marL="355600" marR="52069" indent="-343535">
              <a:lnSpc>
                <a:spcPct val="100000"/>
              </a:lnSpc>
              <a:spcBef>
                <a:spcPts val="770"/>
              </a:spcBef>
              <a:buChar char="•"/>
              <a:tabLst>
                <a:tab pos="355600" algn="l"/>
              </a:tabLst>
            </a:pPr>
            <a:r>
              <a:rPr sz="3200" dirty="0">
                <a:latin typeface="Microsoft Sans Serif"/>
                <a:cs typeface="Microsoft Sans Serif"/>
              </a:rPr>
              <a:t>Весьма</a:t>
            </a:r>
            <a:r>
              <a:rPr sz="3200" spc="-95" dirty="0">
                <a:latin typeface="Microsoft Sans Serif"/>
                <a:cs typeface="Microsoft Sans Serif"/>
              </a:rPr>
              <a:t> </a:t>
            </a:r>
            <a:r>
              <a:rPr sz="3200" spc="-10" dirty="0">
                <a:latin typeface="Microsoft Sans Serif"/>
                <a:cs typeface="Microsoft Sans Serif"/>
              </a:rPr>
              <a:t>проблематично,</a:t>
            </a:r>
            <a:r>
              <a:rPr sz="3200" spc="-90" dirty="0">
                <a:latin typeface="Microsoft Sans Serif"/>
                <a:cs typeface="Microsoft Sans Serif"/>
              </a:rPr>
              <a:t> </a:t>
            </a:r>
            <a:r>
              <a:rPr sz="3200" dirty="0">
                <a:latin typeface="Microsoft Sans Serif"/>
                <a:cs typeface="Microsoft Sans Serif"/>
              </a:rPr>
              <a:t>в</a:t>
            </a:r>
            <a:r>
              <a:rPr sz="3200" spc="-55" dirty="0">
                <a:latin typeface="Microsoft Sans Serif"/>
                <a:cs typeface="Microsoft Sans Serif"/>
              </a:rPr>
              <a:t> </a:t>
            </a:r>
            <a:r>
              <a:rPr sz="3200" dirty="0">
                <a:latin typeface="Microsoft Sans Serif"/>
                <a:cs typeface="Microsoft Sans Serif"/>
              </a:rPr>
              <a:t>связи</a:t>
            </a:r>
            <a:r>
              <a:rPr sz="3200" spc="-75" dirty="0">
                <a:latin typeface="Microsoft Sans Serif"/>
                <a:cs typeface="Microsoft Sans Serif"/>
              </a:rPr>
              <a:t> </a:t>
            </a:r>
            <a:r>
              <a:rPr sz="3200" dirty="0">
                <a:latin typeface="Microsoft Sans Serif"/>
                <a:cs typeface="Microsoft Sans Serif"/>
              </a:rPr>
              <a:t>с</a:t>
            </a:r>
            <a:r>
              <a:rPr sz="3200" spc="-60" dirty="0">
                <a:latin typeface="Microsoft Sans Serif"/>
                <a:cs typeface="Microsoft Sans Serif"/>
              </a:rPr>
              <a:t> </a:t>
            </a:r>
            <a:r>
              <a:rPr sz="3200" spc="-10" dirty="0">
                <a:latin typeface="Microsoft Sans Serif"/>
                <a:cs typeface="Microsoft Sans Serif"/>
              </a:rPr>
              <a:t>этим, </a:t>
            </a:r>
            <a:r>
              <a:rPr sz="3200" dirty="0">
                <a:latin typeface="Microsoft Sans Serif"/>
                <a:cs typeface="Microsoft Sans Serif"/>
              </a:rPr>
              <a:t>будет</a:t>
            </a:r>
            <a:r>
              <a:rPr sz="3200" spc="-35" dirty="0">
                <a:latin typeface="Microsoft Sans Serif"/>
                <a:cs typeface="Microsoft Sans Serif"/>
              </a:rPr>
              <a:t> </a:t>
            </a:r>
            <a:r>
              <a:rPr sz="3200" dirty="0">
                <a:latin typeface="Microsoft Sans Serif"/>
                <a:cs typeface="Microsoft Sans Serif"/>
              </a:rPr>
              <a:t>переносить</a:t>
            </a:r>
            <a:r>
              <a:rPr sz="3200" spc="-25" dirty="0">
                <a:latin typeface="Microsoft Sans Serif"/>
                <a:cs typeface="Microsoft Sans Serif"/>
              </a:rPr>
              <a:t> </a:t>
            </a:r>
            <a:r>
              <a:rPr sz="3200" dirty="0">
                <a:latin typeface="Microsoft Sans Serif"/>
                <a:cs typeface="Microsoft Sans Serif"/>
              </a:rPr>
              <a:t>расходы</a:t>
            </a:r>
            <a:r>
              <a:rPr sz="3200" spc="-25" dirty="0">
                <a:latin typeface="Microsoft Sans Serif"/>
                <a:cs typeface="Microsoft Sans Serif"/>
              </a:rPr>
              <a:t> </a:t>
            </a:r>
            <a:r>
              <a:rPr sz="3200" dirty="0">
                <a:latin typeface="Microsoft Sans Serif"/>
                <a:cs typeface="Microsoft Sans Serif"/>
              </a:rPr>
              <a:t>с</a:t>
            </a:r>
            <a:r>
              <a:rPr sz="3200" spc="5" dirty="0">
                <a:latin typeface="Microsoft Sans Serif"/>
                <a:cs typeface="Microsoft Sans Serif"/>
              </a:rPr>
              <a:t> </a:t>
            </a:r>
            <a:r>
              <a:rPr sz="3200" dirty="0">
                <a:latin typeface="Microsoft Sans Serif"/>
                <a:cs typeface="Microsoft Sans Serif"/>
              </a:rPr>
              <a:t>2024 </a:t>
            </a:r>
            <a:r>
              <a:rPr sz="3200" spc="-20" dirty="0">
                <a:latin typeface="Microsoft Sans Serif"/>
                <a:cs typeface="Microsoft Sans Serif"/>
              </a:rPr>
              <a:t>года </a:t>
            </a:r>
            <a:r>
              <a:rPr sz="3200" dirty="0">
                <a:latin typeface="Microsoft Sans Serif"/>
                <a:cs typeface="Microsoft Sans Serif"/>
              </a:rPr>
              <a:t>на</a:t>
            </a:r>
            <a:r>
              <a:rPr sz="3200" spc="-30" dirty="0">
                <a:latin typeface="Microsoft Sans Serif"/>
                <a:cs typeface="Microsoft Sans Serif"/>
              </a:rPr>
              <a:t> </a:t>
            </a:r>
            <a:r>
              <a:rPr sz="3200" dirty="0">
                <a:latin typeface="Microsoft Sans Serif"/>
                <a:cs typeface="Microsoft Sans Serif"/>
              </a:rPr>
              <a:t>2025,</a:t>
            </a:r>
            <a:r>
              <a:rPr sz="3200" spc="-35" dirty="0">
                <a:latin typeface="Microsoft Sans Serif"/>
                <a:cs typeface="Microsoft Sans Serif"/>
              </a:rPr>
              <a:t> </a:t>
            </a:r>
            <a:r>
              <a:rPr sz="3200" dirty="0">
                <a:latin typeface="Microsoft Sans Serif"/>
                <a:cs typeface="Microsoft Sans Serif"/>
              </a:rPr>
              <a:t>26,</a:t>
            </a:r>
            <a:r>
              <a:rPr sz="3200" spc="-20" dirty="0">
                <a:latin typeface="Microsoft Sans Serif"/>
                <a:cs typeface="Microsoft Sans Serif"/>
              </a:rPr>
              <a:t> </a:t>
            </a:r>
            <a:r>
              <a:rPr sz="3200" dirty="0">
                <a:latin typeface="Microsoft Sans Serif"/>
                <a:cs typeface="Microsoft Sans Serif"/>
              </a:rPr>
              <a:t>27</a:t>
            </a:r>
            <a:r>
              <a:rPr sz="3200" spc="-20" dirty="0">
                <a:latin typeface="Microsoft Sans Serif"/>
                <a:cs typeface="Microsoft Sans Serif"/>
              </a:rPr>
              <a:t> </a:t>
            </a:r>
            <a:r>
              <a:rPr sz="3200" dirty="0">
                <a:latin typeface="Microsoft Sans Serif"/>
                <a:cs typeface="Microsoft Sans Serif"/>
              </a:rPr>
              <a:t>гг.</a:t>
            </a:r>
            <a:r>
              <a:rPr sz="3200" spc="-30" dirty="0">
                <a:latin typeface="Microsoft Sans Serif"/>
                <a:cs typeface="Microsoft Sans Serif"/>
              </a:rPr>
              <a:t> </a:t>
            </a:r>
            <a:r>
              <a:rPr sz="3200" dirty="0">
                <a:latin typeface="Microsoft Sans Serif"/>
                <a:cs typeface="Microsoft Sans Serif"/>
              </a:rPr>
              <a:t>И</a:t>
            </a:r>
            <a:r>
              <a:rPr sz="3200" spc="-30" dirty="0">
                <a:latin typeface="Microsoft Sans Serif"/>
                <a:cs typeface="Microsoft Sans Serif"/>
              </a:rPr>
              <a:t> </a:t>
            </a:r>
            <a:r>
              <a:rPr sz="3200" dirty="0">
                <a:latin typeface="Microsoft Sans Serif"/>
                <a:cs typeface="Microsoft Sans Serif"/>
              </a:rPr>
              <a:t>даже</a:t>
            </a:r>
            <a:r>
              <a:rPr sz="3200" spc="-50" dirty="0">
                <a:latin typeface="Microsoft Sans Serif"/>
                <a:cs typeface="Microsoft Sans Serif"/>
              </a:rPr>
              <a:t> </a:t>
            </a:r>
            <a:r>
              <a:rPr sz="3200" spc="-10" dirty="0">
                <a:latin typeface="Microsoft Sans Serif"/>
                <a:cs typeface="Microsoft Sans Serif"/>
              </a:rPr>
              <a:t>убыток, </a:t>
            </a:r>
            <a:r>
              <a:rPr sz="3200" dirty="0">
                <a:latin typeface="Microsoft Sans Serif"/>
                <a:cs typeface="Microsoft Sans Serif"/>
              </a:rPr>
              <a:t>несмотря</a:t>
            </a:r>
            <a:r>
              <a:rPr sz="3200" spc="-70" dirty="0">
                <a:latin typeface="Microsoft Sans Serif"/>
                <a:cs typeface="Microsoft Sans Serif"/>
              </a:rPr>
              <a:t> </a:t>
            </a:r>
            <a:r>
              <a:rPr sz="3200" dirty="0">
                <a:latin typeface="Microsoft Sans Serif"/>
                <a:cs typeface="Microsoft Sans Serif"/>
              </a:rPr>
              <a:t>на</a:t>
            </a:r>
            <a:r>
              <a:rPr sz="3200" spc="-55" dirty="0">
                <a:latin typeface="Microsoft Sans Serif"/>
                <a:cs typeface="Microsoft Sans Serif"/>
              </a:rPr>
              <a:t> </a:t>
            </a:r>
            <a:r>
              <a:rPr sz="3200" dirty="0">
                <a:latin typeface="Microsoft Sans Serif"/>
                <a:cs typeface="Microsoft Sans Serif"/>
              </a:rPr>
              <a:t>ст.283</a:t>
            </a:r>
            <a:r>
              <a:rPr sz="3200" spc="-70" dirty="0">
                <a:latin typeface="Microsoft Sans Serif"/>
                <a:cs typeface="Microsoft Sans Serif"/>
              </a:rPr>
              <a:t> </a:t>
            </a:r>
            <a:r>
              <a:rPr sz="3200" spc="-20" dirty="0">
                <a:latin typeface="Microsoft Sans Serif"/>
                <a:cs typeface="Microsoft Sans Serif"/>
              </a:rPr>
              <a:t>НК,</a:t>
            </a:r>
            <a:r>
              <a:rPr sz="3200" spc="-70" dirty="0">
                <a:latin typeface="Microsoft Sans Serif"/>
                <a:cs typeface="Microsoft Sans Serif"/>
              </a:rPr>
              <a:t> </a:t>
            </a:r>
            <a:r>
              <a:rPr sz="3200" dirty="0">
                <a:latin typeface="Microsoft Sans Serif"/>
                <a:cs typeface="Microsoft Sans Serif"/>
              </a:rPr>
              <a:t>НО</a:t>
            </a:r>
            <a:r>
              <a:rPr sz="3200" spc="-55" dirty="0">
                <a:latin typeface="Microsoft Sans Serif"/>
                <a:cs typeface="Microsoft Sans Serif"/>
              </a:rPr>
              <a:t> </a:t>
            </a:r>
            <a:r>
              <a:rPr sz="3200" spc="-10" dirty="0">
                <a:latin typeface="Microsoft Sans Serif"/>
                <a:cs typeface="Microsoft Sans Serif"/>
              </a:rPr>
              <a:t>будут </a:t>
            </a:r>
            <a:r>
              <a:rPr sz="3200" dirty="0">
                <a:latin typeface="Microsoft Sans Serif"/>
                <a:cs typeface="Microsoft Sans Serif"/>
              </a:rPr>
              <a:t>рассматривать</a:t>
            </a:r>
            <a:r>
              <a:rPr sz="3200" spc="-140" dirty="0">
                <a:latin typeface="Microsoft Sans Serif"/>
                <a:cs typeface="Microsoft Sans Serif"/>
              </a:rPr>
              <a:t> </a:t>
            </a:r>
            <a:r>
              <a:rPr sz="3200" dirty="0">
                <a:latin typeface="Microsoft Sans Serif"/>
                <a:cs typeface="Microsoft Sans Serif"/>
              </a:rPr>
              <a:t>очень</a:t>
            </a:r>
            <a:r>
              <a:rPr sz="3200" spc="-100" dirty="0">
                <a:latin typeface="Microsoft Sans Serif"/>
                <a:cs typeface="Microsoft Sans Serif"/>
              </a:rPr>
              <a:t> </a:t>
            </a:r>
            <a:r>
              <a:rPr sz="3200" spc="-10" dirty="0">
                <a:latin typeface="Microsoft Sans Serif"/>
                <a:cs typeface="Microsoft Sans Serif"/>
              </a:rPr>
              <a:t>пристально!</a:t>
            </a:r>
            <a:endParaRPr sz="3200" dirty="0">
              <a:latin typeface="Microsoft Sans Serif"/>
              <a:cs typeface="Microsoft Sans Serif"/>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62500" lnSpcReduction="20000"/>
          </a:bodyPr>
          <a:lstStyle/>
          <a:p>
            <a:r>
              <a:rPr lang="ru-RU" b="1" dirty="0" smtClean="0"/>
              <a:t>Уголовная </a:t>
            </a:r>
            <a:r>
              <a:rPr lang="ru-RU" b="1" dirty="0" smtClean="0"/>
              <a:t>ответственность за подачу подложных деклараций и счетов-фактур - закон опубликован (28.11.2024)</a:t>
            </a:r>
            <a:br>
              <a:rPr lang="ru-RU" b="1" dirty="0" smtClean="0"/>
            </a:br>
            <a:endParaRPr lang="ru-RU" dirty="0" smtClean="0"/>
          </a:p>
          <a:p>
            <a:r>
              <a:rPr lang="ru-RU" dirty="0" smtClean="0"/>
              <a:t>4 декабря 2024 года заработают </a:t>
            </a:r>
            <a:r>
              <a:rPr lang="ru-RU" dirty="0" smtClean="0">
                <a:hlinkClick r:id="rId2"/>
              </a:rPr>
              <a:t>поправки</a:t>
            </a:r>
            <a:r>
              <a:rPr lang="ru-RU" dirty="0" smtClean="0"/>
              <a:t> к УК РФ, которые вводят наказание за организацию подачи в инспекцию или сбыта от имени </a:t>
            </a:r>
            <a:r>
              <a:rPr lang="ru-RU" dirty="0" err="1" smtClean="0"/>
              <a:t>юрлиц</a:t>
            </a:r>
            <a:r>
              <a:rPr lang="ru-RU" dirty="0" smtClean="0"/>
              <a:t> заведомо подложных счетов-фактур, деклараций (расчетов). Последние </a:t>
            </a:r>
            <a:r>
              <a:rPr lang="ru-RU" dirty="0" smtClean="0">
                <a:hlinkClick r:id="rId3"/>
              </a:rPr>
              <a:t>признают подложными</a:t>
            </a:r>
            <a:r>
              <a:rPr lang="ru-RU" dirty="0" smtClean="0"/>
              <a:t>, если в них есть ложные сведения об отгрузке товаров, выполнении работ, оказании услуг или передаче имущественных прав. Если деяния сопряжены с извлечением дохода в крупном размере, наказание может быть </a:t>
            </a:r>
            <a:r>
              <a:rPr lang="ru-RU" dirty="0" smtClean="0">
                <a:hlinkClick r:id="rId4"/>
              </a:rPr>
              <a:t>одним из таких</a:t>
            </a:r>
            <a:r>
              <a:rPr lang="ru-RU" dirty="0" smtClean="0"/>
              <a:t>: </a:t>
            </a:r>
          </a:p>
          <a:p>
            <a:r>
              <a:rPr lang="ru-RU" dirty="0" smtClean="0"/>
              <a:t>- штраф от 100 тыс. до 300 тыс. руб. или в размере зарплаты (иного дохода осужденного) за период от 1 года до 2 лет; </a:t>
            </a:r>
          </a:p>
          <a:p>
            <a:r>
              <a:rPr lang="ru-RU" dirty="0" smtClean="0"/>
              <a:t>- принудительные работы до 4 лет; </a:t>
            </a:r>
          </a:p>
          <a:p>
            <a:r>
              <a:rPr lang="ru-RU" dirty="0" smtClean="0"/>
              <a:t>- лишение свободы на этот же срок с возможным штрафом до 80 тыс. руб. или в размере зарплаты (иного дохода) за период до 6 мес. </a:t>
            </a:r>
          </a:p>
          <a:p>
            <a:r>
              <a:rPr lang="ru-RU" dirty="0" smtClean="0">
                <a:hlinkClick r:id="rId5"/>
              </a:rPr>
              <a:t>Отдельное наказание</a:t>
            </a:r>
            <a:r>
              <a:rPr lang="ru-RU" dirty="0" smtClean="0"/>
              <a:t> ввели за те же деяния, совершенные в особо крупном размере либо организованной группой, а также сопряженные с извлечением дохода в особо крупном размере. </a:t>
            </a:r>
          </a:p>
          <a:p>
            <a:r>
              <a:rPr lang="ru-RU" i="1" dirty="0" smtClean="0"/>
              <a:t>Документ: Федеральный </a:t>
            </a:r>
            <a:r>
              <a:rPr lang="ru-RU" i="1" dirty="0" smtClean="0">
                <a:hlinkClick r:id="rId2"/>
              </a:rPr>
              <a:t>закон</a:t>
            </a:r>
            <a:r>
              <a:rPr lang="ru-RU" i="1" dirty="0" smtClean="0"/>
              <a:t> от 23.11.2024 N 406-ФЗ</a:t>
            </a:r>
            <a:r>
              <a:rPr lang="ru-RU" dirty="0" smtClean="0"/>
              <a:t> </a:t>
            </a:r>
          </a:p>
          <a:p>
            <a:endParaRPr lang="ru-RU" dirty="0"/>
          </a:p>
        </p:txBody>
      </p:sp>
      <p:sp>
        <p:nvSpPr>
          <p:cNvPr id="3" name="Заголовок 2"/>
          <p:cNvSpPr>
            <a:spLocks noGrp="1"/>
          </p:cNvSpPr>
          <p:nvPr>
            <p:ph type="title"/>
          </p:nvPr>
        </p:nvSpPr>
        <p:spPr/>
        <p:txBody>
          <a:bodyPr/>
          <a:lstStyle/>
          <a:p>
            <a:endParaRPr lang="ru-RU" dirty="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39552" y="1700808"/>
            <a:ext cx="8147248" cy="4873728"/>
          </a:xfrm>
        </p:spPr>
        <p:txBody>
          <a:bodyPr>
            <a:normAutofit fontScale="47500" lnSpcReduction="20000"/>
          </a:bodyPr>
          <a:lstStyle/>
          <a:p>
            <a:pPr fontAlgn="base"/>
            <a:r>
              <a:rPr lang="ru-RU" b="1" dirty="0" err="1" smtClean="0"/>
              <a:t>Самозанятость</a:t>
            </a:r>
            <a:r>
              <a:rPr lang="ru-RU" b="1" dirty="0" smtClean="0"/>
              <a:t>.</a:t>
            </a:r>
            <a:endParaRPr lang="ru-RU" dirty="0" smtClean="0"/>
          </a:p>
          <a:p>
            <a:pPr fontAlgn="base"/>
            <a:r>
              <a:rPr lang="ru-RU" dirty="0" err="1" smtClean="0"/>
              <a:t>Физлица</a:t>
            </a:r>
            <a:r>
              <a:rPr lang="ru-RU" dirty="0" smtClean="0"/>
              <a:t> работали на результат, режим определяли сами – отношения не трудовые</a:t>
            </a:r>
          </a:p>
          <a:p>
            <a:pPr fontAlgn="base"/>
            <a:r>
              <a:rPr lang="ru-RU" dirty="0" smtClean="0"/>
              <a:t>Общество выиграло закупку. Из-за недостаточности штата оно привлекло </a:t>
            </a:r>
            <a:r>
              <a:rPr lang="ru-RU" dirty="0" err="1" smtClean="0"/>
              <a:t>самозанятых</a:t>
            </a:r>
            <a:r>
              <a:rPr lang="ru-RU" dirty="0" smtClean="0"/>
              <a:t>. Инспекция </a:t>
            </a:r>
            <a:r>
              <a:rPr lang="ru-RU" dirty="0" smtClean="0">
                <a:hlinkClick r:id="rId2"/>
              </a:rPr>
              <a:t>посчитала</a:t>
            </a:r>
            <a:r>
              <a:rPr lang="ru-RU" dirty="0" smtClean="0"/>
              <a:t> договоры трудовыми: их цель в ежедневной работе, </a:t>
            </a:r>
            <a:r>
              <a:rPr lang="ru-RU" dirty="0" err="1" smtClean="0"/>
              <a:t>физлица</a:t>
            </a:r>
            <a:r>
              <a:rPr lang="ru-RU" dirty="0" smtClean="0"/>
              <a:t> подчинялись режиму труда, проходили </a:t>
            </a:r>
            <a:r>
              <a:rPr lang="ru-RU" dirty="0" err="1" smtClean="0"/>
              <a:t>предрейсовые</a:t>
            </a:r>
            <a:r>
              <a:rPr lang="ru-RU" dirty="0" smtClean="0"/>
              <a:t> и </a:t>
            </a:r>
            <a:r>
              <a:rPr lang="ru-RU" dirty="0" err="1" smtClean="0"/>
              <a:t>послерейсовые</a:t>
            </a:r>
            <a:r>
              <a:rPr lang="ru-RU" dirty="0" smtClean="0"/>
              <a:t> медосмотры, организация обеспечивала условия труда.</a:t>
            </a:r>
          </a:p>
          <a:p>
            <a:pPr fontAlgn="base"/>
            <a:r>
              <a:rPr lang="ru-RU" dirty="0" smtClean="0"/>
              <a:t>18-й ААС с контролерами </a:t>
            </a:r>
            <a:r>
              <a:rPr lang="ru-RU" dirty="0" smtClean="0">
                <a:hlinkClick r:id="rId3"/>
              </a:rPr>
              <a:t>не согласился</a:t>
            </a:r>
            <a:r>
              <a:rPr lang="ru-RU" dirty="0" smtClean="0"/>
              <a:t>:</a:t>
            </a:r>
          </a:p>
          <a:p>
            <a:pPr fontAlgn="base"/>
            <a:r>
              <a:rPr lang="ru-RU" dirty="0" err="1" smtClean="0"/>
              <a:t>самозанятых</a:t>
            </a:r>
            <a:r>
              <a:rPr lang="ru-RU" dirty="0" smtClean="0"/>
              <a:t> </a:t>
            </a:r>
            <a:r>
              <a:rPr lang="ru-RU" dirty="0" smtClean="0">
                <a:hlinkClick r:id="rId4"/>
              </a:rPr>
              <a:t>привлекали</a:t>
            </a:r>
            <a:r>
              <a:rPr lang="ru-RU" dirty="0" smtClean="0"/>
              <a:t> не постоянно, а по мере потребности;</a:t>
            </a:r>
          </a:p>
          <a:p>
            <a:pPr fontAlgn="base"/>
            <a:r>
              <a:rPr lang="ru-RU" dirty="0" smtClean="0"/>
              <a:t>они </a:t>
            </a:r>
            <a:r>
              <a:rPr lang="ru-RU" dirty="0" smtClean="0">
                <a:hlinkClick r:id="rId5"/>
              </a:rPr>
              <a:t>не подчинялись</a:t>
            </a:r>
            <a:r>
              <a:rPr lang="ru-RU" dirty="0" smtClean="0"/>
              <a:t> графику работы;</a:t>
            </a:r>
          </a:p>
          <a:p>
            <a:pPr fontAlgn="base"/>
            <a:r>
              <a:rPr lang="ru-RU" dirty="0" smtClean="0"/>
              <a:t>договоры </a:t>
            </a:r>
            <a:r>
              <a:rPr lang="ru-RU" dirty="0" smtClean="0">
                <a:hlinkClick r:id="rId6"/>
              </a:rPr>
              <a:t>не содержали</a:t>
            </a:r>
            <a:r>
              <a:rPr lang="ru-RU" dirty="0" smtClean="0"/>
              <a:t> режим труда и отдыха, </a:t>
            </a:r>
            <a:r>
              <a:rPr lang="ru-RU" dirty="0" smtClean="0">
                <a:hlinkClick r:id="rId7"/>
              </a:rPr>
              <a:t>нет</a:t>
            </a:r>
            <a:r>
              <a:rPr lang="ru-RU" dirty="0" smtClean="0"/>
              <a:t> в них </a:t>
            </a:r>
            <a:r>
              <a:rPr lang="ru-RU" dirty="0" err="1" smtClean="0"/>
              <a:t>соцгарантий</a:t>
            </a:r>
            <a:r>
              <a:rPr lang="ru-RU" dirty="0" smtClean="0"/>
              <a:t> и повышенной оплаты в праздники; организация </a:t>
            </a:r>
            <a:r>
              <a:rPr lang="ru-RU" dirty="0" smtClean="0">
                <a:hlinkClick r:id="rId8"/>
              </a:rPr>
              <a:t>оплачивала</a:t>
            </a:r>
            <a:r>
              <a:rPr lang="ru-RU" dirty="0" smtClean="0"/>
              <a:t> не процесс труда, а результат.</a:t>
            </a:r>
          </a:p>
          <a:p>
            <a:pPr fontAlgn="base"/>
            <a:endParaRPr lang="ru-RU" dirty="0" smtClean="0"/>
          </a:p>
          <a:p>
            <a:pPr fontAlgn="base"/>
            <a:r>
              <a:rPr lang="ru-RU" dirty="0" smtClean="0"/>
              <a:t>В другом деле этот же суд </a:t>
            </a:r>
            <a:r>
              <a:rPr lang="ru-RU" dirty="0" smtClean="0">
                <a:hlinkClick r:id="rId9"/>
              </a:rPr>
              <a:t>не увидел</a:t>
            </a:r>
            <a:r>
              <a:rPr lang="ru-RU" dirty="0" smtClean="0"/>
              <a:t> подмену трудовых отношений гражданскими:</a:t>
            </a:r>
          </a:p>
          <a:p>
            <a:pPr fontAlgn="base"/>
            <a:r>
              <a:rPr lang="ru-RU" dirty="0" smtClean="0"/>
              <a:t>в договорах </a:t>
            </a:r>
            <a:r>
              <a:rPr lang="ru-RU" dirty="0" smtClean="0">
                <a:hlinkClick r:id="rId10"/>
              </a:rPr>
              <a:t>указали</a:t>
            </a:r>
            <a:r>
              <a:rPr lang="ru-RU" dirty="0" smtClean="0"/>
              <a:t> работы, а не должности;</a:t>
            </a:r>
          </a:p>
          <a:p>
            <a:pPr fontAlgn="base"/>
            <a:r>
              <a:rPr lang="ru-RU" dirty="0" smtClean="0"/>
              <a:t>работы </a:t>
            </a:r>
            <a:r>
              <a:rPr lang="ru-RU" dirty="0" smtClean="0">
                <a:hlinkClick r:id="rId11"/>
              </a:rPr>
              <a:t>оплачивали</a:t>
            </a:r>
            <a:r>
              <a:rPr lang="ru-RU" dirty="0" smtClean="0"/>
              <a:t> раз в месяц после составления акта;</a:t>
            </a:r>
          </a:p>
          <a:p>
            <a:pPr fontAlgn="base"/>
            <a:r>
              <a:rPr lang="ru-RU" dirty="0" smtClean="0"/>
              <a:t>отношения </a:t>
            </a:r>
            <a:r>
              <a:rPr lang="ru-RU" dirty="0" smtClean="0">
                <a:hlinkClick r:id="rId12"/>
              </a:rPr>
              <a:t>не долгие</a:t>
            </a:r>
            <a:r>
              <a:rPr lang="ru-RU" dirty="0" smtClean="0"/>
              <a:t>, договоры допускали перерывы;</a:t>
            </a:r>
          </a:p>
          <a:p>
            <a:pPr fontAlgn="base"/>
            <a:r>
              <a:rPr lang="ru-RU" dirty="0" smtClean="0"/>
              <a:t>отработанное </a:t>
            </a:r>
            <a:r>
              <a:rPr lang="ru-RU" dirty="0" err="1" smtClean="0"/>
              <a:t>самозанятыми</a:t>
            </a:r>
            <a:r>
              <a:rPr lang="ru-RU" dirty="0" smtClean="0"/>
              <a:t> время </a:t>
            </a:r>
            <a:r>
              <a:rPr lang="ru-RU" dirty="0" smtClean="0">
                <a:hlinkClick r:id="rId13"/>
              </a:rPr>
              <a:t>превышало</a:t>
            </a:r>
            <a:r>
              <a:rPr lang="ru-RU" dirty="0" smtClean="0"/>
              <a:t> нормы рабочего времени по ТК РФ;</a:t>
            </a:r>
          </a:p>
          <a:p>
            <a:pPr fontAlgn="base"/>
            <a:r>
              <a:rPr lang="ru-RU" dirty="0" smtClean="0"/>
              <a:t>работодатель </a:t>
            </a:r>
            <a:r>
              <a:rPr lang="ru-RU" dirty="0" smtClean="0">
                <a:hlinkClick r:id="rId14"/>
              </a:rPr>
              <a:t>не определял</a:t>
            </a:r>
            <a:r>
              <a:rPr lang="ru-RU" dirty="0" smtClean="0"/>
              <a:t> режим их работы.</a:t>
            </a:r>
          </a:p>
          <a:p>
            <a:pPr fontAlgn="base"/>
            <a:endParaRPr lang="ru-RU" dirty="0" smtClean="0"/>
          </a:p>
        </p:txBody>
      </p:sp>
      <p:sp>
        <p:nvSpPr>
          <p:cNvPr id="4" name="Заголовок 1"/>
          <p:cNvSpPr>
            <a:spLocks noGrp="1"/>
          </p:cNvSpPr>
          <p:nvPr>
            <p:ph type="title"/>
          </p:nvPr>
        </p:nvSpPr>
        <p:spPr>
          <a:xfrm>
            <a:off x="611560" y="764704"/>
            <a:ext cx="8075240" cy="792088"/>
          </a:xfrm>
        </p:spPr>
        <p:txBody>
          <a:bodyPr>
            <a:normAutofit/>
          </a:bodyPr>
          <a:lstStyle/>
          <a:p>
            <a:r>
              <a:rPr lang="ru-RU" dirty="0" smtClean="0"/>
              <a:t>Разъяснения Минфина </a:t>
            </a:r>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6045</TotalTime>
  <Words>4870</Words>
  <Application>Microsoft Office PowerPoint</Application>
  <PresentationFormat>Экран (4:3)</PresentationFormat>
  <Paragraphs>519</Paragraphs>
  <Slides>91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91</vt:i4>
      </vt:variant>
    </vt:vector>
  </HeadingPairs>
  <TitlesOfParts>
    <vt:vector size="92" baseType="lpstr">
      <vt:lpstr>Открытая</vt:lpstr>
      <vt:lpstr>Налогообложение торгово-промышленных палат </vt:lpstr>
      <vt:lpstr>Налоги</vt:lpstr>
      <vt:lpstr>Налог на прибыль</vt:lpstr>
      <vt:lpstr>Статья 247. Объект налогообложения </vt:lpstr>
      <vt:lpstr>Статья 250. Внереализационные доходы </vt:lpstr>
      <vt:lpstr>Статья 250. Внереализационные доходы </vt:lpstr>
      <vt:lpstr>Ст 250</vt:lpstr>
      <vt:lpstr>Доходы и расходы</vt:lpstr>
      <vt:lpstr>176-ФЗ от 12.07.24</vt:lpstr>
      <vt:lpstr>Слайд 10</vt:lpstr>
      <vt:lpstr>Слайд 11</vt:lpstr>
      <vt:lpstr>Слайд 12</vt:lpstr>
      <vt:lpstr>Слайд 13</vt:lpstr>
      <vt:lpstr>Слайд 14</vt:lpstr>
      <vt:lpstr>Слайд 15</vt:lpstr>
      <vt:lpstr>НАЛОГООБЛОЖЕНИЕ</vt:lpstr>
      <vt:lpstr>Когда УСН выгодна</vt:lpstr>
      <vt:lpstr>УСН</vt:lpstr>
      <vt:lpstr>НДС</vt:lpstr>
      <vt:lpstr>НДС</vt:lpstr>
      <vt:lpstr>НК РФ Статья 420. Объект обложения страховыми взносами</vt:lpstr>
      <vt:lpstr>НК РФ Статья 420. Объект обложения страховыми взносами</vt:lpstr>
      <vt:lpstr>НК РФ Статья 420. Объект обложения страховыми взносами</vt:lpstr>
      <vt:lpstr>НК РФ Статья 420. Объект обложения страховыми взносами</vt:lpstr>
      <vt:lpstr>Пониженные тарифы</vt:lpstr>
      <vt:lpstr>Сведения в СФР</vt:lpstr>
      <vt:lpstr>СФР- уведомления</vt:lpstr>
      <vt:lpstr>Слайд 28</vt:lpstr>
      <vt:lpstr>Письмо ФНС России от 18.11.2024 N БС-4-11/13083@ </vt:lpstr>
      <vt:lpstr>Пониженные тарифы</vt:lpstr>
      <vt:lpstr>Слайд 31</vt:lpstr>
      <vt:lpstr>Слайд 32</vt:lpstr>
      <vt:lpstr>Прогрессивная шкала с 25 года</vt:lpstr>
      <vt:lpstr>НДФЛ</vt:lpstr>
      <vt:lpstr>Статья 217. Доходы, не подлежащие налогообложению (освобождаемые от налогообложения) </vt:lpstr>
      <vt:lpstr>Статья 217. Доходы, не подлежащие налогообложению (освобождаемые от налогообложения) </vt:lpstr>
      <vt:lpstr>Статья 217. Доходы, не подлежащие налогообложению (освобождаемые от налогообложения) </vt:lpstr>
      <vt:lpstr>Волонтеры</vt:lpstr>
      <vt:lpstr>Условие</vt:lpstr>
      <vt:lpstr>Проезд и проживание</vt:lpstr>
      <vt:lpstr>Призы и подарки</vt:lpstr>
      <vt:lpstr>НЕ СОТРУДНИКИ!</vt:lpstr>
      <vt:lpstr>Как оформить авансовый отчёт по расходу с корпоративной карты </vt:lpstr>
      <vt:lpstr>Слайд 44</vt:lpstr>
      <vt:lpstr>Слайд 45</vt:lpstr>
      <vt:lpstr>Семейный НДФЛ(закон № 179-ФЗ от 13.07.24)</vt:lpstr>
      <vt:lpstr>Стандартные налоговые вычеты (ст.218 НК)</vt:lpstr>
      <vt:lpstr>Размеры стандартных вычетов</vt:lpstr>
      <vt:lpstr>Социальные вычеты (ст.219 НК)</vt:lpstr>
      <vt:lpstr>Социальные вычеты (медицина)</vt:lpstr>
      <vt:lpstr>Социальные вычеты</vt:lpstr>
      <vt:lpstr>№ 389-ФЗ от 31.07.23</vt:lpstr>
      <vt:lpstr>Профессиональные вычеты (ст.221 НК)</vt:lpstr>
      <vt:lpstr>Профессиональные вычеты </vt:lpstr>
      <vt:lpstr>Налоговая реформа - 25</vt:lpstr>
      <vt:lpstr>УСН в 2025 году</vt:lpstr>
      <vt:lpstr>НДС на УСНО</vt:lpstr>
      <vt:lpstr>Пример.</vt:lpstr>
      <vt:lpstr>Имущественные налоги</vt:lpstr>
      <vt:lpstr>Слайд 60</vt:lpstr>
      <vt:lpstr>Слайд 61</vt:lpstr>
      <vt:lpstr>Слайд 62</vt:lpstr>
      <vt:lpstr>Субсидии</vt:lpstr>
      <vt:lpstr>Субсидии</vt:lpstr>
      <vt:lpstr>Ст 78. БК РФ</vt:lpstr>
      <vt:lpstr>Ст 78. БК РФ</vt:lpstr>
      <vt:lpstr>Источник: Письмо УФНС по г.Москве  №16-05/106517 от 12.10.2015 г. </vt:lpstr>
      <vt:lpstr>Налог на прибыль. Ст 251</vt:lpstr>
      <vt:lpstr>Налог на прибыль. Ст 251</vt:lpstr>
      <vt:lpstr>Налог на прибыль. Ст 251</vt:lpstr>
      <vt:lpstr>Налог на прибыль. Ст 251</vt:lpstr>
      <vt:lpstr>Налог на прибыль. Ст 251</vt:lpstr>
      <vt:lpstr>Налог на прибыль. Ст 251</vt:lpstr>
      <vt:lpstr>Налог на прибыль. Ст 251</vt:lpstr>
      <vt:lpstr>Статья 247. Объект налогообложения </vt:lpstr>
      <vt:lpstr>Статья 250. Внереализационные доходы </vt:lpstr>
      <vt:lpstr>Статья 250. Внереализационные доходы </vt:lpstr>
      <vt:lpstr>Ст 250</vt:lpstr>
      <vt:lpstr>Для целей налогообложения</vt:lpstr>
      <vt:lpstr>Разъяснения Минфина </vt:lpstr>
      <vt:lpstr>Разъяснения Минфина </vt:lpstr>
      <vt:lpstr>Разъяснения Минфина </vt:lpstr>
      <vt:lpstr>Разъяснения Минфина </vt:lpstr>
      <vt:lpstr>Разъяснения Минфина </vt:lpstr>
      <vt:lpstr>Разъяснения Минфина </vt:lpstr>
      <vt:lpstr>Разъяснения Минфина </vt:lpstr>
      <vt:lpstr>: Письмо Минфина России от 12.08.2024 N 03-03-06/1/75207 </vt:lpstr>
      <vt:lpstr>НДФЛ и взносы: суды признали выплаты ИП скрытой формой оплаты труда (05.12.2024)</vt:lpstr>
      <vt:lpstr>НДФЛ и взносы: суды признали выплаты ИП скрытой формой оплаты труда (05.12.2024)</vt:lpstr>
      <vt:lpstr>Слайд 90</vt:lpstr>
      <vt:lpstr>Разъяснения Минфина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Пользователь Windows</dc:creator>
  <cp:lastModifiedBy>Екатерина Баханькова</cp:lastModifiedBy>
  <cp:revision>244</cp:revision>
  <dcterms:created xsi:type="dcterms:W3CDTF">2019-08-25T19:36:08Z</dcterms:created>
  <dcterms:modified xsi:type="dcterms:W3CDTF">2024-12-16T22:54:23Z</dcterms:modified>
</cp:coreProperties>
</file>