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7" r:id="rId12"/>
    <p:sldId id="276" r:id="rId13"/>
    <p:sldId id="266" r:id="rId14"/>
    <p:sldId id="277" r:id="rId15"/>
    <p:sldId id="275" r:id="rId16"/>
    <p:sldId id="274" r:id="rId17"/>
    <p:sldId id="273" r:id="rId18"/>
    <p:sldId id="268" r:id="rId19"/>
    <p:sldId id="269" r:id="rId20"/>
    <p:sldId id="270" r:id="rId21"/>
    <p:sldId id="271" r:id="rId22"/>
    <p:sldId id="272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72C352-5636-4FFE-8132-22A5760430A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36EC3D-03DE-4393-B8CB-56F1D7B28DD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980729"/>
            <a:ext cx="684076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spc="-20" dirty="0" smtClean="0">
                <a:solidFill>
                  <a:srgbClr val="0070C0"/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Стратегия и механизмы развития  регионального рынка санаторно-курортных и оздоровительных услуг </a:t>
            </a:r>
          </a:p>
          <a:p>
            <a:pPr algn="ctr"/>
            <a:endParaRPr lang="ru-RU" sz="2800" spc="-2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spc="-2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spc="-2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spc="-2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spc="-2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Брюханова Г.Д. д.м.н., профессор СГУ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742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38139"/>
            <a:ext cx="8424935" cy="568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8632" y="6253226"/>
            <a:ext cx="7173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Global Wellness Economy Monitor </a:t>
            </a:r>
            <a:r>
              <a:rPr lang="ru-RU" dirty="0" smtClean="0">
                <a:solidFill>
                  <a:srgbClr val="0070C0"/>
                </a:solidFill>
              </a:rPr>
              <a:t>  (ведёт статистику с 2014 г.)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632" y="0"/>
            <a:ext cx="6957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Современная статистика и тренды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072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70C0"/>
                </a:solidFill>
                <a:latin typeface="Montserrat"/>
              </a:rPr>
              <a:t>Оздоровительный туризм</a:t>
            </a:r>
            <a:r>
              <a:rPr lang="ru-RU" b="1" dirty="0">
                <a:solidFill>
                  <a:srgbClr val="333333"/>
                </a:solidFill>
                <a:latin typeface="Montserrat"/>
              </a:rPr>
              <a:t> </a:t>
            </a:r>
            <a:endParaRPr lang="ru-RU" b="1" dirty="0" smtClean="0">
              <a:solidFill>
                <a:srgbClr val="333333"/>
              </a:solidFill>
              <a:latin typeface="Montserrat"/>
            </a:endParaRPr>
          </a:p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Объём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в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$639 млрд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оздоровительному туристическому рынку даёт ежегодный </a:t>
            </a:r>
            <a:r>
              <a:rPr lang="ru-RU" dirty="0">
                <a:solidFill>
                  <a:srgbClr val="7030A0"/>
                </a:solidFill>
                <a:latin typeface="Montserrat"/>
              </a:rPr>
              <a:t>рост в размере 6,5% с 2015 по 2017 </a:t>
            </a:r>
            <a:r>
              <a:rPr lang="ru-RU" dirty="0" err="1" smtClean="0">
                <a:solidFill>
                  <a:srgbClr val="7030A0"/>
                </a:solidFill>
                <a:latin typeface="Montserrat"/>
              </a:rPr>
              <a:t>г.г</a:t>
            </a:r>
            <a:r>
              <a:rPr lang="ru-RU" dirty="0" smtClean="0">
                <a:solidFill>
                  <a:srgbClr val="7030A0"/>
                </a:solidFill>
                <a:latin typeface="Montserrat"/>
              </a:rPr>
              <a:t>.,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что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более чем вдвое превышает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3,2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% темпы роста туризма в целом. В 2017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г.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мировые путешественники совершили 830 миллионов </a:t>
            </a:r>
            <a:r>
              <a:rPr lang="ru-RU" dirty="0">
                <a:solidFill>
                  <a:srgbClr val="7030A0"/>
                </a:solidFill>
                <a:latin typeface="Montserrat"/>
              </a:rPr>
              <a:t>оздоровительных поездок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, что на 139 миллионов больше, чем в 2015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г.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– и эти поездки </a:t>
            </a:r>
            <a:r>
              <a:rPr lang="ru-RU" dirty="0">
                <a:solidFill>
                  <a:srgbClr val="7030A0"/>
                </a:solidFill>
                <a:latin typeface="Montserrat"/>
              </a:rPr>
              <a:t>составляют 17%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 от общих расходов на туризм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.</a:t>
            </a:r>
          </a:p>
          <a:p>
            <a:pPr algn="just"/>
            <a:r>
              <a:rPr lang="ru-RU" dirty="0">
                <a:solidFill>
                  <a:srgbClr val="333333"/>
                </a:solidFill>
                <a:latin typeface="Montserrat"/>
              </a:rPr>
              <a:t>Рост оздоровительного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туризма - это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в значительной степени история о развивающихся рынках, с Азиатско-Тихоокеанским регионом, Латинской Америкой-Карибским бассейном, ближним Востоком-Северной Африкой и Африкой к югу от Сахары, </a:t>
            </a:r>
            <a:r>
              <a:rPr lang="ru-RU" dirty="0">
                <a:solidFill>
                  <a:srgbClr val="0070C0"/>
                </a:solidFill>
                <a:latin typeface="Montserrat"/>
              </a:rPr>
              <a:t>все они увеличивают прибыль, и на них приходится 57% увеличения числа оздоровительных поездок с 2015 года.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 </a:t>
            </a:r>
            <a:endParaRPr lang="ru-RU" dirty="0" smtClean="0">
              <a:solidFill>
                <a:srgbClr val="333333"/>
              </a:solidFill>
              <a:latin typeface="Montserrat"/>
            </a:endParaRPr>
          </a:p>
          <a:p>
            <a:pPr algn="just"/>
            <a:r>
              <a:rPr lang="ru-RU" dirty="0">
                <a:solidFill>
                  <a:srgbClr val="333333"/>
                </a:solidFill>
                <a:latin typeface="Montserrat"/>
              </a:rPr>
              <a:t>Китай и Индия занимают места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1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и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2 места по росту в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мире,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на них пришлось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более 12 миллионов и 17 миллионов оздоровительных поездок соответственно с 2015-2017 </a:t>
            </a:r>
            <a:r>
              <a:rPr lang="ru-RU" dirty="0" err="1" smtClean="0">
                <a:solidFill>
                  <a:srgbClr val="333333"/>
                </a:solidFill>
                <a:latin typeface="Montserrat"/>
              </a:rPr>
              <a:t>г.г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6535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49224"/>
            <a:ext cx="8801422" cy="4722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404664"/>
            <a:ext cx="85133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Wellness Tourism by Region 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2017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(потребление услуг, количество путешествий)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770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>
                <a:solidFill>
                  <a:srgbClr val="0070C0"/>
                </a:solidFill>
                <a:latin typeface="Montserrat"/>
              </a:rPr>
              <a:t>Термальные и</a:t>
            </a:r>
            <a:r>
              <a:rPr lang="ru-RU" b="1" u="sng" dirty="0" smtClean="0">
                <a:solidFill>
                  <a:srgbClr val="0070C0"/>
                </a:solidFill>
                <a:latin typeface="Montserrat"/>
              </a:rPr>
              <a:t> </a:t>
            </a:r>
            <a:r>
              <a:rPr lang="ru-RU" b="1" u="sng" dirty="0">
                <a:solidFill>
                  <a:srgbClr val="0070C0"/>
                </a:solidFill>
                <a:latin typeface="Montserrat"/>
              </a:rPr>
              <a:t>Минеральные </a:t>
            </a:r>
            <a:r>
              <a:rPr lang="ru-RU" b="1" u="sng" dirty="0" smtClean="0">
                <a:solidFill>
                  <a:srgbClr val="0070C0"/>
                </a:solidFill>
                <a:latin typeface="Montserrat"/>
              </a:rPr>
              <a:t>Источники (санаторно-курортная сфера)</a:t>
            </a:r>
          </a:p>
          <a:p>
            <a:pPr algn="just"/>
            <a:r>
              <a:rPr lang="ru-RU" b="1" dirty="0">
                <a:solidFill>
                  <a:srgbClr val="333333"/>
                </a:solidFill>
                <a:latin typeface="Montserrat"/>
              </a:rPr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Montserrat"/>
              </a:rPr>
              <a:t>Рынок термальных / минеральных источников продолжает расти по мере того, как все больше людей обращаются за водой для снятия стресса, исцеления и общения. </a:t>
            </a:r>
            <a:r>
              <a:rPr lang="ru-RU" dirty="0">
                <a:solidFill>
                  <a:srgbClr val="0070C0"/>
                </a:solidFill>
                <a:latin typeface="Montserrat"/>
              </a:rPr>
              <a:t>Рынок вырос с $ 51 млрд в 2015 году до $56,2 млрд в 2017 году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, в то время как </a:t>
            </a:r>
            <a:r>
              <a:rPr lang="ru-RU" dirty="0" smtClean="0">
                <a:solidFill>
                  <a:srgbClr val="7030A0"/>
                </a:solidFill>
                <a:latin typeface="Montserrat"/>
              </a:rPr>
              <a:t>количество объектов - </a:t>
            </a:r>
            <a:r>
              <a:rPr lang="ru-RU" dirty="0">
                <a:solidFill>
                  <a:srgbClr val="7030A0"/>
                </a:solidFill>
                <a:latin typeface="Montserrat"/>
              </a:rPr>
              <a:t>с 27 507 (в 109 странах) до 34 057 (в 127 странах)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 – на которых работают 1,8 млн работников. Отрасль интенсивно концентрируется в Азиатско-Тихоокеанском регионе и Европе, на долю которых приходится </a:t>
            </a:r>
            <a:r>
              <a:rPr lang="ru-RU" dirty="0">
                <a:solidFill>
                  <a:srgbClr val="7030A0"/>
                </a:solidFill>
                <a:latin typeface="Montserrat"/>
              </a:rPr>
              <a:t>95% доходов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.</a:t>
            </a:r>
          </a:p>
          <a:p>
            <a:pPr algn="just"/>
            <a:r>
              <a:rPr lang="ru-RU" dirty="0">
                <a:solidFill>
                  <a:srgbClr val="333333"/>
                </a:solidFill>
                <a:latin typeface="Montserrat"/>
              </a:rPr>
              <a:t> 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801" y="2673866"/>
            <a:ext cx="7044398" cy="3904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0135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962025"/>
            <a:ext cx="7115175" cy="4933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1683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7"/>
            <a:ext cx="8131100" cy="5188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8458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57494"/>
            <a:ext cx="7920880" cy="4891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8784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solidFill>
                  <a:srgbClr val="0070C0"/>
                </a:solidFill>
                <a:latin typeface="Montserrat"/>
              </a:rPr>
              <a:t>Спа-индустрия</a:t>
            </a:r>
            <a:r>
              <a:rPr lang="ru-RU" dirty="0">
                <a:solidFill>
                  <a:prstClr val="black"/>
                </a:solidFill>
              </a:rPr>
              <a:t/>
            </a:r>
            <a:br>
              <a:rPr lang="ru-RU" dirty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srgbClr val="333333"/>
                </a:solidFill>
                <a:latin typeface="Montserrat"/>
              </a:rPr>
              <a:t>Курортная и </a:t>
            </a:r>
            <a:r>
              <a:rPr lang="en-US" dirty="0" smtClean="0">
                <a:solidFill>
                  <a:srgbClr val="333333"/>
                </a:solidFill>
                <a:latin typeface="Montserrat"/>
              </a:rPr>
              <a:t>wellness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экономика выросла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до $118,8 млрд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рынка, она </a:t>
            </a:r>
            <a:r>
              <a:rPr lang="ru-RU" dirty="0">
                <a:solidFill>
                  <a:srgbClr val="C00000"/>
                </a:solidFill>
                <a:latin typeface="Montserrat"/>
              </a:rPr>
              <a:t>включает в себя доходы от санаторно-курортных учреждений </a:t>
            </a:r>
            <a:r>
              <a:rPr lang="ru-RU" dirty="0" smtClean="0">
                <a:solidFill>
                  <a:srgbClr val="C00000"/>
                </a:solidFill>
                <a:latin typeface="Montserrat"/>
              </a:rPr>
              <a:t>(93,6 </a:t>
            </a:r>
            <a:r>
              <a:rPr lang="ru-RU" dirty="0">
                <a:solidFill>
                  <a:srgbClr val="C00000"/>
                </a:solidFill>
                <a:latin typeface="Montserrat"/>
              </a:rPr>
              <a:t>млрд долларов США в год), а также сектора образования, консалтинга, ассоциаций, средств массовой информации и событий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, которые обеспечивают </a:t>
            </a:r>
            <a:r>
              <a:rPr lang="ru-RU" dirty="0">
                <a:solidFill>
                  <a:srgbClr val="0070C0"/>
                </a:solidFill>
                <a:latin typeface="Montserrat"/>
              </a:rPr>
              <a:t>рост бизнесу </a:t>
            </a:r>
            <a:r>
              <a:rPr lang="ru-RU" dirty="0" err="1">
                <a:solidFill>
                  <a:srgbClr val="0070C0"/>
                </a:solidFill>
                <a:latin typeface="Montserrat"/>
              </a:rPr>
              <a:t>спа</a:t>
            </a:r>
            <a:r>
              <a:rPr lang="ru-RU" dirty="0">
                <a:solidFill>
                  <a:srgbClr val="0070C0"/>
                </a:solidFill>
                <a:latin typeface="Montserrat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Montserrat"/>
              </a:rPr>
              <a:t>($</a:t>
            </a:r>
            <a:r>
              <a:rPr lang="ru-RU" dirty="0">
                <a:solidFill>
                  <a:srgbClr val="0070C0"/>
                </a:solidFill>
                <a:latin typeface="Montserrat"/>
              </a:rPr>
              <a:t>25,2 млрд</a:t>
            </a:r>
            <a:r>
              <a:rPr lang="ru-RU" dirty="0" smtClean="0">
                <a:solidFill>
                  <a:srgbClr val="0070C0"/>
                </a:solidFill>
                <a:latin typeface="Montserrat"/>
              </a:rPr>
              <a:t>)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8909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09" y="1593961"/>
            <a:ext cx="9052904" cy="4593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16633"/>
            <a:ext cx="88569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err="1" smtClean="0">
                <a:solidFill>
                  <a:srgbClr val="0070C0"/>
                </a:solidFill>
                <a:latin typeface="Montserrat"/>
              </a:rPr>
              <a:t>Спа</a:t>
            </a:r>
            <a:r>
              <a:rPr lang="ru-RU" b="1" u="sng" dirty="0" smtClean="0">
                <a:solidFill>
                  <a:srgbClr val="0070C0"/>
                </a:solidFill>
                <a:latin typeface="Montserrat"/>
              </a:rPr>
              <a:t>-индустрия</a:t>
            </a:r>
          </a:p>
          <a:p>
            <a:r>
              <a:rPr lang="ru-RU" dirty="0">
                <a:solidFill>
                  <a:prstClr val="black"/>
                </a:solidFill>
              </a:rPr>
              <a:t/>
            </a:r>
            <a:br>
              <a:rPr lang="ru-RU" dirty="0">
                <a:solidFill>
                  <a:prstClr val="black"/>
                </a:solidFill>
              </a:rPr>
            </a:br>
            <a:r>
              <a:rPr lang="ru-RU" dirty="0" err="1" smtClean="0">
                <a:solidFill>
                  <a:srgbClr val="333333"/>
                </a:solidFill>
                <a:latin typeface="Montserrat"/>
              </a:rPr>
              <a:t>Спа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-центры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: рост с 121,595 в 2015 г. до более чем 149,000 в 2017 г., (почти 2,6 млн рабочих мест.); </a:t>
            </a:r>
            <a:r>
              <a:rPr lang="ru-RU" dirty="0">
                <a:solidFill>
                  <a:srgbClr val="0070C0"/>
                </a:solidFill>
                <a:latin typeface="Montserrat"/>
              </a:rPr>
              <a:t>9,9% годового прироста выручки по </a:t>
            </a:r>
            <a:r>
              <a:rPr lang="ru-RU" dirty="0" err="1">
                <a:solidFill>
                  <a:srgbClr val="0070C0"/>
                </a:solidFill>
                <a:latin typeface="Montserrat"/>
              </a:rPr>
              <a:t>спа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, что значительно выше, чем в 2013-2015 гг. (2,3%).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91995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err="1">
                <a:solidFill>
                  <a:srgbClr val="0070C0"/>
                </a:solidFill>
                <a:latin typeface="Montserrat"/>
              </a:rPr>
              <a:t>Wellness</a:t>
            </a:r>
            <a:r>
              <a:rPr lang="ru-RU" b="1" dirty="0">
                <a:solidFill>
                  <a:srgbClr val="0070C0"/>
                </a:solidFill>
                <a:latin typeface="Montserrat"/>
              </a:rPr>
              <a:t> </a:t>
            </a:r>
            <a:r>
              <a:rPr lang="ru-RU" b="1" dirty="0" err="1">
                <a:solidFill>
                  <a:srgbClr val="0070C0"/>
                </a:solidFill>
                <a:latin typeface="Montserrat"/>
              </a:rPr>
              <a:t>Lifestyle</a:t>
            </a:r>
            <a:r>
              <a:rPr lang="ru-RU" b="1" dirty="0">
                <a:solidFill>
                  <a:srgbClr val="0070C0"/>
                </a:solidFill>
                <a:latin typeface="Montserrat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Montserrat"/>
              </a:rPr>
              <a:t>Недвижимость</a:t>
            </a:r>
          </a:p>
          <a:p>
            <a:pPr algn="just"/>
            <a:r>
              <a:rPr lang="ru-RU" dirty="0" smtClean="0">
                <a:solidFill>
                  <a:srgbClr val="333333"/>
                </a:solidFill>
                <a:latin typeface="Montserrat"/>
              </a:rPr>
              <a:t>Недвижимость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, которая включает в себя преднамеренные элементы здоровья в свой дизайн, материалы и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здания,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удобства и </a:t>
            </a:r>
            <a:r>
              <a:rPr lang="ru-RU" dirty="0" err="1" smtClean="0">
                <a:solidFill>
                  <a:srgbClr val="333333"/>
                </a:solidFill>
                <a:latin typeface="Montserrat"/>
              </a:rPr>
              <a:t>цифровизацию</a:t>
            </a:r>
            <a:r>
              <a:rPr lang="en-US" dirty="0" smtClean="0">
                <a:solidFill>
                  <a:srgbClr val="333333"/>
                </a:solidFill>
                <a:latin typeface="Montserrat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-растет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быстро, </a:t>
            </a:r>
            <a:r>
              <a:rPr lang="ru-RU" dirty="0" smtClean="0">
                <a:solidFill>
                  <a:srgbClr val="333333"/>
                </a:solidFill>
                <a:latin typeface="Montserrat"/>
              </a:rPr>
              <a:t>поскольку </a:t>
            </a:r>
            <a:r>
              <a:rPr lang="ru-RU" dirty="0" smtClean="0">
                <a:solidFill>
                  <a:srgbClr val="0070C0"/>
                </a:solidFill>
                <a:latin typeface="Montserrat"/>
              </a:rPr>
              <a:t>всё </a:t>
            </a:r>
            <a:r>
              <a:rPr lang="ru-RU" dirty="0">
                <a:solidFill>
                  <a:srgbClr val="0070C0"/>
                </a:solidFill>
                <a:latin typeface="Montserrat"/>
              </a:rPr>
              <a:t>больше людей </a:t>
            </a:r>
            <a:r>
              <a:rPr lang="ru-RU" dirty="0" smtClean="0">
                <a:solidFill>
                  <a:srgbClr val="0070C0"/>
                </a:solidFill>
                <a:latin typeface="Montserrat"/>
              </a:rPr>
              <a:t>желают приобрести </a:t>
            </a:r>
            <a:r>
              <a:rPr lang="ru-RU" dirty="0">
                <a:solidFill>
                  <a:srgbClr val="0070C0"/>
                </a:solidFill>
                <a:latin typeface="Montserrat"/>
              </a:rPr>
              <a:t>больше здоровья в местах, где они проводят большую часть своего времени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. Для сравнения, </a:t>
            </a:r>
            <a:r>
              <a:rPr lang="ru-RU" dirty="0">
                <a:solidFill>
                  <a:srgbClr val="0070C0"/>
                </a:solidFill>
                <a:latin typeface="Montserrat"/>
              </a:rPr>
              <a:t>этот рынок в $134 млрд сейчас составляет около 1,5% от общего годового мирового рынка строительства 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и около половины размера мировой индустрии зеленого строительства. </a:t>
            </a:r>
            <a:endParaRPr lang="ru-RU" dirty="0" smtClean="0">
              <a:solidFill>
                <a:srgbClr val="333333"/>
              </a:solidFill>
              <a:latin typeface="Montserrat"/>
            </a:endParaRPr>
          </a:p>
          <a:p>
            <a:pPr algn="just"/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64904"/>
            <a:ext cx="7410028" cy="4021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8771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595494" cy="4812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32656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solidFill>
                  <a:srgbClr val="333333"/>
                </a:solidFill>
                <a:latin typeface="Montserrat"/>
              </a:rPr>
              <a:t>В настоящее время более 740 </a:t>
            </a:r>
            <a:r>
              <a:rPr lang="ru-RU" dirty="0" err="1">
                <a:solidFill>
                  <a:srgbClr val="333333"/>
                </a:solidFill>
                <a:latin typeface="Montserrat"/>
              </a:rPr>
              <a:t>Wellness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Montserrat"/>
              </a:rPr>
              <a:t>Real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Montserrat"/>
              </a:rPr>
              <a:t>estate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Montserrat"/>
              </a:rPr>
              <a:t>and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Montserrat"/>
              </a:rPr>
              <a:t>community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Montserrat"/>
              </a:rPr>
              <a:t>developments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 построены или развиваются в 34 странах – </a:t>
            </a:r>
            <a:r>
              <a:rPr lang="ru-RU" dirty="0">
                <a:solidFill>
                  <a:srgbClr val="0070C0"/>
                </a:solidFill>
                <a:latin typeface="Montserrat"/>
              </a:rPr>
              <a:t>число, которое растет еженедельно</a:t>
            </a:r>
            <a:r>
              <a:rPr lang="ru-RU" dirty="0">
                <a:solidFill>
                  <a:srgbClr val="333333"/>
                </a:solidFill>
                <a:latin typeface="Montserrat"/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996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81" y="1556792"/>
            <a:ext cx="8648700" cy="4295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481" y="260648"/>
            <a:ext cx="85359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25 сентября 2015 года государства - члены ООН приняли Повестку дня в области устойчивого развития на период до 2030 года. </a:t>
            </a:r>
          </a:p>
        </p:txBody>
      </p:sp>
    </p:spTree>
    <p:extLst>
      <p:ext uri="{BB962C8B-B14F-4D97-AF65-F5344CB8AC3E}">
        <p14:creationId xmlns:p14="http://schemas.microsoft.com/office/powerpoint/2010/main" val="2437674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1219200"/>
            <a:ext cx="7591425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68234" y="225514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Мультипликативный эффект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5767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54" y="1052736"/>
            <a:ext cx="7767796" cy="4944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868144" y="3309193"/>
            <a:ext cx="18722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868144" y="3525217"/>
            <a:ext cx="129614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419872" y="2060848"/>
            <a:ext cx="16561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131840" y="2276872"/>
            <a:ext cx="12971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83568" y="26064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Расходы: иностранные  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WELNESS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туристы тратят на 53% больше,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внутренние – на 178% больше, чем обычные путешественники  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6096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16304"/>
            <a:ext cx="4645750" cy="3484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465" y="75728"/>
            <a:ext cx="950997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Региональная стратегия 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целевого рынка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экологического  уникального 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горно-климатического  и лечебно-оздоровительного курорта 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(биосферный заповедник занимает 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площадь 98% курорта, второй по величине в Европе и донор кислорода для 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этого континента).</a:t>
            </a:r>
          </a:p>
          <a:p>
            <a:r>
              <a:rPr lang="ru-RU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Конкурентные преимущества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Э</a:t>
            </a:r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экология;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 </a:t>
            </a:r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органические продукты локального 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(регионального производства);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Э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– эпидемиологическая безопасность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20" y="3501008"/>
            <a:ext cx="4283968" cy="3212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55280" y="2350956"/>
            <a:ext cx="42891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Механизм 1 (пассивная адаптация):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мультипликатор- экотуризм 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 сувенирная </a:t>
            </a:r>
            <a:r>
              <a:rPr lang="ru-RU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экопродукция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3279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76" y="2183272"/>
            <a:ext cx="2597175" cy="1460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87959"/>
            <a:ext cx="6914570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66228"/>
            <a:ext cx="455573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Механизм 2 (активная адаптация):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Мультипликатор  - </a:t>
            </a:r>
            <a:r>
              <a:rPr lang="ru-RU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экопарковки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(местное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производство</a:t>
            </a:r>
          </a:p>
          <a:p>
            <a:r>
              <a:rPr lang="ru-RU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экоматериалов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инвестиции, снижение 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ущерба от ливней)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Проект студента СГУ </a:t>
            </a:r>
            <a:r>
              <a:rPr lang="ru-RU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Алексеенкова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Е.А. 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межд.конкурс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РАНХиГС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2018)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865" y="260648"/>
            <a:ext cx="4344583" cy="2443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94887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00" y="1412776"/>
            <a:ext cx="8426791" cy="4738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611560" y="4581128"/>
            <a:ext cx="21602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23528" y="332656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Механизм 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 (направленный на формирование внешней среды)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мультипликатор – Международный фестиваль чая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11560" y="4869160"/>
            <a:ext cx="26766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67280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1700"/>
            <a:ext cx="6529635" cy="3671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52936"/>
            <a:ext cx="6402377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4153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9083"/>
            <a:ext cx="5038725" cy="3781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470" y="1989795"/>
            <a:ext cx="4750874" cy="3565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8960"/>
            <a:ext cx="4861227" cy="3648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6230" y="260648"/>
            <a:ext cx="37821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Механизм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4 (эколого-образовательно-просветительский):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Проект студента СГУ Снопов А.Н. 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(краевой конкурс АГРОТУР, 2018)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662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051728"/>
            <a:ext cx="2960054" cy="1665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2529599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+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20072" y="2593802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+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83110" y="3613666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+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99530"/>
            <a:ext cx="1905471" cy="1429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522" y="1999530"/>
            <a:ext cx="2162493" cy="1622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6" descr="C:\Users\галя\Pictures\вибросаун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192" y="3969352"/>
            <a:ext cx="2160823" cy="14945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3899788" y="1630198"/>
            <a:ext cx="302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+</a:t>
            </a: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070" y="157209"/>
            <a:ext cx="2914516" cy="1525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57687" y="6192809"/>
            <a:ext cx="3566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БЛАГОДАРЮ ЗА ВНИМАНИЕ!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5534249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70C0"/>
                </a:solidFill>
              </a:rPr>
              <a:t>Межотраслевой проект</a:t>
            </a:r>
            <a:r>
              <a:rPr lang="ru-RU" dirty="0" smtClean="0">
                <a:solidFill>
                  <a:srgbClr val="0070C0"/>
                </a:solidFill>
              </a:rPr>
              <a:t>: ТПП, ключевой туроператор, опорный вуз региона (СГУ) 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с дорожной картой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151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49694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данным </a:t>
            </a:r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Международного агентства по изучению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рака (</a:t>
            </a:r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МАИР), ежегодно в мире регистрируется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более 12 </a:t>
            </a:r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млн. новых случаев рака и около 6,2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млн смертей </a:t>
            </a:r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от него. 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Ежегодный темп прироста 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ЗНО составляет 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примерно 2%, что превышает 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0,3-0,5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% рост численности населения 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мира </a:t>
            </a:r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[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Cancer incidence in five continents. Vol. VIII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/eds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.: D. M.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Parkin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, S. L. Whelan, J.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Ferlay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[et al.].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– Lyon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International Agency for Research on Cancer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, 2002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. 838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p.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].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Неутешителен прогноз экспертов ВОЗ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онкологическая </a:t>
            </a:r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заболеваемость во всем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мире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возрастет </a:t>
            </a:r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 2050 г. до 24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млн. </a:t>
            </a:r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случаев,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смертность </a:t>
            </a:r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до 16 млн. ежегодно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регистрируемых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случаев [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World Cancer Report / World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Health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Organization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, International Agency for Research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on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Cance</a:t>
            </a:r>
            <a:r>
              <a:rPr lang="en-US" sz="1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Цит.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i="1" dirty="0" err="1">
                <a:latin typeface="Arial" pitchFamily="34" charset="0"/>
                <a:cs typeface="Arial" pitchFamily="34" charset="0"/>
              </a:rPr>
              <a:t>Golivets</a:t>
            </a:r>
            <a:r>
              <a:rPr lang="en-US" sz="1200" i="1" dirty="0">
                <a:latin typeface="Arial" pitchFamily="34" charset="0"/>
                <a:cs typeface="Arial" pitchFamily="34" charset="0"/>
              </a:rPr>
              <a:t> T.P., </a:t>
            </a:r>
            <a:r>
              <a:rPr lang="en-US" sz="1200" i="1" dirty="0" err="1">
                <a:latin typeface="Arial" pitchFamily="34" charset="0"/>
                <a:cs typeface="Arial" pitchFamily="34" charset="0"/>
              </a:rPr>
              <a:t>Kovalenko</a:t>
            </a:r>
            <a:r>
              <a:rPr lang="en-US" sz="1200" i="1" dirty="0">
                <a:latin typeface="Arial" pitchFamily="34" charset="0"/>
                <a:cs typeface="Arial" pitchFamily="34" charset="0"/>
              </a:rPr>
              <a:t> B.S., Analysis of world and </a:t>
            </a:r>
            <a:r>
              <a:rPr lang="en-US" sz="1200" i="1" dirty="0" err="1">
                <a:latin typeface="Arial" pitchFamily="34" charset="0"/>
                <a:cs typeface="Arial" pitchFamily="34" charset="0"/>
              </a:rPr>
              <a:t>russian</a:t>
            </a:r>
            <a:r>
              <a:rPr lang="en-US" sz="1200" i="1" dirty="0">
                <a:latin typeface="Arial" pitchFamily="34" charset="0"/>
                <a:cs typeface="Arial" pitchFamily="34" charset="0"/>
              </a:rPr>
              <a:t> trends in cancer </a:t>
            </a:r>
            <a:r>
              <a:rPr lang="en-US" sz="1200" i="1" dirty="0" smtClean="0">
                <a:latin typeface="Arial" pitchFamily="34" charset="0"/>
                <a:cs typeface="Arial" pitchFamily="34" charset="0"/>
              </a:rPr>
              <a:t>incidence</a:t>
            </a:r>
            <a:r>
              <a:rPr lang="ru-RU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i="1" dirty="0" err="1" smtClean="0">
                <a:latin typeface="Arial" pitchFamily="34" charset="0"/>
                <a:cs typeface="Arial" pitchFamily="34" charset="0"/>
              </a:rPr>
              <a:t>in</a:t>
            </a:r>
            <a:r>
              <a:rPr lang="ru-RU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i="1" dirty="0" err="1">
                <a:latin typeface="Arial" pitchFamily="34" charset="0"/>
                <a:cs typeface="Arial" pitchFamily="34" charset="0"/>
              </a:rPr>
              <a:t>the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i="1" dirty="0" err="1">
                <a:latin typeface="Arial" pitchFamily="34" charset="0"/>
                <a:cs typeface="Arial" pitchFamily="34" charset="0"/>
              </a:rPr>
              <a:t>twenty-first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i="1" dirty="0" err="1">
                <a:latin typeface="Arial" pitchFamily="34" charset="0"/>
                <a:cs typeface="Arial" pitchFamily="34" charset="0"/>
              </a:rPr>
              <a:t>century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 // Сетевой журнал «Научный результат</a:t>
            </a:r>
            <a:r>
              <a:rPr lang="ru-RU" sz="1200" i="1" dirty="0" smtClean="0">
                <a:latin typeface="Arial" pitchFamily="34" charset="0"/>
                <a:cs typeface="Arial" pitchFamily="34" charset="0"/>
              </a:rPr>
              <a:t>». Серия 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«Медицина и фармация». – Т.1, №4(6), 2015</a:t>
            </a:r>
            <a:r>
              <a:rPr lang="ru-RU" sz="1200" i="1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1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].</a:t>
            </a:r>
          </a:p>
          <a:p>
            <a:pPr algn="just"/>
            <a:endParaRPr lang="ru-RU" sz="1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92302"/>
            <a:ext cx="5442942" cy="1932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403834"/>
            <a:ext cx="1364159" cy="46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051720" y="3717032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1" y="5157192"/>
            <a:ext cx="7172325" cy="866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039" y="6046241"/>
            <a:ext cx="6143625" cy="238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899592" y="5805264"/>
            <a:ext cx="61206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1703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0"/>
            <a:ext cx="6437432" cy="6375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3" y="6488668"/>
            <a:ext cx="6379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ЗДРАВООХРАНЕНИЕ В РОССИИ. </a:t>
            </a:r>
            <a:r>
              <a:rPr lang="ru-RU" b="1" i="1" dirty="0" smtClean="0">
                <a:solidFill>
                  <a:srgbClr val="0070C0"/>
                </a:solidFill>
              </a:rPr>
              <a:t>2017, РОССТАТ</a:t>
            </a:r>
            <a:endParaRPr lang="ru-RU" dirty="0">
              <a:solidFill>
                <a:srgbClr val="0070C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369218" y="1916832"/>
            <a:ext cx="401109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9203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5964"/>
            <a:ext cx="5995382" cy="6111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6312315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i="1" dirty="0">
                <a:solidFill>
                  <a:srgbClr val="0070C0"/>
                </a:solidFill>
              </a:rPr>
              <a:t>ЗДРАВООХРАНЕНИЕ В РОССИИ. 2017, РОССТАТ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85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91" y="116632"/>
            <a:ext cx="6522145" cy="6176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6312315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i="1" dirty="0">
                <a:solidFill>
                  <a:srgbClr val="0070C0"/>
                </a:solidFill>
              </a:rPr>
              <a:t>ЗДРАВООХРАНЕНИЕ В РОССИИ. 2017, РОССТАТ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91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3292"/>
            <a:ext cx="6408712" cy="6166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6258999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i="1" dirty="0">
                <a:solidFill>
                  <a:srgbClr val="0070C0"/>
                </a:solidFill>
              </a:rPr>
              <a:t>ЗДРАВООХРАНЕНИЕ В РОССИИ. 2017, </a:t>
            </a:r>
            <a:r>
              <a:rPr lang="ru-RU" b="1" i="1" dirty="0" smtClean="0">
                <a:solidFill>
                  <a:srgbClr val="0070C0"/>
                </a:solidFill>
              </a:rPr>
              <a:t>РОССТАТ, *</a:t>
            </a:r>
            <a:r>
              <a:rPr lang="ru-RU" sz="1400" b="1" i="1" dirty="0" smtClean="0">
                <a:solidFill>
                  <a:srgbClr val="0070C0"/>
                </a:solidFill>
              </a:rPr>
              <a:t>данные за 2015-2016 г. – с учётом </a:t>
            </a:r>
            <a:r>
              <a:rPr lang="ru-RU" sz="1400" b="1" i="1" dirty="0" err="1" smtClean="0">
                <a:solidFill>
                  <a:srgbClr val="0070C0"/>
                </a:solidFill>
              </a:rPr>
              <a:t>микропредприятий</a:t>
            </a:r>
            <a:endParaRPr lang="ru-RU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289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16632"/>
            <a:ext cx="5334551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24944"/>
            <a:ext cx="5544616" cy="3564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9170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7544003" cy="4566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941168"/>
            <a:ext cx="80648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ИТАК:  ПРОГНОЗЫ СЕРЬЁЗНЫЕ, НАСЕЛЕНИЕ НЕ ОСОЗНАЁТ РИСКОВ И ПРЕДПОЧИТАЕТ ЛЕЧЕНИЕ ПРОФИЛАКТИКЕ.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НЕОБХОДИМА ИНФОРМАЦИОННО-РАЗЪЯСНИТЕЛЬНАЯ РАБОТА О РОЛИ ПРОФИЛАКТИКИ И ЗНАЧЕНИИ САНАТОРНО-КУРОРТНОГО ЛЕЧЕНИЯ И  ОЗДОРОВЛЕНИЯ, ФОРМИРОВАНИЯ ОСОЗНАННОГО ЗДОРОВОГО ОБРАЗА ЖИЗНИ И ПИТАНИЯ </a:t>
            </a:r>
          </a:p>
          <a:p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630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321</TotalTime>
  <Words>604</Words>
  <Application>Microsoft Office PowerPoint</Application>
  <PresentationFormat>Экран (4:3)</PresentationFormat>
  <Paragraphs>63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Franklin Gothic Book</vt:lpstr>
      <vt:lpstr>Franklin Gothic Medium</vt:lpstr>
      <vt:lpstr>Montserrat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галя</dc:creator>
  <cp:lastModifiedBy>Admin</cp:lastModifiedBy>
  <cp:revision>57</cp:revision>
  <dcterms:created xsi:type="dcterms:W3CDTF">2018-11-19T20:09:24Z</dcterms:created>
  <dcterms:modified xsi:type="dcterms:W3CDTF">2018-11-21T13:10:37Z</dcterms:modified>
</cp:coreProperties>
</file>