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9"/>
  </p:handoutMasterIdLst>
  <p:sldIdLst>
    <p:sldId id="256" r:id="rId2"/>
    <p:sldId id="269" r:id="rId3"/>
    <p:sldId id="272" r:id="rId4"/>
    <p:sldId id="267" r:id="rId5"/>
    <p:sldId id="270" r:id="rId6"/>
    <p:sldId id="274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2319"/>
    <a:srgbClr val="173A8D"/>
    <a:srgbClr val="003374"/>
    <a:srgbClr val="C9A093"/>
    <a:srgbClr val="F1F1F1"/>
    <a:srgbClr val="385592"/>
    <a:srgbClr val="3A5896"/>
    <a:srgbClr val="1D3C7A"/>
    <a:srgbClr val="21396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-122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BD9794-A4CC-42D0-9A65-24C6B9EF4076}" type="datetimeFigureOut">
              <a:rPr lang="en-US" smtClean="0"/>
              <a:t>9/16/2022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Nick\Desktop\Мусорка\Безымянный-1 (3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133" y="628389"/>
            <a:ext cx="4612050" cy="80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1158" y="5380852"/>
            <a:ext cx="4762777" cy="738664"/>
          </a:xfrm>
          <a:prstGeom prst="rect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РЦИ: </a:t>
            </a:r>
            <a:r>
              <a:rPr lang="ru-RU" sz="14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Поисеева</a:t>
            </a:r>
            <a:r>
              <a:rPr lang="ru-RU" sz="1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Петровна</a:t>
            </a:r>
          </a:p>
          <a:p>
            <a:r>
              <a:rPr lang="ru-RU" sz="14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Конт.тел</a:t>
            </a:r>
            <a:r>
              <a:rPr lang="ru-RU" sz="1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507198,507199</a:t>
            </a:r>
          </a:p>
          <a:p>
            <a:r>
              <a:rPr lang="ru-RU" sz="14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Эл.почта</a:t>
            </a:r>
            <a:r>
              <a:rPr lang="ru-RU" sz="1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rceykt@mail.ru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90572" y="6119516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2022 г.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628" y="1372804"/>
            <a:ext cx="3573060" cy="252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727007" y="3925404"/>
            <a:ext cx="3689985" cy="459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Исследования биологически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активных веществ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80394" y="4776622"/>
            <a:ext cx="2469885" cy="459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Клеточные 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технологии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7172" y="5615774"/>
            <a:ext cx="1412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Молекулярная 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генетика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802788" y="371308"/>
            <a:ext cx="7538421" cy="5867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lt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3200" dirty="0">
                <a:solidFill>
                  <a:schemeClr val="bg1"/>
                </a:solidFill>
                <a:latin typeface="PF DinText Pro Medium" pitchFamily="2" charset="0"/>
              </a:rPr>
              <a:t>Что такое РЦИ?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8650" y="1375758"/>
            <a:ext cx="7933286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Региональный центр инжиниринга – структурное подразделение ГАУ РС(Я) «Технопарк Якутия», созданное для выполнения работ, оказания услуг в целях развития инновационных технологий, повышения технологической готовности производства предприятий. 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791" y="2879038"/>
            <a:ext cx="4516413" cy="301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41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727007" y="3925404"/>
            <a:ext cx="3689985" cy="459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Исследования биологически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активных веществ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80394" y="4776622"/>
            <a:ext cx="2469885" cy="459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Клеточные 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технологии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7172" y="5615774"/>
            <a:ext cx="1412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Молекулярная 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200" b="1" kern="1200" dirty="0">
                <a:solidFill>
                  <a:schemeClr val="bg1"/>
                </a:solidFill>
                <a:effectLst/>
                <a:latin typeface="Tahoma"/>
                <a:ea typeface="Tahoma"/>
              </a:rPr>
              <a:t>генетика</a:t>
            </a:r>
            <a:endParaRPr lang="ru-RU" sz="12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802788" y="371308"/>
            <a:ext cx="7538421" cy="5867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lt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3200" dirty="0">
                <a:solidFill>
                  <a:schemeClr val="bg1"/>
                </a:solidFill>
                <a:latin typeface="PF DinText Pro Medium" pitchFamily="2" charset="0"/>
              </a:rPr>
              <a:t>Услуги РЦИ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53244" y="1161021"/>
            <a:ext cx="6466113" cy="51891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0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39" algn="l" defTabSz="9140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77" algn="l" defTabSz="9140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116" algn="l" defTabSz="9140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155" algn="l" defTabSz="9140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192" algn="l" defTabSz="9140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232" algn="l" defTabSz="9140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271" algn="l" defTabSz="9140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308" algn="l" defTabSz="9140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PF DinText Pro Light " pitchFamily="2" charset="0"/>
              </a:rPr>
              <a:t>Создание/апгрейд/развитие продукта: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Маркетинговые услуги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Содействие в проведении сертификации продукции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Составление бизнес-планов/ТЭО/</a:t>
            </a:r>
            <a:r>
              <a:rPr lang="ru-RU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инвест.меморандумов</a:t>
            </a:r>
            <a:endParaRPr lang="ru-RU" b="1" dirty="0">
              <a:solidFill>
                <a:schemeClr val="tx2">
                  <a:lumMod val="90000"/>
                  <a:lumOff val="10000"/>
                </a:schemeClr>
              </a:solidFill>
              <a:latin typeface="PF DinText Pro Light " pitchFamily="2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Анализ потенциала МСП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Оформление ТЗ, ТМ, патентов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PF DinText Pro Light " pitchFamily="2" charset="0"/>
              </a:rPr>
              <a:t>Мероприятия по «выращиванию» субъектов МСП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Проведение </a:t>
            </a:r>
            <a:r>
              <a:rPr lang="ru-RU" b="1" dirty="0" err="1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тех.аудитов</a:t>
            </a:r>
            <a:endParaRPr lang="ru-RU" b="1" dirty="0">
              <a:solidFill>
                <a:schemeClr val="tx2">
                  <a:lumMod val="90000"/>
                  <a:lumOff val="10000"/>
                </a:schemeClr>
              </a:solidFill>
              <a:latin typeface="PF DinText Pro Light " pitchFamily="2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PF DinText Pro Light " pitchFamily="2" charset="0"/>
              </a:rPr>
              <a:t>Модернизация производства: 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Разработка программ модернизации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PF DinText Pro Light " pitchFamily="2" charset="0"/>
              </a:rPr>
              <a:t>Иные комплексные услуги: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Инженерно-консультационные, проектно-конструкторские работы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PF DinText Pro Light " pitchFamily="2" charset="0"/>
              </a:rPr>
              <a:t>Проведение фин. или упр. аудитов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PF DinText Pro Light " pitchFamily="2" charset="0"/>
              </a:rPr>
              <a:t>Проведение </a:t>
            </a:r>
            <a:r>
              <a:rPr lang="ru-RU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PF DinText Pro Light " pitchFamily="2" charset="0"/>
              </a:rPr>
              <a:t>вебинаров</a:t>
            </a: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PF DinText Pro Light " pitchFamily="2" charset="0"/>
              </a:rPr>
              <a:t> и круглых столов с приглашением сторонних профильных организаций и экспертов</a:t>
            </a:r>
          </a:p>
        </p:txBody>
      </p:sp>
    </p:spTree>
    <p:extLst>
      <p:ext uri="{BB962C8B-B14F-4D97-AF65-F5344CB8AC3E}">
        <p14:creationId xmlns:p14="http://schemas.microsoft.com/office/powerpoint/2010/main" val="184613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9" descr="C:\Users\Nick\Desktop\kisspng-computer-icons-service-fiser-development-llc-custo-recive-5b18c03d12f958.0309674115283487330777.png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25" y="1519974"/>
            <a:ext cx="670744" cy="67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29160" y="1670680"/>
            <a:ext cx="32624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0000"/>
              </a:buClr>
            </a:pPr>
            <a:r>
              <a:rPr lang="ru-RU" altLang="ru-RU" sz="1600" dirty="0"/>
              <a:t>Объем</a:t>
            </a:r>
            <a:r>
              <a:rPr lang="en-US" altLang="ru-RU" sz="1600" dirty="0"/>
              <a:t> </a:t>
            </a:r>
            <a:r>
              <a:rPr lang="ru-RU" altLang="ru-RU" sz="1600" dirty="0"/>
              <a:t>финансирования</a:t>
            </a:r>
            <a:r>
              <a:rPr lang="en-US" altLang="ru-RU" sz="1600" dirty="0"/>
              <a:t> </a:t>
            </a:r>
            <a:r>
              <a:rPr lang="ru-RU" altLang="ru-RU" sz="1600" dirty="0"/>
              <a:t>РЦИ</a:t>
            </a:r>
          </a:p>
        </p:txBody>
      </p:sp>
      <p:pic>
        <p:nvPicPr>
          <p:cNvPr id="4" name="Picture 23" descr="C:\Users\Nick\Desktop\Мусорка\edit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270" y="2789358"/>
            <a:ext cx="670744" cy="67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29160" y="281377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000000"/>
              </a:buClr>
            </a:pPr>
            <a:r>
              <a:rPr lang="ru-RU" altLang="ru-RU" sz="1600" dirty="0"/>
              <a:t>Заявка рассмотрена, из них </a:t>
            </a:r>
          </a:p>
          <a:p>
            <a:pPr>
              <a:buClr>
                <a:srgbClr val="000000"/>
              </a:buClr>
            </a:pPr>
            <a:r>
              <a:rPr lang="ru-RU" altLang="ru-RU" sz="1600" dirty="0"/>
              <a:t>67 уникальных субъектов МСП</a:t>
            </a:r>
          </a:p>
        </p:txBody>
      </p:sp>
      <p:pic>
        <p:nvPicPr>
          <p:cNvPr id="7" name="Picture 24" descr="C:\Users\Nick\Desktop\Мусорка\handshake.png"/>
          <p:cNvPicPr>
            <a:picLocks noChangeAspect="1" noChangeArrowheads="1"/>
          </p:cNvPicPr>
          <p:nvPr/>
        </p:nvPicPr>
        <p:blipFill>
          <a:blip r:embed="rId4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93" y="4146398"/>
            <a:ext cx="792267" cy="79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1814105" y="4211248"/>
            <a:ext cx="50348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charset="0"/>
              <a:buNone/>
            </a:pPr>
            <a:r>
              <a:rPr lang="ru-RU" altLang="ru-RU" sz="1600" dirty="0">
                <a:latin typeface="+mn-lt"/>
              </a:rPr>
              <a:t>Договоров с инжиниринговыми</a:t>
            </a:r>
          </a:p>
          <a:p>
            <a:pPr eaLnBrk="1" hangingPunct="1">
              <a:buClr>
                <a:srgbClr val="000000"/>
              </a:buClr>
              <a:buFont typeface="Arial" charset="0"/>
              <a:buNone/>
            </a:pPr>
            <a:r>
              <a:rPr lang="ru-RU" altLang="ru-RU" sz="1600" dirty="0">
                <a:latin typeface="+mn-lt"/>
              </a:rPr>
              <a:t>компаниями на общую сумму </a:t>
            </a:r>
          </a:p>
          <a:p>
            <a:pPr eaLnBrk="1" hangingPunct="1">
              <a:buClr>
                <a:srgbClr val="000000"/>
              </a:buClr>
              <a:buFont typeface="Arial" charset="0"/>
              <a:buNone/>
            </a:pPr>
            <a:r>
              <a:rPr lang="ru-RU" altLang="ru-RU" sz="1600" b="1" dirty="0">
                <a:solidFill>
                  <a:srgbClr val="0070C0"/>
                </a:solidFill>
                <a:latin typeface="+mn-lt"/>
              </a:rPr>
              <a:t>6 334</a:t>
            </a:r>
            <a:r>
              <a:rPr lang="en-US" altLang="ru-RU" sz="1600" b="1" dirty="0">
                <a:solidFill>
                  <a:srgbClr val="0070C0"/>
                </a:solidFill>
                <a:latin typeface="+mn-lt"/>
              </a:rPr>
              <a:t>,5</a:t>
            </a:r>
            <a:r>
              <a:rPr lang="ru-RU" altLang="ru-RU" sz="1600" b="1" dirty="0">
                <a:solidFill>
                  <a:srgbClr val="0070C0"/>
                </a:solidFill>
                <a:latin typeface="+mn-lt"/>
              </a:rPr>
              <a:t> тыс. </a:t>
            </a:r>
            <a:r>
              <a:rPr lang="ru-RU" altLang="ru-RU" sz="1600" dirty="0">
                <a:latin typeface="+mn-lt"/>
              </a:rPr>
              <a:t>руб.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80922" y="3633209"/>
            <a:ext cx="27152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ru-RU" altLang="ru-RU" sz="1600" dirty="0"/>
              <a:t>Сертификатов продукции</a:t>
            </a:r>
          </a:p>
          <a:p>
            <a:pPr>
              <a:buClr>
                <a:srgbClr val="000000"/>
              </a:buClr>
            </a:pPr>
            <a:r>
              <a:rPr lang="ru-RU" altLang="ru-RU" sz="1600" dirty="0"/>
              <a:t>оформлено через РЦИ</a:t>
            </a:r>
          </a:p>
        </p:txBody>
      </p:sp>
      <p:pic>
        <p:nvPicPr>
          <p:cNvPr id="12" name="Picture 28" descr="C:\Users\Nick\Desktop\trademark.png"/>
          <p:cNvPicPr>
            <a:picLocks noChangeAspect="1" noChangeArrowheads="1"/>
          </p:cNvPicPr>
          <p:nvPr/>
        </p:nvPicPr>
        <p:blipFill>
          <a:blip r:embed="rId5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221" y="1472016"/>
            <a:ext cx="718701" cy="71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6" descr="C:\Users\Nick\Desktop\Мусорка\patent.png"/>
          <p:cNvPicPr>
            <a:picLocks noChangeAspect="1" noChangeArrowheads="1"/>
          </p:cNvPicPr>
          <p:nvPr/>
        </p:nvPicPr>
        <p:blipFill>
          <a:blip r:embed="rId6" cstate="print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35" y="3460102"/>
            <a:ext cx="484652" cy="48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5929727" y="1670679"/>
            <a:ext cx="228139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lang="ru-RU" altLang="ru-RU" sz="1600" kern="0" dirty="0">
                <a:latin typeface="+mn-lt"/>
              </a:rPr>
              <a:t>Заявок подано на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lang="ru-RU" altLang="ru-RU" sz="1600" kern="0" dirty="0">
                <a:latin typeface="+mn-lt"/>
              </a:rPr>
              <a:t>оформление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lang="ru-RU" altLang="ru-RU" sz="1600" kern="0" dirty="0">
                <a:latin typeface="+mn-lt"/>
              </a:rPr>
              <a:t>т</a:t>
            </a:r>
            <a:r>
              <a:rPr kumimoji="0" lang="ru-RU" altLang="ru-RU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Arial" charset="0"/>
              </a:rPr>
              <a:t>оварных</a:t>
            </a:r>
            <a:r>
              <a:rPr kumimoji="0" lang="ru-RU" alt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Arial" charset="0"/>
              </a:rPr>
              <a:t> знаков и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Arial" charset="0"/>
              </a:rPr>
              <a:t>патентов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kumimoji="0" lang="ru-RU" alt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sym typeface="Arial" charset="0"/>
              </a:rPr>
              <a:t> через РЦИ</a:t>
            </a: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1729160" y="1301348"/>
            <a:ext cx="19704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lang="ru-RU" sz="1800" b="1" kern="0" dirty="0">
                <a:solidFill>
                  <a:srgbClr val="0070C0"/>
                </a:solidFill>
              </a:rPr>
              <a:t>6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cs typeface="Arial" charset="0"/>
                <a:sym typeface="Arial" charset="0"/>
              </a:rPr>
              <a:t> 368,182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charset="0"/>
                <a:sym typeface="Arial" charset="0"/>
              </a:rPr>
              <a:t>тыс.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 charset="0"/>
                <a:sym typeface="Arial" charset="0"/>
              </a:rPr>
              <a:t>₽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charset="0"/>
              <a:sym typeface="Arial" charset="0"/>
            </a:endParaRPr>
          </a:p>
        </p:txBody>
      </p:sp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1729160" y="2486304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cs typeface="Arial" charset="0"/>
                <a:sym typeface="Arial" charset="0"/>
              </a:rPr>
              <a:t>81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charset="0"/>
              <a:sym typeface="Arial" charset="0"/>
            </a:endParaRPr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1732463" y="3814235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lang="ru-RU" sz="1800" b="1" kern="0" noProof="0" dirty="0">
                <a:solidFill>
                  <a:srgbClr val="0070C0"/>
                </a:solidFill>
              </a:rPr>
              <a:t>68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charset="0"/>
              <a:sym typeface="Arial" charset="0"/>
            </a:endParaRP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6099274" y="1287350"/>
            <a:ext cx="3129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lang="ru-RU" sz="1800" b="1" kern="0" dirty="0">
                <a:solidFill>
                  <a:srgbClr val="0070C0"/>
                </a:solidFill>
              </a:rPr>
              <a:t>9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charset="0"/>
              <a:sym typeface="Arial" charset="0"/>
            </a:endParaRPr>
          </a:p>
        </p:txBody>
      </p:sp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5971034" y="3263877"/>
            <a:ext cx="4411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charset="0"/>
                <a:cs typeface="Arial" charset="0"/>
                <a:sym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charset="0"/>
              <a:buNone/>
              <a:tabLst/>
              <a:defRPr/>
            </a:pPr>
            <a:r>
              <a:rPr lang="ru-RU" sz="1800" b="1" kern="0" dirty="0">
                <a:solidFill>
                  <a:srgbClr val="0070C0"/>
                </a:solidFill>
              </a:rPr>
              <a:t>19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cs typeface="Arial" charset="0"/>
              <a:sym typeface="Arial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802788" y="371308"/>
            <a:ext cx="7538421" cy="5867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lt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ru-RU" sz="3200" dirty="0">
                <a:solidFill>
                  <a:schemeClr val="bg1"/>
                </a:solidFill>
                <a:latin typeface="PF DinText Pro Medium" pitchFamily="2" charset="0"/>
              </a:rPr>
              <a:t>Отчет за 2021 г.</a:t>
            </a:r>
          </a:p>
        </p:txBody>
      </p:sp>
    </p:spTree>
    <p:extLst>
      <p:ext uri="{BB962C8B-B14F-4D97-AF65-F5344CB8AC3E}">
        <p14:creationId xmlns:p14="http://schemas.microsoft.com/office/powerpoint/2010/main" val="213131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249774"/>
              </p:ext>
            </p:extLst>
          </p:nvPr>
        </p:nvGraphicFramePr>
        <p:xfrm>
          <a:off x="1376556" y="4745455"/>
          <a:ext cx="6555474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851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851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473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Услуга</a:t>
                      </a:r>
                    </a:p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Софинансирование</a:t>
                      </a:r>
                      <a:r>
                        <a:rPr lang="ru-RU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РЦИ,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Оплата услуги субъектом</a:t>
                      </a:r>
                      <a:r>
                        <a:rPr lang="ru-RU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МСП, руб.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87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Сертификация продукции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410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Разработка</a:t>
                      </a:r>
                      <a:r>
                        <a:rPr lang="ru-RU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паспорта продукции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279" y="1700303"/>
            <a:ext cx="3371546" cy="22512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39902" y="686129"/>
            <a:ext cx="6010034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400" dirty="0"/>
              <a:t>ИП Бубенчиков Г.С., производитель мини-погрузчиков Батрак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725" y="1700302"/>
            <a:ext cx="3382097" cy="225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78855"/>
              </p:ext>
            </p:extLst>
          </p:nvPr>
        </p:nvGraphicFramePr>
        <p:xfrm>
          <a:off x="1376556" y="4745455"/>
          <a:ext cx="655547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851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851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473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Услуга</a:t>
                      </a:r>
                    </a:p>
                    <a:p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Софинансирование</a:t>
                      </a:r>
                      <a:r>
                        <a:rPr lang="ru-RU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РЦИ,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Оплата услуги субъектом</a:t>
                      </a:r>
                      <a:r>
                        <a:rPr lang="ru-RU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МСП, руб.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0870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Инженерно-конструкторские</a:t>
                      </a:r>
                      <a:r>
                        <a:rPr lang="ru-RU" sz="12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работы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39902" y="686129"/>
            <a:ext cx="6010034" cy="30777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400" dirty="0"/>
              <a:t>ООО «Хоту тент», портативные гаражи, палатки и пр.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567543"/>
            <a:ext cx="3494315" cy="26207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9930" b="21026"/>
          <a:stretch/>
        </p:blipFill>
        <p:spPr>
          <a:xfrm>
            <a:off x="4464399" y="1800225"/>
            <a:ext cx="3868616" cy="215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192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18939" y="3140709"/>
            <a:ext cx="4762777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Руководитель РЦИ </a:t>
            </a:r>
            <a:r>
              <a:rPr lang="ru-RU" sz="1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Поисеева</a:t>
            </a:r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Ирина Петровна</a:t>
            </a:r>
            <a:endParaRPr lang="en-US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Ведущий эксперт Данилова Ирина Павловна</a:t>
            </a:r>
          </a:p>
          <a:p>
            <a:pPr algn="ctr"/>
            <a:r>
              <a:rPr lang="ru-RU" sz="1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Конт.тел</a:t>
            </a:r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507198,507199</a:t>
            </a:r>
          </a:p>
          <a:p>
            <a:pPr algn="ctr"/>
            <a:r>
              <a:rPr lang="ru-RU" sz="1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Эл.почта</a:t>
            </a:r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rceykt@mail.ru</a:t>
            </a:r>
            <a:endParaRPr lang="ru-RU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rceykt.ru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495" y="1070727"/>
            <a:ext cx="2925664" cy="206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86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2212</TotalTime>
  <Words>237</Words>
  <Application>Microsoft Office PowerPoint</Application>
  <PresentationFormat>Экран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Карпова Елизавета Вадимовна</cp:lastModifiedBy>
  <cp:revision>109</cp:revision>
  <dcterms:created xsi:type="dcterms:W3CDTF">2016-11-18T14:12:19Z</dcterms:created>
  <dcterms:modified xsi:type="dcterms:W3CDTF">2022-09-16T08:57:20Z</dcterms:modified>
</cp:coreProperties>
</file>