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 bookmarkIdSeed="2">
  <p:sldMasterIdLst>
    <p:sldMasterId id="2147483660" r:id="rId1"/>
  </p:sldMasterIdLst>
  <p:notesMasterIdLst>
    <p:notesMasterId r:id="rId11"/>
  </p:notesMasterIdLst>
  <p:sldIdLst>
    <p:sldId id="395" r:id="rId2"/>
    <p:sldId id="396" r:id="rId3"/>
    <p:sldId id="398" r:id="rId4"/>
    <p:sldId id="397" r:id="rId5"/>
    <p:sldId id="399" r:id="rId6"/>
    <p:sldId id="401" r:id="rId7"/>
    <p:sldId id="400" r:id="rId8"/>
    <p:sldId id="382" r:id="rId9"/>
    <p:sldId id="393" r:id="rId10"/>
  </p:sldIdLst>
  <p:sldSz cx="9144000" cy="5715000" type="screen16x10"/>
  <p:notesSz cx="6858000" cy="9144000"/>
  <p:embeddedFontLst>
    <p:embeddedFont>
      <p:font typeface="Helvetica" panose="020B0604020202020204" pitchFamily="34" charset="0"/>
      <p:regular r:id="rId12"/>
      <p:bold r:id="rId13"/>
      <p:italic r:id="rId14"/>
      <p:bold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MS PGothic" panose="020B0600070205080204" pitchFamily="34" charset="-128"/>
      <p:regular r:id="rId20"/>
    </p:embeddedFont>
    <p:embeddedFont>
      <p:font typeface="MS PGothic" panose="020B0600070205080204" pitchFamily="34" charset="-128"/>
      <p:regular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980" y="6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686104" y="685800"/>
            <a:ext cx="54864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218518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0" y="0"/>
            <a:ext cx="9144000" cy="5715000"/>
          </a:xfrm>
          <a:prstGeom prst="rect">
            <a:avLst/>
          </a:prstGeom>
          <a:solidFill>
            <a:srgbClr val="73BE1E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defTabSz="380985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endParaRPr lang="en-AU" altLang="ru-RU" sz="1500" kern="1200" smtClean="0">
              <a:solidFill>
                <a:srgbClr val="FFFFFF"/>
              </a:solidFill>
              <a:cs typeface="+mn-cs"/>
            </a:endParaRPr>
          </a:p>
        </p:txBody>
      </p:sp>
      <p:pic>
        <p:nvPicPr>
          <p:cNvPr id="5" name="Picture 5" descr="Powerpoint Swirl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78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GPAP Master Logo 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1" y="1016000"/>
            <a:ext cx="39401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0100" y="2030678"/>
            <a:ext cx="7543800" cy="1653646"/>
          </a:xfrm>
        </p:spPr>
        <p:txBody>
          <a:bodyPr/>
          <a:lstStyle>
            <a:lvl1pPr algn="ctr">
              <a:defRPr sz="3667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0" y="3810000"/>
            <a:ext cx="7543800" cy="1651000"/>
          </a:xfrm>
        </p:spPr>
        <p:txBody>
          <a:bodyPr/>
          <a:lstStyle>
            <a:lvl1pPr marL="0" indent="0" algn="ctr">
              <a:buNone/>
              <a:defRPr sz="2000" b="0" i="0" baseline="0">
                <a:solidFill>
                  <a:schemeClr val="bg1">
                    <a:alpha val="60000"/>
                  </a:schemeClr>
                </a:solidFill>
                <a:latin typeface="Arial"/>
                <a:cs typeface="Arial"/>
              </a:defRPr>
            </a:lvl1pPr>
            <a:lvl2pPr marL="380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367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074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81250"/>
            <a:ext cx="7543800" cy="952500"/>
          </a:xfrm>
        </p:spPr>
        <p:txBody>
          <a:bodyPr/>
          <a:lstStyle>
            <a:lvl1pPr algn="ctr">
              <a:defRPr>
                <a:latin typeface="Helvetic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088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000500"/>
            <a:ext cx="5486400" cy="472282"/>
          </a:xfrm>
        </p:spPr>
        <p:txBody>
          <a:bodyPr anchor="b"/>
          <a:lstStyle>
            <a:lvl1pPr algn="l">
              <a:defRPr sz="1667" b="1">
                <a:latin typeface="Helvetica" pitchFamily="34" charset="0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47800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7800" y="4472782"/>
            <a:ext cx="5486400" cy="670718"/>
          </a:xfrm>
        </p:spPr>
        <p:txBody>
          <a:bodyPr/>
          <a:lstStyle>
            <a:lvl1pPr marL="0" indent="0">
              <a:buNone/>
              <a:defRPr sz="1167">
                <a:latin typeface="Helvetica" pitchFamily="34" charset="0"/>
              </a:defRPr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6127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GREENPEACESTRIP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26" y="0"/>
            <a:ext cx="77787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28865"/>
            <a:ext cx="75438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 room for two lines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33500"/>
            <a:ext cx="75438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</p:txBody>
      </p:sp>
      <p:sp>
        <p:nvSpPr>
          <p:cNvPr id="1029" name="TextBox 4"/>
          <p:cNvSpPr txBox="1">
            <a:spLocks noChangeArrowheads="1"/>
          </p:cNvSpPr>
          <p:nvPr userDrawn="1"/>
        </p:nvSpPr>
        <p:spPr bwMode="auto">
          <a:xfrm>
            <a:off x="8604251" y="5257271"/>
            <a:ext cx="360363" cy="220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defTabSz="380985" eaLnBrk="1" fontAlgn="base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fld id="{4F155737-7A41-4813-849B-6E7C0C5ACD45}" type="slidenum">
              <a:rPr lang="nl-NL" altLang="ru-RU" sz="833" kern="1200" smtClean="0">
                <a:solidFill>
                  <a:prstClr val="white"/>
                </a:solidFill>
                <a:cs typeface="+mn-cs"/>
              </a:rPr>
              <a:pPr defTabSz="380985"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  <a:defRPr/>
              </a:pPr>
              <a:t>‹#›</a:t>
            </a:fld>
            <a:endParaRPr lang="nl-NL" altLang="ru-RU" sz="833" kern="1200" smtClean="0">
              <a:solidFill>
                <a:prstClr val="white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4943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lvl1pPr algn="l" defTabSz="380985" rtl="0" eaLnBrk="0" fontAlgn="base" hangingPunct="0">
        <a:spcBef>
          <a:spcPct val="0"/>
        </a:spcBef>
        <a:spcAft>
          <a:spcPct val="0"/>
        </a:spcAft>
        <a:defRPr sz="3333" b="1" kern="1200">
          <a:solidFill>
            <a:srgbClr val="73BE1E"/>
          </a:solidFill>
          <a:latin typeface="Helvetica" pitchFamily="34" charset="0"/>
          <a:ea typeface="MS PGothic" panose="020B0600070205080204" pitchFamily="34" charset="-128"/>
          <a:cs typeface="Helvetica" pitchFamily="34" charset="0"/>
        </a:defRPr>
      </a:lvl1pPr>
      <a:lvl2pPr algn="l" defTabSz="380985" rtl="0" eaLnBrk="0" fontAlgn="base" hangingPunct="0">
        <a:spcBef>
          <a:spcPct val="0"/>
        </a:spcBef>
        <a:spcAft>
          <a:spcPct val="0"/>
        </a:spcAft>
        <a:defRPr sz="3333" b="1">
          <a:solidFill>
            <a:srgbClr val="73BE1E"/>
          </a:solidFill>
          <a:latin typeface="Helvetica" pitchFamily="34" charset="0"/>
          <a:ea typeface="MS PGothic" panose="020B0600070205080204" pitchFamily="34" charset="-128"/>
          <a:cs typeface="Helvetica" pitchFamily="34" charset="0"/>
        </a:defRPr>
      </a:lvl2pPr>
      <a:lvl3pPr algn="l" defTabSz="380985" rtl="0" eaLnBrk="0" fontAlgn="base" hangingPunct="0">
        <a:spcBef>
          <a:spcPct val="0"/>
        </a:spcBef>
        <a:spcAft>
          <a:spcPct val="0"/>
        </a:spcAft>
        <a:defRPr sz="3333" b="1">
          <a:solidFill>
            <a:srgbClr val="73BE1E"/>
          </a:solidFill>
          <a:latin typeface="Helvetica" pitchFamily="34" charset="0"/>
          <a:ea typeface="MS PGothic" panose="020B0600070205080204" pitchFamily="34" charset="-128"/>
          <a:cs typeface="Helvetica" pitchFamily="34" charset="0"/>
        </a:defRPr>
      </a:lvl3pPr>
      <a:lvl4pPr algn="l" defTabSz="380985" rtl="0" eaLnBrk="0" fontAlgn="base" hangingPunct="0">
        <a:spcBef>
          <a:spcPct val="0"/>
        </a:spcBef>
        <a:spcAft>
          <a:spcPct val="0"/>
        </a:spcAft>
        <a:defRPr sz="3333" b="1">
          <a:solidFill>
            <a:srgbClr val="73BE1E"/>
          </a:solidFill>
          <a:latin typeface="Helvetica" pitchFamily="34" charset="0"/>
          <a:ea typeface="MS PGothic" panose="020B0600070205080204" pitchFamily="34" charset="-128"/>
          <a:cs typeface="Helvetica" pitchFamily="34" charset="0"/>
        </a:defRPr>
      </a:lvl4pPr>
      <a:lvl5pPr algn="l" defTabSz="380985" rtl="0" eaLnBrk="0" fontAlgn="base" hangingPunct="0">
        <a:spcBef>
          <a:spcPct val="0"/>
        </a:spcBef>
        <a:spcAft>
          <a:spcPct val="0"/>
        </a:spcAft>
        <a:defRPr sz="3333" b="1">
          <a:solidFill>
            <a:srgbClr val="73BE1E"/>
          </a:solidFill>
          <a:latin typeface="Helvetica" pitchFamily="34" charset="0"/>
          <a:ea typeface="MS PGothic" panose="020B0600070205080204" pitchFamily="34" charset="-128"/>
          <a:cs typeface="Helvetica" pitchFamily="34" charset="0"/>
        </a:defRPr>
      </a:lvl5pPr>
      <a:lvl6pPr marL="380985" algn="ctr" defTabSz="380985" rtl="0" fontAlgn="base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6pPr>
      <a:lvl7pPr marL="761970" algn="ctr" defTabSz="380985" rtl="0" fontAlgn="base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7pPr>
      <a:lvl8pPr marL="1142954" algn="ctr" defTabSz="380985" rtl="0" fontAlgn="base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8pPr>
      <a:lvl9pPr marL="1523939" algn="ctr" defTabSz="380985" rtl="0" fontAlgn="base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Arial" pitchFamily="-107" charset="0"/>
          <a:ea typeface="ＭＳ Ｐゴシック" pitchFamily="-107" charset="-128"/>
          <a:cs typeface="ＭＳ Ｐゴシック" pitchFamily="-107" charset="-128"/>
        </a:defRPr>
      </a:lvl9pPr>
    </p:titleStyle>
    <p:bodyStyle>
      <a:lvl1pPr marL="285739" indent="-285739" algn="l" defTabSz="3809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Helvetica" pitchFamily="34" charset="0"/>
          <a:ea typeface="MS PGothic" panose="020B0600070205080204" pitchFamily="34" charset="-128"/>
          <a:cs typeface="Helvetica" pitchFamily="34" charset="0"/>
        </a:defRPr>
      </a:lvl1pPr>
      <a:lvl2pPr marL="619100" indent="-238115" algn="l" defTabSz="3809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333" kern="1200">
          <a:solidFill>
            <a:schemeClr val="tx1"/>
          </a:solidFill>
          <a:latin typeface="Helvetica" pitchFamily="34" charset="0"/>
          <a:ea typeface="MS PGothic" panose="020B0600070205080204" pitchFamily="34" charset="-128"/>
          <a:cs typeface="+mn-cs"/>
        </a:defRPr>
      </a:lvl2pPr>
      <a:lvl3pPr marL="952462" indent="-190492" algn="l" defTabSz="3809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" pitchFamily="34" charset="0"/>
          <a:ea typeface="MS PGothic" panose="020B0600070205080204" pitchFamily="34" charset="-128"/>
          <a:cs typeface="+mn-cs"/>
        </a:defRPr>
      </a:lvl3pPr>
      <a:lvl4pPr marL="1333447" indent="-190492" algn="l" defTabSz="3809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67" kern="1200">
          <a:solidFill>
            <a:schemeClr val="tx1"/>
          </a:solidFill>
          <a:latin typeface="Helvetica" pitchFamily="34" charset="0"/>
          <a:ea typeface="MS PGothic" panose="020B0600070205080204" pitchFamily="34" charset="-128"/>
          <a:cs typeface="+mn-cs"/>
        </a:defRPr>
      </a:lvl4pPr>
      <a:lvl5pPr marL="1714431" indent="-190492" algn="l" defTabSz="38098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67" kern="1200">
          <a:solidFill>
            <a:schemeClr val="tx1"/>
          </a:solidFill>
          <a:latin typeface="Helvetica" pitchFamily="34" charset="0"/>
          <a:ea typeface="MS PGothic" panose="020B0600070205080204" pitchFamily="34" charset="-128"/>
          <a:cs typeface="+mn-cs"/>
        </a:defRPr>
      </a:lvl5pPr>
      <a:lvl6pPr marL="2095416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380985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380985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0100" y="2353444"/>
            <a:ext cx="7543800" cy="1728192"/>
          </a:xfrm>
        </p:spPr>
        <p:txBody>
          <a:bodyPr/>
          <a:lstStyle/>
          <a:p>
            <a:r>
              <a:rPr lang="ru-RU" sz="4000" kern="5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4000" kern="5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4000" kern="5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Актуализация </a:t>
            </a:r>
            <a:r>
              <a:rPr lang="ru-RU" sz="4000" kern="5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ИТС НДТ в 2019-2020 гг.: потенциальные результаты и перспективы совершенствования процедуры</a:t>
            </a:r>
            <a:r>
              <a:rPr lang="ru-RU" sz="4000" kern="50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4000" dirty="0">
                <a:latin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</a:rPr>
              <a:t>Иван </a:t>
            </a:r>
            <a:r>
              <a:rPr lang="ru-RU" sz="2400" dirty="0">
                <a:solidFill>
                  <a:schemeClr val="tx1"/>
                </a:solidFill>
              </a:rPr>
              <a:t>Блоков,                                            Российское отделение Гринпис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100" y="4513684"/>
            <a:ext cx="7543800" cy="947316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6322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7543800" cy="828435"/>
          </a:xfrm>
        </p:spPr>
        <p:txBody>
          <a:bodyPr/>
          <a:lstStyle/>
          <a:p>
            <a:r>
              <a:rPr lang="ru-RU" dirty="0" smtClean="0"/>
              <a:t>Актуализация в 2019-2020 гг.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5292"/>
            <a:ext cx="7543800" cy="4412208"/>
          </a:xfrm>
        </p:spPr>
        <p:txBody>
          <a:bodyPr/>
          <a:lstStyle/>
          <a:p>
            <a:pPr marL="514350" indent="-514350">
              <a:buAutoNum type="arabicPlain" startAt="2019"/>
            </a:pPr>
            <a:r>
              <a:rPr lang="ru-RU" dirty="0" smtClean="0"/>
              <a:t> </a:t>
            </a:r>
            <a:r>
              <a:rPr lang="en-US" dirty="0" smtClean="0"/>
              <a:t>- 6 </a:t>
            </a:r>
            <a:r>
              <a:rPr lang="ru-RU" dirty="0" smtClean="0"/>
              <a:t>справочников</a:t>
            </a:r>
          </a:p>
          <a:p>
            <a:pPr marL="514350" indent="-514350">
              <a:buAutoNum type="arabicPlain" startAt="2019"/>
            </a:pPr>
            <a:r>
              <a:rPr lang="ru-RU" dirty="0"/>
              <a:t> </a:t>
            </a:r>
            <a:r>
              <a:rPr lang="ru-RU" dirty="0" smtClean="0"/>
              <a:t>- 9 справочников</a:t>
            </a:r>
          </a:p>
          <a:p>
            <a:pPr marL="514350" indent="-514350">
              <a:buAutoNum type="arabicPlain" startAt="2019"/>
            </a:pPr>
            <a:endParaRPr lang="ru-RU" sz="1100" dirty="0"/>
          </a:p>
          <a:p>
            <a:pPr marL="0" indent="0">
              <a:buNone/>
            </a:pPr>
            <a:r>
              <a:rPr lang="ru-RU" dirty="0" smtClean="0"/>
              <a:t>С 2019 г. – информация о деятельности ТРГ  размещается на сайте </a:t>
            </a:r>
            <a:r>
              <a:rPr lang="ru-RU" dirty="0"/>
              <a:t>Б</a:t>
            </a:r>
            <a:r>
              <a:rPr lang="ru-RU" dirty="0" smtClean="0"/>
              <a:t>юро НДТ в свободном доступе:</a:t>
            </a:r>
          </a:p>
          <a:p>
            <a:r>
              <a:rPr lang="ru-RU" dirty="0"/>
              <a:t>план деятельности </a:t>
            </a:r>
            <a:r>
              <a:rPr lang="ru-RU" dirty="0" smtClean="0"/>
              <a:t>ТРГ,</a:t>
            </a:r>
          </a:p>
          <a:p>
            <a:r>
              <a:rPr lang="ru-RU" dirty="0" smtClean="0"/>
              <a:t>состав ТРГ,</a:t>
            </a:r>
            <a:endParaRPr lang="en-US" dirty="0"/>
          </a:p>
          <a:p>
            <a:r>
              <a:rPr lang="ru-RU" dirty="0" smtClean="0"/>
              <a:t>повестка дня и протоколы заседаний</a:t>
            </a:r>
          </a:p>
          <a:p>
            <a:r>
              <a:rPr lang="ru-RU" dirty="0"/>
              <a:t>д</a:t>
            </a:r>
            <a:r>
              <a:rPr lang="ru-RU" dirty="0" smtClean="0"/>
              <a:t>ругие рассматриваемые документы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349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1196"/>
            <a:ext cx="7787208" cy="5256584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Порядок формирования и осуществления деятельности технических рабочих групп, </a:t>
            </a:r>
            <a:r>
              <a:rPr lang="ru-RU" sz="2800" dirty="0" err="1" smtClean="0">
                <a:solidFill>
                  <a:schemeClr val="tx1"/>
                </a:solidFill>
              </a:rPr>
              <a:t>утв.Приказом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Минпромторга</a:t>
            </a:r>
            <a:r>
              <a:rPr lang="ru-RU" sz="2800" dirty="0" smtClean="0">
                <a:solidFill>
                  <a:schemeClr val="tx1"/>
                </a:solidFill>
              </a:rPr>
              <a:t> от 19.08.2019 №2130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1000" dirty="0" smtClean="0">
                <a:solidFill>
                  <a:schemeClr val="tx1"/>
                </a:solidFill>
              </a:rPr>
              <a:t/>
            </a:r>
            <a:br>
              <a:rPr lang="ru-RU" sz="1000" dirty="0" smtClean="0">
                <a:solidFill>
                  <a:schemeClr val="tx1"/>
                </a:solidFill>
              </a:rPr>
            </a:br>
            <a:r>
              <a:rPr lang="ru-RU" sz="2400" b="0" i="1" u="sng" dirty="0" smtClean="0">
                <a:solidFill>
                  <a:schemeClr val="tx1"/>
                </a:solidFill>
              </a:rPr>
              <a:t>Критерий отбора:</a:t>
            </a:r>
            <a:r>
              <a:rPr lang="ru-RU" sz="2400" b="0" dirty="0" smtClean="0">
                <a:solidFill>
                  <a:schemeClr val="tx1"/>
                </a:solidFill>
              </a:rPr>
              <a:t/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- </a:t>
            </a:r>
            <a:r>
              <a:rPr lang="ru-RU" sz="2200" b="0" dirty="0" smtClean="0">
                <a:solidFill>
                  <a:schemeClr val="tx1"/>
                </a:solidFill>
              </a:rPr>
              <a:t>сведения об опыте работы кандидата в области, соответствующей области применения справочника, и его квалификации</a:t>
            </a:r>
            <a:r>
              <a:rPr lang="ru-RU" sz="2400" b="0" dirty="0" smtClean="0">
                <a:solidFill>
                  <a:schemeClr val="tx1"/>
                </a:solidFill>
              </a:rPr>
              <a:t/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/>
            </a:r>
            <a:br>
              <a:rPr lang="ru-RU" sz="2400" b="0" dirty="0" smtClean="0">
                <a:solidFill>
                  <a:schemeClr val="tx1"/>
                </a:solidFill>
              </a:rPr>
            </a:br>
            <a:r>
              <a:rPr lang="ru-RU" sz="2400" b="0" i="1" u="sng" dirty="0" smtClean="0">
                <a:solidFill>
                  <a:schemeClr val="tx1"/>
                </a:solidFill>
              </a:rPr>
              <a:t>Отсутствуют:</a:t>
            </a:r>
            <a:br>
              <a:rPr lang="ru-RU" sz="2400" b="0" i="1" u="sng" dirty="0" smtClean="0">
                <a:solidFill>
                  <a:schemeClr val="tx1"/>
                </a:solidFill>
              </a:rPr>
            </a:br>
            <a:r>
              <a:rPr lang="ru-RU" sz="2400" b="0" i="1" dirty="0" smtClean="0">
                <a:solidFill>
                  <a:schemeClr val="tx1"/>
                </a:solidFill>
              </a:rPr>
              <a:t>- </a:t>
            </a:r>
            <a:r>
              <a:rPr lang="ru-RU" sz="2200" b="0" dirty="0" smtClean="0">
                <a:solidFill>
                  <a:schemeClr val="tx1"/>
                </a:solidFill>
              </a:rPr>
              <a:t>требования к опыту работы и квалификации,                   - основания для включения в состав или отказа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- пропорциональность представительства</a:t>
            </a:r>
            <a:br>
              <a:rPr lang="ru-RU" sz="2200" b="0" dirty="0" smtClean="0">
                <a:solidFill>
                  <a:schemeClr val="tx1"/>
                </a:solidFill>
              </a:rPr>
            </a:br>
            <a:r>
              <a:rPr lang="ru-RU" sz="2200" b="0" dirty="0" smtClean="0">
                <a:solidFill>
                  <a:schemeClr val="tx1"/>
                </a:solidFill>
              </a:rPr>
              <a:t>- прозрачный механизм формирования ТРГ</a:t>
            </a:r>
            <a:r>
              <a:rPr lang="ru-RU" sz="2400" b="0" dirty="0" smtClean="0">
                <a:solidFill>
                  <a:schemeClr val="tx1"/>
                </a:solidFill>
              </a:rPr>
              <a:t/>
            </a:r>
            <a:br>
              <a:rPr lang="ru-RU" sz="2400" b="0" dirty="0" smtClean="0">
                <a:solidFill>
                  <a:schemeClr val="tx1"/>
                </a:solidFill>
              </a:rPr>
            </a:br>
            <a:endParaRPr lang="ru-RU" sz="2400" b="0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0837843"/>
              </p:ext>
            </p:extLst>
          </p:nvPr>
        </p:nvGraphicFramePr>
        <p:xfrm>
          <a:off x="971600" y="5831793"/>
          <a:ext cx="6818928" cy="4100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18928">
                  <a:extLst>
                    <a:ext uri="{9D8B030D-6E8A-4147-A177-3AD203B41FA5}">
                      <a16:colId xmlns:a16="http://schemas.microsoft.com/office/drawing/2014/main" val="3917687592"/>
                    </a:ext>
                  </a:extLst>
                </a:gridCol>
              </a:tblGrid>
              <a:tr h="2548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22502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4810326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744101"/>
              </p:ext>
            </p:extLst>
          </p:nvPr>
        </p:nvGraphicFramePr>
        <p:xfrm>
          <a:off x="667672" y="5765650"/>
          <a:ext cx="7122856" cy="6356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22856">
                  <a:extLst>
                    <a:ext uri="{9D8B030D-6E8A-4147-A177-3AD203B41FA5}">
                      <a16:colId xmlns:a16="http://schemas.microsoft.com/office/drawing/2014/main" val="24995841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37151782"/>
                  </a:ext>
                </a:extLst>
              </a:tr>
              <a:tr h="29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dirty="0">
                          <a:effectLst/>
                        </a:rPr>
                        <a:t>сведения об опыте работы кандидата в области, соответствующей области применения справочника, и его квалификации.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96351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4647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7787208" cy="952500"/>
          </a:xfrm>
        </p:spPr>
        <p:txBody>
          <a:bodyPr/>
          <a:lstStyle/>
          <a:p>
            <a:r>
              <a:rPr lang="ru-RU" sz="3200" dirty="0" smtClean="0"/>
              <a:t>Состав технической рабочей группы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i="1" u="sng" dirty="0" smtClean="0"/>
              <a:t>ТРГ 11 «Производство алюминия»</a:t>
            </a:r>
          </a:p>
          <a:p>
            <a:pPr marL="0" indent="0">
              <a:buNone/>
            </a:pPr>
            <a:r>
              <a:rPr lang="ru-RU" sz="2400" dirty="0" smtClean="0"/>
              <a:t>19 членов ТРГ, </a:t>
            </a:r>
          </a:p>
          <a:p>
            <a:pPr marL="0" indent="0">
              <a:buNone/>
            </a:pPr>
            <a:r>
              <a:rPr lang="ru-RU" sz="2400" dirty="0" smtClean="0"/>
              <a:t>Из них более 70% - представители бизнеса </a:t>
            </a:r>
          </a:p>
          <a:p>
            <a:pPr marL="0" indent="0">
              <a:buNone/>
            </a:pPr>
            <a:r>
              <a:rPr lang="ru-RU" sz="2400" dirty="0" smtClean="0"/>
              <a:t>РУСАЛ (6), Форте </a:t>
            </a:r>
            <a:r>
              <a:rPr lang="ru-RU" sz="2400" dirty="0" err="1" smtClean="0"/>
              <a:t>Металс</a:t>
            </a:r>
            <a:r>
              <a:rPr lang="ru-RU" sz="2400" dirty="0" smtClean="0"/>
              <a:t>, НЗЦМ (3)</a:t>
            </a:r>
          </a:p>
          <a:p>
            <a:pPr marL="0" indent="0">
              <a:buNone/>
            </a:pPr>
            <a:endParaRPr lang="ru-RU" sz="2400" dirty="0" smtClean="0"/>
          </a:p>
          <a:p>
            <a:r>
              <a:rPr lang="ru-RU" sz="2400" b="1" i="1" u="sng" dirty="0" smtClean="0"/>
              <a:t>ТРГ 9 «Обезвреживание отходов термическим способом (сжигание отходов)»</a:t>
            </a:r>
          </a:p>
          <a:p>
            <a:pPr marL="0" indent="0">
              <a:buNone/>
            </a:pPr>
            <a:r>
              <a:rPr lang="ru-RU" sz="2400" dirty="0" smtClean="0"/>
              <a:t>46 полноправных членов с правом голоса, </a:t>
            </a:r>
          </a:p>
          <a:p>
            <a:pPr marL="0" indent="0">
              <a:buNone/>
            </a:pPr>
            <a:r>
              <a:rPr lang="ru-RU" sz="2400" dirty="0" smtClean="0"/>
              <a:t>из них более 50% - представители бизнеса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42187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принятия решений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7300"/>
            <a:ext cx="7931224" cy="4340200"/>
          </a:xfrm>
        </p:spPr>
        <p:txBody>
          <a:bodyPr/>
          <a:lstStyle/>
          <a:p>
            <a:r>
              <a:rPr lang="ru-RU" dirty="0" smtClean="0"/>
              <a:t>НЕРЕГЛАМЕННТИРОВАН</a:t>
            </a:r>
          </a:p>
          <a:p>
            <a:r>
              <a:rPr lang="ru-RU" dirty="0" smtClean="0"/>
              <a:t>В п.40 </a:t>
            </a:r>
            <a:r>
              <a:rPr lang="ru-RU" i="1" dirty="0" smtClean="0"/>
              <a:t>Порядка формирования и осуществления деятельности ТРГ </a:t>
            </a:r>
            <a:r>
              <a:rPr lang="ru-RU" dirty="0" smtClean="0"/>
              <a:t>–</a:t>
            </a:r>
          </a:p>
          <a:p>
            <a:pPr marL="0" indent="0">
              <a:buNone/>
            </a:pPr>
            <a:r>
              <a:rPr lang="ru-RU" u="sng" dirty="0" smtClean="0"/>
              <a:t>голосование только по вопросу о готовности справочника</a:t>
            </a:r>
          </a:p>
          <a:p>
            <a:pPr marL="0" indent="0">
              <a:buNone/>
            </a:pPr>
            <a:endParaRPr lang="ru-RU" sz="1000" dirty="0"/>
          </a:p>
          <a:p>
            <a:pPr marL="0" indent="0">
              <a:buNone/>
            </a:pPr>
            <a:r>
              <a:rPr lang="ru-RU" dirty="0" smtClean="0"/>
              <a:t>На практике решения принимаются простым большинством голосов или исполнителем ( мотивированное отклонение предложений членов ТРГ, но обжалование не предусмотрено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4154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для выбора НДТ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81365"/>
            <a:ext cx="8003232" cy="4216135"/>
          </a:xfrm>
        </p:spPr>
        <p:txBody>
          <a:bodyPr/>
          <a:lstStyle/>
          <a:p>
            <a:pPr marL="0" indent="0">
              <a:buNone/>
            </a:pPr>
            <a:r>
              <a:rPr lang="ru-RU" sz="2200" b="1" dirty="0"/>
              <a:t>ГОСТ Р 56828.32-2017 Наилучшие доступные технологии. Ресурсосбережение. Методологии </a:t>
            </a:r>
            <a:r>
              <a:rPr lang="ru-RU" sz="2200" b="1" dirty="0" smtClean="0"/>
              <a:t>идентификации</a:t>
            </a:r>
            <a:endParaRPr lang="ru-RU" sz="2200" dirty="0" smtClean="0"/>
          </a:p>
          <a:p>
            <a:r>
              <a:rPr lang="ru-RU" sz="2200" dirty="0" err="1" smtClean="0"/>
              <a:t>Справочно</a:t>
            </a:r>
            <a:r>
              <a:rPr lang="ru-RU" sz="2200" dirty="0" smtClean="0"/>
              <a:t> приведены показатели (токсичности для человека, водных объектов; глобального потепления и др.) из международных и европейских документов (Директива ЕС, справочник ЕС 2006 г., </a:t>
            </a:r>
            <a:r>
              <a:rPr lang="ru-RU" sz="2200" dirty="0" err="1" smtClean="0"/>
              <a:t>Монреальский</a:t>
            </a:r>
            <a:r>
              <a:rPr lang="ru-RU" sz="2200" dirty="0" smtClean="0"/>
              <a:t> протокол, Рамочная конвенция по изменению климата).</a:t>
            </a:r>
          </a:p>
          <a:p>
            <a:endParaRPr lang="ru-RU" sz="2200" dirty="0"/>
          </a:p>
          <a:p>
            <a:pPr marL="0" indent="0">
              <a:buNone/>
            </a:pPr>
            <a:r>
              <a:rPr lang="ru-RU" sz="2200" b="1" dirty="0"/>
              <a:t>О</a:t>
            </a:r>
            <a:r>
              <a:rPr lang="ru-RU" sz="2200" b="1" dirty="0" smtClean="0"/>
              <a:t>бязательность разработки критериев для разработки, пересмотра и актуализации справочников отсутствует!</a:t>
            </a:r>
          </a:p>
          <a:p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4876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Государственная поддержка внедрения НДТ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u="sng" dirty="0" smtClean="0"/>
              <a:t>Ст.16-17 ФЗ «Об охране окружающей среды»</a:t>
            </a:r>
          </a:p>
          <a:p>
            <a:pPr marL="0" indent="0">
              <a:buNone/>
            </a:pPr>
            <a:endParaRPr lang="ru-RU" sz="1000" u="sng" dirty="0" smtClean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600" b="1" dirty="0" smtClean="0"/>
              <a:t>Налоговые льготы </a:t>
            </a:r>
            <a:r>
              <a:rPr lang="ru-RU" sz="2600" dirty="0" smtClean="0"/>
              <a:t>– инвестиционный налоговый кредит, специальный коэффициент амортизации;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600" b="1" dirty="0" smtClean="0"/>
              <a:t>Льготы по плате за НВОС  </a:t>
            </a:r>
            <a:r>
              <a:rPr lang="ru-RU" sz="2600" dirty="0" smtClean="0"/>
              <a:t>- нулевые или пониженные коэффициенты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600" b="1" dirty="0" smtClean="0"/>
              <a:t>Средства из федерального и регионального бюджетов </a:t>
            </a:r>
            <a:r>
              <a:rPr lang="ru-RU" sz="2600" dirty="0" smtClean="0"/>
              <a:t>– инвестиционные проекты ФП «Внедрение НДТ» свыше 27 млрд руб.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717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Необходим анализ и конкретные шаги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600" dirty="0" smtClean="0"/>
              <a:t>Нормативные акты и регламентирующие документы</a:t>
            </a:r>
          </a:p>
          <a:p>
            <a:r>
              <a:rPr lang="ru-RU" sz="2600" dirty="0" smtClean="0"/>
              <a:t>Деятельность Бюро НДТ – соблюдение требований по актуализации, обоснованность принимаемых решений и проч.</a:t>
            </a:r>
          </a:p>
          <a:p>
            <a:r>
              <a:rPr lang="ru-RU" sz="2600" dirty="0" smtClean="0"/>
              <a:t>Целесообразность и соблюдение требований при финансировании разработки и актуализации справочников НДТ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7941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Picture 5" descr="C:\Users\ion\AppData\Local\Microsoft\Windows\INetCache\IE\93UXZOLW\post-29816-1295799715_thumb[1]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165" y="1333500"/>
            <a:ext cx="4357869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5630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7283</TotalTime>
  <Words>335</Words>
  <Application>Microsoft Office PowerPoint</Application>
  <PresentationFormat>Экран (16:10)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Times New Roman</vt:lpstr>
      <vt:lpstr>Arial</vt:lpstr>
      <vt:lpstr>Helvetica</vt:lpstr>
      <vt:lpstr>Calibri</vt:lpstr>
      <vt:lpstr>MS PGothic</vt:lpstr>
      <vt:lpstr>MS PGothic</vt:lpstr>
      <vt:lpstr>Office Theme</vt:lpstr>
      <vt:lpstr> Актуализация ИТС НДТ в 2019-2020 гг.: потенциальные результаты и перспективы совершенствования процедуры,   Иван Блоков,                                            Российское отделение Гринпис</vt:lpstr>
      <vt:lpstr>Актуализация в 2019-2020 гг.</vt:lpstr>
      <vt:lpstr>Порядок формирования и осуществления деятельности технических рабочих групп, утв.Приказом Минпромторга от 19.08.2019 №2130  Критерий отбора: - сведения об опыте работы кандидата в области, соответствующей области применения справочника, и его квалификации  Отсутствуют: - требования к опыту работы и квалификации,                   - основания для включения в состав или отказа - пропорциональность представительства - прозрачный механизм формирования ТРГ </vt:lpstr>
      <vt:lpstr>Состав технической рабочей группы</vt:lpstr>
      <vt:lpstr>Процесс принятия решений</vt:lpstr>
      <vt:lpstr>Критерии для выбора НДТ</vt:lpstr>
      <vt:lpstr>Государственная поддержка внедрения НДТ</vt:lpstr>
      <vt:lpstr>Необходим анализ и конкретные шаги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 Vasilieva</dc:creator>
  <cp:lastModifiedBy>Elena Vasilieva</cp:lastModifiedBy>
  <cp:revision>167</cp:revision>
  <dcterms:modified xsi:type="dcterms:W3CDTF">2020-07-30T08:25:42Z</dcterms:modified>
</cp:coreProperties>
</file>