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2" r:id="rId2"/>
    <p:sldId id="1065" r:id="rId3"/>
    <p:sldId id="300" r:id="rId4"/>
    <p:sldId id="301" r:id="rId5"/>
    <p:sldId id="303" r:id="rId6"/>
    <p:sldId id="302" r:id="rId7"/>
    <p:sldId id="299" r:id="rId8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18" autoAdjust="0"/>
    <p:restoredTop sz="94434" autoAdjust="0"/>
  </p:normalViewPr>
  <p:slideViewPr>
    <p:cSldViewPr snapToGrid="0">
      <p:cViewPr varScale="1">
        <p:scale>
          <a:sx n="108" d="100"/>
          <a:sy n="108" d="100"/>
        </p:scale>
        <p:origin x="10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E7546-153A-4303-98B6-46A2280B7456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2EA3E-0CE5-47BC-9EB5-6F39203B8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796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C30B6-BEA7-4FE9-9C37-91CE28308FFC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FAF95-B6BC-4AAA-9CD4-7A7D0B6ED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43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685327-CC45-49AD-9C39-8EE62A419099}" type="slidenum">
              <a:rPr lang="ru-RU" altLang="ru-RU" smtClean="0"/>
              <a:pPr/>
              <a:t>3</a:t>
            </a:fld>
            <a:endParaRPr lang="ru-RU" altLang="ru-RU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3849688" y="9426575"/>
            <a:ext cx="2944812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CEEF262-553A-4B9D-AB5A-346AD10EB551}" type="slidenum">
              <a:rPr lang="ru-RU" altLang="ru-RU" sz="1200">
                <a:solidFill>
                  <a:srgbClr val="000000"/>
                </a:solidFill>
              </a:rPr>
              <a:pPr algn="r"/>
              <a:t>3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5112" cy="3722687"/>
          </a:xfrm>
          <a:solidFill>
            <a:srgbClr val="FFFFFF"/>
          </a:solidFill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650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685327-CC45-49AD-9C39-8EE62A419099}" type="slidenum">
              <a:rPr lang="ru-RU" altLang="ru-RU" smtClean="0"/>
              <a:pPr/>
              <a:t>4</a:t>
            </a:fld>
            <a:endParaRPr lang="ru-RU" altLang="ru-RU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3849688" y="9426575"/>
            <a:ext cx="2944812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CEEF262-553A-4B9D-AB5A-346AD10EB551}" type="slidenum">
              <a:rPr lang="ru-RU" altLang="ru-RU" sz="1200">
                <a:solidFill>
                  <a:srgbClr val="000000"/>
                </a:solidFill>
              </a:rPr>
              <a:pPr algn="r"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5112" cy="3722687"/>
          </a:xfrm>
          <a:solidFill>
            <a:srgbClr val="FFFFFF"/>
          </a:solidFill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1396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685327-CC45-49AD-9C39-8EE62A419099}" type="slidenum">
              <a:rPr lang="ru-RU" altLang="ru-RU" smtClean="0"/>
              <a:pPr/>
              <a:t>5</a:t>
            </a:fld>
            <a:endParaRPr lang="ru-RU" altLang="ru-RU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3849688" y="9426575"/>
            <a:ext cx="2944812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CEEF262-553A-4B9D-AB5A-346AD10EB551}" type="slidenum">
              <a:rPr lang="ru-RU" altLang="ru-RU" sz="1200">
                <a:solidFill>
                  <a:srgbClr val="000000"/>
                </a:solidFill>
              </a:rPr>
              <a:pPr algn="r"/>
              <a:t>5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5112" cy="3722687"/>
          </a:xfrm>
          <a:solidFill>
            <a:srgbClr val="FFFFFF"/>
          </a:solidFill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5300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685327-CC45-49AD-9C39-8EE62A419099}" type="slidenum">
              <a:rPr lang="ru-RU" altLang="ru-RU" smtClean="0"/>
              <a:pPr/>
              <a:t>6</a:t>
            </a:fld>
            <a:endParaRPr lang="ru-RU" altLang="ru-RU"/>
          </a:p>
        </p:txBody>
      </p:sp>
      <p:sp>
        <p:nvSpPr>
          <p:cNvPr id="9219" name="Text Box 1"/>
          <p:cNvSpPr txBox="1">
            <a:spLocks noChangeArrowheads="1"/>
          </p:cNvSpPr>
          <p:nvPr/>
        </p:nvSpPr>
        <p:spPr bwMode="auto">
          <a:xfrm>
            <a:off x="3849688" y="9426575"/>
            <a:ext cx="2944812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CEEF262-553A-4B9D-AB5A-346AD10EB551}" type="slidenum">
              <a:rPr lang="ru-RU" altLang="ru-RU" sz="1200">
                <a:solidFill>
                  <a:srgbClr val="000000"/>
                </a:solidFill>
              </a:rPr>
              <a:pPr algn="r"/>
              <a:t>6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5112" cy="3722687"/>
          </a:xfrm>
          <a:solidFill>
            <a:srgbClr val="FFFFFF"/>
          </a:solidFill>
          <a:ln/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696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5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36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6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06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8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6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19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73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7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657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115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37240-328A-43BA-8EC7-006BA4345C9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E74E2-8703-4A1B-BB09-AAF4BF245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20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971303" y="2726372"/>
            <a:ext cx="10444656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ru-RU" altLang="ru-RU" sz="3200" b="1" dirty="0">
                <a:solidFill>
                  <a:srgbClr val="A50021"/>
                </a:solidFill>
              </a:rPr>
              <a:t>Проблемы сертификации систем менеджмента</a:t>
            </a:r>
            <a:endParaRPr lang="ru-RU" altLang="ru-RU" sz="3200" b="1" dirty="0">
              <a:solidFill>
                <a:srgbClr val="A5002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642938" y="4711336"/>
            <a:ext cx="11101387" cy="205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</a:rPr>
              <a:t>Председатель Комитета ТПП РФ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</a:rPr>
              <a:t> по техническому регулированию,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</a:rPr>
              <a:t>стандартизации и качеству продукции,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ru-RU" sz="2000" b="1" dirty="0">
              <a:solidFill>
                <a:srgbClr val="002060"/>
              </a:solidFill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 err="1">
                <a:solidFill>
                  <a:srgbClr val="002060"/>
                </a:solidFill>
              </a:rPr>
              <a:t>С.В.Пугачев</a:t>
            </a:r>
            <a:endParaRPr lang="ru-RU" altLang="ru-RU" sz="2000" b="1" dirty="0">
              <a:solidFill>
                <a:srgbClr val="002060"/>
              </a:solidFill>
            </a:endParaRPr>
          </a:p>
        </p:txBody>
      </p:sp>
      <p:pic>
        <p:nvPicPr>
          <p:cNvPr id="5124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11" y="0"/>
            <a:ext cx="10737669" cy="286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75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AFEB42-329B-4A0F-8D49-14069F34F64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9F2009-2789-1D43-C700-DF4BC8B49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27" y="221942"/>
            <a:ext cx="11221375" cy="623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05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351314" y="55179"/>
            <a:ext cx="6992983" cy="7460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обсуждения на расширенном заседании Комитета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679270" y="1184366"/>
            <a:ext cx="10763794" cy="553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indent="449263"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регулирование института добровольного подтверждения соответствия в РФ (состояние дел, уведомительная регистрация СДС, отсутствие требований  и контроля, проблемы, предложения по законодательному обеспечению)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по сертификации систем менеджмента (статус, фактическое состояние («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уполномачивание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«назначение» в СДС), недобросовестная конкуренция, требования по отчетности, необходимость «обратной связи» с ФСА)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применения схем обязательной сертификации 2с и 5с с применением сертифицированной системы менеджмента (исключение из ТР, отсутствие четких критериев, необходимость поддержки регуляторов)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стандартизации систем менеджмента (аутентичность и методологическое единство переводов, необходимость актуализации, ускорение разработки на базе 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FDIS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комплексная перспективная программа стандартизации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создания Евразийской системы обеспечения качества продукции (инструменты и механизмы стимулирования внедрения и применения систем менеджмента)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Обобщение и использование наилучших практик внедрения и применения систем менеджмента (специальный Комитет ВОК, взаимодействие с заказчиком, стимулирование со стороны заказчика)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8" y="55179"/>
            <a:ext cx="1116330" cy="90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901" y="55179"/>
            <a:ext cx="10287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34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351314" y="55179"/>
            <a:ext cx="6992983" cy="7460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обеспечение деятельности СДС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30629" y="1045030"/>
            <a:ext cx="11922034" cy="5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indent="449263"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Правовым основанием создания СДС является статья 21 ФЗ «О техническом регулировании», устанавливающая общие требования к объектам добровольного подтверждения соответствия и порядку создания СДС. 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регистрации СДС определяется положением, утвержденным постановлением Правительства РФ от 23.01.2004 № 32 «О регистрации и размере платы за регистрацию системы добровольной сертификации». 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Минпромторга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10.10.2012 № 1440 утвержден Административный регламент предоставления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Росстандартом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государственной услуги по ведению единого реестра зарегистрированных СДС.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Росстандарта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25.02.2005 № 27-ст утверждены Рекомендации Р 50.1.052-2005 по содержанию и форме документов, представляемых на регистрацию СДС.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СДС устанавливают своими локальными актами правила функционирования СДС.</a:t>
            </a: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практике сфера добровольной сертификации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функционирует хаотично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вопросы деятельности СДС остаются неурегулированными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деятельностью СДС отсутствует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достоверность подтверждения соответствия в рамках СДС и доверие потребителей к сертификатам СДС. 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srgbClr val="002060"/>
              </a:solidFill>
            </a:endParaRP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8" y="55179"/>
            <a:ext cx="1116330" cy="90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901" y="55179"/>
            <a:ext cx="1028700" cy="908050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91353" y="3640184"/>
            <a:ext cx="10712904" cy="10711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spcBef>
                <a:spcPts val="800"/>
              </a:spcBef>
              <a:buClr>
                <a:srgbClr val="C00000"/>
              </a:buClr>
              <a:buSzPct val="120000"/>
              <a:buNone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данным Единого реестра зарегистрированных систем добровольной сертификации с 1993 года по август 2022 года было зарегистрировано более 2800 систем сертификации.</a:t>
            </a:r>
          </a:p>
          <a:p>
            <a:pPr indent="0" algn="just">
              <a:spcBef>
                <a:spcPts val="800"/>
              </a:spcBef>
              <a:buClr>
                <a:srgbClr val="C00000"/>
              </a:buClr>
              <a:buSzPct val="120000"/>
              <a:buNone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19% СДС – «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моносистемы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 системы менеджмента, в остальных СДС также присутствуют. </a:t>
            </a:r>
          </a:p>
          <a:p>
            <a:pPr algn="just">
              <a:buFont typeface="Wingdings" panose="05000000000000000000" pitchFamily="2" charset="2"/>
              <a:buNone/>
            </a:pPr>
            <a:endParaRPr lang="ru-RU" alt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8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351314" y="55179"/>
            <a:ext cx="6992983" cy="7460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обсуждения на расширенном заседании Комитета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22217" y="1184366"/>
            <a:ext cx="11495314" cy="553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indent="449263"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Общественный совет при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Росстандарте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(протоколы заседаний от 16.12.2020 № 5 и от 02.09.2022 № 17) одобрил основные подходы по развитию института добровольного подтверждения в РФ, а именно:</a:t>
            </a:r>
          </a:p>
          <a:p>
            <a:pPr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разрешительного порядка регистрации СДС вместо уведомительного;</a:t>
            </a:r>
          </a:p>
          <a:p>
            <a:pPr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Правительством РФ требований к СДС, к порядку представления СДС отчетности о ее деятельности, а также к порядку ведения реестра СДС и представления информации из реестра СДС;</a:t>
            </a:r>
          </a:p>
          <a:p>
            <a:pPr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перерегистрации СДС с учетом новых требований;</a:t>
            </a:r>
          </a:p>
          <a:p>
            <a:pPr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ведение </a:t>
            </a:r>
            <a:r>
              <a:rPr lang="ru-RU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Росстандартом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реестра СДС и опубликование информации о СДС;</a:t>
            </a:r>
          </a:p>
          <a:p>
            <a:pPr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ведение </a:t>
            </a:r>
            <a:r>
              <a:rPr lang="ru-RU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Росстандартом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мониторинга за деятельностью СДС и возможности принятия решения об исключении СДС, не соответствующих установленным требованиям, из реестра СДС;</a:t>
            </a:r>
          </a:p>
          <a:p>
            <a:pPr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введение комиссии по апелляциям по вопросам ведения реестра СДС при </a:t>
            </a:r>
            <a:r>
              <a:rPr lang="ru-RU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Минпромторге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0" algn="just">
              <a:spcBef>
                <a:spcPts val="800"/>
              </a:spcBef>
              <a:buClr>
                <a:srgbClr val="C00000"/>
              </a:buClr>
              <a:buSzPct val="120000"/>
              <a:buNone/>
              <a:defRPr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предложил доработать законопроект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517657-7 «О внесении изменений в отдельные законодательные акты Российской Федерации в части упрощения требований и снижения затрат субъектов малого и среднего предпринимательства при прохождении добровольной сертификации» с учетом указанных подходов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пунктом 2 раздела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протокола заседания Государственной комиссии по противодействию незаконному обороту промышленной продукции № 25 от 22.06.2022 предусмотрена в срок до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квартала 2022 г.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предложений по совершенствованию законодательства, регулирующего деятельность органов по сертификации и испытательных лабораторий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осуществляющих добровольную оценку соответствия строительных материалов.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8" y="55179"/>
            <a:ext cx="1116330" cy="90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901" y="55179"/>
            <a:ext cx="10287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5636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351314" y="55179"/>
            <a:ext cx="6992983" cy="7460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по сертификации систем менеджмента 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18011" y="1053738"/>
            <a:ext cx="11347269" cy="566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indent="449263"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 по сертификации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юридическое лицо или индивидуальный предприниматель, аккредитованные в соответствии с законодательством Российской Федерации об аккредитации в национальной системе аккредитации для выполнения работ по сертификации (статья 2 федерального закона № 184-ФЗ)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Минэкономразвития России от 24.10.2020 № 704, установлена обязанность аккредитованных в национальной системе аккредитации органов по сертификации систем менеджмента, органов по сертификации услуг, персонала, а также органов по сертификации продукции, выполняющих работы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добровольному подтверждению соответствия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 представлению в ФСА сведений о выданных сертификатах, о приостановлении, возобновлении и прекращении их действия.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имеющейся информации на данный момент с 01.12.2021 данные представили немногим  более 250 ОС из 4600 ОС, зарегистрированных в ФСА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90% зарегистрированных СДС проводят работы назначенные/уполномоченные/</a:t>
            </a:r>
            <a:r>
              <a:rPr lang="ru-RU" alt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псевдоаккредитованные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Органы по сертификации, не аккредитованные в национальной системе аккредитации при отсутствии контроля за компетентностью персонала и за их деятельностью.</a:t>
            </a:r>
          </a:p>
          <a:p>
            <a:pPr algn="just">
              <a:spcBef>
                <a:spcPts val="800"/>
              </a:spcBef>
              <a:buClr>
                <a:srgbClr val="C00000"/>
              </a:buClr>
              <a:buSzPct val="120000"/>
              <a:buFont typeface="Wingdings" panose="05000000000000000000" pitchFamily="2" charset="2"/>
              <a:buChar char="Ø"/>
              <a:defRPr/>
            </a:pP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запустить механизм исполнения </a:t>
            </a:r>
            <a:r>
              <a:rPr lang="ru-RU" altLang="ru-RU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закона. </a:t>
            </a:r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8" y="55179"/>
            <a:ext cx="1116330" cy="906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901" y="55179"/>
            <a:ext cx="10287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94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642938" y="4685211"/>
            <a:ext cx="11101387" cy="2059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</a:rPr>
              <a:t>Предложения в проект Резолюции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</a:rPr>
              <a:t>расширенного заседания Комитета ТПП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</a:rPr>
              <a:t>просим направлять по адресу: </a:t>
            </a:r>
            <a:r>
              <a:rPr lang="en-US" altLang="ru-RU" b="1" dirty="0">
                <a:solidFill>
                  <a:srgbClr val="C00000"/>
                </a:solidFill>
              </a:rPr>
              <a:t>svpugachev@mail.ru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  <p:pic>
        <p:nvPicPr>
          <p:cNvPr id="5124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11" y="0"/>
            <a:ext cx="10737669" cy="286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78435" y="3040457"/>
            <a:ext cx="10444656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990033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rgbClr val="0000C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CC99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2B2B2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ru-RU" altLang="ru-RU" sz="36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262891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787</Words>
  <Application>Microsoft Office PowerPoint</Application>
  <PresentationFormat>Широкоэкранный</PresentationFormat>
  <Paragraphs>55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Пугачев Сергей Васильевич</dc:creator>
  <cp:lastModifiedBy>Сергей Пугачев</cp:lastModifiedBy>
  <cp:revision>330</cp:revision>
  <cp:lastPrinted>2022-11-22T17:43:49Z</cp:lastPrinted>
  <dcterms:created xsi:type="dcterms:W3CDTF">2021-03-18T13:32:11Z</dcterms:created>
  <dcterms:modified xsi:type="dcterms:W3CDTF">2022-11-22T17:45:53Z</dcterms:modified>
</cp:coreProperties>
</file>