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6" r:id="rId2"/>
    <p:sldMasterId id="2147483668" r:id="rId3"/>
  </p:sldMasterIdLst>
  <p:notesMasterIdLst>
    <p:notesMasterId r:id="rId15"/>
  </p:notesMasterIdLst>
  <p:handoutMasterIdLst>
    <p:handoutMasterId r:id="rId16"/>
  </p:handoutMasterIdLst>
  <p:sldIdLst>
    <p:sldId id="256" r:id="rId4"/>
    <p:sldId id="268" r:id="rId5"/>
    <p:sldId id="269" r:id="rId6"/>
    <p:sldId id="270" r:id="rId7"/>
    <p:sldId id="663" r:id="rId8"/>
    <p:sldId id="672" r:id="rId9"/>
    <p:sldId id="673" r:id="rId10"/>
    <p:sldId id="669" r:id="rId11"/>
    <p:sldId id="670" r:id="rId12"/>
    <p:sldId id="671" r:id="rId13"/>
    <p:sldId id="259" r:id="rId14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E3000C"/>
    <a:srgbClr val="F5221A"/>
    <a:srgbClr val="E2241D"/>
    <a:srgbClr val="292929"/>
    <a:srgbClr val="734C9D"/>
    <a:srgbClr val="EF268F"/>
    <a:srgbClr val="F4EC2F"/>
    <a:srgbClr val="8E7F3C"/>
    <a:srgbClr val="C33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93"/>
    <p:restoredTop sz="75182" autoAdjust="0"/>
  </p:normalViewPr>
  <p:slideViewPr>
    <p:cSldViewPr snapToGrid="0" showGuides="1">
      <p:cViewPr varScale="1">
        <p:scale>
          <a:sx n="73" d="100"/>
          <a:sy n="73" d="100"/>
        </p:scale>
        <p:origin x="1590" y="5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ertova\&#1057;&#1041;&#1045;%20&#1052;&#1048;%202019-1\&#1054;&#1090;&#1095;&#1077;&#1090;&#1099;%20&#1050;&#1042;\&#1055;&#1088;&#1086;&#1080;&#1079;&#1074;&#1086;&#1076;&#1080;&#1090;&#1077;&#1083;&#1100;&#1085;&#1086;&#1089;&#1090;&#1100;%20&#1090;&#1088;&#1091;&#1076;&#1072;%20&#1057;&#1041;&#104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ertova\&#1057;&#1041;&#1045;%20&#1052;&#1048;%202019-1\&#1054;&#1090;&#1095;&#1077;&#1090;&#1099;%20&#1050;&#1042;\&#1055;&#1088;&#1086;&#1080;&#1079;&#1074;&#1086;&#1076;&#1080;&#1090;&#1077;&#1083;&#1100;&#1085;&#1086;&#1089;&#1090;&#1100;%20&#1090;&#1088;&#1091;&#1076;&#1072;%20&#1057;&#1041;&#104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ertova\&#1057;&#1041;&#1045;%20&#1052;&#1048;%202019-1\&#1054;&#1090;&#1095;&#1077;&#1090;&#1099;%20&#1050;&#1042;\&#1055;&#1088;&#1086;&#1080;&#1079;&#1074;&#1086;&#1076;&#1080;&#1090;&#1077;&#1083;&#1100;&#1085;&#1086;&#1089;&#1090;&#1100;%20&#1090;&#1088;&#1091;&#1076;&#1072;%20&#1057;&#1041;&#104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ertova\&#1057;&#1041;&#1045;%20&#1052;&#1048;%202019-1\&#1054;&#1090;&#1095;&#1077;&#1090;&#1099;%20&#1050;&#1042;\&#1055;&#1088;&#1086;&#1080;&#1079;&#1074;&#1086;&#1076;&#1080;&#1090;&#1077;&#1083;&#1100;&#1085;&#1086;&#1089;&#1090;&#1100;%20&#1090;&#1088;&#1091;&#1076;&#1072;%20&#1057;&#1041;&#104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ertova\&#1057;&#1041;&#1045;%20&#1052;&#1048;%202019-1\&#1054;&#1090;&#1095;&#1077;&#1090;&#1099;%20&#1050;&#1042;\&#1055;&#1088;&#1086;&#1080;&#1079;&#1074;&#1086;&#1076;&#1080;&#1090;&#1077;&#1083;&#1100;&#1085;&#1086;&#1089;&#1090;&#1100;%20&#1090;&#1088;&#1091;&#1076;&#1072;%20&#1057;&#1041;&#104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solidFill>
                  <a:srgbClr val="C00000"/>
                </a:solidFill>
              </a:rPr>
              <a:t>Рост</a:t>
            </a:r>
            <a:r>
              <a:rPr lang="ru-RU" sz="2800" b="1" baseline="0" dirty="0" smtClean="0">
                <a:solidFill>
                  <a:srgbClr val="C00000"/>
                </a:solidFill>
              </a:rPr>
              <a:t> п</a:t>
            </a:r>
            <a:r>
              <a:rPr lang="ru-RU" sz="2800" b="1" dirty="0" smtClean="0">
                <a:solidFill>
                  <a:srgbClr val="C00000"/>
                </a:solidFill>
              </a:rPr>
              <a:t>роизводительности труда в </a:t>
            </a:r>
            <a:r>
              <a:rPr lang="ru-RU" sz="2800" b="1" dirty="0">
                <a:solidFill>
                  <a:srgbClr val="C00000"/>
                </a:solidFill>
              </a:rPr>
              <a:t>Компании ТехноНИКОЛЬ в сравнении с 2010г.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'Лист1 (3)'!$C$1</c:f>
              <c:strCache>
                <c:ptCount val="1"/>
                <c:pt idx="0">
                  <c:v>Производительность труда Компании ТехноНИКОЛЬ в сравнении с 2010г.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1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5.5555555555555552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F6-4FE0-86BC-4E15DD4D1A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'Лист1 (3)'!$A$2:$A$10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'Лист1 (3)'!$C$2:$C$10</c:f>
              <c:numCache>
                <c:formatCode>0%</c:formatCode>
                <c:ptCount val="9"/>
                <c:pt idx="0">
                  <c:v>1</c:v>
                </c:pt>
                <c:pt idx="1">
                  <c:v>1.0795454545454544</c:v>
                </c:pt>
                <c:pt idx="2">
                  <c:v>1.2954545454545454</c:v>
                </c:pt>
                <c:pt idx="3">
                  <c:v>1.3636363636363635</c:v>
                </c:pt>
                <c:pt idx="4">
                  <c:v>1.3977272727272727</c:v>
                </c:pt>
                <c:pt idx="5">
                  <c:v>1.5227272727272727</c:v>
                </c:pt>
                <c:pt idx="6">
                  <c:v>1.5568181818181817</c:v>
                </c:pt>
                <c:pt idx="7">
                  <c:v>1.6590909090909089</c:v>
                </c:pt>
                <c:pt idx="8">
                  <c:v>1.8181818181818181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DF6-4FE0-86BC-4E15DD4D1A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6222680"/>
        <c:axId val="406223336"/>
      </c:lineChart>
      <c:catAx>
        <c:axId val="406222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6223336"/>
        <c:crosses val="autoZero"/>
        <c:auto val="1"/>
        <c:lblAlgn val="ctr"/>
        <c:lblOffset val="100"/>
        <c:noMultiLvlLbl val="0"/>
      </c:catAx>
      <c:valAx>
        <c:axId val="406223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6222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Лист2!$A$11</c:f>
              <c:strCache>
                <c:ptCount val="1"/>
                <c:pt idx="0">
                  <c:v>ОЕЕ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Лист2!$B$10:$C$10</c:f>
              <c:numCache>
                <c:formatCode>General</c:formatCode>
                <c:ptCount val="2"/>
                <c:pt idx="0">
                  <c:v>2010</c:v>
                </c:pt>
                <c:pt idx="1">
                  <c:v>2018</c:v>
                </c:pt>
              </c:numCache>
            </c:numRef>
          </c:cat>
          <c:val>
            <c:numRef>
              <c:f>Лист2!$B$11:$C$11</c:f>
              <c:numCache>
                <c:formatCode>0%</c:formatCode>
                <c:ptCount val="2"/>
                <c:pt idx="0">
                  <c:v>0.52</c:v>
                </c:pt>
                <c:pt idx="1">
                  <c:v>0.89400000000000002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42-4B1F-B311-CAEDC2A69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2974256"/>
        <c:axId val="412978192"/>
      </c:barChart>
      <c:catAx>
        <c:axId val="41297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2978192"/>
        <c:crosses val="autoZero"/>
        <c:auto val="1"/>
        <c:lblAlgn val="ctr"/>
        <c:lblOffset val="100"/>
        <c:noMultiLvlLbl val="0"/>
      </c:catAx>
      <c:valAx>
        <c:axId val="4129781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12974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Лист2!$A$16</c:f>
              <c:strCache>
                <c:ptCount val="1"/>
                <c:pt idx="0">
                  <c:v>Плановые простои /переналадки, доля от общего календарного времени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Лист2!$B$13:$C$13</c:f>
              <c:numCache>
                <c:formatCode>General</c:formatCode>
                <c:ptCount val="2"/>
                <c:pt idx="0">
                  <c:v>2010</c:v>
                </c:pt>
                <c:pt idx="1">
                  <c:v>2018</c:v>
                </c:pt>
              </c:numCache>
            </c:numRef>
          </c:cat>
          <c:val>
            <c:numRef>
              <c:f>Лист2!$B$16:$C$16</c:f>
              <c:numCache>
                <c:formatCode>0.00%</c:formatCode>
                <c:ptCount val="2"/>
                <c:pt idx="0">
                  <c:v>0.34200000000000003</c:v>
                </c:pt>
                <c:pt idx="1">
                  <c:v>5.3999999999999999E-2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1F-4FA7-A3E7-A85F7622B4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4939696"/>
        <c:axId val="344938384"/>
      </c:barChart>
      <c:catAx>
        <c:axId val="34493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938384"/>
        <c:crosses val="autoZero"/>
        <c:auto val="1"/>
        <c:lblAlgn val="ctr"/>
        <c:lblOffset val="100"/>
        <c:noMultiLvlLbl val="0"/>
      </c:catAx>
      <c:valAx>
        <c:axId val="344938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34493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Лист2!$A$15</c:f>
              <c:strCache>
                <c:ptCount val="1"/>
                <c:pt idx="0">
                  <c:v>Внеплановые простои, доля от общего календарного времени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Лист2!$B$13:$C$13</c:f>
              <c:numCache>
                <c:formatCode>General</c:formatCode>
                <c:ptCount val="2"/>
                <c:pt idx="0">
                  <c:v>2010</c:v>
                </c:pt>
                <c:pt idx="1">
                  <c:v>2018</c:v>
                </c:pt>
              </c:numCache>
            </c:numRef>
          </c:cat>
          <c:val>
            <c:numRef>
              <c:f>Лист2!$B$15:$C$15</c:f>
              <c:numCache>
                <c:formatCode>0.00%</c:formatCode>
                <c:ptCount val="2"/>
                <c:pt idx="0">
                  <c:v>0.122</c:v>
                </c:pt>
                <c:pt idx="1">
                  <c:v>3.1E-2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88-42D6-A577-44FDB74F09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4939696"/>
        <c:axId val="344938384"/>
      </c:barChart>
      <c:catAx>
        <c:axId val="34493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938384"/>
        <c:crosses val="autoZero"/>
        <c:auto val="1"/>
        <c:lblAlgn val="ctr"/>
        <c:lblOffset val="100"/>
        <c:noMultiLvlLbl val="0"/>
      </c:catAx>
      <c:valAx>
        <c:axId val="344938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34493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Рост производства в сравнении с 2010г.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Лист2!$A$14</c:f>
              <c:strCache>
                <c:ptCount val="1"/>
                <c:pt idx="0">
                  <c:v>Производство в сравнении с 2010г.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32-472E-87FE-FC1AEA7F2F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Лист2!$B$13:$C$13</c:f>
              <c:numCache>
                <c:formatCode>General</c:formatCode>
                <c:ptCount val="2"/>
                <c:pt idx="0">
                  <c:v>2010</c:v>
                </c:pt>
                <c:pt idx="1">
                  <c:v>2018</c:v>
                </c:pt>
              </c:numCache>
            </c:numRef>
          </c:cat>
          <c:val>
            <c:numRef>
              <c:f>Лист2!$B$14:$C$14</c:f>
              <c:numCache>
                <c:formatCode>0%</c:formatCode>
                <c:ptCount val="2"/>
                <c:pt idx="0">
                  <c:v>1</c:v>
                </c:pt>
                <c:pt idx="1">
                  <c:v>2.995972797726377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32-472E-87FE-FC1AEA7F2F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4939696"/>
        <c:axId val="344938384"/>
      </c:barChart>
      <c:catAx>
        <c:axId val="34493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938384"/>
        <c:crosses val="autoZero"/>
        <c:auto val="1"/>
        <c:lblAlgn val="ctr"/>
        <c:lblOffset val="100"/>
        <c:noMultiLvlLbl val="0"/>
      </c:catAx>
      <c:valAx>
        <c:axId val="344938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34493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E04EF-175E-0349-8821-BB1B1B9C96F3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30899-89D1-9943-BFEE-9EB89DE6F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7729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6340F-6C15-0F4A-A82A-C7317FD5A197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39A69-6423-5E40-B271-8C5F76D42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36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574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Компания ТЕХНОНИКОЛЬ с 2010 года показала рост производительности труда почти в 2 раза.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61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1200" b="0" dirty="0" smtClean="0">
                <a:latin typeface="Arial" charset="0"/>
                <a:ea typeface="Arial" charset="0"/>
                <a:cs typeface="Arial" charset="0"/>
              </a:rPr>
              <a:t>Достичь таких результатов помогла совокупность различных систем, инструментов, подходов, которые мы структурировали в виде модели производственной системы ТехноНИКОЛЬ. Как видим,</a:t>
            </a:r>
            <a:r>
              <a:rPr lang="ru-RU" altLang="ru-RU" sz="1200" b="0" baseline="0" dirty="0" smtClean="0">
                <a:latin typeface="Arial" charset="0"/>
                <a:ea typeface="Arial" charset="0"/>
                <a:cs typeface="Arial" charset="0"/>
              </a:rPr>
              <a:t> вершиной модели производственной системы является качество.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888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мы говорим о качестве, мы имеем в виду качество продукта, качество сервиса, качество процесса. Очень важно стремится к качеству с первого раза. Для это необходимо «встраивать» качество в процесс. Поэтому среди улучшений на производственных линиях акцент делается на инструментах встроенного качества таких, как три «НЕ»,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андон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(сигнал об ошибке) и последующая остановка технологической линии, если того требует качество, автономизация, защита от непреднамеренной ошибки («пока-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йоке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»). Эти устройства позволяют выявлять или предотвращать появление дефектов, что позволяет уходить от потерь брака и излишней обработки и ведут к росту производительности труда.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40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Показатель производительности труда является одной из опор производственной системы. Для роста производительности труда мы активно используем многофункциональность операторов (освоение смежных профессий на участке производства) и системы, нацеленные на повышение эффективности работы оборудования (ТРМ, 5с,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SMED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т.д.).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18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говорить об уровне автоматизации, то мы используем высокотехнологическое оборудование с высокой степенью автоматизации, особенно упаковочных комплексов ( адский труд ,невыносимый россиянину ! 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64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Большое влияние на увеличение производительности труда оказывает не только работа с автоматическими устройствами и автоматизация оборудования в целом, но и автоматизация бизнес-процессов. В данный момент в Компании функционирует достаточно много информационных систем, с помощью которых автоматизированы такие бизнес-процессы, как управление заказами и заявками, управление транспортировкой продукции, планирование продаж и операций, планирование производства, управление взаимоотношениями с клиентами и т.д. На слайде вы видите фрагмент с экрана из автоматизированной системы управления активами предприятия, с помощью которой улучшали процесс управления техническим обслуживание и ремонтами на производственных линиях. На следующем слайде показаны результаты этих улучшений в одном из производственных подразделений компании.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8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Таким образом, автоматизация процесса управления эффективностью использования оборудования с помощью информационной системы </a:t>
            </a:r>
            <a:r>
              <a:rPr lang="en-US" baseline="0" dirty="0" smtClean="0"/>
              <a:t>EAM </a:t>
            </a:r>
            <a:r>
              <a:rPr lang="ru-RU" baseline="0" dirty="0" smtClean="0"/>
              <a:t>класса, привела в подразделениях по производству минеральной изоляции к росту показателя </a:t>
            </a:r>
            <a:r>
              <a:rPr lang="en-US" baseline="0" dirty="0" smtClean="0"/>
              <a:t>OEE</a:t>
            </a:r>
            <a:r>
              <a:rPr lang="ru-RU" baseline="0" dirty="0" smtClean="0"/>
              <a:t> в1,7 раза</a:t>
            </a:r>
            <a:r>
              <a:rPr lang="en-US" baseline="0" dirty="0" smtClean="0"/>
              <a:t> </a:t>
            </a:r>
            <a:r>
              <a:rPr lang="ru-RU" baseline="0" dirty="0" smtClean="0"/>
              <a:t>, при этом снижение аварийных простоев произошло в 4 раза, плановых простоев в 6 раз, выпуск каменный ваты увеличили втрое.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015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Выводы . Что Россия должна уделять в плане роста производительности труда особое внимание на внедрения философии « КАЧЕСТВО У ИСТОКА» ( см Книгу  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Деминга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 Выход из КРИЗИСА» ! )  , на работу по выстраиванию долгосрочных контрактов и отношений как между предприятиями, так и между ГОС . ЗАКАЗЧИКАМИ и ИСПОЛНИТЕЛЯМИ ГОС. КОНТРАКТОВ. В этом отношении приоритеты 223 и 44 ФЗ явно противоречат философии « КАЧЕСТВО У ИСТОКА» , противоречат выстраиванию потоков создания стоимости для клиентов, направлены на искусственную симуляцию конкурентной борьбы  на торгах, где победитель получает ВСЕ , а  компании – конкуренты часто вынуждены покидать рынок, что еще  в большей степени приводит к монополизации рынка гос. контрактов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услуг.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39A69-6423-5E40-B271-8C5F76D42A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26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ontent Placeholder 3"/>
          <p:cNvSpPr>
            <a:spLocks noGrp="1"/>
          </p:cNvSpPr>
          <p:nvPr>
            <p:ph sz="half" idx="44"/>
          </p:nvPr>
        </p:nvSpPr>
        <p:spPr>
          <a:xfrm>
            <a:off x="5076827" y="19240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3" y="842963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63" y="1058863"/>
            <a:ext cx="3527425" cy="649287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0F139-8C6F-5141-9FC7-00B3491FD45C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539749" y="842964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1.</a:t>
            </a:r>
            <a:endParaRPr lang="en-US" dirty="0"/>
          </a:p>
        </p:txBody>
      </p:sp>
      <p:sp>
        <p:nvSpPr>
          <p:cNvPr id="30" name="Text Placeholder 2"/>
          <p:cNvSpPr>
            <a:spLocks noGrp="1"/>
          </p:cNvSpPr>
          <p:nvPr>
            <p:ph type="body" idx="28"/>
          </p:nvPr>
        </p:nvSpPr>
        <p:spPr>
          <a:xfrm>
            <a:off x="792163" y="17081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Content Placeholder 3"/>
          <p:cNvSpPr>
            <a:spLocks noGrp="1"/>
          </p:cNvSpPr>
          <p:nvPr>
            <p:ph sz="half" idx="29"/>
          </p:nvPr>
        </p:nvSpPr>
        <p:spPr>
          <a:xfrm>
            <a:off x="792163" y="19240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539749" y="17081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2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idx="31"/>
          </p:nvPr>
        </p:nvSpPr>
        <p:spPr>
          <a:xfrm>
            <a:off x="792163" y="25717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32"/>
          </p:nvPr>
        </p:nvSpPr>
        <p:spPr>
          <a:xfrm>
            <a:off x="792163" y="2787650"/>
            <a:ext cx="3527425" cy="863601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539749" y="25717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3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idx="34"/>
          </p:nvPr>
        </p:nvSpPr>
        <p:spPr>
          <a:xfrm>
            <a:off x="792163" y="34353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7" name="Content Placeholder 3"/>
          <p:cNvSpPr>
            <a:spLocks noGrp="1"/>
          </p:cNvSpPr>
          <p:nvPr>
            <p:ph sz="half" idx="35"/>
          </p:nvPr>
        </p:nvSpPr>
        <p:spPr>
          <a:xfrm>
            <a:off x="792163" y="3651251"/>
            <a:ext cx="3527425" cy="649288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8" name="Text Placeholder 2"/>
          <p:cNvSpPr>
            <a:spLocks noGrp="1"/>
          </p:cNvSpPr>
          <p:nvPr>
            <p:ph type="body" idx="36" hasCustomPrompt="1"/>
          </p:nvPr>
        </p:nvSpPr>
        <p:spPr>
          <a:xfrm>
            <a:off x="539749" y="34353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4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idx="37"/>
          </p:nvPr>
        </p:nvSpPr>
        <p:spPr>
          <a:xfrm>
            <a:off x="5076827" y="34353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Content Placeholder 3"/>
          <p:cNvSpPr>
            <a:spLocks noGrp="1"/>
          </p:cNvSpPr>
          <p:nvPr>
            <p:ph sz="half" idx="38"/>
          </p:nvPr>
        </p:nvSpPr>
        <p:spPr>
          <a:xfrm>
            <a:off x="5076827" y="3651251"/>
            <a:ext cx="3527425" cy="649287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4824414" y="3435351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8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idx="40"/>
          </p:nvPr>
        </p:nvSpPr>
        <p:spPr>
          <a:xfrm>
            <a:off x="5076827" y="25717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Content Placeholder 3"/>
          <p:cNvSpPr>
            <a:spLocks noGrp="1"/>
          </p:cNvSpPr>
          <p:nvPr>
            <p:ph sz="half" idx="41"/>
          </p:nvPr>
        </p:nvSpPr>
        <p:spPr>
          <a:xfrm>
            <a:off x="5076827" y="27876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4" name="Text Placeholder 2"/>
          <p:cNvSpPr>
            <a:spLocks noGrp="1"/>
          </p:cNvSpPr>
          <p:nvPr>
            <p:ph type="body" idx="42" hasCustomPrompt="1"/>
          </p:nvPr>
        </p:nvSpPr>
        <p:spPr>
          <a:xfrm>
            <a:off x="4824414" y="25717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7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idx="43"/>
          </p:nvPr>
        </p:nvSpPr>
        <p:spPr>
          <a:xfrm>
            <a:off x="5076827" y="1708150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>
            <p:ph type="body" idx="45" hasCustomPrompt="1"/>
          </p:nvPr>
        </p:nvSpPr>
        <p:spPr>
          <a:xfrm>
            <a:off x="4824414" y="1708151"/>
            <a:ext cx="252413" cy="2158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6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idx="46"/>
          </p:nvPr>
        </p:nvSpPr>
        <p:spPr>
          <a:xfrm>
            <a:off x="5076827" y="842963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Content Placeholder 3"/>
          <p:cNvSpPr>
            <a:spLocks noGrp="1"/>
          </p:cNvSpPr>
          <p:nvPr>
            <p:ph sz="half" idx="47"/>
          </p:nvPr>
        </p:nvSpPr>
        <p:spPr>
          <a:xfrm>
            <a:off x="5076827" y="1058863"/>
            <a:ext cx="3527425" cy="649287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0" name="Text Placeholder 2"/>
          <p:cNvSpPr>
            <a:spLocks noGrp="1"/>
          </p:cNvSpPr>
          <p:nvPr>
            <p:ph type="body" idx="48" hasCustomPrompt="1"/>
          </p:nvPr>
        </p:nvSpPr>
        <p:spPr>
          <a:xfrm>
            <a:off x="4824414" y="842964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5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76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bg>
      <p:bgPr>
        <a:solidFill>
          <a:schemeClr val="bg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492250"/>
            <a:ext cx="8064500" cy="3240087"/>
          </a:xfrm>
          <a:solidFill>
            <a:schemeClr val="bg2"/>
          </a:solidFill>
        </p:spPr>
        <p:txBody>
          <a:bodyPr lIns="251999" tIns="108000" rIns="216000" bIns="108000"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White blocks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39750" y="842086"/>
            <a:ext cx="8064500" cy="330072"/>
          </a:xfrm>
          <a:solidFill>
            <a:schemeClr val="accent1"/>
          </a:solidFill>
        </p:spPr>
        <p:txBody>
          <a:bodyPr lIns="251999" tIns="72000" rIns="216000" bIns="72000">
            <a:sp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cap="all" spc="10" baseline="0">
                <a:solidFill>
                  <a:schemeClr val="bg2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Заголовок 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539750" y="1161713"/>
            <a:ext cx="8064500" cy="330072"/>
          </a:xfrm>
          <a:solidFill>
            <a:schemeClr val="bg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lIns="251999" tIns="72000" rIns="216000" bIns="72000">
            <a:sp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cap="all" spc="10" baseline="0">
                <a:solidFill>
                  <a:schemeClr val="tx1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993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924050"/>
            <a:ext cx="3779838" cy="2807494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red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39750" y="842963"/>
            <a:ext cx="8064500" cy="865187"/>
          </a:xfrm>
        </p:spPr>
        <p:txBody>
          <a:bodyPr>
            <a:norm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400">
                <a:solidFill>
                  <a:schemeClr val="accent1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2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5"/>
          </p:nvPr>
        </p:nvSpPr>
        <p:spPr>
          <a:xfrm>
            <a:off x="4824413" y="1924050"/>
            <a:ext cx="3779838" cy="2807494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9882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842963"/>
            <a:ext cx="3779838" cy="30546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058863"/>
            <a:ext cx="3779838" cy="3672681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87167-47CA-E742-96F4-FE1787AB3903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columns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21"/>
          </p:nvPr>
        </p:nvSpPr>
        <p:spPr>
          <a:xfrm>
            <a:off x="4824414" y="842963"/>
            <a:ext cx="3779837" cy="297105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cap="all" spc="10">
                <a:solidFill>
                  <a:srgbClr val="19191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3"/>
          <p:cNvSpPr>
            <a:spLocks noGrp="1"/>
          </p:cNvSpPr>
          <p:nvPr>
            <p:ph sz="half" idx="22"/>
          </p:nvPr>
        </p:nvSpPr>
        <p:spPr>
          <a:xfrm>
            <a:off x="4824412" y="1058863"/>
            <a:ext cx="3779838" cy="3672681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5226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39750" y="842962"/>
            <a:ext cx="3779838" cy="38893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/>
                <a:cs typeface="Arial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7F01-6498-404C-9E95-8D261593F91C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824412" y="842964"/>
            <a:ext cx="3779837" cy="2158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4824412" y="1058863"/>
            <a:ext cx="3779838" cy="3673475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303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0" y="1492251"/>
            <a:ext cx="8064500" cy="89517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2800"/>
              </a:lnSpc>
              <a:defRPr sz="2800" b="1" i="0" cap="all" spc="10" baseline="0">
                <a:solidFill>
                  <a:schemeClr val="bg2"/>
                </a:solidFill>
                <a:latin typeface="Arial"/>
              </a:defRPr>
            </a:lvl1pPr>
          </a:lstStyle>
          <a:p>
            <a:r>
              <a:rPr lang="ru-RU" dirty="0"/>
              <a:t>Заголовок презентации,</a:t>
            </a:r>
            <a:br>
              <a:rPr lang="ru-RU" dirty="0"/>
            </a:br>
            <a:r>
              <a:rPr lang="ru-RU" dirty="0"/>
              <a:t>несколько строк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750" y="2787650"/>
            <a:ext cx="8064500" cy="40798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600" cap="all" spc="1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5831704" y="4636393"/>
            <a:ext cx="2772546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spc="30" dirty="0" err="1"/>
              <a:t>www.tn.ru</a:t>
            </a:r>
            <a:endParaRPr lang="en-US" sz="1000" spc="30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539751" y="4636393"/>
            <a:ext cx="3352799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spc="30" dirty="0"/>
              <a:t>Знание. Опыт. Мастерство.</a:t>
            </a:r>
            <a:endParaRPr lang="en-US" sz="1000" spc="30" dirty="0"/>
          </a:p>
        </p:txBody>
      </p:sp>
    </p:spTree>
    <p:extLst>
      <p:ext uri="{BB962C8B-B14F-4D97-AF65-F5344CB8AC3E}">
        <p14:creationId xmlns:p14="http://schemas.microsoft.com/office/powerpoint/2010/main" val="32225685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0" y="3435350"/>
            <a:ext cx="8064500" cy="1000124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2800"/>
              </a:lnSpc>
              <a:defRPr sz="2800" b="1" i="0" cap="all" spc="10" baseline="0">
                <a:solidFill>
                  <a:schemeClr val="bg2"/>
                </a:solidFill>
                <a:latin typeface="Arial"/>
              </a:defRPr>
            </a:lvl1pPr>
          </a:lstStyle>
          <a:p>
            <a:r>
              <a:rPr lang="ru-RU" dirty="0"/>
              <a:t>Заголовок презентации,</a:t>
            </a:r>
            <a:br>
              <a:rPr lang="ru-RU" dirty="0"/>
            </a:br>
            <a:r>
              <a:rPr lang="ru-RU" dirty="0"/>
              <a:t>несколько строк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5831704" y="4636393"/>
            <a:ext cx="2772546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spc="30" dirty="0" err="1"/>
              <a:t>www.tn.ru</a:t>
            </a:r>
            <a:endParaRPr lang="en-US" sz="1000" spc="30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539751" y="4636393"/>
            <a:ext cx="3352799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spc="30" dirty="0"/>
              <a:t>Знание. Опыт. Мастерство.</a:t>
            </a:r>
            <a:endParaRPr lang="en-US" sz="1000" spc="30" dirty="0"/>
          </a:p>
        </p:txBody>
      </p:sp>
    </p:spTree>
    <p:extLst>
      <p:ext uri="{BB962C8B-B14F-4D97-AF65-F5344CB8AC3E}">
        <p14:creationId xmlns:p14="http://schemas.microsoft.com/office/powerpoint/2010/main" val="16383522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0" y="1492250"/>
            <a:ext cx="8064500" cy="863998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ct val="100000"/>
              </a:lnSpc>
              <a:defRPr sz="2800" b="1" i="0" cap="all" spc="10">
                <a:solidFill>
                  <a:schemeClr val="bg2"/>
                </a:solidFill>
                <a:latin typeface="Arial"/>
              </a:defRPr>
            </a:lvl1pPr>
          </a:lstStyle>
          <a:p>
            <a:r>
              <a:rPr lang="ru-RU" dirty="0"/>
              <a:t>Благодарность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750" y="2787650"/>
            <a:ext cx="3790950" cy="138191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200" cap="none" spc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Адресный блок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5832475" y="4635599"/>
            <a:ext cx="2772546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spc="50" dirty="0"/>
              <a:t>8 800 200 05 65</a:t>
            </a:r>
          </a:p>
          <a:p>
            <a:pPr algn="r">
              <a:lnSpc>
                <a:spcPct val="110000"/>
              </a:lnSpc>
            </a:pPr>
            <a:r>
              <a:rPr lang="ru-RU" sz="430" b="0" i="0" spc="30" dirty="0">
                <a:latin typeface="Arial Narrow"/>
                <a:cs typeface="Arial Narrow"/>
              </a:rPr>
              <a:t>профессиональные</a:t>
            </a:r>
            <a:r>
              <a:rPr lang="ru-RU" sz="430" b="0" i="0" spc="30" baseline="0" dirty="0">
                <a:latin typeface="Arial Narrow"/>
                <a:cs typeface="Arial Narrow"/>
              </a:rPr>
              <a:t> консультации</a:t>
            </a:r>
            <a:endParaRPr lang="en-US" sz="430" b="0" i="0" spc="30" dirty="0">
              <a:latin typeface="Arial Narrow"/>
              <a:cs typeface="Arial Narrow"/>
            </a:endParaRP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539751" y="4635599"/>
            <a:ext cx="3352799" cy="2476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 spc="10">
                <a:solidFill>
                  <a:schemeClr val="bg2"/>
                </a:solidFill>
                <a:latin typeface="Arial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spc="30" dirty="0"/>
              <a:t>www.tn.ru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6000" y="2787650"/>
            <a:ext cx="3778250" cy="1397000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ru-RU" dirty="0"/>
              <a:t>Адресный блок</a:t>
            </a:r>
          </a:p>
        </p:txBody>
      </p:sp>
    </p:spTree>
    <p:extLst>
      <p:ext uri="{BB962C8B-B14F-4D97-AF65-F5344CB8AC3E}">
        <p14:creationId xmlns:p14="http://schemas.microsoft.com/office/powerpoint/2010/main" val="3535433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9750" y="1492250"/>
            <a:ext cx="8064500" cy="1295400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800" b="1" i="0" cap="all" spc="1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Заголовок раздела</a:t>
            </a:r>
            <a:endParaRPr lang="en-US" dirty="0"/>
          </a:p>
          <a:p>
            <a:pPr lvl="0"/>
            <a:r>
              <a:rPr lang="en-US" dirty="0" err="1"/>
              <a:t>Н</a:t>
            </a:r>
            <a:r>
              <a:rPr lang="ru-RU" dirty="0" err="1"/>
              <a:t>есколько</a:t>
            </a:r>
            <a:r>
              <a:rPr lang="ru-RU" dirty="0"/>
              <a:t> строк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18314" y="4590256"/>
            <a:ext cx="2985937" cy="165638"/>
          </a:xfrm>
        </p:spPr>
        <p:txBody>
          <a:bodyPr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72C11684-2689-CD40-B231-12B9BED0CED2}" type="datetime3">
              <a:rPr lang="ru-RU" smtClean="0"/>
              <a:pPr/>
              <a:t>02/10/19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9750" y="4590256"/>
            <a:ext cx="3625476" cy="165638"/>
          </a:xfrm>
        </p:spPr>
        <p:txBody>
          <a:bodyPr/>
          <a:lstStyle>
            <a:lvl1pPr>
              <a:defRPr sz="80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Знание. Опыт. Мастерство.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088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824412" y="1492250"/>
            <a:ext cx="3779837" cy="1943100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800" b="1" i="0" cap="all" spc="1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Заголовок раздела</a:t>
            </a:r>
            <a:endParaRPr lang="en-US" dirty="0"/>
          </a:p>
          <a:p>
            <a:pPr lvl="0"/>
            <a:r>
              <a:rPr lang="en-US" dirty="0" err="1"/>
              <a:t>Н</a:t>
            </a:r>
            <a:r>
              <a:rPr lang="ru-RU" dirty="0" err="1"/>
              <a:t>есколько</a:t>
            </a:r>
            <a:r>
              <a:rPr lang="ru-RU" dirty="0"/>
              <a:t> строк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24413" y="4590256"/>
            <a:ext cx="3625476" cy="165638"/>
          </a:xfrm>
        </p:spPr>
        <p:txBody>
          <a:bodyPr/>
          <a:lstStyle>
            <a:lvl1pPr>
              <a:defRPr sz="80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Знание. Опыт. мастерство.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9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160188"/>
            <a:ext cx="8064500" cy="3571355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One column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Content Placeholder 3"/>
          <p:cNvSpPr>
            <a:spLocks noGrp="1"/>
          </p:cNvSpPr>
          <p:nvPr>
            <p:ph sz="half" idx="13"/>
          </p:nvPr>
        </p:nvSpPr>
        <p:spPr>
          <a:xfrm>
            <a:off x="539750" y="897732"/>
            <a:ext cx="8064500" cy="257300"/>
          </a:xfrm>
        </p:spPr>
        <p:txBody>
          <a:bodyPr>
            <a:norm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i="0" cap="all" baseline="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2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50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bg>
      <p:bgPr>
        <a:solidFill>
          <a:schemeClr val="bg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492250"/>
            <a:ext cx="8064500" cy="3240087"/>
          </a:xfrm>
          <a:solidFill>
            <a:schemeClr val="bg2"/>
          </a:solidFill>
        </p:spPr>
        <p:txBody>
          <a:bodyPr lIns="251999" tIns="108000" rIns="216000" bIns="108000"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White blocks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39750" y="842086"/>
            <a:ext cx="8064500" cy="330072"/>
          </a:xfrm>
          <a:solidFill>
            <a:schemeClr val="accent1"/>
          </a:solidFill>
        </p:spPr>
        <p:txBody>
          <a:bodyPr lIns="251999" tIns="72000" rIns="216000" bIns="72000">
            <a:sp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cap="all" spc="10" baseline="0">
                <a:solidFill>
                  <a:schemeClr val="bg2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Заголовок 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539750" y="1161713"/>
            <a:ext cx="8064500" cy="330072"/>
          </a:xfrm>
          <a:solidFill>
            <a:schemeClr val="bg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lIns="251999" tIns="72000" rIns="216000" bIns="72000">
            <a:sp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cap="all" spc="10" baseline="0">
                <a:solidFill>
                  <a:schemeClr val="tx1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400" cap="all" baseline="0">
                <a:solidFill>
                  <a:schemeClr val="bg2"/>
                </a:solidFill>
              </a:defRPr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>
                <a:solidFill>
                  <a:schemeClr val="bg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260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924050"/>
            <a:ext cx="3779838" cy="2807494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red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39750" y="842963"/>
            <a:ext cx="8064500" cy="865187"/>
          </a:xfrm>
        </p:spPr>
        <p:txBody>
          <a:bodyPr>
            <a:norm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400">
                <a:solidFill>
                  <a:schemeClr val="accent1"/>
                </a:solidFill>
              </a:defRPr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2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5"/>
          </p:nvPr>
        </p:nvSpPr>
        <p:spPr>
          <a:xfrm>
            <a:off x="4824413" y="1924050"/>
            <a:ext cx="3779838" cy="2807494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219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842963"/>
            <a:ext cx="3779838" cy="30546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058863"/>
            <a:ext cx="3779838" cy="3672681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87167-47CA-E742-96F4-FE1787AB3903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columns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21"/>
          </p:nvPr>
        </p:nvSpPr>
        <p:spPr>
          <a:xfrm>
            <a:off x="4824414" y="842963"/>
            <a:ext cx="3779837" cy="297105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cap="all" spc="10">
                <a:solidFill>
                  <a:srgbClr val="19191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3"/>
          <p:cNvSpPr>
            <a:spLocks noGrp="1"/>
          </p:cNvSpPr>
          <p:nvPr>
            <p:ph sz="half" idx="22"/>
          </p:nvPr>
        </p:nvSpPr>
        <p:spPr>
          <a:xfrm>
            <a:off x="4824412" y="1058863"/>
            <a:ext cx="3779838" cy="3672681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86077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39750" y="842962"/>
            <a:ext cx="3779838" cy="38893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/>
                <a:cs typeface="Arial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7F01-6498-404C-9E95-8D261593F91C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824412" y="842964"/>
            <a:ext cx="3779837" cy="2158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4824412" y="1058863"/>
            <a:ext cx="3779838" cy="3673475"/>
          </a:xfrm>
        </p:spPr>
        <p:txBody>
          <a:bodyPr>
            <a:normAutofit/>
          </a:bodyPr>
          <a:lstStyle>
            <a:lvl1pPr marL="171450" indent="-171450">
              <a:buFont typeface=".HelveticaNeueDeskInterface-Regular" charset="0"/>
              <a:buChar char="–"/>
              <a:defRPr sz="1000"/>
            </a:lvl1pPr>
            <a:lvl2pPr marL="628650" indent="-171450">
              <a:buFont typeface=".HelveticaNeueDeskInterface-Regular" charset="0"/>
              <a:buChar char="–"/>
              <a:defRPr sz="1000"/>
            </a:lvl2pPr>
            <a:lvl3pPr marL="1085850" indent="-171450">
              <a:buFont typeface=".HelveticaNeueDeskInterface-Regular" charset="0"/>
              <a:buChar char="–"/>
              <a:defRPr sz="1000"/>
            </a:lvl3pPr>
            <a:lvl4pPr marL="1543050" indent="-171450">
              <a:buFont typeface=".HelveticaNeueDeskInterface-Regular" charset="0"/>
              <a:buChar char="–"/>
              <a:defRPr sz="800"/>
            </a:lvl4pPr>
            <a:lvl5pPr marL="2000250" indent="-171450">
              <a:buFont typeface=".HelveticaNeueDeskInterface-Regular" charset="0"/>
              <a:buChar char="–"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9668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788" y="1470423"/>
            <a:ext cx="3617912" cy="3150394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3301" y="1470423"/>
            <a:ext cx="3617913" cy="3150394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622A6-85F8-3D48-A9E0-4EA20E0792B1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5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ontent Placeholder 3"/>
          <p:cNvSpPr>
            <a:spLocks noGrp="1"/>
          </p:cNvSpPr>
          <p:nvPr>
            <p:ph sz="half" idx="44"/>
          </p:nvPr>
        </p:nvSpPr>
        <p:spPr>
          <a:xfrm>
            <a:off x="5076827" y="19240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3" y="842963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63" y="1058863"/>
            <a:ext cx="3527425" cy="649287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0F139-8C6F-5141-9FC7-00B3491FD45C}" type="datetime3">
              <a:rPr lang="ru-RU" smtClean="0"/>
              <a:t>02/10/19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539749" y="842964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1.</a:t>
            </a:r>
            <a:endParaRPr lang="en-US" dirty="0"/>
          </a:p>
        </p:txBody>
      </p:sp>
      <p:sp>
        <p:nvSpPr>
          <p:cNvPr id="30" name="Text Placeholder 2"/>
          <p:cNvSpPr>
            <a:spLocks noGrp="1"/>
          </p:cNvSpPr>
          <p:nvPr>
            <p:ph type="body" idx="28"/>
          </p:nvPr>
        </p:nvSpPr>
        <p:spPr>
          <a:xfrm>
            <a:off x="792163" y="17081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Content Placeholder 3"/>
          <p:cNvSpPr>
            <a:spLocks noGrp="1"/>
          </p:cNvSpPr>
          <p:nvPr>
            <p:ph sz="half" idx="29"/>
          </p:nvPr>
        </p:nvSpPr>
        <p:spPr>
          <a:xfrm>
            <a:off x="792163" y="19240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539749" y="17081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2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idx="31"/>
          </p:nvPr>
        </p:nvSpPr>
        <p:spPr>
          <a:xfrm>
            <a:off x="792163" y="25717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32"/>
          </p:nvPr>
        </p:nvSpPr>
        <p:spPr>
          <a:xfrm>
            <a:off x="792163" y="2787650"/>
            <a:ext cx="3527425" cy="863601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539749" y="25717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3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idx="34"/>
          </p:nvPr>
        </p:nvSpPr>
        <p:spPr>
          <a:xfrm>
            <a:off x="792163" y="34353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7" name="Content Placeholder 3"/>
          <p:cNvSpPr>
            <a:spLocks noGrp="1"/>
          </p:cNvSpPr>
          <p:nvPr>
            <p:ph sz="half" idx="35"/>
          </p:nvPr>
        </p:nvSpPr>
        <p:spPr>
          <a:xfrm>
            <a:off x="792163" y="3651251"/>
            <a:ext cx="3527425" cy="649288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8" name="Text Placeholder 2"/>
          <p:cNvSpPr>
            <a:spLocks noGrp="1"/>
          </p:cNvSpPr>
          <p:nvPr>
            <p:ph type="body" idx="36" hasCustomPrompt="1"/>
          </p:nvPr>
        </p:nvSpPr>
        <p:spPr>
          <a:xfrm>
            <a:off x="539749" y="34353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4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idx="37"/>
          </p:nvPr>
        </p:nvSpPr>
        <p:spPr>
          <a:xfrm>
            <a:off x="5076827" y="34353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Content Placeholder 3"/>
          <p:cNvSpPr>
            <a:spLocks noGrp="1"/>
          </p:cNvSpPr>
          <p:nvPr>
            <p:ph sz="half" idx="38"/>
          </p:nvPr>
        </p:nvSpPr>
        <p:spPr>
          <a:xfrm>
            <a:off x="5076827" y="3651251"/>
            <a:ext cx="3527425" cy="649287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4824414" y="3435351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8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idx="40"/>
          </p:nvPr>
        </p:nvSpPr>
        <p:spPr>
          <a:xfrm>
            <a:off x="5076827" y="2571750"/>
            <a:ext cx="3527425" cy="24662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Content Placeholder 3"/>
          <p:cNvSpPr>
            <a:spLocks noGrp="1"/>
          </p:cNvSpPr>
          <p:nvPr>
            <p:ph sz="half" idx="41"/>
          </p:nvPr>
        </p:nvSpPr>
        <p:spPr>
          <a:xfrm>
            <a:off x="5076827" y="2787651"/>
            <a:ext cx="3527425" cy="647699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4" name="Text Placeholder 2"/>
          <p:cNvSpPr>
            <a:spLocks noGrp="1"/>
          </p:cNvSpPr>
          <p:nvPr>
            <p:ph type="body" idx="42" hasCustomPrompt="1"/>
          </p:nvPr>
        </p:nvSpPr>
        <p:spPr>
          <a:xfrm>
            <a:off x="4824414" y="2571750"/>
            <a:ext cx="252413" cy="24169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7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idx="43"/>
          </p:nvPr>
        </p:nvSpPr>
        <p:spPr>
          <a:xfrm>
            <a:off x="5076827" y="1708150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>
            <p:ph type="body" idx="45" hasCustomPrompt="1"/>
          </p:nvPr>
        </p:nvSpPr>
        <p:spPr>
          <a:xfrm>
            <a:off x="4824414" y="1708151"/>
            <a:ext cx="252413" cy="2158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6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idx="46"/>
          </p:nvPr>
        </p:nvSpPr>
        <p:spPr>
          <a:xfrm>
            <a:off x="5076827" y="842963"/>
            <a:ext cx="3527425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Content Placeholder 3"/>
          <p:cNvSpPr>
            <a:spLocks noGrp="1"/>
          </p:cNvSpPr>
          <p:nvPr>
            <p:ph sz="half" idx="47"/>
          </p:nvPr>
        </p:nvSpPr>
        <p:spPr>
          <a:xfrm>
            <a:off x="5076827" y="1058863"/>
            <a:ext cx="3527425" cy="649287"/>
          </a:xfrm>
        </p:spPr>
        <p:txBody>
          <a:bodyPr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0" name="Text Placeholder 2"/>
          <p:cNvSpPr>
            <a:spLocks noGrp="1"/>
          </p:cNvSpPr>
          <p:nvPr>
            <p:ph type="body" idx="48" hasCustomPrompt="1"/>
          </p:nvPr>
        </p:nvSpPr>
        <p:spPr>
          <a:xfrm>
            <a:off x="4824414" y="842964"/>
            <a:ext cx="252413" cy="2159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cap="all" spc="1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5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136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750" y="1160188"/>
            <a:ext cx="8064500" cy="3571355"/>
          </a:xfrm>
        </p:spPr>
        <p:txBody>
          <a:bodyPr>
            <a:normAutofit/>
          </a:bodyPr>
          <a:lstStyle>
            <a:lvl1pPr marL="2857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One column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5A33-515C-3143-A92A-5B5073F02483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Content Placeholder 3"/>
          <p:cNvSpPr>
            <a:spLocks noGrp="1"/>
          </p:cNvSpPr>
          <p:nvPr>
            <p:ph sz="half" idx="13"/>
          </p:nvPr>
        </p:nvSpPr>
        <p:spPr>
          <a:xfrm>
            <a:off x="539750" y="897732"/>
            <a:ext cx="8064500" cy="257300"/>
          </a:xfrm>
        </p:spPr>
        <p:txBody>
          <a:bodyPr>
            <a:normAutofit/>
          </a:bodyPr>
          <a:lstStyle>
            <a:lvl1pPr marL="0" indent="0" defTabSz="108000">
              <a:spcBef>
                <a:spcPts val="0"/>
              </a:spcBef>
              <a:buFont typeface=".HelveticaNeueDeskInterface-Regular" charset="0"/>
              <a:buNone/>
              <a:tabLst/>
              <a:defRPr sz="1200" b="1" i="0" cap="all" baseline="0"/>
            </a:lvl1pPr>
            <a:lvl2pPr marL="7429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200"/>
            </a:lvl2pPr>
            <a:lvl3pPr marL="12001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1000"/>
            </a:lvl3pPr>
            <a:lvl4pPr marL="16573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4pPr>
            <a:lvl5pPr marL="2114550" indent="-285750" defTabSz="108000">
              <a:spcBef>
                <a:spcPts val="0"/>
              </a:spcBef>
              <a:buFont typeface=".HelveticaNeueDeskInterface-Regular" charset="0"/>
              <a:buChar char="–"/>
              <a:tabLst/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767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32338"/>
            <a:ext cx="9144000" cy="411162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897731"/>
            <a:ext cx="8064500" cy="3833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r>
              <a:rPr lang="ru-RU" dirty="0"/>
              <a:t> </a:t>
            </a:r>
            <a:endParaRPr lang="en-US" dirty="0"/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r>
              <a:rPr lang="ru-RU" dirty="0"/>
              <a:t>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4413" y="4799599"/>
            <a:ext cx="302418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fld id="{4D0F1A69-4C3C-EC4A-AD6D-D882ACF0A094}" type="datetime3">
              <a:rPr lang="ru-RU" smtClean="0"/>
              <a:pPr/>
              <a:t>02/10/19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750" y="4799599"/>
            <a:ext cx="3790950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01013" y="4799599"/>
            <a:ext cx="50323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cap="all" spc="1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1" y="1"/>
            <a:ext cx="9143999" cy="627062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 cap="all" spc="10">
                <a:solidFill>
                  <a:schemeClr val="bg2">
                    <a:lumMod val="50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    </a:t>
            </a:r>
            <a:endParaRPr lang="en-US" sz="10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200727"/>
            <a:ext cx="6300788" cy="35683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0802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72" r:id="rId4"/>
    <p:sldLayoutId id="2147483665" r:id="rId5"/>
    <p:sldLayoutId id="2147483663" r:id="rId6"/>
    <p:sldLayoutId id="2147483683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000" b="1" i="0" kern="1200" cap="all">
          <a:solidFill>
            <a:schemeClr val="accent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880" userDrawn="1">
          <p15:clr>
            <a:srgbClr val="F26B43"/>
          </p15:clr>
        </p15:guide>
        <p15:guide id="6" orient="horz" pos="1484" userDrawn="1">
          <p15:clr>
            <a:srgbClr val="F26B43"/>
          </p15:clr>
        </p15:guide>
        <p15:guide id="9" orient="horz" pos="1756" userDrawn="1">
          <p15:clr>
            <a:srgbClr val="F26B43"/>
          </p15:clr>
        </p15:guide>
        <p15:guide id="10" orient="horz" pos="2845" userDrawn="1">
          <p15:clr>
            <a:srgbClr val="F26B43"/>
          </p15:clr>
        </p15:guide>
        <p15:guide id="16" orient="horz" pos="2028" userDrawn="1">
          <p15:clr>
            <a:srgbClr val="F26B43"/>
          </p15:clr>
        </p15:guide>
        <p15:guide id="17" orient="horz" pos="2300" userDrawn="1">
          <p15:clr>
            <a:srgbClr val="F26B43"/>
          </p15:clr>
        </p15:guide>
        <p15:guide id="18" orient="horz" pos="2573" userDrawn="1">
          <p15:clr>
            <a:srgbClr val="F26B43"/>
          </p15:clr>
        </p15:guide>
        <p15:guide id="19" orient="horz" pos="1212" userDrawn="1">
          <p15:clr>
            <a:srgbClr val="F26B43"/>
          </p15:clr>
        </p15:guide>
        <p15:guide id="20" orient="horz" pos="940" userDrawn="1">
          <p15:clr>
            <a:srgbClr val="F26B43"/>
          </p15:clr>
        </p15:guide>
        <p15:guide id="21" orient="horz" pos="667" userDrawn="1">
          <p15:clr>
            <a:srgbClr val="F26B43"/>
          </p15:clr>
        </p15:guide>
        <p15:guide id="22" orient="horz" pos="395" userDrawn="1">
          <p15:clr>
            <a:srgbClr val="F26B43"/>
          </p15:clr>
        </p15:guide>
        <p15:guide id="23" pos="2721" userDrawn="1">
          <p15:clr>
            <a:srgbClr val="F26B43"/>
          </p15:clr>
        </p15:guide>
        <p15:guide id="24" pos="2562" userDrawn="1">
          <p15:clr>
            <a:srgbClr val="F26B43"/>
          </p15:clr>
        </p15:guide>
        <p15:guide id="25" pos="2404" userDrawn="1">
          <p15:clr>
            <a:srgbClr val="F26B43"/>
          </p15:clr>
        </p15:guide>
        <p15:guide id="26" pos="2245" userDrawn="1">
          <p15:clr>
            <a:srgbClr val="F26B43"/>
          </p15:clr>
        </p15:guide>
        <p15:guide id="27" pos="2086" userDrawn="1">
          <p15:clr>
            <a:srgbClr val="F26B43"/>
          </p15:clr>
        </p15:guide>
        <p15:guide id="28" pos="1927" userDrawn="1">
          <p15:clr>
            <a:srgbClr val="F26B43"/>
          </p15:clr>
        </p15:guide>
        <p15:guide id="29" pos="1769" userDrawn="1">
          <p15:clr>
            <a:srgbClr val="F26B43"/>
          </p15:clr>
        </p15:guide>
        <p15:guide id="30" pos="1610" userDrawn="1">
          <p15:clr>
            <a:srgbClr val="F26B43"/>
          </p15:clr>
        </p15:guide>
        <p15:guide id="31" pos="1451" userDrawn="1">
          <p15:clr>
            <a:srgbClr val="F26B43"/>
          </p15:clr>
        </p15:guide>
        <p15:guide id="32" pos="1292" userDrawn="1">
          <p15:clr>
            <a:srgbClr val="F26B43"/>
          </p15:clr>
        </p15:guide>
        <p15:guide id="33" pos="1134" userDrawn="1">
          <p15:clr>
            <a:srgbClr val="F26B43"/>
          </p15:clr>
        </p15:guide>
        <p15:guide id="34" pos="975" userDrawn="1">
          <p15:clr>
            <a:srgbClr val="F26B43"/>
          </p15:clr>
        </p15:guide>
        <p15:guide id="35" pos="816" userDrawn="1">
          <p15:clr>
            <a:srgbClr val="F26B43"/>
          </p15:clr>
        </p15:guide>
        <p15:guide id="36" pos="657" userDrawn="1">
          <p15:clr>
            <a:srgbClr val="F26B43"/>
          </p15:clr>
        </p15:guide>
        <p15:guide id="37" pos="499" userDrawn="1">
          <p15:clr>
            <a:srgbClr val="F26B43"/>
          </p15:clr>
        </p15:guide>
        <p15:guide id="38" pos="340" userDrawn="1">
          <p15:clr>
            <a:srgbClr val="F26B43"/>
          </p15:clr>
        </p15:guide>
        <p15:guide id="39" pos="3039" userDrawn="1">
          <p15:clr>
            <a:srgbClr val="F26B43"/>
          </p15:clr>
        </p15:guide>
        <p15:guide id="40" pos="3198" userDrawn="1">
          <p15:clr>
            <a:srgbClr val="F26B43"/>
          </p15:clr>
        </p15:guide>
        <p15:guide id="41" pos="3356" userDrawn="1">
          <p15:clr>
            <a:srgbClr val="F26B43"/>
          </p15:clr>
        </p15:guide>
        <p15:guide id="42" pos="3515" userDrawn="1">
          <p15:clr>
            <a:srgbClr val="F26B43"/>
          </p15:clr>
        </p15:guide>
        <p15:guide id="43" pos="3674" userDrawn="1">
          <p15:clr>
            <a:srgbClr val="F26B43"/>
          </p15:clr>
        </p15:guide>
        <p15:guide id="44" pos="3833" userDrawn="1">
          <p15:clr>
            <a:srgbClr val="F26B43"/>
          </p15:clr>
        </p15:guide>
        <p15:guide id="45" pos="3991" userDrawn="1">
          <p15:clr>
            <a:srgbClr val="F26B43"/>
          </p15:clr>
        </p15:guide>
        <p15:guide id="46" pos="4150" userDrawn="1">
          <p15:clr>
            <a:srgbClr val="F26B43"/>
          </p15:clr>
        </p15:guide>
        <p15:guide id="47" pos="4309" userDrawn="1">
          <p15:clr>
            <a:srgbClr val="F26B43"/>
          </p15:clr>
        </p15:guide>
        <p15:guide id="48" pos="4468" userDrawn="1">
          <p15:clr>
            <a:srgbClr val="F26B43"/>
          </p15:clr>
        </p15:guide>
        <p15:guide id="49" pos="4626" userDrawn="1">
          <p15:clr>
            <a:srgbClr val="F26B43"/>
          </p15:clr>
        </p15:guide>
        <p15:guide id="50" pos="4785" userDrawn="1">
          <p15:clr>
            <a:srgbClr val="F26B43"/>
          </p15:clr>
        </p15:guide>
        <p15:guide id="51" pos="4944" userDrawn="1">
          <p15:clr>
            <a:srgbClr val="F26B43"/>
          </p15:clr>
        </p15:guide>
        <p15:guide id="52" pos="5103" userDrawn="1">
          <p15:clr>
            <a:srgbClr val="F26B43"/>
          </p15:clr>
        </p15:guide>
        <p15:guide id="53" pos="5261" userDrawn="1">
          <p15:clr>
            <a:srgbClr val="F26B43"/>
          </p15:clr>
        </p15:guide>
        <p15:guide id="54" pos="5420" userDrawn="1">
          <p15:clr>
            <a:srgbClr val="F26B43"/>
          </p15:clr>
        </p15:guide>
        <p15:guide id="55" orient="horz" pos="3117" userDrawn="1">
          <p15:clr>
            <a:srgbClr val="F26B43"/>
          </p15:clr>
        </p15:guide>
        <p15:guide id="56" orient="horz" pos="123" userDrawn="1">
          <p15:clr>
            <a:srgbClr val="F26B43"/>
          </p15:clr>
        </p15:guide>
        <p15:guide id="57" orient="horz" pos="282" userDrawn="1">
          <p15:clr>
            <a:srgbClr val="F26B43"/>
          </p15:clr>
        </p15:guide>
        <p15:guide id="58" orient="horz" pos="531" userDrawn="1">
          <p15:clr>
            <a:srgbClr val="F26B43"/>
          </p15:clr>
        </p15:guide>
        <p15:guide id="59" orient="horz" pos="804" userDrawn="1">
          <p15:clr>
            <a:srgbClr val="F26B43"/>
          </p15:clr>
        </p15:guide>
        <p15:guide id="60" orient="horz" pos="1076" userDrawn="1">
          <p15:clr>
            <a:srgbClr val="F26B43"/>
          </p15:clr>
        </p15:guide>
        <p15:guide id="61" orient="horz" pos="1348" userDrawn="1">
          <p15:clr>
            <a:srgbClr val="F26B43"/>
          </p15:clr>
        </p15:guide>
        <p15:guide id="62" orient="horz" pos="1620" userDrawn="1">
          <p15:clr>
            <a:srgbClr val="F26B43"/>
          </p15:clr>
        </p15:guide>
        <p15:guide id="63" orient="horz" pos="1892" userDrawn="1">
          <p15:clr>
            <a:srgbClr val="F26B43"/>
          </p15:clr>
        </p15:guide>
        <p15:guide id="64" orient="horz" pos="2164" userDrawn="1">
          <p15:clr>
            <a:srgbClr val="F26B43"/>
          </p15:clr>
        </p15:guide>
        <p15:guide id="65" orient="horz" pos="2436" userDrawn="1">
          <p15:clr>
            <a:srgbClr val="F26B43"/>
          </p15:clr>
        </p15:guide>
        <p15:guide id="66" orient="horz" pos="2709" userDrawn="1">
          <p15:clr>
            <a:srgbClr val="F26B43"/>
          </p15:clr>
        </p15:guide>
        <p15:guide id="67" orient="horz" pos="298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897731"/>
            <a:ext cx="8064500" cy="3833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r>
              <a:rPr lang="ru-RU" dirty="0"/>
              <a:t> </a:t>
            </a:r>
            <a:endParaRPr lang="en-US" dirty="0"/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r>
              <a:rPr lang="ru-RU" dirty="0"/>
              <a:t>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4413" y="4799599"/>
            <a:ext cx="302418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fld id="{4D0F1A69-4C3C-EC4A-AD6D-D882ACF0A094}" type="datetime3">
              <a:rPr lang="ru-RU" smtClean="0"/>
              <a:pPr/>
              <a:t>02/10/19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750" y="4799599"/>
            <a:ext cx="3790950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01013" y="4799599"/>
            <a:ext cx="50323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cap="all" spc="1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1" y="1"/>
            <a:ext cx="9143999" cy="627062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 cap="all" spc="10">
                <a:solidFill>
                  <a:schemeClr val="bg2">
                    <a:lumMod val="50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    </a:t>
            </a:r>
            <a:endParaRPr lang="en-US" sz="10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200727"/>
            <a:ext cx="6300788" cy="35683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1201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000" b="1" i="0" kern="1200" cap="all">
          <a:solidFill>
            <a:schemeClr val="accent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880">
          <p15:clr>
            <a:srgbClr val="F26B43"/>
          </p15:clr>
        </p15:guide>
        <p15:guide id="6" orient="horz" pos="1484">
          <p15:clr>
            <a:srgbClr val="F26B43"/>
          </p15:clr>
        </p15:guide>
        <p15:guide id="9" orient="horz" pos="1756">
          <p15:clr>
            <a:srgbClr val="F26B43"/>
          </p15:clr>
        </p15:guide>
        <p15:guide id="10" orient="horz" pos="2845">
          <p15:clr>
            <a:srgbClr val="F26B43"/>
          </p15:clr>
        </p15:guide>
        <p15:guide id="16" orient="horz" pos="2028">
          <p15:clr>
            <a:srgbClr val="F26B43"/>
          </p15:clr>
        </p15:guide>
        <p15:guide id="17" orient="horz" pos="2300">
          <p15:clr>
            <a:srgbClr val="F26B43"/>
          </p15:clr>
        </p15:guide>
        <p15:guide id="18" orient="horz" pos="2573">
          <p15:clr>
            <a:srgbClr val="F26B43"/>
          </p15:clr>
        </p15:guide>
        <p15:guide id="19" orient="horz" pos="1212">
          <p15:clr>
            <a:srgbClr val="F26B43"/>
          </p15:clr>
        </p15:guide>
        <p15:guide id="20" orient="horz" pos="940">
          <p15:clr>
            <a:srgbClr val="F26B43"/>
          </p15:clr>
        </p15:guide>
        <p15:guide id="21" orient="horz" pos="667">
          <p15:clr>
            <a:srgbClr val="F26B43"/>
          </p15:clr>
        </p15:guide>
        <p15:guide id="22" orient="horz" pos="395">
          <p15:clr>
            <a:srgbClr val="F26B43"/>
          </p15:clr>
        </p15:guide>
        <p15:guide id="23" pos="2721">
          <p15:clr>
            <a:srgbClr val="F26B43"/>
          </p15:clr>
        </p15:guide>
        <p15:guide id="24" pos="2562">
          <p15:clr>
            <a:srgbClr val="F26B43"/>
          </p15:clr>
        </p15:guide>
        <p15:guide id="25" pos="2404">
          <p15:clr>
            <a:srgbClr val="F26B43"/>
          </p15:clr>
        </p15:guide>
        <p15:guide id="26" pos="2245">
          <p15:clr>
            <a:srgbClr val="F26B43"/>
          </p15:clr>
        </p15:guide>
        <p15:guide id="27" pos="2086">
          <p15:clr>
            <a:srgbClr val="F26B43"/>
          </p15:clr>
        </p15:guide>
        <p15:guide id="28" pos="1927">
          <p15:clr>
            <a:srgbClr val="F26B43"/>
          </p15:clr>
        </p15:guide>
        <p15:guide id="29" pos="1769">
          <p15:clr>
            <a:srgbClr val="F26B43"/>
          </p15:clr>
        </p15:guide>
        <p15:guide id="30" pos="1610">
          <p15:clr>
            <a:srgbClr val="F26B43"/>
          </p15:clr>
        </p15:guide>
        <p15:guide id="31" pos="1451">
          <p15:clr>
            <a:srgbClr val="F26B43"/>
          </p15:clr>
        </p15:guide>
        <p15:guide id="32" pos="1292">
          <p15:clr>
            <a:srgbClr val="F26B43"/>
          </p15:clr>
        </p15:guide>
        <p15:guide id="33" pos="1134">
          <p15:clr>
            <a:srgbClr val="F26B43"/>
          </p15:clr>
        </p15:guide>
        <p15:guide id="34" pos="975">
          <p15:clr>
            <a:srgbClr val="F26B43"/>
          </p15:clr>
        </p15:guide>
        <p15:guide id="35" pos="816">
          <p15:clr>
            <a:srgbClr val="F26B43"/>
          </p15:clr>
        </p15:guide>
        <p15:guide id="36" pos="657">
          <p15:clr>
            <a:srgbClr val="F26B43"/>
          </p15:clr>
        </p15:guide>
        <p15:guide id="37" pos="499">
          <p15:clr>
            <a:srgbClr val="F26B43"/>
          </p15:clr>
        </p15:guide>
        <p15:guide id="38" pos="340">
          <p15:clr>
            <a:srgbClr val="F26B43"/>
          </p15:clr>
        </p15:guide>
        <p15:guide id="39" pos="3039">
          <p15:clr>
            <a:srgbClr val="F26B43"/>
          </p15:clr>
        </p15:guide>
        <p15:guide id="40" pos="3198">
          <p15:clr>
            <a:srgbClr val="F26B43"/>
          </p15:clr>
        </p15:guide>
        <p15:guide id="41" pos="3356">
          <p15:clr>
            <a:srgbClr val="F26B43"/>
          </p15:clr>
        </p15:guide>
        <p15:guide id="42" pos="3515">
          <p15:clr>
            <a:srgbClr val="F26B43"/>
          </p15:clr>
        </p15:guide>
        <p15:guide id="43" pos="3674">
          <p15:clr>
            <a:srgbClr val="F26B43"/>
          </p15:clr>
        </p15:guide>
        <p15:guide id="44" pos="3833">
          <p15:clr>
            <a:srgbClr val="F26B43"/>
          </p15:clr>
        </p15:guide>
        <p15:guide id="45" pos="3991">
          <p15:clr>
            <a:srgbClr val="F26B43"/>
          </p15:clr>
        </p15:guide>
        <p15:guide id="46" pos="4150">
          <p15:clr>
            <a:srgbClr val="F26B43"/>
          </p15:clr>
        </p15:guide>
        <p15:guide id="47" pos="4309">
          <p15:clr>
            <a:srgbClr val="F26B43"/>
          </p15:clr>
        </p15:guide>
        <p15:guide id="48" pos="4468">
          <p15:clr>
            <a:srgbClr val="F26B43"/>
          </p15:clr>
        </p15:guide>
        <p15:guide id="49" pos="4626">
          <p15:clr>
            <a:srgbClr val="F26B43"/>
          </p15:clr>
        </p15:guide>
        <p15:guide id="50" pos="4785">
          <p15:clr>
            <a:srgbClr val="F26B43"/>
          </p15:clr>
        </p15:guide>
        <p15:guide id="51" pos="4944">
          <p15:clr>
            <a:srgbClr val="F26B43"/>
          </p15:clr>
        </p15:guide>
        <p15:guide id="52" pos="5103">
          <p15:clr>
            <a:srgbClr val="F26B43"/>
          </p15:clr>
        </p15:guide>
        <p15:guide id="53" pos="5261">
          <p15:clr>
            <a:srgbClr val="F26B43"/>
          </p15:clr>
        </p15:guide>
        <p15:guide id="54" pos="5420">
          <p15:clr>
            <a:srgbClr val="F26B43"/>
          </p15:clr>
        </p15:guide>
        <p15:guide id="55" orient="horz" pos="3117">
          <p15:clr>
            <a:srgbClr val="F26B43"/>
          </p15:clr>
        </p15:guide>
        <p15:guide id="56" orient="horz" pos="123">
          <p15:clr>
            <a:srgbClr val="F26B43"/>
          </p15:clr>
        </p15:guide>
        <p15:guide id="57" orient="horz" pos="282">
          <p15:clr>
            <a:srgbClr val="F26B43"/>
          </p15:clr>
        </p15:guide>
        <p15:guide id="58" orient="horz" pos="531">
          <p15:clr>
            <a:srgbClr val="F26B43"/>
          </p15:clr>
        </p15:guide>
        <p15:guide id="59" orient="horz" pos="804">
          <p15:clr>
            <a:srgbClr val="F26B43"/>
          </p15:clr>
        </p15:guide>
        <p15:guide id="60" orient="horz" pos="1076">
          <p15:clr>
            <a:srgbClr val="F26B43"/>
          </p15:clr>
        </p15:guide>
        <p15:guide id="61" orient="horz" pos="1348">
          <p15:clr>
            <a:srgbClr val="F26B43"/>
          </p15:clr>
        </p15:guide>
        <p15:guide id="62" orient="horz" pos="1620">
          <p15:clr>
            <a:srgbClr val="F26B43"/>
          </p15:clr>
        </p15:guide>
        <p15:guide id="63" orient="horz" pos="1892">
          <p15:clr>
            <a:srgbClr val="F26B43"/>
          </p15:clr>
        </p15:guide>
        <p15:guide id="64" orient="horz" pos="2164">
          <p15:clr>
            <a:srgbClr val="F26B43"/>
          </p15:clr>
        </p15:guide>
        <p15:guide id="65" orient="horz" pos="2436">
          <p15:clr>
            <a:srgbClr val="F26B43"/>
          </p15:clr>
        </p15:guide>
        <p15:guide id="66" orient="horz" pos="2709">
          <p15:clr>
            <a:srgbClr val="F26B43"/>
          </p15:clr>
        </p15:guide>
        <p15:guide id="67" orient="horz" pos="29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F7F7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842963"/>
            <a:ext cx="8064500" cy="38885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r>
              <a:rPr lang="ru-RU" dirty="0"/>
              <a:t> </a:t>
            </a:r>
            <a:endParaRPr lang="en-US" dirty="0"/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r>
              <a:rPr lang="ru-RU" dirty="0"/>
              <a:t>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4413" y="4799599"/>
            <a:ext cx="302418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fld id="{4D0F1A69-4C3C-EC4A-AD6D-D882ACF0A094}" type="datetime3">
              <a:rPr lang="ru-RU" smtClean="0"/>
              <a:pPr/>
              <a:t>02/10/19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750" y="4799599"/>
            <a:ext cx="3790950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spc="10">
                <a:solidFill>
                  <a:schemeClr val="bg2">
                    <a:lumMod val="50000"/>
                  </a:schemeClr>
                </a:solidFill>
                <a:latin typeface="Arial"/>
              </a:defRPr>
            </a:lvl1pPr>
          </a:lstStyle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01013" y="4799599"/>
            <a:ext cx="503237" cy="16563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cap="all" spc="1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D809891A-D309-0247-92B5-BD07C36B08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170017"/>
            <a:ext cx="6300788" cy="44459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117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60" r:id="rId3"/>
    <p:sldLayoutId id="2147483675" r:id="rId4"/>
    <p:sldLayoutId id="2147483674" r:id="rId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000" b="1" i="0" kern="1200" cap="all">
          <a:solidFill>
            <a:schemeClr val="accent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 cap="none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880" userDrawn="1">
          <p15:clr>
            <a:srgbClr val="F26B43"/>
          </p15:clr>
        </p15:guide>
        <p15:guide id="9" orient="horz" pos="1756" userDrawn="1">
          <p15:clr>
            <a:srgbClr val="F26B43"/>
          </p15:clr>
        </p15:guide>
        <p15:guide id="23" pos="2721" userDrawn="1">
          <p15:clr>
            <a:srgbClr val="F26B43"/>
          </p15:clr>
        </p15:guide>
        <p15:guide id="24" pos="2562" userDrawn="1">
          <p15:clr>
            <a:srgbClr val="F26B43"/>
          </p15:clr>
        </p15:guide>
        <p15:guide id="25" pos="2404" userDrawn="1">
          <p15:clr>
            <a:srgbClr val="F26B43"/>
          </p15:clr>
        </p15:guide>
        <p15:guide id="26" pos="2245" userDrawn="1">
          <p15:clr>
            <a:srgbClr val="F26B43"/>
          </p15:clr>
        </p15:guide>
        <p15:guide id="27" pos="2086" userDrawn="1">
          <p15:clr>
            <a:srgbClr val="F26B43"/>
          </p15:clr>
        </p15:guide>
        <p15:guide id="28" pos="1927" userDrawn="1">
          <p15:clr>
            <a:srgbClr val="F26B43"/>
          </p15:clr>
        </p15:guide>
        <p15:guide id="29" pos="1769" userDrawn="1">
          <p15:clr>
            <a:srgbClr val="F26B43"/>
          </p15:clr>
        </p15:guide>
        <p15:guide id="30" pos="1610" userDrawn="1">
          <p15:clr>
            <a:srgbClr val="F26B43"/>
          </p15:clr>
        </p15:guide>
        <p15:guide id="31" pos="1451" userDrawn="1">
          <p15:clr>
            <a:srgbClr val="F26B43"/>
          </p15:clr>
        </p15:guide>
        <p15:guide id="32" pos="1292" userDrawn="1">
          <p15:clr>
            <a:srgbClr val="F26B43"/>
          </p15:clr>
        </p15:guide>
        <p15:guide id="33" pos="1134" userDrawn="1">
          <p15:clr>
            <a:srgbClr val="F26B43"/>
          </p15:clr>
        </p15:guide>
        <p15:guide id="34" pos="975" userDrawn="1">
          <p15:clr>
            <a:srgbClr val="F26B43"/>
          </p15:clr>
        </p15:guide>
        <p15:guide id="35" pos="816" userDrawn="1">
          <p15:clr>
            <a:srgbClr val="F26B43"/>
          </p15:clr>
        </p15:guide>
        <p15:guide id="36" pos="657" userDrawn="1">
          <p15:clr>
            <a:srgbClr val="F26B43"/>
          </p15:clr>
        </p15:guide>
        <p15:guide id="37" pos="499" userDrawn="1">
          <p15:clr>
            <a:srgbClr val="F26B43"/>
          </p15:clr>
        </p15:guide>
        <p15:guide id="38" pos="340" userDrawn="1">
          <p15:clr>
            <a:srgbClr val="F26B43"/>
          </p15:clr>
        </p15:guide>
        <p15:guide id="39" pos="3039" userDrawn="1">
          <p15:clr>
            <a:srgbClr val="F26B43"/>
          </p15:clr>
        </p15:guide>
        <p15:guide id="40" pos="3198" userDrawn="1">
          <p15:clr>
            <a:srgbClr val="F26B43"/>
          </p15:clr>
        </p15:guide>
        <p15:guide id="41" pos="3356" userDrawn="1">
          <p15:clr>
            <a:srgbClr val="F26B43"/>
          </p15:clr>
        </p15:guide>
        <p15:guide id="42" pos="3515" userDrawn="1">
          <p15:clr>
            <a:srgbClr val="F26B43"/>
          </p15:clr>
        </p15:guide>
        <p15:guide id="43" pos="3674" userDrawn="1">
          <p15:clr>
            <a:srgbClr val="F26B43"/>
          </p15:clr>
        </p15:guide>
        <p15:guide id="44" pos="3833" userDrawn="1">
          <p15:clr>
            <a:srgbClr val="F26B43"/>
          </p15:clr>
        </p15:guide>
        <p15:guide id="45" pos="3991" userDrawn="1">
          <p15:clr>
            <a:srgbClr val="F26B43"/>
          </p15:clr>
        </p15:guide>
        <p15:guide id="46" pos="4150" userDrawn="1">
          <p15:clr>
            <a:srgbClr val="F26B43"/>
          </p15:clr>
        </p15:guide>
        <p15:guide id="47" pos="4309" userDrawn="1">
          <p15:clr>
            <a:srgbClr val="F26B43"/>
          </p15:clr>
        </p15:guide>
        <p15:guide id="48" pos="4468" userDrawn="1">
          <p15:clr>
            <a:srgbClr val="F26B43"/>
          </p15:clr>
        </p15:guide>
        <p15:guide id="49" pos="4626" userDrawn="1">
          <p15:clr>
            <a:srgbClr val="F26B43"/>
          </p15:clr>
        </p15:guide>
        <p15:guide id="50" pos="4785" userDrawn="1">
          <p15:clr>
            <a:srgbClr val="F26B43"/>
          </p15:clr>
        </p15:guide>
        <p15:guide id="51" pos="4944" userDrawn="1">
          <p15:clr>
            <a:srgbClr val="F26B43"/>
          </p15:clr>
        </p15:guide>
        <p15:guide id="52" pos="5103" userDrawn="1">
          <p15:clr>
            <a:srgbClr val="F26B43"/>
          </p15:clr>
        </p15:guide>
        <p15:guide id="53" pos="5261" userDrawn="1">
          <p15:clr>
            <a:srgbClr val="F26B43"/>
          </p15:clr>
        </p15:guide>
        <p15:guide id="54" pos="5420" userDrawn="1">
          <p15:clr>
            <a:srgbClr val="F26B43"/>
          </p15:clr>
        </p15:guide>
        <p15:guide id="55" orient="horz" pos="3117" userDrawn="1">
          <p15:clr>
            <a:srgbClr val="F26B43"/>
          </p15:clr>
        </p15:guide>
        <p15:guide id="56" orient="horz" pos="1892" userDrawn="1">
          <p15:clr>
            <a:srgbClr val="F26B43"/>
          </p15:clr>
        </p15:guide>
        <p15:guide id="57" orient="horz" pos="2028" userDrawn="1">
          <p15:clr>
            <a:srgbClr val="F26B43"/>
          </p15:clr>
        </p15:guide>
        <p15:guide id="58" orient="horz" pos="2164" userDrawn="1">
          <p15:clr>
            <a:srgbClr val="F26B43"/>
          </p15:clr>
        </p15:guide>
        <p15:guide id="59" orient="horz" pos="2300" userDrawn="1">
          <p15:clr>
            <a:srgbClr val="F26B43"/>
          </p15:clr>
        </p15:guide>
        <p15:guide id="60" orient="horz" pos="2436" userDrawn="1">
          <p15:clr>
            <a:srgbClr val="F26B43"/>
          </p15:clr>
        </p15:guide>
        <p15:guide id="61" orient="horz" pos="2573" userDrawn="1">
          <p15:clr>
            <a:srgbClr val="F26B43"/>
          </p15:clr>
        </p15:guide>
        <p15:guide id="62" orient="horz" pos="2709" userDrawn="1">
          <p15:clr>
            <a:srgbClr val="F26B43"/>
          </p15:clr>
        </p15:guide>
        <p15:guide id="63" orient="horz" pos="2845" userDrawn="1">
          <p15:clr>
            <a:srgbClr val="F26B43"/>
          </p15:clr>
        </p15:guide>
        <p15:guide id="64" orient="horz" pos="2981" userDrawn="1">
          <p15:clr>
            <a:srgbClr val="F26B43"/>
          </p15:clr>
        </p15:guide>
        <p15:guide id="65" orient="horz" pos="1620" userDrawn="1">
          <p15:clr>
            <a:srgbClr val="F26B43"/>
          </p15:clr>
        </p15:guide>
        <p15:guide id="66" orient="horz" pos="1484" userDrawn="1">
          <p15:clr>
            <a:srgbClr val="F26B43"/>
          </p15:clr>
        </p15:guide>
        <p15:guide id="67" orient="horz" pos="1348" userDrawn="1">
          <p15:clr>
            <a:srgbClr val="F26B43"/>
          </p15:clr>
        </p15:guide>
        <p15:guide id="68" orient="horz" pos="1212" userDrawn="1">
          <p15:clr>
            <a:srgbClr val="F26B43"/>
          </p15:clr>
        </p15:guide>
        <p15:guide id="69" orient="horz" pos="1076" userDrawn="1">
          <p15:clr>
            <a:srgbClr val="F26B43"/>
          </p15:clr>
        </p15:guide>
        <p15:guide id="70" orient="horz" pos="940" userDrawn="1">
          <p15:clr>
            <a:srgbClr val="F26B43"/>
          </p15:clr>
        </p15:guide>
        <p15:guide id="71" orient="horz" pos="804" userDrawn="1">
          <p15:clr>
            <a:srgbClr val="F26B43"/>
          </p15:clr>
        </p15:guide>
        <p15:guide id="72" orient="horz" pos="667" userDrawn="1">
          <p15:clr>
            <a:srgbClr val="F26B43"/>
          </p15:clr>
        </p15:guide>
        <p15:guide id="73" orient="horz" pos="531" userDrawn="1">
          <p15:clr>
            <a:srgbClr val="F26B43"/>
          </p15:clr>
        </p15:guide>
        <p15:guide id="74" orient="horz" pos="395" userDrawn="1">
          <p15:clr>
            <a:srgbClr val="F26B43"/>
          </p15:clr>
        </p15:guide>
        <p15:guide id="75" orient="horz" pos="2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646" y="1622878"/>
            <a:ext cx="8064500" cy="863601"/>
          </a:xfrm>
        </p:spPr>
        <p:txBody>
          <a:bodyPr>
            <a:normAutofit/>
          </a:bodyPr>
          <a:lstStyle/>
          <a:p>
            <a:r>
              <a:rPr lang="ru-RU" dirty="0"/>
              <a:t>ТехноНИКОЛЬ на пути развития производственной системы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6119814" y="5541963"/>
            <a:ext cx="3024187" cy="220662"/>
          </a:xfrm>
        </p:spPr>
        <p:txBody>
          <a:bodyPr/>
          <a:lstStyle/>
          <a:p>
            <a:fld id="{8DDFA65A-97A4-B740-936C-C1505027F8C8}" type="datetime3">
              <a:rPr lang="ru-RU" smtClean="0"/>
              <a:t>02/10/19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5541963"/>
            <a:ext cx="3790950" cy="220662"/>
          </a:xfrm>
        </p:spPr>
        <p:txBody>
          <a:bodyPr/>
          <a:lstStyle/>
          <a:p>
            <a:r>
              <a:rPr lang="ru-RU"/>
              <a:t>Построим лучшее вместе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640764" y="5541963"/>
            <a:ext cx="503237" cy="220662"/>
          </a:xfrm>
        </p:spPr>
        <p:txBody>
          <a:bodyPr/>
          <a:lstStyle/>
          <a:p>
            <a:fld id="{D809891A-D309-0247-92B5-BD07C36B0836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696" y="2804672"/>
            <a:ext cx="7033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Пленарное заседание в рамках  </a:t>
            </a:r>
            <a:r>
              <a:rPr lang="en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XIV </a:t>
            </a: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Конгресса «Модернизация промышленности России: приоритеты развития»</a:t>
            </a:r>
          </a:p>
          <a:p>
            <a:endParaRPr lang="ru-RU" sz="16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С.А. </a:t>
            </a: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Колесников, Президент</a:t>
            </a:r>
            <a:r>
              <a:rPr lang="ru-RU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Управляющий </a:t>
            </a: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 ППК </a:t>
            </a:r>
            <a:r>
              <a:rPr lang="ru-RU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Технониколь</a:t>
            </a:r>
            <a:endParaRPr lang="ru-RU" sz="16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ноября 2019 г.</a:t>
            </a:r>
          </a:p>
        </p:txBody>
      </p:sp>
    </p:spTree>
    <p:extLst>
      <p:ext uri="{BB962C8B-B14F-4D97-AF65-F5344CB8AC3E}">
        <p14:creationId xmlns:p14="http://schemas.microsoft.com/office/powerpoint/2010/main" val="20062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872" y="200727"/>
            <a:ext cx="6300788" cy="356839"/>
          </a:xfrm>
        </p:spPr>
        <p:txBody>
          <a:bodyPr>
            <a:normAutofit/>
          </a:bodyPr>
          <a:lstStyle/>
          <a:p>
            <a:r>
              <a:rPr lang="ru-RU" dirty="0" smtClean="0"/>
              <a:t>Производственная система ТехноНИКОЛЬ</a:t>
            </a:r>
            <a:endParaRPr lang="ru-RU" dirty="0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>
          <a:xfrm>
            <a:off x="539750" y="4799599"/>
            <a:ext cx="3790950" cy="165638"/>
          </a:xfrm>
        </p:spPr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01" y="726240"/>
            <a:ext cx="3085337" cy="383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11">
            <a:extLst>
              <a:ext uri="{FF2B5EF4-FFF2-40B4-BE49-F238E27FC236}">
                <a16:creationId xmlns:a16="http://schemas.microsoft.com/office/drawing/2014/main" id="{C9C1FF2C-0D63-3044-8FD1-569F5A447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847767"/>
              </p:ext>
            </p:extLst>
          </p:nvPr>
        </p:nvGraphicFramePr>
        <p:xfrm>
          <a:off x="4330700" y="1018903"/>
          <a:ext cx="3975699" cy="338845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97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88454"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None/>
                        <a:defRPr/>
                      </a:pP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На пути развития производственной системы работа по исключению 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и сокращению различных видов потерь позволяет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ТЕХНОНИКОЛЬ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 ежегодно экономить </a:t>
                      </a:r>
                      <a:r>
                        <a:rPr lang="ru-RU" sz="2400" b="1" i="0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более 1 млрд </a:t>
                      </a:r>
                      <a:r>
                        <a:rPr lang="ru-RU" sz="2400" b="1" i="0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рублей</a:t>
                      </a:r>
                      <a:endParaRPr lang="ru-RU" altLang="ru-RU" sz="2400" b="1" i="0" kern="1200" baseline="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marL="0" marR="0" marT="29234" marB="2923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424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35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53695" y="4156985"/>
            <a:ext cx="578882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975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ru-RU" sz="975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ru-RU" sz="975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ru-RU" sz="975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7021" y="74189"/>
            <a:ext cx="451869" cy="4518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2"/>
                </a:solidFill>
              </a:rPr>
              <a:t>10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7950028-3683-8F40-AA49-29145417D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980" y="723138"/>
            <a:ext cx="6202811" cy="3219258"/>
          </a:xfrm>
          <a:prstGeom prst="rect">
            <a:avLst/>
          </a:prstGeom>
        </p:spPr>
      </p:pic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6AA380D4-0E42-5842-AF8F-C5FC04687399}"/>
              </a:ext>
            </a:extLst>
          </p:cNvPr>
          <p:cNvSpPr txBox="1">
            <a:spLocks/>
          </p:cNvSpPr>
          <p:nvPr/>
        </p:nvSpPr>
        <p:spPr>
          <a:xfrm>
            <a:off x="539750" y="805230"/>
            <a:ext cx="1967230" cy="718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dirty="0"/>
              <a:t>ТЕХНОНИКОЛЬ является одним из крупнейших международных производителей надежных и эффективных строительных материалов. 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BDA71B24-15C9-9F41-8523-D8AE83E3F4C6}"/>
              </a:ext>
            </a:extLst>
          </p:cNvPr>
          <p:cNvGrpSpPr/>
          <p:nvPr/>
        </p:nvGrpSpPr>
        <p:grpSpPr>
          <a:xfrm>
            <a:off x="2899940" y="3968463"/>
            <a:ext cx="1298496" cy="461665"/>
            <a:chOff x="938864" y="4208966"/>
            <a:chExt cx="1298496" cy="461665"/>
          </a:xfrm>
        </p:grpSpPr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764D6649-06BD-0B4B-B6F9-AF5B0912EC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864" y="4208966"/>
              <a:ext cx="6220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ru-RU" altLang="ru-RU" sz="2400" b="1" dirty="0" smtClean="0">
                  <a:solidFill>
                    <a:schemeClr val="accent1"/>
                  </a:solidFill>
                </a:rPr>
                <a:t>54</a:t>
              </a:r>
              <a:endParaRPr lang="ru-RU" altLang="ru-RU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id="{80C639D5-AA6E-4C4F-9180-39927AFAE1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9523" y="4307128"/>
              <a:ext cx="777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ru-RU" altLang="ru-RU" sz="1200" dirty="0">
                  <a:solidFill>
                    <a:schemeClr val="accent1"/>
                  </a:solidFill>
                </a:rPr>
                <a:t>завода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A9388CA0-5F19-7346-85D6-42FA78C4CA75}"/>
              </a:ext>
            </a:extLst>
          </p:cNvPr>
          <p:cNvGrpSpPr/>
          <p:nvPr/>
        </p:nvGrpSpPr>
        <p:grpSpPr>
          <a:xfrm>
            <a:off x="4671008" y="3970352"/>
            <a:ext cx="2022764" cy="463987"/>
            <a:chOff x="3894329" y="4208312"/>
            <a:chExt cx="2022764" cy="463987"/>
          </a:xfrm>
        </p:grpSpPr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FF2184A9-CA28-5B40-A001-77D3132AD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4329" y="4208312"/>
              <a:ext cx="9794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ru-RU" altLang="ru-RU" sz="2400" b="1" dirty="0">
                  <a:solidFill>
                    <a:schemeClr val="accent1"/>
                  </a:solidFill>
                </a:rPr>
                <a:t>300</a:t>
              </a:r>
              <a:r>
                <a:rPr lang="en-US" altLang="ru-RU" sz="2400" b="1" dirty="0">
                  <a:solidFill>
                    <a:schemeClr val="accent1"/>
                  </a:solidFill>
                </a:rPr>
                <a:t>0</a:t>
              </a:r>
              <a:endParaRPr lang="ru-RU" altLang="ru-RU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77F65E4-A1ED-FE40-8335-A48304A976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1954" y="4210634"/>
              <a:ext cx="12851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ru-RU" altLang="ru-RU" sz="1200" dirty="0">
                  <a:solidFill>
                    <a:schemeClr val="accent1"/>
                  </a:solidFill>
                </a:rPr>
                <a:t>наименований продукции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66F6FAC-4A9A-D44C-9E59-D72F935E7D6D}"/>
              </a:ext>
            </a:extLst>
          </p:cNvPr>
          <p:cNvGrpSpPr/>
          <p:nvPr/>
        </p:nvGrpSpPr>
        <p:grpSpPr>
          <a:xfrm>
            <a:off x="6970134" y="3959227"/>
            <a:ext cx="1603028" cy="461665"/>
            <a:chOff x="6491912" y="4218942"/>
            <a:chExt cx="1603028" cy="461665"/>
          </a:xfrm>
        </p:grpSpPr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BF88A20E-5FE0-674E-94C9-1F0EC24FCC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1912" y="4218942"/>
              <a:ext cx="80146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ru-RU" altLang="ru-RU" sz="2400" b="1" dirty="0">
                  <a:solidFill>
                    <a:schemeClr val="accent1"/>
                  </a:solidFill>
                </a:rPr>
                <a:t>7</a:t>
              </a:r>
              <a:r>
                <a:rPr lang="en-US" altLang="ru-RU" sz="2400" b="1" dirty="0" smtClean="0">
                  <a:solidFill>
                    <a:schemeClr val="accent1"/>
                  </a:solidFill>
                </a:rPr>
                <a:t>00</a:t>
              </a:r>
              <a:endParaRPr lang="ru-RU" altLang="ru-RU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6" name="TextBox 36">
              <a:extLst>
                <a:ext uri="{FF2B5EF4-FFF2-40B4-BE49-F238E27FC236}">
                  <a16:creationId xmlns:a16="http://schemas.microsoft.com/office/drawing/2014/main" id="{14795BEC-BDB1-C942-892D-BCA7BCF572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8416" y="4248944"/>
              <a:ext cx="916524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defRPr/>
              </a:pPr>
              <a:r>
                <a:rPr lang="ru-RU" altLang="ru-RU" sz="1200" spc="-30" dirty="0">
                  <a:solidFill>
                    <a:schemeClr val="accent1"/>
                  </a:solidFill>
                </a:rPr>
                <a:t>торговых партнеров</a:t>
              </a: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F947F185-A7B2-9946-AD92-4C93023DC4F8}"/>
              </a:ext>
            </a:extLst>
          </p:cNvPr>
          <p:cNvGrpSpPr/>
          <p:nvPr/>
        </p:nvGrpSpPr>
        <p:grpSpPr>
          <a:xfrm>
            <a:off x="426877" y="3966475"/>
            <a:ext cx="1751117" cy="461665"/>
            <a:chOff x="3941189" y="4208312"/>
            <a:chExt cx="1751117" cy="461665"/>
          </a:xfrm>
        </p:grpSpPr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C75057C6-E78A-2D40-852C-E57C3A9E5B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1189" y="4208312"/>
              <a:ext cx="9794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ru-RU" altLang="ru-RU" sz="2400" b="1" dirty="0">
                  <a:solidFill>
                    <a:schemeClr val="accent1"/>
                  </a:solidFill>
                </a:rPr>
                <a:t>95</a:t>
              </a:r>
            </a:p>
          </p:txBody>
        </p:sp>
        <p:sp>
          <p:nvSpPr>
            <p:cNvPr id="29" name="TextBox 22">
              <a:extLst>
                <a:ext uri="{FF2B5EF4-FFF2-40B4-BE49-F238E27FC236}">
                  <a16:creationId xmlns:a16="http://schemas.microsoft.com/office/drawing/2014/main" id="{2EBDB0A1-1B79-CE48-B77C-F9D19A4A20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6127" y="4309027"/>
              <a:ext cx="133617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ru-RU" altLang="ru-RU" sz="1200" dirty="0">
                  <a:solidFill>
                    <a:schemeClr val="accent1"/>
                  </a:solidFill>
                </a:rPr>
                <a:t>стран экспорта</a:t>
              </a:r>
            </a:p>
          </p:txBody>
        </p:sp>
      </p:grpSp>
      <p:graphicFrame>
        <p:nvGraphicFramePr>
          <p:cNvPr id="30" name="Table 11">
            <a:extLst>
              <a:ext uri="{FF2B5EF4-FFF2-40B4-BE49-F238E27FC236}">
                <a16:creationId xmlns:a16="http://schemas.microsoft.com/office/drawing/2014/main" id="{CFA68E53-BED8-DA46-9E17-3ADC0B514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55968"/>
              </p:ext>
            </p:extLst>
          </p:nvPr>
        </p:nvGraphicFramePr>
        <p:xfrm>
          <a:off x="539751" y="2332767"/>
          <a:ext cx="1718512" cy="145552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1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986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27</a:t>
                      </a:r>
                      <a:r>
                        <a:rPr lang="en-US" sz="1200" b="0" i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ru-RU" sz="12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лет на рынке</a:t>
                      </a:r>
                    </a:p>
                  </a:txBody>
                  <a:tcPr marL="0" marR="0" marT="29234" marB="29234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6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94</a:t>
                      </a:r>
                      <a:r>
                        <a:rPr lang="en-US" sz="12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ru-RU" sz="12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млрд руб.</a:t>
                      </a:r>
                    </a:p>
                  </a:txBody>
                  <a:tcPr marL="0" marR="0" marT="29234" marB="29234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9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6200 </a:t>
                      </a:r>
                      <a:r>
                        <a:rPr lang="ru-RU" sz="12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сотрудников</a:t>
                      </a:r>
                    </a:p>
                  </a:txBody>
                  <a:tcPr marL="0" marR="0" marT="29234" marB="29234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9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 </a:t>
                      </a:r>
                      <a:r>
                        <a:rPr lang="ru-RU" sz="18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% </a:t>
                      </a:r>
                      <a:r>
                        <a:rPr lang="ru-RU" sz="1200" b="0" i="0" dirty="0">
                          <a:latin typeface="Arial" charset="0"/>
                          <a:ea typeface="Arial" charset="0"/>
                          <a:cs typeface="Arial" charset="0"/>
                        </a:rPr>
                        <a:t>доля экспорта</a:t>
                      </a:r>
                    </a:p>
                  </a:txBody>
                  <a:tcPr marL="0" marR="0" marT="29234" marB="29234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145013"/>
                  </a:ext>
                </a:extLst>
              </a:tr>
            </a:tbl>
          </a:graphicData>
        </a:graphic>
      </p:graphicFrame>
      <p:sp>
        <p:nvSpPr>
          <p:cNvPr id="31" name="Дуга 30">
            <a:extLst>
              <a:ext uri="{FF2B5EF4-FFF2-40B4-BE49-F238E27FC236}">
                <a16:creationId xmlns:a16="http://schemas.microsoft.com/office/drawing/2014/main" id="{B254D097-B6A5-A745-A318-B658992692E5}"/>
              </a:ext>
            </a:extLst>
          </p:cNvPr>
          <p:cNvSpPr/>
          <p:nvPr/>
        </p:nvSpPr>
        <p:spPr>
          <a:xfrm rot="20951052">
            <a:off x="2829381" y="1533588"/>
            <a:ext cx="2715552" cy="561367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>
            <a:extLst>
              <a:ext uri="{FF2B5EF4-FFF2-40B4-BE49-F238E27FC236}">
                <a16:creationId xmlns:a16="http://schemas.microsoft.com/office/drawing/2014/main" id="{AD945B24-F7F6-4B4E-BD86-F4B69C8E1994}"/>
              </a:ext>
            </a:extLst>
          </p:cNvPr>
          <p:cNvSpPr/>
          <p:nvPr/>
        </p:nvSpPr>
        <p:spPr>
          <a:xfrm rot="19569153" flipH="1">
            <a:off x="2771130" y="1284897"/>
            <a:ext cx="546959" cy="447811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>
            <a:extLst>
              <a:ext uri="{FF2B5EF4-FFF2-40B4-BE49-F238E27FC236}">
                <a16:creationId xmlns:a16="http://schemas.microsoft.com/office/drawing/2014/main" id="{2E791E06-919F-C84B-9CDE-3A50BD8380C1}"/>
              </a:ext>
            </a:extLst>
          </p:cNvPr>
          <p:cNvSpPr/>
          <p:nvPr/>
        </p:nvSpPr>
        <p:spPr>
          <a:xfrm rot="20951052">
            <a:off x="2535217" y="2099304"/>
            <a:ext cx="910358" cy="387133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>
            <a:extLst>
              <a:ext uri="{FF2B5EF4-FFF2-40B4-BE49-F238E27FC236}">
                <a16:creationId xmlns:a16="http://schemas.microsoft.com/office/drawing/2014/main" id="{7E799FD8-B734-E141-B4F0-718A2C0470C2}"/>
              </a:ext>
            </a:extLst>
          </p:cNvPr>
          <p:cNvSpPr/>
          <p:nvPr/>
        </p:nvSpPr>
        <p:spPr>
          <a:xfrm rot="20951052" flipH="1">
            <a:off x="3172323" y="1518823"/>
            <a:ext cx="350030" cy="295144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>
            <a:extLst>
              <a:ext uri="{FF2B5EF4-FFF2-40B4-BE49-F238E27FC236}">
                <a16:creationId xmlns:a16="http://schemas.microsoft.com/office/drawing/2014/main" id="{AE011FC6-8B6F-4C44-AB8E-A82739BF0186}"/>
              </a:ext>
            </a:extLst>
          </p:cNvPr>
          <p:cNvSpPr/>
          <p:nvPr/>
        </p:nvSpPr>
        <p:spPr>
          <a:xfrm rot="20951052" flipH="1" flipV="1">
            <a:off x="3409300" y="1605564"/>
            <a:ext cx="350030" cy="344013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>
            <a:extLst>
              <a:ext uri="{FF2B5EF4-FFF2-40B4-BE49-F238E27FC236}">
                <a16:creationId xmlns:a16="http://schemas.microsoft.com/office/drawing/2014/main" id="{434423A5-E021-8A4B-90B0-44156E077BD9}"/>
              </a:ext>
            </a:extLst>
          </p:cNvPr>
          <p:cNvSpPr/>
          <p:nvPr/>
        </p:nvSpPr>
        <p:spPr>
          <a:xfrm rot="2262825" flipH="1">
            <a:off x="5185898" y="1449606"/>
            <a:ext cx="1516134" cy="397914"/>
          </a:xfrm>
          <a:prstGeom prst="arc">
            <a:avLst>
              <a:gd name="adj1" fmla="val 11508926"/>
              <a:gd name="adj2" fmla="val 17714639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3975BC6-385F-544E-8BEF-FA5A48D30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099" y="1081085"/>
            <a:ext cx="268192" cy="22926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5416DCB-9EF1-F940-B7DC-335600485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626" y="1598593"/>
            <a:ext cx="185931" cy="15894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4E85B849-5B77-624A-B39C-9002285B25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082" y="1626740"/>
            <a:ext cx="228626" cy="19543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6F46006-87AA-8046-88B4-6507E7B40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592" y="1664719"/>
            <a:ext cx="185931" cy="15894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304E7EA-FB2D-894B-9A91-F39333A17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017" y="1899892"/>
            <a:ext cx="185931" cy="15894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970C0858-A4CB-A340-ABD0-CAF1F6EA4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219" y="2079879"/>
            <a:ext cx="128353" cy="10972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B98CF37-0844-334C-B28B-067ED3FF0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889" y="1461619"/>
            <a:ext cx="185931" cy="15894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072E97E-B82E-724D-AB77-79A450EE6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600" y="1359426"/>
            <a:ext cx="185931" cy="15894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4A0EDAE-D1B5-8D43-B98E-4487CE44B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207" y="1558380"/>
            <a:ext cx="185931" cy="15894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B553DF0-A5FC-B84F-AB0D-89539DF32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62" y="1496307"/>
            <a:ext cx="185931" cy="15894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2001704F-3EF6-4647-9CFE-9E324CD16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612" y="1858107"/>
            <a:ext cx="185931" cy="15894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E1EC0DA5-5A72-204B-ADBC-5D67D6443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15" y="1248973"/>
            <a:ext cx="287618" cy="245865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B6AABF50-8774-5B4F-A95D-496579D3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58" y="1281462"/>
            <a:ext cx="268824" cy="2298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457DE9D3-D9F8-B44C-8108-FD4D83CAD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37" y="1333188"/>
            <a:ext cx="224464" cy="19187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BB94F454-CF97-5C43-AD67-97F5BFA5A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822" y="1150847"/>
            <a:ext cx="185931" cy="15894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DFE6D933-03EE-F94B-92C3-B672CF0BC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123" y="1152008"/>
            <a:ext cx="304476" cy="260276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CF121946-E5A7-DB49-8FDA-93C179F87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463" y="1376624"/>
            <a:ext cx="256429" cy="219204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7473C82E-6EA9-514E-B8C7-7E1330900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14" y="1333188"/>
            <a:ext cx="261300" cy="223368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2A9DE58-122F-3F4F-8ECC-46A292A82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641" y="1467800"/>
            <a:ext cx="185931" cy="15894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6F8ACC8-BD1D-B040-B4D2-DA24BEEE7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33" y="1214436"/>
            <a:ext cx="246739" cy="210921"/>
          </a:xfrm>
          <a:prstGeom prst="rect">
            <a:avLst/>
          </a:prstGeom>
        </p:spPr>
      </p:pic>
      <p:sp>
        <p:nvSpPr>
          <p:cNvPr id="57" name="Дуга 56">
            <a:extLst>
              <a:ext uri="{FF2B5EF4-FFF2-40B4-BE49-F238E27FC236}">
                <a16:creationId xmlns:a16="http://schemas.microsoft.com/office/drawing/2014/main" id="{2F23B9F6-4210-0245-A1D5-934435E8AE99}"/>
              </a:ext>
            </a:extLst>
          </p:cNvPr>
          <p:cNvSpPr/>
          <p:nvPr/>
        </p:nvSpPr>
        <p:spPr>
          <a:xfrm rot="3703045" flipH="1">
            <a:off x="3486068" y="2213712"/>
            <a:ext cx="1571004" cy="387133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>
            <a:extLst>
              <a:ext uri="{FF2B5EF4-FFF2-40B4-BE49-F238E27FC236}">
                <a16:creationId xmlns:a16="http://schemas.microsoft.com/office/drawing/2014/main" id="{137309BC-18B7-744E-9EED-9DD01B897E53}"/>
              </a:ext>
            </a:extLst>
          </p:cNvPr>
          <p:cNvSpPr/>
          <p:nvPr/>
        </p:nvSpPr>
        <p:spPr>
          <a:xfrm rot="15740130">
            <a:off x="4470260" y="1683831"/>
            <a:ext cx="910358" cy="562083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Дуга 58">
            <a:extLst>
              <a:ext uri="{FF2B5EF4-FFF2-40B4-BE49-F238E27FC236}">
                <a16:creationId xmlns:a16="http://schemas.microsoft.com/office/drawing/2014/main" id="{40E50340-E84D-2748-8621-DD31EAD3B9EB}"/>
              </a:ext>
            </a:extLst>
          </p:cNvPr>
          <p:cNvSpPr/>
          <p:nvPr/>
        </p:nvSpPr>
        <p:spPr>
          <a:xfrm rot="8027392" flipH="1">
            <a:off x="5474995" y="1582600"/>
            <a:ext cx="435619" cy="327672"/>
          </a:xfrm>
          <a:prstGeom prst="arc">
            <a:avLst>
              <a:gd name="adj1" fmla="val 11103975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уга 59">
            <a:extLst>
              <a:ext uri="{FF2B5EF4-FFF2-40B4-BE49-F238E27FC236}">
                <a16:creationId xmlns:a16="http://schemas.microsoft.com/office/drawing/2014/main" id="{2E25E40D-0054-504F-8B44-1C59A041DE04}"/>
              </a:ext>
            </a:extLst>
          </p:cNvPr>
          <p:cNvSpPr/>
          <p:nvPr/>
        </p:nvSpPr>
        <p:spPr>
          <a:xfrm rot="6876011" flipH="1">
            <a:off x="6905259" y="1685630"/>
            <a:ext cx="719150" cy="561367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уга 60">
            <a:extLst>
              <a:ext uri="{FF2B5EF4-FFF2-40B4-BE49-F238E27FC236}">
                <a16:creationId xmlns:a16="http://schemas.microsoft.com/office/drawing/2014/main" id="{F53B2183-04F5-CD42-9CE1-EEBEC19ED902}"/>
              </a:ext>
            </a:extLst>
          </p:cNvPr>
          <p:cNvSpPr/>
          <p:nvPr/>
        </p:nvSpPr>
        <p:spPr>
          <a:xfrm rot="10161309" flipH="1">
            <a:off x="3360718" y="1130329"/>
            <a:ext cx="350030" cy="295144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Дуга 61">
            <a:extLst>
              <a:ext uri="{FF2B5EF4-FFF2-40B4-BE49-F238E27FC236}">
                <a16:creationId xmlns:a16="http://schemas.microsoft.com/office/drawing/2014/main" id="{8BDA60CF-6357-F742-B326-1B77C55DC33A}"/>
              </a:ext>
            </a:extLst>
          </p:cNvPr>
          <p:cNvSpPr/>
          <p:nvPr/>
        </p:nvSpPr>
        <p:spPr>
          <a:xfrm rot="18354617">
            <a:off x="5537756" y="2076468"/>
            <a:ext cx="2052525" cy="623919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>
            <a:extLst>
              <a:ext uri="{FF2B5EF4-FFF2-40B4-BE49-F238E27FC236}">
                <a16:creationId xmlns:a16="http://schemas.microsoft.com/office/drawing/2014/main" id="{9167EBE7-A625-1F49-83D7-D0825E15A0A7}"/>
              </a:ext>
            </a:extLst>
          </p:cNvPr>
          <p:cNvSpPr/>
          <p:nvPr/>
        </p:nvSpPr>
        <p:spPr>
          <a:xfrm rot="15740130">
            <a:off x="4918874" y="1866693"/>
            <a:ext cx="1194444" cy="562083"/>
          </a:xfrm>
          <a:prstGeom prst="arc">
            <a:avLst>
              <a:gd name="adj1" fmla="val 11242593"/>
              <a:gd name="adj2" fmla="val 21408227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>
            <a:extLst>
              <a:ext uri="{FF2B5EF4-FFF2-40B4-BE49-F238E27FC236}">
                <a16:creationId xmlns:a16="http://schemas.microsoft.com/office/drawing/2014/main" id="{F67A34BD-83C5-7340-9237-F345DB5BE1B5}"/>
              </a:ext>
            </a:extLst>
          </p:cNvPr>
          <p:cNvSpPr/>
          <p:nvPr/>
        </p:nvSpPr>
        <p:spPr>
          <a:xfrm rot="18662230">
            <a:off x="4832356" y="1584534"/>
            <a:ext cx="1104007" cy="562083"/>
          </a:xfrm>
          <a:prstGeom prst="arc">
            <a:avLst>
              <a:gd name="adj1" fmla="val 11242593"/>
              <a:gd name="adj2" fmla="val 18849566"/>
            </a:avLst>
          </a:prstGeom>
          <a:ln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Нижний колонтитул 5">
            <a:extLst>
              <a:ext uri="{FF2B5EF4-FFF2-40B4-BE49-F238E27FC236}">
                <a16:creationId xmlns:a16="http://schemas.microsoft.com/office/drawing/2014/main" id="{B0686573-9D8C-3D43-A50A-0745B502E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5291" y="4822508"/>
            <a:ext cx="3790950" cy="165638"/>
          </a:xfrm>
        </p:spPr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71" name="Заголовок 1"/>
          <p:cNvSpPr>
            <a:spLocks noGrp="1"/>
          </p:cNvSpPr>
          <p:nvPr>
            <p:ph type="title"/>
          </p:nvPr>
        </p:nvSpPr>
        <p:spPr>
          <a:xfrm>
            <a:off x="843790" y="176473"/>
            <a:ext cx="6475773" cy="356839"/>
          </a:xfrm>
        </p:spPr>
        <p:txBody>
          <a:bodyPr>
            <a:normAutofit/>
          </a:bodyPr>
          <a:lstStyle/>
          <a:p>
            <a:r>
              <a:rPr lang="ru-RU" sz="1800" dirty="0"/>
              <a:t>Цифры </a:t>
            </a:r>
            <a:r>
              <a:rPr lang="ru-RU" sz="1800" dirty="0" err="1"/>
              <a:t>ТехноНИКОЛЬ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944158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790" y="176473"/>
            <a:ext cx="6475773" cy="356839"/>
          </a:xfrm>
        </p:spPr>
        <p:txBody>
          <a:bodyPr>
            <a:normAutofit/>
          </a:bodyPr>
          <a:lstStyle/>
          <a:p>
            <a:r>
              <a:rPr lang="ru-RU" sz="1800" dirty="0"/>
              <a:t>Цифры </a:t>
            </a:r>
            <a:r>
              <a:rPr lang="ru-RU" sz="1800" dirty="0" err="1"/>
              <a:t>ТехноНИКОЛЬ</a:t>
            </a:r>
            <a:endParaRPr lang="ru-RU" sz="17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839006"/>
              </p:ext>
            </p:extLst>
          </p:nvPr>
        </p:nvGraphicFramePr>
        <p:xfrm>
          <a:off x="222069" y="718457"/>
          <a:ext cx="8673737" cy="3958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355" y="2733344"/>
            <a:ext cx="2386415" cy="136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0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530" y="198184"/>
            <a:ext cx="6300788" cy="35683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ПРОИЗВОДСТВЕННАЯ СИСТЕМА </a:t>
            </a:r>
            <a:r>
              <a:rPr lang="ru-RU" sz="1800" dirty="0"/>
              <a:t>ТехноНИКОЛЬ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9160F2A-49B9-964F-9971-35B58AA01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301" y="705532"/>
            <a:ext cx="3174574" cy="394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Table 11">
            <a:extLst>
              <a:ext uri="{FF2B5EF4-FFF2-40B4-BE49-F238E27FC236}">
                <a16:creationId xmlns:a16="http://schemas.microsoft.com/office/drawing/2014/main" id="{BE7B5AF0-1A35-3A43-BA3F-44F0CE1D7C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692870"/>
              </p:ext>
            </p:extLst>
          </p:nvPr>
        </p:nvGraphicFramePr>
        <p:xfrm>
          <a:off x="530872" y="1590674"/>
          <a:ext cx="2136350" cy="286974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13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9741">
                <a:tc>
                  <a:txBody>
                    <a:bodyPr/>
                    <a:lstStyle/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АВТОМАТИЗАЦИЯ</a:t>
                      </a:r>
                      <a:r>
                        <a:rPr lang="ru-RU" alt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ПРОИЗВОДСТВА</a:t>
                      </a:r>
                    </a:p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АВТОМАТИЗАЦИЯ</a:t>
                      </a:r>
                      <a:r>
                        <a:rPr lang="ru-RU" alt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БИЗНЕС-ПРОЦЕССОВ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ПРЕДЛОЖЕНИЯ ПО</a:t>
                      </a:r>
                      <a:r>
                        <a:rPr 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УЛУЧШЕНИЯМ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МНОГОФУНКЦИОНАЛЬНЫЕ</a:t>
                      </a:r>
                      <a:r>
                        <a:rPr 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ОПЕРАТОРЫ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АНДОН</a:t>
                      </a:r>
                      <a:endParaRPr lang="ru-RU" sz="1200" b="0" i="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29234" marB="2923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Rectangle 8">
            <a:extLst>
              <a:ext uri="{FF2B5EF4-FFF2-40B4-BE49-F238E27FC236}">
                <a16:creationId xmlns:a16="http://schemas.microsoft.com/office/drawing/2014/main" id="{56176AE4-482A-994C-A2B5-9BE118E31EEF}"/>
              </a:ext>
            </a:extLst>
          </p:cNvPr>
          <p:cNvSpPr/>
          <p:nvPr/>
        </p:nvSpPr>
        <p:spPr>
          <a:xfrm>
            <a:off x="181026" y="1678057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2F7F879-034C-E241-A657-D231690B8D65}"/>
              </a:ext>
            </a:extLst>
          </p:cNvPr>
          <p:cNvSpPr/>
          <p:nvPr/>
        </p:nvSpPr>
        <p:spPr>
          <a:xfrm>
            <a:off x="76200" y="734045"/>
            <a:ext cx="512445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altLang="ru-RU" sz="1200" b="1" dirty="0">
                <a:latin typeface="Arial" charset="0"/>
                <a:ea typeface="Arial" charset="0"/>
                <a:cs typeface="Arial" charset="0"/>
              </a:rPr>
              <a:t>Достичь таких результатов помогла совокупность различных систем, инструментов, подходов, которые мы структурировали в виде модели производственной системы ТехноНИКОЛЬ.</a:t>
            </a:r>
          </a:p>
          <a:p>
            <a:pPr algn="r"/>
            <a:endParaRPr lang="ru-RU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78D0DA99-FB20-EA49-A06D-C4069261B412}"/>
              </a:ext>
            </a:extLst>
          </p:cNvPr>
          <p:cNvSpPr/>
          <p:nvPr/>
        </p:nvSpPr>
        <p:spPr>
          <a:xfrm>
            <a:off x="181026" y="2274253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6" name="Table 11">
            <a:extLst>
              <a:ext uri="{FF2B5EF4-FFF2-40B4-BE49-F238E27FC236}">
                <a16:creationId xmlns:a16="http://schemas.microsoft.com/office/drawing/2014/main" id="{A2E46603-A776-C144-A29D-573120BE665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02660" y="1590674"/>
          <a:ext cx="1631303" cy="286974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31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974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5</a:t>
                      </a: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ru-RU" sz="1200" b="0" i="0" kern="120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TPM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ru-RU" sz="1200" b="0" i="0" kern="120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SMED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ru-RU" sz="1200" b="0" i="0" kern="120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POKA</a:t>
                      </a:r>
                      <a:r>
                        <a:rPr lang="en-US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YOKE</a:t>
                      </a:r>
                      <a:endParaRPr lang="ru-RU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ru-RU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en-US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SOP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endParaRPr lang="en-US" sz="1200" b="0" i="0" kern="1200" baseline="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defRPr/>
                      </a:pPr>
                      <a:r>
                        <a:rPr lang="en-US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VSM</a:t>
                      </a:r>
                      <a:r>
                        <a:rPr lang="ru-RU" sz="1200" b="0" i="0" kern="1200" baseline="0" dirty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и т.д.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29234" marB="2923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Rectangle 8">
            <a:extLst>
              <a:ext uri="{FF2B5EF4-FFF2-40B4-BE49-F238E27FC236}">
                <a16:creationId xmlns:a16="http://schemas.microsoft.com/office/drawing/2014/main" id="{E728A127-6920-1F4A-B076-C39B428AA056}"/>
              </a:ext>
            </a:extLst>
          </p:cNvPr>
          <p:cNvSpPr/>
          <p:nvPr/>
        </p:nvSpPr>
        <p:spPr>
          <a:xfrm>
            <a:off x="162492" y="2870450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id="{F83EE20D-3143-1D4E-A73F-5F473AF0CDE8}"/>
              </a:ext>
            </a:extLst>
          </p:cNvPr>
          <p:cNvSpPr/>
          <p:nvPr/>
        </p:nvSpPr>
        <p:spPr>
          <a:xfrm>
            <a:off x="162492" y="3472765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8">
            <a:extLst>
              <a:ext uri="{FF2B5EF4-FFF2-40B4-BE49-F238E27FC236}">
                <a16:creationId xmlns:a16="http://schemas.microsoft.com/office/drawing/2014/main" id="{B957BA46-7B0E-8847-A07F-CAFAC7D9FD29}"/>
              </a:ext>
            </a:extLst>
          </p:cNvPr>
          <p:cNvSpPr/>
          <p:nvPr/>
        </p:nvSpPr>
        <p:spPr>
          <a:xfrm>
            <a:off x="162492" y="4137296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A64AA54E-AB59-B94A-852A-FEA36D1F8A65}"/>
              </a:ext>
            </a:extLst>
          </p:cNvPr>
          <p:cNvSpPr/>
          <p:nvPr/>
        </p:nvSpPr>
        <p:spPr>
          <a:xfrm>
            <a:off x="2969541" y="1649188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2E0E8318-4123-E840-927F-406589FAE79C}"/>
              </a:ext>
            </a:extLst>
          </p:cNvPr>
          <p:cNvSpPr/>
          <p:nvPr/>
        </p:nvSpPr>
        <p:spPr>
          <a:xfrm>
            <a:off x="2969541" y="2078991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8">
            <a:extLst>
              <a:ext uri="{FF2B5EF4-FFF2-40B4-BE49-F238E27FC236}">
                <a16:creationId xmlns:a16="http://schemas.microsoft.com/office/drawing/2014/main" id="{3FECCE2F-1C44-8C4D-8FDA-DE1E5BE44CFD}"/>
              </a:ext>
            </a:extLst>
          </p:cNvPr>
          <p:cNvSpPr/>
          <p:nvPr/>
        </p:nvSpPr>
        <p:spPr>
          <a:xfrm>
            <a:off x="2969541" y="2584441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8">
            <a:extLst>
              <a:ext uri="{FF2B5EF4-FFF2-40B4-BE49-F238E27FC236}">
                <a16:creationId xmlns:a16="http://schemas.microsoft.com/office/drawing/2014/main" id="{A8F857E8-94DB-6247-B580-5FD01E0919B7}"/>
              </a:ext>
            </a:extLst>
          </p:cNvPr>
          <p:cNvSpPr/>
          <p:nvPr/>
        </p:nvSpPr>
        <p:spPr>
          <a:xfrm>
            <a:off x="2958934" y="3105390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8">
            <a:extLst>
              <a:ext uri="{FF2B5EF4-FFF2-40B4-BE49-F238E27FC236}">
                <a16:creationId xmlns:a16="http://schemas.microsoft.com/office/drawing/2014/main" id="{A0CECE43-254E-E348-91F9-504354D9E907}"/>
              </a:ext>
            </a:extLst>
          </p:cNvPr>
          <p:cNvSpPr/>
          <p:nvPr/>
        </p:nvSpPr>
        <p:spPr>
          <a:xfrm>
            <a:off x="2969762" y="3620375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8">
            <a:extLst>
              <a:ext uri="{FF2B5EF4-FFF2-40B4-BE49-F238E27FC236}">
                <a16:creationId xmlns:a16="http://schemas.microsoft.com/office/drawing/2014/main" id="{D6B9F2CB-8E78-C24B-A8DE-3C8DFE0217A5}"/>
              </a:ext>
            </a:extLst>
          </p:cNvPr>
          <p:cNvSpPr/>
          <p:nvPr/>
        </p:nvSpPr>
        <p:spPr>
          <a:xfrm>
            <a:off x="2980885" y="4138596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76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35" y="164777"/>
            <a:ext cx="6300788" cy="356839"/>
          </a:xfrm>
        </p:spPr>
        <p:txBody>
          <a:bodyPr>
            <a:normAutofit/>
          </a:bodyPr>
          <a:lstStyle/>
          <a:p>
            <a:r>
              <a:rPr lang="ru-RU" altLang="ru-RU" sz="1800" dirty="0"/>
              <a:t>ВСТРОЕННОЕ КАЧЕСТВО</a:t>
            </a: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id="{676791A8-19AD-0E42-A3DB-3493A76ED340}"/>
              </a:ext>
            </a:extLst>
          </p:cNvPr>
          <p:cNvSpPr/>
          <p:nvPr/>
        </p:nvSpPr>
        <p:spPr>
          <a:xfrm>
            <a:off x="2721320" y="3021499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2">
            <a:extLst>
              <a:ext uri="{FF2B5EF4-FFF2-40B4-BE49-F238E27FC236}">
                <a16:creationId xmlns:a16="http://schemas.microsoft.com/office/drawing/2014/main" id="{86381190-C090-C247-8AEF-F1B1BA203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69" y="4211997"/>
            <a:ext cx="18167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chemeClr val="accent1"/>
                </a:solidFill>
              </a:rPr>
              <a:t>Столы качества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86381190-C090-C247-8AEF-F1B1BA203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4339" y="4186399"/>
            <a:ext cx="23383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chemeClr val="accent1"/>
                </a:solidFill>
              </a:rPr>
              <a:t>Автоматизированная отбраковка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23" y="2287437"/>
            <a:ext cx="2356461" cy="17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030" y="2287309"/>
            <a:ext cx="2399624" cy="177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629" y="2289545"/>
            <a:ext cx="2663897" cy="1776097"/>
          </a:xfrm>
          <a:prstGeom prst="rect">
            <a:avLst/>
          </a:prstGeom>
        </p:spPr>
      </p:pic>
      <p:sp>
        <p:nvSpPr>
          <p:cNvPr id="34" name="Rectangle 8">
            <a:extLst>
              <a:ext uri="{FF2B5EF4-FFF2-40B4-BE49-F238E27FC236}">
                <a16:creationId xmlns:a16="http://schemas.microsoft.com/office/drawing/2014/main" id="{676791A8-19AD-0E42-A3DB-3493A76ED340}"/>
              </a:ext>
            </a:extLst>
          </p:cNvPr>
          <p:cNvSpPr/>
          <p:nvPr/>
        </p:nvSpPr>
        <p:spPr>
          <a:xfrm>
            <a:off x="5833491" y="3021381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86381190-C090-C247-8AEF-F1B1BA203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5686" y="4186399"/>
            <a:ext cx="15721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b="1" dirty="0" smtClean="0">
                <a:solidFill>
                  <a:schemeClr val="accent1"/>
                </a:solidFill>
              </a:rPr>
              <a:t>POKA YOKE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graphicFrame>
        <p:nvGraphicFramePr>
          <p:cNvPr id="36" name="Table 11">
            <a:extLst>
              <a:ext uri="{FF2B5EF4-FFF2-40B4-BE49-F238E27FC236}">
                <a16:creationId xmlns:a16="http://schemas.microsoft.com/office/drawing/2014/main" id="{C9C1FF2C-0D63-3044-8FD1-569F5A447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806491"/>
              </p:ext>
            </p:extLst>
          </p:nvPr>
        </p:nvGraphicFramePr>
        <p:xfrm>
          <a:off x="2339418" y="874014"/>
          <a:ext cx="6624108" cy="122980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624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980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Переход от сигнала об ошибке к предотвращению ее возникновения</a:t>
                      </a:r>
                      <a:endParaRPr lang="ru-RU" sz="2000" b="0" i="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29234" marB="2923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673" y="874014"/>
            <a:ext cx="1394358" cy="119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1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4083" y="200727"/>
            <a:ext cx="6747577" cy="356839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rgbClr val="C00000"/>
                </a:solidFill>
              </a:rPr>
              <a:t>Модель производственной системы ТехноНИКОЛЬ</a:t>
            </a:r>
            <a:endParaRPr lang="ru-RU" dirty="0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>
          <a:xfrm>
            <a:off x="539750" y="4799599"/>
            <a:ext cx="3790950" cy="165638"/>
          </a:xfrm>
        </p:spPr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929297" y="754597"/>
            <a:ext cx="29456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ru-RU" altLang="ru-RU" sz="1800" dirty="0"/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4929297" y="754597"/>
            <a:ext cx="29456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ru-RU" altLang="ru-RU" sz="1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07" y="661268"/>
            <a:ext cx="3247018" cy="403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890" y="2402085"/>
            <a:ext cx="696420" cy="11481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025" y="1125336"/>
            <a:ext cx="3848856" cy="310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6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872" y="200727"/>
            <a:ext cx="6300788" cy="356839"/>
          </a:xfrm>
        </p:spPr>
        <p:txBody>
          <a:bodyPr>
            <a:normAutofit/>
          </a:bodyPr>
          <a:lstStyle/>
          <a:p>
            <a:r>
              <a:rPr lang="ru-RU" dirty="0" smtClean="0"/>
              <a:t>АВТОМАТИЗАЦИЯ ПРОИЗВОДСТВА</a:t>
            </a:r>
            <a:endParaRPr lang="ru-RU" dirty="0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>
          <a:xfrm>
            <a:off x="539750" y="4799599"/>
            <a:ext cx="3790950" cy="165638"/>
          </a:xfrm>
        </p:spPr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pic>
        <p:nvPicPr>
          <p:cNvPr id="6" name="Picture 4" descr="IMG_14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196" y="937025"/>
            <a:ext cx="2093495" cy="288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DDC640-68E2-ED4B-A7EB-C1EB0D8CD17A}"/>
              </a:ext>
            </a:extLst>
          </p:cNvPr>
          <p:cNvSpPr/>
          <p:nvPr/>
        </p:nvSpPr>
        <p:spPr>
          <a:xfrm>
            <a:off x="48128" y="1739970"/>
            <a:ext cx="1961147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600" b="1" dirty="0" smtClean="0">
                <a:latin typeface="Arial" charset="0"/>
                <a:ea typeface="Arial" charset="0"/>
                <a:cs typeface="Arial" charset="0"/>
              </a:rPr>
              <a:t>Автоматизация упаковочных </a:t>
            </a:r>
            <a:r>
              <a:rPr lang="ru-RU" sz="1600" b="1" dirty="0">
                <a:latin typeface="Arial" charset="0"/>
                <a:ea typeface="Arial" charset="0"/>
                <a:cs typeface="Arial" charset="0"/>
              </a:rPr>
              <a:t>комплексов на производственных линиях</a:t>
            </a:r>
          </a:p>
          <a:p>
            <a:pPr algn="r"/>
            <a:endParaRPr lang="ru-RU" sz="16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96" y="937024"/>
            <a:ext cx="3849758" cy="28873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6791A8-19AD-0E42-A3DB-3493A76ED340}"/>
              </a:ext>
            </a:extLst>
          </p:cNvPr>
          <p:cNvSpPr/>
          <p:nvPr/>
        </p:nvSpPr>
        <p:spPr>
          <a:xfrm>
            <a:off x="4581536" y="2225591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86381190-C090-C247-8AEF-F1B1BA203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813" y="4080692"/>
            <a:ext cx="7235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chemeClr val="accent1"/>
                </a:solidFill>
              </a:rPr>
              <a:t>БЫЛО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sp>
        <p:nvSpPr>
          <p:cNvPr id="11" name="TextBox 22">
            <a:extLst>
              <a:ext uri="{FF2B5EF4-FFF2-40B4-BE49-F238E27FC236}">
                <a16:creationId xmlns:a16="http://schemas.microsoft.com/office/drawing/2014/main" id="{86381190-C090-C247-8AEF-F1B1BA203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2333" y="4065749"/>
            <a:ext cx="7472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chemeClr val="accent1"/>
                </a:solidFill>
              </a:rPr>
              <a:t>СТАЛО</a:t>
            </a:r>
            <a:endParaRPr lang="ru-RU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33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35" y="164777"/>
            <a:ext cx="6300788" cy="35683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АВТОМАТИЗАЦИЯ БИЗНЕС-ПРОЦЕССОВ</a:t>
            </a: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graphicFrame>
        <p:nvGraphicFramePr>
          <p:cNvPr id="18" name="Table 11">
            <a:extLst>
              <a:ext uri="{FF2B5EF4-FFF2-40B4-BE49-F238E27FC236}">
                <a16:creationId xmlns:a16="http://schemas.microsoft.com/office/drawing/2014/main" id="{C9C1FF2C-0D63-3044-8FD1-569F5A447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389379"/>
              </p:ext>
            </p:extLst>
          </p:nvPr>
        </p:nvGraphicFramePr>
        <p:xfrm>
          <a:off x="3004458" y="759174"/>
          <a:ext cx="600892" cy="38597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00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9780">
                <a:tc>
                  <a:txBody>
                    <a:bodyPr/>
                    <a:lstStyle/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ERP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EAM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MES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CRM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OMS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TMS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WMS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SOP</a:t>
                      </a:r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PS</a:t>
                      </a:r>
                    </a:p>
                    <a:p>
                      <a:endParaRPr lang="ru-RU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US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</a:t>
                      </a:r>
                      <a:r>
                        <a:rPr lang="ru-RU" sz="1300" b="0" i="0" kern="1200" baseline="0" dirty="0" smtClean="0">
                          <a:solidFill>
                            <a:schemeClr val="dk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и т.д.</a:t>
                      </a:r>
                      <a:endParaRPr lang="en-US" sz="1300" b="0" i="0" kern="1200" baseline="0" dirty="0" smtClean="0">
                        <a:solidFill>
                          <a:schemeClr val="dk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29234" marB="2923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5" y="759174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5" y="1116785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5" y="1515514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3232" y="1926622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3231" y="2310191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3230" y="2682962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4" y="3093488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3" y="3494352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2" y="3893537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8">
            <a:extLst>
              <a:ext uri="{FF2B5EF4-FFF2-40B4-BE49-F238E27FC236}">
                <a16:creationId xmlns:a16="http://schemas.microsoft.com/office/drawing/2014/main" id="{7CC2AC94-322C-F746-B755-C1D0B10FFA1D}"/>
              </a:ext>
            </a:extLst>
          </p:cNvPr>
          <p:cNvSpPr/>
          <p:nvPr/>
        </p:nvSpPr>
        <p:spPr>
          <a:xfrm>
            <a:off x="2671341" y="4308766"/>
            <a:ext cx="210873" cy="310188"/>
          </a:xfrm>
          <a:custGeom>
            <a:avLst/>
            <a:gdLst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2294 w 52294"/>
              <a:gd name="connsiteY2" fmla="*/ 176784 h 176784"/>
              <a:gd name="connsiteX3" fmla="*/ 0 w 52294"/>
              <a:gd name="connsiteY3" fmla="*/ 176784 h 176784"/>
              <a:gd name="connsiteX4" fmla="*/ 0 w 52294"/>
              <a:gd name="connsiteY4" fmla="*/ 0 h 176784"/>
              <a:gd name="connsiteX0" fmla="*/ 0 w 52294"/>
              <a:gd name="connsiteY0" fmla="*/ 0 h 176784"/>
              <a:gd name="connsiteX1" fmla="*/ 52294 w 52294"/>
              <a:gd name="connsiteY1" fmla="*/ 0 h 176784"/>
              <a:gd name="connsiteX2" fmla="*/ 50613 w 52294"/>
              <a:gd name="connsiteY2" fmla="*/ 86741 h 176784"/>
              <a:gd name="connsiteX3" fmla="*/ 52294 w 52294"/>
              <a:gd name="connsiteY3" fmla="*/ 176784 h 176784"/>
              <a:gd name="connsiteX4" fmla="*/ 0 w 52294"/>
              <a:gd name="connsiteY4" fmla="*/ 176784 h 176784"/>
              <a:gd name="connsiteX5" fmla="*/ 0 w 52294"/>
              <a:gd name="connsiteY5" fmla="*/ 0 h 176784"/>
              <a:gd name="connsiteX0" fmla="*/ 187 w 52481"/>
              <a:gd name="connsiteY0" fmla="*/ 0 h 176784"/>
              <a:gd name="connsiteX1" fmla="*/ 52481 w 52481"/>
              <a:gd name="connsiteY1" fmla="*/ 0 h 176784"/>
              <a:gd name="connsiteX2" fmla="*/ 50800 w 52481"/>
              <a:gd name="connsiteY2" fmla="*/ 86741 h 176784"/>
              <a:gd name="connsiteX3" fmla="*/ 52481 w 52481"/>
              <a:gd name="connsiteY3" fmla="*/ 176784 h 176784"/>
              <a:gd name="connsiteX4" fmla="*/ 187 w 52481"/>
              <a:gd name="connsiteY4" fmla="*/ 176784 h 176784"/>
              <a:gd name="connsiteX5" fmla="*/ 0 w 52481"/>
              <a:gd name="connsiteY5" fmla="*/ 86741 h 176784"/>
              <a:gd name="connsiteX6" fmla="*/ 187 w 52481"/>
              <a:gd name="connsiteY6" fmla="*/ 0 h 176784"/>
              <a:gd name="connsiteX0" fmla="*/ 187 w 92080"/>
              <a:gd name="connsiteY0" fmla="*/ 0 h 176784"/>
              <a:gd name="connsiteX1" fmla="*/ 52481 w 92080"/>
              <a:gd name="connsiteY1" fmla="*/ 0 h 176784"/>
              <a:gd name="connsiteX2" fmla="*/ 92075 w 92080"/>
              <a:gd name="connsiteY2" fmla="*/ 86741 h 176784"/>
              <a:gd name="connsiteX3" fmla="*/ 52481 w 92080"/>
              <a:gd name="connsiteY3" fmla="*/ 176784 h 176784"/>
              <a:gd name="connsiteX4" fmla="*/ 187 w 92080"/>
              <a:gd name="connsiteY4" fmla="*/ 176784 h 176784"/>
              <a:gd name="connsiteX5" fmla="*/ 0 w 92080"/>
              <a:gd name="connsiteY5" fmla="*/ 86741 h 176784"/>
              <a:gd name="connsiteX6" fmla="*/ 187 w 92080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 w 91894"/>
              <a:gd name="connsiteY0" fmla="*/ 0 h 176784"/>
              <a:gd name="connsiteX1" fmla="*/ 52295 w 91894"/>
              <a:gd name="connsiteY1" fmla="*/ 0 h 176784"/>
              <a:gd name="connsiteX2" fmla="*/ 91889 w 91894"/>
              <a:gd name="connsiteY2" fmla="*/ 86741 h 176784"/>
              <a:gd name="connsiteX3" fmla="*/ 52295 w 91894"/>
              <a:gd name="connsiteY3" fmla="*/ 176784 h 176784"/>
              <a:gd name="connsiteX4" fmla="*/ 1 w 91894"/>
              <a:gd name="connsiteY4" fmla="*/ 176784 h 176784"/>
              <a:gd name="connsiteX5" fmla="*/ 37914 w 91894"/>
              <a:gd name="connsiteY5" fmla="*/ 86741 h 176784"/>
              <a:gd name="connsiteX6" fmla="*/ 1 w 91894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2000"/>
              <a:gd name="connsiteY0" fmla="*/ 0 h 176784"/>
              <a:gd name="connsiteX1" fmla="*/ 52396 w 92000"/>
              <a:gd name="connsiteY1" fmla="*/ 0 h 176784"/>
              <a:gd name="connsiteX2" fmla="*/ 91990 w 92000"/>
              <a:gd name="connsiteY2" fmla="*/ 86741 h 176784"/>
              <a:gd name="connsiteX3" fmla="*/ 52396 w 92000"/>
              <a:gd name="connsiteY3" fmla="*/ 176784 h 176784"/>
              <a:gd name="connsiteX4" fmla="*/ 102 w 92000"/>
              <a:gd name="connsiteY4" fmla="*/ 176784 h 176784"/>
              <a:gd name="connsiteX5" fmla="*/ 38015 w 92000"/>
              <a:gd name="connsiteY5" fmla="*/ 86741 h 176784"/>
              <a:gd name="connsiteX6" fmla="*/ 102 w 92000"/>
              <a:gd name="connsiteY6" fmla="*/ 0 h 176784"/>
              <a:gd name="connsiteX0" fmla="*/ 102 w 91995"/>
              <a:gd name="connsiteY0" fmla="*/ 0 h 176784"/>
              <a:gd name="connsiteX1" fmla="*/ 52396 w 91995"/>
              <a:gd name="connsiteY1" fmla="*/ 0 h 176784"/>
              <a:gd name="connsiteX2" fmla="*/ 91990 w 91995"/>
              <a:gd name="connsiteY2" fmla="*/ 86741 h 176784"/>
              <a:gd name="connsiteX3" fmla="*/ 52396 w 91995"/>
              <a:gd name="connsiteY3" fmla="*/ 176784 h 176784"/>
              <a:gd name="connsiteX4" fmla="*/ 102 w 91995"/>
              <a:gd name="connsiteY4" fmla="*/ 176784 h 176784"/>
              <a:gd name="connsiteX5" fmla="*/ 38015 w 91995"/>
              <a:gd name="connsiteY5" fmla="*/ 86741 h 176784"/>
              <a:gd name="connsiteX6" fmla="*/ 102 w 91995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102 w 91990"/>
              <a:gd name="connsiteY0" fmla="*/ 0 h 176784"/>
              <a:gd name="connsiteX1" fmla="*/ 52396 w 91990"/>
              <a:gd name="connsiteY1" fmla="*/ 0 h 176784"/>
              <a:gd name="connsiteX2" fmla="*/ 91990 w 91990"/>
              <a:gd name="connsiteY2" fmla="*/ 86741 h 176784"/>
              <a:gd name="connsiteX3" fmla="*/ 52396 w 91990"/>
              <a:gd name="connsiteY3" fmla="*/ 176784 h 176784"/>
              <a:gd name="connsiteX4" fmla="*/ 102 w 91990"/>
              <a:gd name="connsiteY4" fmla="*/ 176784 h 176784"/>
              <a:gd name="connsiteX5" fmla="*/ 38015 w 91990"/>
              <a:gd name="connsiteY5" fmla="*/ 86741 h 176784"/>
              <a:gd name="connsiteX6" fmla="*/ 102 w 91990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7913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41566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52294 w 91888"/>
              <a:gd name="connsiteY3" fmla="*/ 176784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91888"/>
              <a:gd name="connsiteY0" fmla="*/ 0 h 176784"/>
              <a:gd name="connsiteX1" fmla="*/ 52294 w 91888"/>
              <a:gd name="connsiteY1" fmla="*/ 0 h 176784"/>
              <a:gd name="connsiteX2" fmla="*/ 91888 w 91888"/>
              <a:gd name="connsiteY2" fmla="*/ 86741 h 176784"/>
              <a:gd name="connsiteX3" fmla="*/ 42974 w 91888"/>
              <a:gd name="connsiteY3" fmla="*/ 176125 h 176784"/>
              <a:gd name="connsiteX4" fmla="*/ 0 w 91888"/>
              <a:gd name="connsiteY4" fmla="*/ 176784 h 176784"/>
              <a:gd name="connsiteX5" fmla="*/ 39131 w 91888"/>
              <a:gd name="connsiteY5" fmla="*/ 86741 h 176784"/>
              <a:gd name="connsiteX6" fmla="*/ 0 w 91888"/>
              <a:gd name="connsiteY6" fmla="*/ 0 h 176784"/>
              <a:gd name="connsiteX0" fmla="*/ 0 w 77907"/>
              <a:gd name="connsiteY0" fmla="*/ 0 h 176784"/>
              <a:gd name="connsiteX1" fmla="*/ 52294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9711 w 77907"/>
              <a:gd name="connsiteY1" fmla="*/ 0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77907"/>
              <a:gd name="connsiteY0" fmla="*/ 0 h 176784"/>
              <a:gd name="connsiteX1" fmla="*/ 34218 w 77907"/>
              <a:gd name="connsiteY1" fmla="*/ 1673 h 176784"/>
              <a:gd name="connsiteX2" fmla="*/ 77907 w 77907"/>
              <a:gd name="connsiteY2" fmla="*/ 86741 h 176784"/>
              <a:gd name="connsiteX3" fmla="*/ 42974 w 77907"/>
              <a:gd name="connsiteY3" fmla="*/ 176125 h 176784"/>
              <a:gd name="connsiteX4" fmla="*/ 0 w 77907"/>
              <a:gd name="connsiteY4" fmla="*/ 176784 h 176784"/>
              <a:gd name="connsiteX5" fmla="*/ 39131 w 77907"/>
              <a:gd name="connsiteY5" fmla="*/ 86741 h 176784"/>
              <a:gd name="connsiteX6" fmla="*/ 0 w 77907"/>
              <a:gd name="connsiteY6" fmla="*/ 0 h 176784"/>
              <a:gd name="connsiteX0" fmla="*/ 0 w 66922"/>
              <a:gd name="connsiteY0" fmla="*/ 0 h 176784"/>
              <a:gd name="connsiteX1" fmla="*/ 34218 w 66922"/>
              <a:gd name="connsiteY1" fmla="*/ 1673 h 176784"/>
              <a:gd name="connsiteX2" fmla="*/ 66922 w 66922"/>
              <a:gd name="connsiteY2" fmla="*/ 86741 h 176784"/>
              <a:gd name="connsiteX3" fmla="*/ 42974 w 66922"/>
              <a:gd name="connsiteY3" fmla="*/ 176125 h 176784"/>
              <a:gd name="connsiteX4" fmla="*/ 0 w 66922"/>
              <a:gd name="connsiteY4" fmla="*/ 176784 h 176784"/>
              <a:gd name="connsiteX5" fmla="*/ 39131 w 66922"/>
              <a:gd name="connsiteY5" fmla="*/ 86741 h 176784"/>
              <a:gd name="connsiteX6" fmla="*/ 0 w 66922"/>
              <a:gd name="connsiteY6" fmla="*/ 0 h 176784"/>
              <a:gd name="connsiteX0" fmla="*/ 0 w 66922"/>
              <a:gd name="connsiteY0" fmla="*/ 0 h 176962"/>
              <a:gd name="connsiteX1" fmla="*/ 34218 w 66922"/>
              <a:gd name="connsiteY1" fmla="*/ 1673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  <a:gd name="connsiteX0" fmla="*/ 0 w 66922"/>
              <a:gd name="connsiteY0" fmla="*/ 0 h 176962"/>
              <a:gd name="connsiteX1" fmla="*/ 28725 w 66922"/>
              <a:gd name="connsiteY1" fmla="*/ 0 h 176962"/>
              <a:gd name="connsiteX2" fmla="*/ 66922 w 66922"/>
              <a:gd name="connsiteY2" fmla="*/ 86741 h 176962"/>
              <a:gd name="connsiteX3" fmla="*/ 29991 w 66922"/>
              <a:gd name="connsiteY3" fmla="*/ 176962 h 176962"/>
              <a:gd name="connsiteX4" fmla="*/ 0 w 66922"/>
              <a:gd name="connsiteY4" fmla="*/ 176784 h 176962"/>
              <a:gd name="connsiteX5" fmla="*/ 39131 w 66922"/>
              <a:gd name="connsiteY5" fmla="*/ 86741 h 176962"/>
              <a:gd name="connsiteX6" fmla="*/ 0 w 66922"/>
              <a:gd name="connsiteY6" fmla="*/ 0 h 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22" h="176962">
                <a:moveTo>
                  <a:pt x="0" y="0"/>
                </a:moveTo>
                <a:lnTo>
                  <a:pt x="28725" y="0"/>
                </a:lnTo>
                <a:cubicBezTo>
                  <a:pt x="43167" y="34443"/>
                  <a:pt x="49827" y="50521"/>
                  <a:pt x="66922" y="86741"/>
                </a:cubicBezTo>
                <a:cubicBezTo>
                  <a:pt x="52908" y="120966"/>
                  <a:pt x="46868" y="132186"/>
                  <a:pt x="29991" y="176962"/>
                </a:cubicBezTo>
                <a:lnTo>
                  <a:pt x="0" y="176784"/>
                </a:lnTo>
                <a:cubicBezTo>
                  <a:pt x="5517" y="164212"/>
                  <a:pt x="26284" y="116873"/>
                  <a:pt x="39131" y="86741"/>
                </a:cubicBezTo>
                <a:cubicBezTo>
                  <a:pt x="34931" y="75482"/>
                  <a:pt x="18209" y="36574"/>
                  <a:pt x="0" y="0"/>
                </a:cubicBezTo>
                <a:close/>
              </a:path>
            </a:pathLst>
          </a:custGeom>
          <a:solidFill>
            <a:srgbClr val="ABA09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F3DDC640-68E2-ED4B-A7EB-C1EB0D8CD17A}"/>
              </a:ext>
            </a:extLst>
          </p:cNvPr>
          <p:cNvSpPr/>
          <p:nvPr/>
        </p:nvSpPr>
        <p:spPr>
          <a:xfrm>
            <a:off x="48128" y="1739970"/>
            <a:ext cx="2382951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609600" algn="r"/>
            <a:r>
              <a:rPr lang="ru-RU" sz="1600" b="1" dirty="0">
                <a:latin typeface="Arial" charset="0"/>
                <a:ea typeface="Arial" charset="0"/>
                <a:cs typeface="Arial" charset="0"/>
              </a:rPr>
              <a:t>АВТОМАТИЗАЦИЯ</a:t>
            </a:r>
            <a:r>
              <a:rPr lang="en-US" sz="16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1600" b="1" dirty="0">
                <a:latin typeface="Arial" charset="0"/>
                <a:ea typeface="Arial" charset="0"/>
                <a:cs typeface="Arial" charset="0"/>
              </a:rPr>
              <a:t>БИЗНЕС-ПРОЦЕССОВ</a:t>
            </a:r>
            <a:endParaRPr lang="en-US" sz="1600" b="1" dirty="0">
              <a:latin typeface="Arial" charset="0"/>
              <a:ea typeface="Arial" charset="0"/>
              <a:cs typeface="Arial" charset="0"/>
            </a:endParaRPr>
          </a:p>
          <a:p>
            <a:pPr indent="-609600" algn="r">
              <a:buFont typeface="Arial" charset="0"/>
              <a:buNone/>
            </a:pPr>
            <a:r>
              <a:rPr lang="ru-RU" sz="1600" b="1" dirty="0">
                <a:latin typeface="Arial" charset="0"/>
                <a:ea typeface="Arial" charset="0"/>
                <a:cs typeface="Arial" charset="0"/>
              </a:rPr>
              <a:t>С ПОМОЩЬЮ РАЗЛИЧНЫХ ИНФОРМАЦИОННЫХ </a:t>
            </a:r>
            <a:r>
              <a:rPr lang="ru-RU" sz="1600" b="1" dirty="0" smtClean="0">
                <a:latin typeface="Arial" charset="0"/>
                <a:ea typeface="Arial" charset="0"/>
                <a:cs typeface="Arial" charset="0"/>
              </a:rPr>
              <a:t>СИСТЕМ</a:t>
            </a:r>
            <a:endParaRPr lang="ru-RU" sz="16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21" y="875211"/>
            <a:ext cx="5312680" cy="358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35" y="164777"/>
            <a:ext cx="6300788" cy="35683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ТОИР, минеральная изоляция, результаты</a:t>
            </a: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Знание. Опыт. Мастерство.</a:t>
            </a:r>
            <a:endParaRPr lang="en-US" dirty="0"/>
          </a:p>
        </p:txBody>
      </p:sp>
      <p:graphicFrame>
        <p:nvGraphicFramePr>
          <p:cNvPr id="25" name="Диаграмма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7078720"/>
              </p:ext>
            </p:extLst>
          </p:nvPr>
        </p:nvGraphicFramePr>
        <p:xfrm>
          <a:off x="46328" y="607979"/>
          <a:ext cx="4120721" cy="197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918217"/>
              </p:ext>
            </p:extLst>
          </p:nvPr>
        </p:nvGraphicFramePr>
        <p:xfrm>
          <a:off x="4216033" y="2821576"/>
          <a:ext cx="4767945" cy="196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7636670"/>
              </p:ext>
            </p:extLst>
          </p:nvPr>
        </p:nvGraphicFramePr>
        <p:xfrm>
          <a:off x="4314002" y="722000"/>
          <a:ext cx="4669976" cy="189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1" name="Диаграмма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575967"/>
              </p:ext>
            </p:extLst>
          </p:nvPr>
        </p:nvGraphicFramePr>
        <p:xfrm>
          <a:off x="149225" y="2668368"/>
          <a:ext cx="4017825" cy="2131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720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rgbClr val="191919"/>
      </a:dk1>
      <a:lt1>
        <a:srgbClr val="656565"/>
      </a:lt1>
      <a:dk2>
        <a:srgbClr val="D9D9D9"/>
      </a:dk2>
      <a:lt2>
        <a:srgbClr val="FFFFFF"/>
      </a:lt2>
      <a:accent1>
        <a:srgbClr val="E2241C"/>
      </a:accent1>
      <a:accent2>
        <a:srgbClr val="B4B4B4"/>
      </a:accent2>
      <a:accent3>
        <a:srgbClr val="A6A6A6"/>
      </a:accent3>
      <a:accent4>
        <a:srgbClr val="808080"/>
      </a:accent4>
      <a:accent5>
        <a:srgbClr val="595959"/>
      </a:accent5>
      <a:accent6>
        <a:srgbClr val="333333"/>
      </a:accent6>
      <a:hlink>
        <a:srgbClr val="000000"/>
      </a:hlink>
      <a:folHlink>
        <a:srgbClr val="65656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Custom 4">
      <a:dk1>
        <a:srgbClr val="191919"/>
      </a:dk1>
      <a:lt1>
        <a:srgbClr val="656565"/>
      </a:lt1>
      <a:dk2>
        <a:srgbClr val="D9D9D9"/>
      </a:dk2>
      <a:lt2>
        <a:srgbClr val="FFFFFF"/>
      </a:lt2>
      <a:accent1>
        <a:srgbClr val="E2241C"/>
      </a:accent1>
      <a:accent2>
        <a:srgbClr val="B4B4B4"/>
      </a:accent2>
      <a:accent3>
        <a:srgbClr val="A6A6A6"/>
      </a:accent3>
      <a:accent4>
        <a:srgbClr val="808080"/>
      </a:accent4>
      <a:accent5>
        <a:srgbClr val="595959"/>
      </a:accent5>
      <a:accent6>
        <a:srgbClr val="333333"/>
      </a:accent6>
      <a:hlink>
        <a:srgbClr val="000000"/>
      </a:hlink>
      <a:folHlink>
        <a:srgbClr val="65656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Custom 4">
      <a:dk1>
        <a:srgbClr val="191919"/>
      </a:dk1>
      <a:lt1>
        <a:srgbClr val="656565"/>
      </a:lt1>
      <a:dk2>
        <a:srgbClr val="D9D9D9"/>
      </a:dk2>
      <a:lt2>
        <a:srgbClr val="FFFFFF"/>
      </a:lt2>
      <a:accent1>
        <a:srgbClr val="E2241C"/>
      </a:accent1>
      <a:accent2>
        <a:srgbClr val="B4B4B4"/>
      </a:accent2>
      <a:accent3>
        <a:srgbClr val="A6A6A6"/>
      </a:accent3>
      <a:accent4>
        <a:srgbClr val="808080"/>
      </a:accent4>
      <a:accent5>
        <a:srgbClr val="595959"/>
      </a:accent5>
      <a:accent6>
        <a:srgbClr val="333333"/>
      </a:accent6>
      <a:hlink>
        <a:srgbClr val="000000"/>
      </a:hlink>
      <a:folHlink>
        <a:srgbClr val="65656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3781</TotalTime>
  <Words>715</Words>
  <Application>Microsoft Office PowerPoint</Application>
  <PresentationFormat>Экран (16:9)</PresentationFormat>
  <Paragraphs>115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ＭＳ Ｐゴシック</vt:lpstr>
      <vt:lpstr>.HelveticaNeueDeskInterface-Regular</vt:lpstr>
      <vt:lpstr>Arial</vt:lpstr>
      <vt:lpstr>Arial Narrow</vt:lpstr>
      <vt:lpstr>Calibri</vt:lpstr>
      <vt:lpstr>Office Theme</vt:lpstr>
      <vt:lpstr>2_Office Theme</vt:lpstr>
      <vt:lpstr>1_Office Theme</vt:lpstr>
      <vt:lpstr>ТехноНИКОЛЬ на пути развития производственной системы</vt:lpstr>
      <vt:lpstr>Цифры ТехноНИКОЛЬ</vt:lpstr>
      <vt:lpstr>Цифры ТехноНИКОЛЬ</vt:lpstr>
      <vt:lpstr>ПРОИЗВОДСТВЕННАЯ СИСТЕМА ТехноНИКОЛЬ</vt:lpstr>
      <vt:lpstr>ВСТРОЕННОЕ КАЧЕСТВО</vt:lpstr>
      <vt:lpstr>Модель производственной системы ТехноНИКОЛЬ</vt:lpstr>
      <vt:lpstr>АВТОМАТИЗАЦИЯ ПРОИЗВОДСТВА</vt:lpstr>
      <vt:lpstr>АВТОМАТИЗАЦИЯ БИЗНЕС-ПРОЦЕССОВ</vt:lpstr>
      <vt:lpstr>ТОИР, минеральная изоляция, результаты</vt:lpstr>
      <vt:lpstr>Производственная система ТехноНИКОЛЬ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Бертова Татьяна г.Рязань</cp:lastModifiedBy>
  <cp:revision>186</cp:revision>
  <cp:lastPrinted>2018-09-07T12:12:30Z</cp:lastPrinted>
  <dcterms:created xsi:type="dcterms:W3CDTF">2016-05-27T15:12:59Z</dcterms:created>
  <dcterms:modified xsi:type="dcterms:W3CDTF">2019-10-02T18:05:24Z</dcterms:modified>
</cp:coreProperties>
</file>