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259" r:id="rId3"/>
    <p:sldId id="269" r:id="rId4"/>
    <p:sldId id="263" r:id="rId5"/>
    <p:sldId id="270" r:id="rId6"/>
    <p:sldId id="258" r:id="rId7"/>
    <p:sldId id="281" r:id="rId8"/>
    <p:sldId id="273" r:id="rId9"/>
    <p:sldId id="282" r:id="rId10"/>
    <p:sldId id="284" r:id="rId11"/>
    <p:sldId id="274" r:id="rId12"/>
    <p:sldId id="286" r:id="rId13"/>
    <p:sldId id="276" r:id="rId14"/>
    <p:sldId id="287" r:id="rId15"/>
    <p:sldId id="278" r:id="rId16"/>
    <p:sldId id="277" r:id="rId17"/>
    <p:sldId id="264" r:id="rId18"/>
    <p:sldId id="288" r:id="rId19"/>
    <p:sldId id="260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A4E"/>
    <a:srgbClr val="C02222"/>
    <a:srgbClr val="B10F1C"/>
    <a:srgbClr val="07865B"/>
    <a:srgbClr val="11BF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4" y="-264"/>
      </p:cViewPr>
      <p:guideLst>
        <p:guide orient="horz" pos="1722"/>
        <p:guide pos="42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D373F-3F04-4C90-996E-A0242CB0221E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4A3C9-D6E0-437B-AB04-9B595D6A7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96E1F9A-F089-4029-BDE0-00F19DFDA39A}" type="slidenum">
              <a:rPr lang="ru-RU" alt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2685E3-7280-4287-8956-E54CAD533D2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8188" indent="-284163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36650" indent="-227013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90675" indent="-227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46288" indent="-2270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03488" indent="-227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60688" indent="-227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17888" indent="-227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75088" indent="-2270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7AF218-FBB3-4C58-8B4B-F97A8459FA46}" type="slidenum">
              <a:rPr lang="en-GB" altLang="ru-RU"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altLang="ru-RU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 и 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Слайд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3" y="1761660"/>
            <a:ext cx="5760639" cy="1782198"/>
          </a:xfrm>
        </p:spPr>
        <p:txBody>
          <a:bodyPr/>
          <a:lstStyle>
            <a:lvl1pPr marL="0" indent="0" algn="ctr">
              <a:lnSpc>
                <a:spcPct val="70000"/>
              </a:lnSpc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58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/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Слайд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6"/>
            <a:ext cx="9144000" cy="5143500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10" hasCustomPrompt="1"/>
          </p:nvPr>
        </p:nvSpPr>
        <p:spPr>
          <a:xfrm>
            <a:off x="684213" y="259996"/>
            <a:ext cx="7200900" cy="27027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b="0" i="0">
                <a:solidFill>
                  <a:srgbClr val="11BF6C"/>
                </a:solidFill>
                <a:latin typeface="Roboto Regular"/>
                <a:cs typeface="Roboto Regular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>
                <a:solidFill>
                  <a:srgbClr val="11BF6C"/>
                </a:solidFill>
                <a:latin typeface="Roboto" pitchFamily="2" charset="0"/>
                <a:ea typeface="Roboto" pitchFamily="2" charset="0"/>
              </a:rPr>
              <a:t>Тема презентации</a:t>
            </a:r>
            <a:endParaRPr lang="ru-RU" b="1" dirty="0" smtClean="0">
              <a:solidFill>
                <a:srgbClr val="11BF6C"/>
              </a:solidFill>
              <a:latin typeface="Roboto" pitchFamily="2" charset="0"/>
              <a:ea typeface="Roboto" pitchFamily="2" charset="0"/>
            </a:endParaRPr>
          </a:p>
          <a:p>
            <a:pPr lvl="0"/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2" hasCustomPrompt="1"/>
          </p:nvPr>
        </p:nvSpPr>
        <p:spPr>
          <a:xfrm>
            <a:off x="683568" y="1491853"/>
            <a:ext cx="7561262" cy="2862263"/>
          </a:xfr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Roboto Regular"/>
                <a:cs typeface="Roboto Regular"/>
              </a:defRPr>
            </a:lvl1pPr>
          </a:lstStyle>
          <a:p>
            <a:pPr lvl="0"/>
            <a:r>
              <a:rPr lang="ru-RU" sz="1600" b="0" i="0" dirty="0" smtClean="0">
                <a:latin typeface="Roboto Regular"/>
                <a:cs typeface="Roboto Regular"/>
              </a:rPr>
              <a:t>Текст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1005576"/>
            <a:ext cx="4248150" cy="486278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rgbClr val="FF0000"/>
                </a:solidFill>
                <a:latin typeface="Roboto Black"/>
                <a:cs typeface="Roboto Black"/>
              </a:defRPr>
            </a:lvl1pPr>
          </a:lstStyle>
          <a:p>
            <a:pPr lvl="0"/>
            <a:r>
              <a:rPr lang="ru-RU" dirty="0" smtClean="0"/>
              <a:t>Заголовок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895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асная те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Изображение 9" descr="Слайд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684213" y="249493"/>
            <a:ext cx="7200900" cy="270272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Roboto Regular"/>
                <a:cs typeface="Roboto Regular"/>
              </a:defRPr>
            </a:lvl1pPr>
          </a:lstStyle>
          <a:p>
            <a:pPr lvl="0"/>
            <a:r>
              <a:rPr lang="ru-RU" sz="1200" b="0" i="0" dirty="0" smtClean="0">
                <a:latin typeface="Roboto Regular"/>
                <a:cs typeface="Roboto Regular"/>
              </a:rPr>
              <a:t>Тема презентации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1" hasCustomPrompt="1"/>
          </p:nvPr>
        </p:nvSpPr>
        <p:spPr>
          <a:xfrm>
            <a:off x="683840" y="1005577"/>
            <a:ext cx="7128520" cy="431006"/>
          </a:xfrm>
        </p:spPr>
        <p:txBody>
          <a:bodyPr>
            <a:normAutofit/>
          </a:bodyPr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Roboto Black"/>
                <a:cs typeface="Roboto Black"/>
              </a:defRPr>
            </a:lvl1pPr>
          </a:lstStyle>
          <a:p>
            <a:pPr lvl="0"/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683568" y="1491630"/>
            <a:ext cx="3708400" cy="2483644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Roboto Regular"/>
                <a:cs typeface="Roboto Regular"/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733034" y="1437624"/>
            <a:ext cx="1439367" cy="594122"/>
          </a:xfrm>
        </p:spPr>
        <p:txBody>
          <a:bodyPr>
            <a:noAutofit/>
          </a:bodyPr>
          <a:lstStyle>
            <a:lvl1pPr marL="0" indent="0">
              <a:buNone/>
              <a:defRPr sz="5400" b="1" i="0">
                <a:solidFill>
                  <a:srgbClr val="B10F1C"/>
                </a:solidFill>
                <a:latin typeface="Roboto Regular"/>
                <a:cs typeface="Roboto Regular"/>
              </a:defRPr>
            </a:lvl1pPr>
          </a:lstStyle>
          <a:p>
            <a:pPr lvl="0"/>
            <a:r>
              <a:rPr lang="ru-RU" dirty="0" smtClean="0"/>
              <a:t>000</a:t>
            </a:r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 hasCustomPrompt="1"/>
          </p:nvPr>
        </p:nvSpPr>
        <p:spPr>
          <a:xfrm>
            <a:off x="6731744" y="2139703"/>
            <a:ext cx="1512664" cy="270272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solidFill>
                  <a:srgbClr val="B10F1C"/>
                </a:solidFill>
                <a:latin typeface="Roboto Regular"/>
                <a:cs typeface="Roboto Regular"/>
              </a:defRPr>
            </a:lvl1pPr>
          </a:lstStyle>
          <a:p>
            <a:pPr lvl="0"/>
            <a:r>
              <a:rPr lang="ru-RU" dirty="0" smtClean="0"/>
              <a:t>Ед. Руб.</a:t>
            </a:r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5" hasCustomPrompt="1"/>
          </p:nvPr>
        </p:nvSpPr>
        <p:spPr>
          <a:xfrm>
            <a:off x="6732240" y="2625756"/>
            <a:ext cx="1441450" cy="1134666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Roboto Regular"/>
                <a:cs typeface="Roboto Regular"/>
              </a:defRPr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37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2BCE-5C70-4767-BA13-6350D0A54FE4}" type="datetimeFigureOut">
              <a:rPr lang="ru-RU"/>
              <a:pPr>
                <a:defRPr/>
              </a:pPr>
              <a:t>27.03.2017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ED945-7BAD-41BC-82AF-32127C8179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45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ECEAA-7A40-4F32-9F37-801ABE7D5153}" type="datetimeFigureOut">
              <a:rPr lang="ru-RU"/>
              <a:pPr>
                <a:defRPr/>
              </a:pPr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C1EC1-377C-496B-B445-570E80E57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11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67519-6B06-432E-8916-C796F5F58012}" type="datetimeFigureOut">
              <a:rPr lang="ru-RU" smtClean="0"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664B1-4D75-4B9D-845A-0EFE9ABF5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81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118" y="450636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_work\domstroy\agzrt\present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54100"/>
            <a:ext cx="8901148" cy="413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907704" y="1499571"/>
            <a:ext cx="54726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Regular"/>
                <a:ea typeface="Roboto" pitchFamily="2" charset="0"/>
                <a:cs typeface="Roboto Regular"/>
              </a:rPr>
              <a:t> Проблемы </a:t>
            </a:r>
            <a:r>
              <a:rPr lang="ru-RU" sz="3200" dirty="0">
                <a:solidFill>
                  <a:schemeClr val="bg1"/>
                </a:solidFill>
                <a:latin typeface="Roboto Regular"/>
                <a:ea typeface="Roboto" pitchFamily="2" charset="0"/>
                <a:cs typeface="Roboto Regular"/>
              </a:rPr>
              <a:t>малого и микро бизнеса. </a:t>
            </a:r>
            <a:endParaRPr lang="ru-RU" sz="3200" dirty="0" smtClean="0">
              <a:solidFill>
                <a:schemeClr val="bg1"/>
              </a:solidFill>
              <a:latin typeface="Roboto Regular"/>
              <a:ea typeface="Roboto" pitchFamily="2" charset="0"/>
              <a:cs typeface="Roboto Regular"/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Regular"/>
                <a:ea typeface="Roboto" pitchFamily="2" charset="0"/>
                <a:cs typeface="Roboto Regular"/>
              </a:rPr>
              <a:t>Пути </a:t>
            </a:r>
            <a:r>
              <a:rPr lang="ru-RU" sz="3200" dirty="0">
                <a:solidFill>
                  <a:schemeClr val="bg1"/>
                </a:solidFill>
                <a:latin typeface="Roboto Regular"/>
                <a:ea typeface="Roboto" pitchFamily="2" charset="0"/>
                <a:cs typeface="Roboto Regular"/>
              </a:rPr>
              <a:t>преодоления, преимущества для субъектов малого предпринимательства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340" y="0"/>
            <a:ext cx="8973156" cy="954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098" y="27973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330926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95313" y="915988"/>
            <a:ext cx="4071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3200" b="1">
                <a:latin typeface="Arial" pitchFamily="34" charset="0"/>
              </a:rPr>
              <a:t>ОКПД2 22.21.21.120</a:t>
            </a:r>
            <a:endParaRPr lang="ru-RU" altLang="ru-RU" sz="3200">
              <a:latin typeface="Arial" pitchFamily="34" charset="0"/>
            </a:endParaRP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461963" y="411163"/>
            <a:ext cx="47132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solidFill>
                  <a:srgbClr val="C00000"/>
                </a:solidFill>
              </a:rPr>
              <a:t>Трубы из полипропилена</a:t>
            </a:r>
          </a:p>
        </p:txBody>
      </p:sp>
      <p:sp>
        <p:nvSpPr>
          <p:cNvPr id="6148" name="Прямоугольник 15"/>
          <p:cNvSpPr>
            <a:spLocks noChangeArrowheads="1"/>
          </p:cNvSpPr>
          <p:nvPr/>
        </p:nvSpPr>
        <p:spPr bwMode="auto">
          <a:xfrm>
            <a:off x="3398838" y="3098800"/>
            <a:ext cx="2271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Трубы полипропиленовые армированные PPR/AL/PPR 32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-11113" y="2041525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588" y="422275"/>
            <a:ext cx="2124075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0" y="2132013"/>
            <a:ext cx="133985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extBox 2"/>
          <p:cNvSpPr txBox="1">
            <a:spLocks noChangeArrowheads="1"/>
          </p:cNvSpPr>
          <p:nvPr/>
        </p:nvSpPr>
        <p:spPr bwMode="auto">
          <a:xfrm>
            <a:off x="138113" y="4227513"/>
            <a:ext cx="1938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FF0000"/>
                </a:solidFill>
              </a:rPr>
              <a:t>97,13 руб/пог.м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-65088" y="-58208"/>
            <a:ext cx="9144001" cy="43815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Однородность продукции 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154" name="Picture 22" descr="C:\Users\Golovanov\Downloads\Файлы Mail.Ru Агента\труба аквасна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2092325"/>
            <a:ext cx="9683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Прямоугольник 12"/>
          <p:cNvSpPr>
            <a:spLocks noChangeArrowheads="1"/>
          </p:cNvSpPr>
          <p:nvPr/>
        </p:nvSpPr>
        <p:spPr bwMode="auto">
          <a:xfrm>
            <a:off x="138113" y="2811463"/>
            <a:ext cx="2660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22.21.21.120</a:t>
            </a:r>
            <a:r>
              <a:rPr lang="ru-RU" altLang="ru-RU"/>
              <a:t> + 0387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27188" y="2851150"/>
            <a:ext cx="693737" cy="2889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7" name="Прямоугольник 2"/>
          <p:cNvSpPr>
            <a:spLocks noChangeArrowheads="1"/>
          </p:cNvSpPr>
          <p:nvPr/>
        </p:nvSpPr>
        <p:spPr bwMode="auto">
          <a:xfrm>
            <a:off x="3175" y="3181350"/>
            <a:ext cx="23177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/>
              <a:t>Трубы полипропиленовые РРRC 32 PN20</a:t>
            </a:r>
          </a:p>
        </p:txBody>
      </p:sp>
      <p:sp>
        <p:nvSpPr>
          <p:cNvPr id="6158" name="Прямоугольник 3"/>
          <p:cNvSpPr>
            <a:spLocks noChangeArrowheads="1"/>
          </p:cNvSpPr>
          <p:nvPr/>
        </p:nvSpPr>
        <p:spPr bwMode="auto">
          <a:xfrm>
            <a:off x="361950" y="4773613"/>
            <a:ext cx="1457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ТД Акваснаб </a:t>
            </a:r>
          </a:p>
        </p:txBody>
      </p:sp>
      <p:sp>
        <p:nvSpPr>
          <p:cNvPr id="6159" name="Прямоугольник 12"/>
          <p:cNvSpPr>
            <a:spLocks noChangeArrowheads="1"/>
          </p:cNvSpPr>
          <p:nvPr/>
        </p:nvSpPr>
        <p:spPr bwMode="auto">
          <a:xfrm>
            <a:off x="3411538" y="2876550"/>
            <a:ext cx="2660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22.21.21.120</a:t>
            </a:r>
            <a:r>
              <a:rPr lang="ru-RU" altLang="ru-RU"/>
              <a:t> + 0429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900613" y="2916238"/>
            <a:ext cx="693737" cy="2889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161" name="Picture 23" descr="C:\Users\Golovanov\Downloads\Файлы Mail.Ru Агента\PPR Труба PN25 AL армированная алюминием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092325"/>
            <a:ext cx="10668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2" name="Прямоугольник 4"/>
          <p:cNvSpPr>
            <a:spLocks noChangeArrowheads="1"/>
          </p:cNvSpPr>
          <p:nvPr/>
        </p:nvSpPr>
        <p:spPr bwMode="auto">
          <a:xfrm>
            <a:off x="3684588" y="4773613"/>
            <a:ext cx="1563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ООО "Контур"</a:t>
            </a:r>
          </a:p>
        </p:txBody>
      </p:sp>
      <p:sp>
        <p:nvSpPr>
          <p:cNvPr id="6163" name="TextBox 2"/>
          <p:cNvSpPr txBox="1">
            <a:spLocks noChangeArrowheads="1"/>
          </p:cNvSpPr>
          <p:nvPr/>
        </p:nvSpPr>
        <p:spPr bwMode="auto">
          <a:xfrm>
            <a:off x="3473450" y="4297363"/>
            <a:ext cx="206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FF0000"/>
                </a:solidFill>
              </a:rPr>
              <a:t>122,94 руб/пог.м</a:t>
            </a:r>
          </a:p>
        </p:txBody>
      </p:sp>
      <p:sp>
        <p:nvSpPr>
          <p:cNvPr id="6164" name="Прямоугольник 5"/>
          <p:cNvSpPr>
            <a:spLocks noChangeArrowheads="1"/>
          </p:cNvSpPr>
          <p:nvPr/>
        </p:nvSpPr>
        <p:spPr bwMode="auto">
          <a:xfrm>
            <a:off x="6072188" y="3240088"/>
            <a:ext cx="3060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/>
              <a:t>Трубы полипропиленовые армированные </a:t>
            </a:r>
          </a:p>
          <a:p>
            <a:pPr algn="ctr"/>
            <a:r>
              <a:rPr lang="en-US"/>
              <a:t>PP-R/PP-R-GF/PP-R </a:t>
            </a:r>
            <a:r>
              <a:rPr lang="ru-RU"/>
              <a:t>Белая 110</a:t>
            </a:r>
          </a:p>
        </p:txBody>
      </p:sp>
      <p:sp>
        <p:nvSpPr>
          <p:cNvPr id="6165" name="Прямоугольник 12"/>
          <p:cNvSpPr>
            <a:spLocks noChangeArrowheads="1"/>
          </p:cNvSpPr>
          <p:nvPr/>
        </p:nvSpPr>
        <p:spPr bwMode="auto">
          <a:xfrm>
            <a:off x="6399213" y="2935288"/>
            <a:ext cx="2660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22.21.21.120</a:t>
            </a:r>
            <a:r>
              <a:rPr lang="ru-RU" altLang="ru-RU"/>
              <a:t> + 0268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888288" y="2974975"/>
            <a:ext cx="693737" cy="2889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67" name="TextBox 2"/>
          <p:cNvSpPr txBox="1">
            <a:spLocks noChangeArrowheads="1"/>
          </p:cNvSpPr>
          <p:nvPr/>
        </p:nvSpPr>
        <p:spPr bwMode="auto">
          <a:xfrm>
            <a:off x="6516688" y="4249738"/>
            <a:ext cx="2254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b="1">
                <a:solidFill>
                  <a:srgbClr val="FF0000"/>
                </a:solidFill>
              </a:rPr>
              <a:t>1 368,22 руб/пог.м</a:t>
            </a:r>
          </a:p>
        </p:txBody>
      </p:sp>
      <p:sp>
        <p:nvSpPr>
          <p:cNvPr id="6168" name="Прямоугольник 6"/>
          <p:cNvSpPr>
            <a:spLocks noChangeArrowheads="1"/>
          </p:cNvSpPr>
          <p:nvPr/>
        </p:nvSpPr>
        <p:spPr bwMode="auto">
          <a:xfrm>
            <a:off x="6675438" y="4759325"/>
            <a:ext cx="2300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/>
              <a:t>ООО «Акватрейдинг»</a:t>
            </a:r>
          </a:p>
        </p:txBody>
      </p:sp>
    </p:spTree>
    <p:extLst>
      <p:ext uri="{BB962C8B-B14F-4D97-AF65-F5344CB8AC3E}">
        <p14:creationId xmlns:p14="http://schemas.microsoft.com/office/powerpoint/2010/main" val="366786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олилиния 35"/>
          <p:cNvSpPr/>
          <p:nvPr/>
        </p:nvSpPr>
        <p:spPr>
          <a:xfrm>
            <a:off x="30683" y="5920"/>
            <a:ext cx="6535024" cy="974940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/>
              <a:t>3. </a:t>
            </a:r>
            <a:r>
              <a:rPr lang="ru-RU" sz="2400" dirty="0"/>
              <a:t>Однородность продукции </a:t>
            </a:r>
          </a:p>
        </p:txBody>
      </p:sp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107504" y="53500"/>
            <a:ext cx="525658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4070" y="3864248"/>
            <a:ext cx="8640960" cy="12792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439863" y="1347366"/>
            <a:ext cx="2517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00"/>
                </a:solidFill>
                <a:latin typeface="Arial" charset="0"/>
              </a:rPr>
              <a:t>ОКП 921231</a:t>
            </a: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444500" y="915566"/>
            <a:ext cx="4210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Субпродукты куриные</a:t>
            </a:r>
            <a:endParaRPr lang="ru-RU" altLang="ru-RU" sz="3200">
              <a:solidFill>
                <a:srgbClr val="000000"/>
              </a:solidFill>
            </a:endParaRPr>
          </a:p>
        </p:txBody>
      </p:sp>
      <p:sp>
        <p:nvSpPr>
          <p:cNvPr id="19" name="Прямоугольник 12"/>
          <p:cNvSpPr>
            <a:spLocks noChangeArrowheads="1"/>
          </p:cNvSpPr>
          <p:nvPr/>
        </p:nvSpPr>
        <p:spPr bwMode="auto">
          <a:xfrm>
            <a:off x="477838" y="3629324"/>
            <a:ext cx="1576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921231 + 2005</a:t>
            </a:r>
          </a:p>
        </p:txBody>
      </p:sp>
      <p:sp>
        <p:nvSpPr>
          <p:cNvPr id="20" name="Прямоугольник 14"/>
          <p:cNvSpPr>
            <a:spLocks noChangeArrowheads="1"/>
          </p:cNvSpPr>
          <p:nvPr/>
        </p:nvSpPr>
        <p:spPr bwMode="auto">
          <a:xfrm>
            <a:off x="3763963" y="3627736"/>
            <a:ext cx="157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921231 + 2003</a:t>
            </a:r>
          </a:p>
        </p:txBody>
      </p:sp>
      <p:sp>
        <p:nvSpPr>
          <p:cNvPr id="21" name="Прямоугольник 16"/>
          <p:cNvSpPr>
            <a:spLocks noChangeArrowheads="1"/>
          </p:cNvSpPr>
          <p:nvPr/>
        </p:nvSpPr>
        <p:spPr bwMode="auto">
          <a:xfrm>
            <a:off x="6345238" y="3989686"/>
            <a:ext cx="2763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b="1" dirty="0"/>
              <a:t>Субпродукты куриные -</a:t>
            </a:r>
          </a:p>
          <a:p>
            <a:pPr algn="ctr" eaLnBrk="0" hangingPunct="0"/>
            <a:r>
              <a:rPr lang="ru-RU" altLang="ru-RU" b="1" dirty="0"/>
              <a:t>головы</a:t>
            </a:r>
          </a:p>
        </p:txBody>
      </p:sp>
      <p:sp>
        <p:nvSpPr>
          <p:cNvPr id="22" name="Прямоугольник 17"/>
          <p:cNvSpPr>
            <a:spLocks noChangeArrowheads="1"/>
          </p:cNvSpPr>
          <p:nvPr/>
        </p:nvSpPr>
        <p:spPr bwMode="auto">
          <a:xfrm>
            <a:off x="6810375" y="3618211"/>
            <a:ext cx="1576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921231 + 2009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0" y="234272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439863" y="3661074"/>
            <a:ext cx="693737" cy="2905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32338" y="3676949"/>
            <a:ext cx="693737" cy="2889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789863" y="3645199"/>
            <a:ext cx="693737" cy="2889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Прямоугольник 21"/>
          <p:cNvSpPr>
            <a:spLocks noChangeArrowheads="1"/>
          </p:cNvSpPr>
          <p:nvPr/>
        </p:nvSpPr>
        <p:spPr bwMode="auto">
          <a:xfrm>
            <a:off x="225425" y="3991274"/>
            <a:ext cx="21955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b="1" dirty="0"/>
              <a:t>Субпродукты куриные - ноги</a:t>
            </a:r>
          </a:p>
        </p:txBody>
      </p:sp>
      <p:sp>
        <p:nvSpPr>
          <p:cNvPr id="28" name="Прямоугольник 22"/>
          <p:cNvSpPr>
            <a:spLocks noChangeArrowheads="1"/>
          </p:cNvSpPr>
          <p:nvPr/>
        </p:nvSpPr>
        <p:spPr bwMode="auto">
          <a:xfrm>
            <a:off x="3403600" y="3945236"/>
            <a:ext cx="2501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b="1" dirty="0"/>
              <a:t>Субпродукты куриные -мышечный желудок</a:t>
            </a:r>
          </a:p>
        </p:txBody>
      </p:sp>
      <p:pic>
        <p:nvPicPr>
          <p:cNvPr id="29" name="Рисунок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75" y="1029866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2474491"/>
            <a:ext cx="250825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900" y="2474491"/>
            <a:ext cx="2501900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Рисунок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2537991"/>
            <a:ext cx="227330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1"/>
          <p:cNvSpPr txBox="1">
            <a:spLocks noChangeArrowheads="1"/>
          </p:cNvSpPr>
          <p:nvPr/>
        </p:nvSpPr>
        <p:spPr bwMode="auto">
          <a:xfrm>
            <a:off x="1452563" y="1804566"/>
            <a:ext cx="4098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00"/>
                </a:solidFill>
                <a:latin typeface="Arial" charset="0"/>
              </a:rPr>
              <a:t>ОКПД2  10.12.40.111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9027" y="4622286"/>
            <a:ext cx="123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30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руб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/кг.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1297" y="4651673"/>
            <a:ext cx="1513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120 </a:t>
            </a:r>
            <a:r>
              <a:rPr lang="ru-RU" b="1" dirty="0" err="1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руб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/кг.</a:t>
            </a:r>
            <a:endParaRPr lang="ru-RU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7131" y="4651673"/>
            <a:ext cx="1120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20 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руб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/кг</a:t>
            </a:r>
          </a:p>
        </p:txBody>
      </p:sp>
    </p:spTree>
    <p:extLst>
      <p:ext uri="{BB962C8B-B14F-4D97-AF65-F5344CB8AC3E}">
        <p14:creationId xmlns:p14="http://schemas.microsoft.com/office/powerpoint/2010/main" val="141221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779587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223etp.zakazrf.ru</a:t>
            </a:r>
            <a:endParaRPr lang="ru-RU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Электронная площадка, содержащая   извещения корпоративных заказчиков</a:t>
            </a:r>
            <a:endParaRPr lang="ru-RU" sz="16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318409"/>
            <a:ext cx="8280920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07504" y="92192"/>
            <a:ext cx="6535024" cy="1255422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C0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/>
              <a:t>3. </a:t>
            </a:r>
            <a:r>
              <a:rPr lang="ru-RU" sz="2400" dirty="0"/>
              <a:t>Однородность продукции 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07504" y="51470"/>
            <a:ext cx="5760640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9079" y="2067694"/>
            <a:ext cx="68933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Каталог продукции</a:t>
            </a:r>
            <a:endParaRPr lang="ru-RU" sz="4000" dirty="0"/>
          </a:p>
        </p:txBody>
      </p:sp>
      <p:sp>
        <p:nvSpPr>
          <p:cNvPr id="4" name="Умножение 3"/>
          <p:cNvSpPr/>
          <p:nvPr/>
        </p:nvSpPr>
        <p:spPr>
          <a:xfrm>
            <a:off x="395536" y="1058754"/>
            <a:ext cx="8532948" cy="2809140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95103" y="3291830"/>
            <a:ext cx="68933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Каталог потребностей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7792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_work\domstroy\agzrt\present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20" y="51470"/>
            <a:ext cx="6552728" cy="498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539552" y="699542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dirty="0" smtClean="0">
                <a:solidFill>
                  <a:schemeClr val="bg1"/>
                </a:solidFill>
                <a:latin typeface="Roboto Black"/>
              </a:rPr>
              <a:t>Продавцы </a:t>
            </a:r>
            <a:r>
              <a:rPr lang="ru-RU" sz="2800" dirty="0">
                <a:solidFill>
                  <a:schemeClr val="bg1"/>
                </a:solidFill>
                <a:latin typeface="Roboto Black"/>
              </a:rPr>
              <a:t>и покупатели не могут вступать в сговор</a:t>
            </a:r>
            <a:endParaRPr lang="ru-RU" sz="1200" dirty="0">
              <a:solidFill>
                <a:schemeClr val="bg1"/>
              </a:solidFill>
              <a:latin typeface="Roboto Black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4227934"/>
            <a:ext cx="309634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937829" y="1403940"/>
            <a:ext cx="324268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Roboto Black"/>
              </a:rPr>
              <a:t>Анонимная,</a:t>
            </a:r>
          </a:p>
          <a:p>
            <a:r>
              <a:rPr lang="ru-RU" sz="2800" b="1" dirty="0" smtClean="0">
                <a:latin typeface="Roboto Black"/>
              </a:rPr>
              <a:t>Равнодоступная,</a:t>
            </a:r>
          </a:p>
          <a:p>
            <a:r>
              <a:rPr lang="ru-RU" sz="2800" b="1" dirty="0" smtClean="0">
                <a:latin typeface="Roboto Black"/>
              </a:rPr>
              <a:t>Электронная,</a:t>
            </a:r>
          </a:p>
          <a:p>
            <a:r>
              <a:rPr lang="ru-RU" sz="2800" b="1" dirty="0" smtClean="0">
                <a:latin typeface="Roboto Black"/>
              </a:rPr>
              <a:t>процедура</a:t>
            </a:r>
            <a:endParaRPr lang="ru-RU" sz="2800" b="1" dirty="0">
              <a:latin typeface="Roboto Blac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744" y="3236736"/>
            <a:ext cx="2645096" cy="176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2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779587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223etp.zakazrf.ru</a:t>
            </a:r>
            <a:endParaRPr lang="ru-RU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Электронная площадка, содержащая   извещения корпоративных заказчиков</a:t>
            </a:r>
            <a:endParaRPr lang="ru-RU" sz="16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318409"/>
            <a:ext cx="8280920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6772" y="12147"/>
            <a:ext cx="6535024" cy="779626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4. </a:t>
            </a:r>
            <a:r>
              <a:rPr lang="ru-RU" dirty="0" smtClean="0"/>
              <a:t>Продавцы </a:t>
            </a:r>
            <a:r>
              <a:rPr lang="ru-RU" dirty="0"/>
              <a:t>и покупатели не могут </a:t>
            </a:r>
            <a:r>
              <a:rPr lang="ru-RU" dirty="0" smtClean="0"/>
              <a:t>вступать</a:t>
            </a:r>
          </a:p>
          <a:p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smtClean="0"/>
              <a:t>сговор</a:t>
            </a:r>
            <a:endParaRPr lang="ru-RU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07504" y="51470"/>
            <a:ext cx="5472608" cy="7281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767482"/>
            <a:ext cx="4895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Аукцион</a:t>
            </a:r>
          </a:p>
          <a:p>
            <a:r>
              <a:rPr lang="ru-RU" sz="3600" dirty="0" smtClean="0"/>
              <a:t>Конкурс</a:t>
            </a:r>
          </a:p>
          <a:p>
            <a:r>
              <a:rPr lang="ru-RU" sz="3600" dirty="0" smtClean="0"/>
              <a:t>Запрос котировок</a:t>
            </a:r>
          </a:p>
          <a:p>
            <a:r>
              <a:rPr lang="ru-RU" sz="3600" dirty="0" smtClean="0"/>
              <a:t>Запрос предложений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15566"/>
            <a:ext cx="3384376" cy="21152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3746525"/>
            <a:ext cx="6211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ЦИФРОВАЯ ЭКОНОМИКА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707904" y="3075806"/>
            <a:ext cx="1512168" cy="619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11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7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779587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223etp.zakazrf.ru</a:t>
            </a:r>
            <a:endParaRPr lang="ru-RU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Электронная площадка, содержащая   извещения корпоративных заказчиков</a:t>
            </a:r>
            <a:endParaRPr lang="ru-RU" sz="16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318409"/>
            <a:ext cx="8280920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107504" y="92192"/>
            <a:ext cx="6535024" cy="1255422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07504" y="51470"/>
            <a:ext cx="5760640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5. </a:t>
            </a:r>
            <a:r>
              <a:rPr lang="ru-RU" dirty="0">
                <a:solidFill>
                  <a:schemeClr val="bg1"/>
                </a:solidFill>
              </a:rPr>
              <a:t>М</a:t>
            </a:r>
            <a:r>
              <a:rPr lang="ru-RU" dirty="0" smtClean="0">
                <a:solidFill>
                  <a:schemeClr val="bg1"/>
                </a:solidFill>
              </a:rPr>
              <a:t>ножество </a:t>
            </a:r>
            <a:r>
              <a:rPr lang="ru-RU" dirty="0">
                <a:solidFill>
                  <a:schemeClr val="bg1"/>
                </a:solidFill>
              </a:rPr>
              <a:t>мелких продавцов и </a:t>
            </a:r>
            <a:r>
              <a:rPr lang="ru-RU" dirty="0" smtClean="0">
                <a:solidFill>
                  <a:schemeClr val="bg1"/>
                </a:solidFill>
              </a:rPr>
              <a:t>покупателей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6769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Централизация закупок</a:t>
            </a:r>
            <a:endParaRPr lang="ru-RU" sz="5400" dirty="0"/>
          </a:p>
        </p:txBody>
      </p:sp>
      <p:sp>
        <p:nvSpPr>
          <p:cNvPr id="2" name="TextBox 1"/>
          <p:cNvSpPr txBox="1"/>
          <p:nvPr/>
        </p:nvSpPr>
        <p:spPr>
          <a:xfrm>
            <a:off x="1135342" y="2931790"/>
            <a:ext cx="68210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Статья 26 </a:t>
            </a:r>
            <a:r>
              <a:rPr lang="ru-RU" sz="3200" smtClean="0"/>
              <a:t>Федерального закона 44-ФЗ</a:t>
            </a:r>
            <a:endParaRPr lang="ru-RU" sz="3200"/>
          </a:p>
        </p:txBody>
      </p:sp>
    </p:spTree>
    <p:extLst>
      <p:ext uri="{BB962C8B-B14F-4D97-AF65-F5344CB8AC3E}">
        <p14:creationId xmlns:p14="http://schemas.microsoft.com/office/powerpoint/2010/main" val="196251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779587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223etp.zakazrf.ru</a:t>
            </a:r>
            <a:endParaRPr lang="ru-RU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Электронная площадка, содержащая   извещения корпоративных заказчиков</a:t>
            </a:r>
            <a:endParaRPr lang="ru-RU" sz="16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318409"/>
            <a:ext cx="8280920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07504" y="92192"/>
            <a:ext cx="6535024" cy="1255422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C0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07504" y="51470"/>
            <a:ext cx="5760640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5. </a:t>
            </a:r>
            <a:r>
              <a:rPr lang="ru-RU" dirty="0" smtClean="0">
                <a:solidFill>
                  <a:schemeClr val="bg1"/>
                </a:solidFill>
              </a:rPr>
              <a:t>множество </a:t>
            </a:r>
            <a:r>
              <a:rPr lang="ru-RU" dirty="0">
                <a:solidFill>
                  <a:schemeClr val="bg1"/>
                </a:solidFill>
              </a:rPr>
              <a:t>мелких продавцов и </a:t>
            </a:r>
            <a:r>
              <a:rPr lang="ru-RU" dirty="0" smtClean="0">
                <a:solidFill>
                  <a:schemeClr val="bg1"/>
                </a:solidFill>
              </a:rPr>
              <a:t>покупателей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3400" y="3533579"/>
            <a:ext cx="68933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Централизация компетенций</a:t>
            </a:r>
            <a:endParaRPr lang="ru-RU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57387" y="1670325"/>
            <a:ext cx="68933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Централизация объемов</a:t>
            </a:r>
            <a:endParaRPr lang="ru-RU" sz="6000" dirty="0"/>
          </a:p>
        </p:txBody>
      </p:sp>
      <p:sp>
        <p:nvSpPr>
          <p:cNvPr id="4" name="Умножение 3"/>
          <p:cNvSpPr/>
          <p:nvPr/>
        </p:nvSpPr>
        <p:spPr>
          <a:xfrm>
            <a:off x="453587" y="1275606"/>
            <a:ext cx="8532948" cy="2809140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16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2" y="895648"/>
            <a:ext cx="7551737" cy="424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683320" y="213264"/>
            <a:ext cx="7201048" cy="270254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dirty="0" smtClean="0">
                <a:solidFill>
                  <a:srgbClr val="11BF6C"/>
                </a:solidFill>
                <a:latin typeface="Roboto" pitchFamily="2" charset="0"/>
                <a:ea typeface="Roboto" pitchFamily="2" charset="0"/>
              </a:rPr>
              <a:t>Биржевая площадка</a:t>
            </a:r>
            <a:endParaRPr lang="ru-RU" sz="3200" b="1" dirty="0">
              <a:solidFill>
                <a:srgbClr val="11BF6C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868144" y="3425573"/>
            <a:ext cx="3203848" cy="1305271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Закупки до 100/400 </a:t>
            </a:r>
            <a:r>
              <a:rPr lang="ru-RU" sz="2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9" name="Picture 2" descr="F:\_work\domstroy\agzrt\present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934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39684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3732" y="771550"/>
            <a:ext cx="7616700" cy="4050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400" dirty="0" smtClean="0"/>
              <a:t>1 наименование-1 лот</a:t>
            </a:r>
          </a:p>
          <a:p>
            <a:pPr>
              <a:lnSpc>
                <a:spcPct val="150000"/>
              </a:lnSpc>
            </a:pPr>
            <a:r>
              <a:rPr lang="ru-RU" sz="4400" dirty="0" smtClean="0"/>
              <a:t>Идентификация продукции</a:t>
            </a:r>
          </a:p>
          <a:p>
            <a:pPr>
              <a:lnSpc>
                <a:spcPct val="150000"/>
              </a:lnSpc>
            </a:pPr>
            <a:r>
              <a:rPr lang="ru-RU" sz="4400" dirty="0" err="1" smtClean="0"/>
              <a:t>Предквалификация</a:t>
            </a:r>
            <a:r>
              <a:rPr lang="ru-RU" sz="4400" dirty="0" smtClean="0"/>
              <a:t> продукции</a:t>
            </a:r>
          </a:p>
          <a:p>
            <a:pPr>
              <a:lnSpc>
                <a:spcPct val="150000"/>
              </a:lnSpc>
            </a:pPr>
            <a:r>
              <a:rPr lang="ru-RU" sz="4400" dirty="0" smtClean="0"/>
              <a:t>Простая подпись</a:t>
            </a:r>
            <a:endParaRPr lang="ru-RU" sz="4400" dirty="0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683320" y="213264"/>
            <a:ext cx="7201048" cy="270254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dirty="0" smtClean="0">
                <a:solidFill>
                  <a:srgbClr val="11BF6C"/>
                </a:solidFill>
                <a:latin typeface="Roboto" pitchFamily="2" charset="0"/>
                <a:ea typeface="Roboto" pitchFamily="2" charset="0"/>
              </a:rPr>
              <a:t>Биржевая площадка</a:t>
            </a:r>
            <a:endParaRPr lang="ru-RU" sz="3200" b="1" dirty="0">
              <a:solidFill>
                <a:srgbClr val="11BF6C"/>
              </a:solidFill>
              <a:latin typeface="Roboto" pitchFamily="2" charset="0"/>
              <a:ea typeface="Roboto" pitchFamily="2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79512" y="1923678"/>
            <a:ext cx="8585881" cy="0"/>
          </a:xfrm>
          <a:prstGeom prst="line">
            <a:avLst/>
          </a:prstGeom>
          <a:ln>
            <a:solidFill>
              <a:srgbClr val="00D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9512" y="2931790"/>
            <a:ext cx="8585881" cy="0"/>
          </a:xfrm>
          <a:prstGeom prst="line">
            <a:avLst/>
          </a:prstGeom>
          <a:ln>
            <a:solidFill>
              <a:srgbClr val="00D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9512" y="3939902"/>
            <a:ext cx="8585881" cy="0"/>
          </a:xfrm>
          <a:prstGeom prst="line">
            <a:avLst/>
          </a:prstGeom>
          <a:ln>
            <a:solidFill>
              <a:srgbClr val="00D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9511" y="4821569"/>
            <a:ext cx="8585881" cy="0"/>
          </a:xfrm>
          <a:prstGeom prst="line">
            <a:avLst/>
          </a:prstGeom>
          <a:ln>
            <a:solidFill>
              <a:srgbClr val="00D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9582"/>
            <a:ext cx="555526" cy="5555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6" y="2067694"/>
            <a:ext cx="555526" cy="5555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6" y="3147814"/>
            <a:ext cx="555526" cy="5555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55926"/>
            <a:ext cx="555526" cy="55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7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158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_work\domstroy\agzrt\present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8" y="1239602"/>
            <a:ext cx="8901148" cy="378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35696" y="2430636"/>
            <a:ext cx="54726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Спасибо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за внимание!</a:t>
            </a:r>
            <a:endParaRPr lang="ru-RU" sz="3200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4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483518"/>
            <a:ext cx="8013576" cy="702078"/>
          </a:xfrm>
        </p:spPr>
        <p:txBody>
          <a:bodyPr>
            <a:normAutofit fontScale="90000"/>
          </a:bodyPr>
          <a:lstStyle/>
          <a:p>
            <a:pPr marL="0" indent="0" algn="l"/>
            <a:r>
              <a:rPr lang="ru-RU" sz="2400" b="1" dirty="0" smtClean="0">
                <a:solidFill>
                  <a:srgbClr val="C00000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Генеральный директор </a:t>
            </a:r>
            <a:br>
              <a:rPr lang="ru-RU" sz="2400" b="1" dirty="0" smtClean="0">
                <a:solidFill>
                  <a:srgbClr val="C00000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ГУП «Агентство по госзаказу»</a:t>
            </a:r>
            <a:endParaRPr lang="ru-RU" sz="2400" b="1" dirty="0">
              <a:solidFill>
                <a:srgbClr val="C00000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771800" y="1326090"/>
            <a:ext cx="6120680" cy="32618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2004 год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внедрение Электронной торговой площадки в государственном и муниципальном заказе Республики Татарстан</a:t>
            </a:r>
          </a:p>
          <a:p>
            <a:pPr marL="0" indent="0" defTabSz="6524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2006 год</a:t>
            </a:r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- По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результатам национального рейтинга прозрачности закупок Агентство по госзаказу - получило высшую оценку: </a:t>
            </a:r>
          </a:p>
          <a:p>
            <a:pPr marL="0" indent="0" defTabSz="6524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>
                <a:latin typeface="Arial" pitchFamily="34" charset="0"/>
                <a:cs typeface="Arial" pitchFamily="34" charset="0"/>
              </a:rPr>
              <a:t>«ПР ++ гарантированная прозрачность» </a:t>
            </a:r>
          </a:p>
          <a:p>
            <a:pPr marL="0" indent="0" defTabSz="652463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2007,2008 годы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Агентство по госзаказу было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признан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победителем в номинации: «Лучший официальный сайт для размещения информации» </a:t>
            </a:r>
          </a:p>
          <a:p>
            <a:pPr marL="0" indent="0" defTabSz="652463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2009 год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– площадка АГЗРТ вошла в число 3-х отобранных площадок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2010 год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-  прохождение отбора 5  федеральных площадок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 год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создание портала поддержки малого и среднего бизнеса Республики Татарстан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год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– создание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ЭТП «Биржевая площадка»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815" y="27973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21169"/>
            <a:ext cx="1660494" cy="249074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1520" y="4371950"/>
            <a:ext cx="201622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444208" y="4371949"/>
            <a:ext cx="237626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156154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158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араллелограмм 1"/>
          <p:cNvSpPr/>
          <p:nvPr/>
        </p:nvSpPr>
        <p:spPr>
          <a:xfrm>
            <a:off x="3708152" y="2640350"/>
            <a:ext cx="3888432" cy="1584176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Доступ к закупкам (продажам)</a:t>
            </a:r>
          </a:p>
          <a:p>
            <a:pPr algn="ctr" eaLnBrk="0" hangingPunct="0"/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регулируемых заказчиков</a:t>
            </a:r>
            <a:endParaRPr lang="en-US" altLang="ru-RU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Параллелограмм 8"/>
          <p:cNvSpPr/>
          <p:nvPr/>
        </p:nvSpPr>
        <p:spPr>
          <a:xfrm>
            <a:off x="827584" y="2640350"/>
            <a:ext cx="3888432" cy="1584176"/>
          </a:xfrm>
          <a:prstGeom prst="parallelogram">
            <a:avLst>
              <a:gd name="adj" fmla="val 6169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Льготы </a:t>
            </a:r>
          </a:p>
          <a:p>
            <a:pPr algn="ctr" eaLnBrk="0" hangingPunct="0"/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и</a:t>
            </a:r>
          </a:p>
          <a:p>
            <a:pPr algn="ctr" eaLnBrk="0" hangingPunct="0"/>
            <a:r>
              <a:rPr lang="ru-RU" altLang="ru-RU" b="1" dirty="0">
                <a:solidFill>
                  <a:schemeClr val="bg1"/>
                </a:solidFill>
                <a:latin typeface="Arial" charset="0"/>
              </a:rPr>
              <a:t> преференции</a:t>
            </a:r>
            <a:endParaRPr lang="en-US" altLang="ru-RU" b="1" dirty="0">
              <a:solidFill>
                <a:schemeClr val="bg1"/>
              </a:solidFill>
              <a:latin typeface="Arial" charset="0"/>
            </a:endParaRPr>
          </a:p>
          <a:p>
            <a:pPr algn="ctr"/>
            <a:endParaRPr lang="ru-RU" dirty="0"/>
          </a:p>
        </p:txBody>
      </p:sp>
      <p:sp>
        <p:nvSpPr>
          <p:cNvPr id="12" name="Нижний колонтитул 3"/>
          <p:cNvSpPr txBox="1">
            <a:spLocks/>
          </p:cNvSpPr>
          <p:nvPr/>
        </p:nvSpPr>
        <p:spPr>
          <a:xfrm>
            <a:off x="971600" y="285272"/>
            <a:ext cx="7201048" cy="27025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0" latinLnBrk="0" hangingPunct="0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5400" dirty="0" smtClean="0">
                <a:solidFill>
                  <a:srgbClr val="11BF6C"/>
                </a:solidFill>
                <a:latin typeface="Roboto" pitchFamily="2" charset="0"/>
                <a:ea typeface="Roboto" pitchFamily="2" charset="0"/>
              </a:rPr>
              <a:t>G 2 B</a:t>
            </a:r>
            <a:endParaRPr lang="ru-RU" sz="5400" b="1" dirty="0">
              <a:solidFill>
                <a:srgbClr val="11BF6C"/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15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30414"/>
            <a:ext cx="3312368" cy="191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51520" y="4371950"/>
            <a:ext cx="201622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300192" y="4275909"/>
            <a:ext cx="2520280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268256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Группа 5"/>
          <p:cNvGrpSpPr>
            <a:grpSpLocks/>
          </p:cNvGrpSpPr>
          <p:nvPr/>
        </p:nvGrpSpPr>
        <p:grpSpPr bwMode="auto">
          <a:xfrm>
            <a:off x="3505200" y="2131343"/>
            <a:ext cx="2457450" cy="1381125"/>
            <a:chOff x="1844880" y="1193067"/>
            <a:chExt cx="5425663" cy="3051936"/>
          </a:xfrm>
        </p:grpSpPr>
        <p:pic>
          <p:nvPicPr>
            <p:cNvPr id="2767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4880" y="1193067"/>
              <a:ext cx="5425663" cy="3051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77" name="TextBox 4"/>
            <p:cNvSpPr txBox="1">
              <a:spLocks noChangeArrowheads="1"/>
            </p:cNvSpPr>
            <p:nvPr/>
          </p:nvSpPr>
          <p:spPr bwMode="auto">
            <a:xfrm>
              <a:off x="2596143" y="2937793"/>
              <a:ext cx="3923132" cy="1019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Федеральная ЭТП</a:t>
              </a:r>
            </a:p>
            <a:p>
              <a:pPr algn="ctr" eaLnBrk="1" hangingPunct="1"/>
              <a:r>
                <a:rPr lang="en-US" sz="1200" b="1">
                  <a:latin typeface="Verdana" pitchFamily="34" charset="0"/>
                </a:rPr>
                <a:t>zakazrf.ru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2" name="Группа 14"/>
          <p:cNvGrpSpPr>
            <a:grpSpLocks/>
          </p:cNvGrpSpPr>
          <p:nvPr/>
        </p:nvGrpSpPr>
        <p:grpSpPr bwMode="auto">
          <a:xfrm>
            <a:off x="356195" y="513680"/>
            <a:ext cx="2479675" cy="1449388"/>
            <a:chOff x="1863930" y="3914365"/>
            <a:chExt cx="5477459" cy="3199337"/>
          </a:xfrm>
        </p:grpSpPr>
        <p:pic>
          <p:nvPicPr>
            <p:cNvPr id="27674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3930" y="3914365"/>
              <a:ext cx="5477459" cy="30810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75" name="TextBox 58"/>
            <p:cNvSpPr txBox="1">
              <a:spLocks noChangeArrowheads="1"/>
            </p:cNvSpPr>
            <p:nvPr/>
          </p:nvSpPr>
          <p:spPr bwMode="auto">
            <a:xfrm>
              <a:off x="2462380" y="5686335"/>
              <a:ext cx="4253255" cy="142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Корпоративные закупки</a:t>
              </a:r>
            </a:p>
            <a:p>
              <a:pPr algn="ctr" eaLnBrk="1" hangingPunct="1"/>
              <a:r>
                <a:rPr lang="en-US" sz="1200" b="1">
                  <a:latin typeface="Verdana" pitchFamily="34" charset="0"/>
                </a:rPr>
                <a:t>223etp.zakazrf.ru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3" name="Группа 18"/>
          <p:cNvGrpSpPr>
            <a:grpSpLocks/>
          </p:cNvGrpSpPr>
          <p:nvPr/>
        </p:nvGrpSpPr>
        <p:grpSpPr bwMode="auto">
          <a:xfrm>
            <a:off x="356195" y="2044030"/>
            <a:ext cx="2484438" cy="1397000"/>
            <a:chOff x="1863930" y="5015567"/>
            <a:chExt cx="5488392" cy="3087221"/>
          </a:xfrm>
        </p:grpSpPr>
        <p:pic>
          <p:nvPicPr>
            <p:cNvPr id="27672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3930" y="5015567"/>
              <a:ext cx="5488392" cy="3087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73" name="TextBox 63"/>
            <p:cNvSpPr txBox="1">
              <a:spLocks noChangeArrowheads="1"/>
            </p:cNvSpPr>
            <p:nvPr/>
          </p:nvSpPr>
          <p:spPr bwMode="auto">
            <a:xfrm>
              <a:off x="2549554" y="7075661"/>
              <a:ext cx="4253254" cy="1019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Торги на право</a:t>
              </a:r>
            </a:p>
            <a:p>
              <a:pPr algn="ctr" eaLnBrk="1" hangingPunct="1"/>
              <a:r>
                <a:rPr lang="en-US" sz="1200" b="1">
                  <a:latin typeface="Verdana" pitchFamily="34" charset="0"/>
                </a:rPr>
                <a:t>old.zakazrf.ru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4" name="Группа 19"/>
          <p:cNvGrpSpPr>
            <a:grpSpLocks/>
          </p:cNvGrpSpPr>
          <p:nvPr/>
        </p:nvGrpSpPr>
        <p:grpSpPr bwMode="auto">
          <a:xfrm>
            <a:off x="376833" y="3679155"/>
            <a:ext cx="2466975" cy="1387475"/>
            <a:chOff x="1836626" y="5143500"/>
            <a:chExt cx="5447556" cy="3064250"/>
          </a:xfrm>
        </p:grpSpPr>
        <p:pic>
          <p:nvPicPr>
            <p:cNvPr id="27670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6626" y="5143500"/>
              <a:ext cx="5447556" cy="3064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71" name="TextBox 67"/>
            <p:cNvSpPr txBox="1">
              <a:spLocks noChangeArrowheads="1"/>
            </p:cNvSpPr>
            <p:nvPr/>
          </p:nvSpPr>
          <p:spPr bwMode="auto">
            <a:xfrm>
              <a:off x="2546371" y="6636405"/>
              <a:ext cx="4253256" cy="14273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Реализация имущества</a:t>
              </a:r>
              <a:r>
                <a:rPr lang="en-US" sz="1200" b="1">
                  <a:latin typeface="Verdana" pitchFamily="34" charset="0"/>
                </a:rPr>
                <a:t> sale.zakazrf.ru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5" name="Группа 12"/>
          <p:cNvGrpSpPr>
            <a:grpSpLocks/>
          </p:cNvGrpSpPr>
          <p:nvPr/>
        </p:nvGrpSpPr>
        <p:grpSpPr bwMode="auto">
          <a:xfrm>
            <a:off x="6372200" y="556543"/>
            <a:ext cx="2492375" cy="1404937"/>
            <a:chOff x="1863930" y="5713778"/>
            <a:chExt cx="5504763" cy="3101841"/>
          </a:xfrm>
        </p:grpSpPr>
        <p:pic>
          <p:nvPicPr>
            <p:cNvPr id="27668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3930" y="5713778"/>
              <a:ext cx="5504763" cy="3096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69" name="TextBox 56"/>
            <p:cNvSpPr txBox="1">
              <a:spLocks noChangeArrowheads="1"/>
            </p:cNvSpPr>
            <p:nvPr/>
          </p:nvSpPr>
          <p:spPr bwMode="auto">
            <a:xfrm>
              <a:off x="2614957" y="7796071"/>
              <a:ext cx="4253257" cy="10195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Идентификация</a:t>
              </a:r>
            </a:p>
            <a:p>
              <a:pPr algn="ctr" eaLnBrk="1" hangingPunct="1"/>
              <a:r>
                <a:rPr lang="en-US" sz="1200" b="1">
                  <a:latin typeface="Verdana" pitchFamily="34" charset="0"/>
                </a:rPr>
                <a:t>katalog.tatar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6" name="Группа 7"/>
          <p:cNvGrpSpPr>
            <a:grpSpLocks/>
          </p:cNvGrpSpPr>
          <p:nvPr/>
        </p:nvGrpSpPr>
        <p:grpSpPr bwMode="auto">
          <a:xfrm>
            <a:off x="6384900" y="2131343"/>
            <a:ext cx="2479675" cy="1395412"/>
            <a:chOff x="2002855" y="8090305"/>
            <a:chExt cx="5477459" cy="3081071"/>
          </a:xfrm>
        </p:grpSpPr>
        <p:pic>
          <p:nvPicPr>
            <p:cNvPr id="27666" name="Рисунок 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2855" y="8090305"/>
              <a:ext cx="5477459" cy="3081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7" name="TextBox 51"/>
            <p:cNvSpPr txBox="1">
              <a:spLocks noChangeArrowheads="1"/>
            </p:cNvSpPr>
            <p:nvPr/>
          </p:nvSpPr>
          <p:spPr bwMode="auto">
            <a:xfrm>
              <a:off x="2614955" y="9385159"/>
              <a:ext cx="4253255" cy="142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Информационная поддержка</a:t>
              </a:r>
            </a:p>
            <a:p>
              <a:pPr algn="ctr" eaLnBrk="1" hangingPunct="1"/>
              <a:r>
                <a:rPr lang="en-US" sz="1200" b="1">
                  <a:latin typeface="Verdana" pitchFamily="34" charset="0"/>
                </a:rPr>
                <a:t>smb.zakazrf.ru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7" name="Группа 6"/>
          <p:cNvGrpSpPr>
            <a:grpSpLocks/>
          </p:cNvGrpSpPr>
          <p:nvPr/>
        </p:nvGrpSpPr>
        <p:grpSpPr bwMode="auto">
          <a:xfrm>
            <a:off x="6434113" y="3696618"/>
            <a:ext cx="2481262" cy="1395412"/>
            <a:chOff x="10112605" y="1117781"/>
            <a:chExt cx="5477459" cy="3081071"/>
          </a:xfrm>
        </p:grpSpPr>
        <p:pic>
          <p:nvPicPr>
            <p:cNvPr id="27664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2605" y="1117781"/>
              <a:ext cx="5477459" cy="30810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665" name="TextBox 49"/>
            <p:cNvSpPr txBox="1">
              <a:spLocks noChangeArrowheads="1"/>
            </p:cNvSpPr>
            <p:nvPr/>
          </p:nvSpPr>
          <p:spPr bwMode="auto">
            <a:xfrm>
              <a:off x="10807666" y="2535749"/>
              <a:ext cx="4253255" cy="142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latin typeface="Verdana" pitchFamily="34" charset="0"/>
                </a:rPr>
                <a:t>Новый алгоритм закупок</a:t>
              </a:r>
            </a:p>
            <a:p>
              <a:pPr algn="ctr" eaLnBrk="1" hangingPunct="1"/>
              <a:r>
                <a:rPr lang="en-US" sz="1200" b="1">
                  <a:latin typeface="Verdana" pitchFamily="34" charset="0"/>
                </a:rPr>
                <a:t>bp.zakazrf.ru</a:t>
              </a:r>
              <a:endParaRPr lang="ru-RU" sz="1200" b="1">
                <a:latin typeface="Verdana" pitchFamily="34" charset="0"/>
              </a:endParaRPr>
            </a:p>
          </p:txBody>
        </p:sp>
      </p:grpSp>
      <p:grpSp>
        <p:nvGrpSpPr>
          <p:cNvPr id="27658" name="Группа 69671"/>
          <p:cNvGrpSpPr>
            <a:grpSpLocks/>
          </p:cNvGrpSpPr>
          <p:nvPr/>
        </p:nvGrpSpPr>
        <p:grpSpPr bwMode="auto">
          <a:xfrm>
            <a:off x="3563938" y="526380"/>
            <a:ext cx="2341562" cy="1371600"/>
            <a:chOff x="-4831698" y="3628594"/>
            <a:chExt cx="5171487" cy="3029811"/>
          </a:xfrm>
        </p:grpSpPr>
        <p:pic>
          <p:nvPicPr>
            <p:cNvPr id="27662" name="Рисунок 78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831698" y="3628594"/>
              <a:ext cx="5171487" cy="3029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3" name="TextBox 69670"/>
            <p:cNvSpPr txBox="1">
              <a:spLocks noChangeArrowheads="1"/>
            </p:cNvSpPr>
            <p:nvPr/>
          </p:nvSpPr>
          <p:spPr bwMode="auto">
            <a:xfrm>
              <a:off x="-4006153" y="5140656"/>
              <a:ext cx="3374418" cy="1359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solidFill>
                    <a:srgbClr val="C00000"/>
                  </a:solidFill>
                </a:rPr>
                <a:t>Разрабатывается</a:t>
              </a:r>
            </a:p>
            <a:p>
              <a:pPr algn="ctr" eaLnBrk="1" hangingPunct="1"/>
              <a:r>
                <a:rPr lang="ru-RU" sz="1100" b="1"/>
                <a:t>Биржевая площадка</a:t>
              </a:r>
            </a:p>
            <a:p>
              <a:pPr algn="ctr" eaLnBrk="1" hangingPunct="1"/>
              <a:r>
                <a:rPr lang="ru-RU" sz="1100" b="1"/>
                <a:t>машин и механизмов</a:t>
              </a:r>
            </a:p>
          </p:txBody>
        </p:sp>
      </p:grpSp>
      <p:grpSp>
        <p:nvGrpSpPr>
          <p:cNvPr id="27659" name="Группа 69672"/>
          <p:cNvGrpSpPr>
            <a:grpSpLocks/>
          </p:cNvGrpSpPr>
          <p:nvPr/>
        </p:nvGrpSpPr>
        <p:grpSpPr bwMode="auto">
          <a:xfrm>
            <a:off x="3505200" y="3720430"/>
            <a:ext cx="2439988" cy="1371600"/>
            <a:chOff x="-2517540" y="3275358"/>
            <a:chExt cx="5386328" cy="3029811"/>
          </a:xfrm>
        </p:grpSpPr>
        <p:pic>
          <p:nvPicPr>
            <p:cNvPr id="27660" name="Рисунок 8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17540" y="3275358"/>
              <a:ext cx="5386328" cy="3029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61" name="TextBox 82"/>
            <p:cNvSpPr txBox="1">
              <a:spLocks noChangeArrowheads="1"/>
            </p:cNvSpPr>
            <p:nvPr/>
          </p:nvSpPr>
          <p:spPr bwMode="auto">
            <a:xfrm>
              <a:off x="-1435476" y="4767399"/>
              <a:ext cx="3222196" cy="13593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ru-RU" sz="1200" b="1">
                  <a:solidFill>
                    <a:schemeClr val="tx2"/>
                  </a:solidFill>
                </a:rPr>
                <a:t>Разрабатывается</a:t>
              </a:r>
            </a:p>
            <a:p>
              <a:pPr algn="ctr" eaLnBrk="1" hangingPunct="1"/>
              <a:r>
                <a:rPr lang="ru-RU" sz="1100" b="1"/>
                <a:t>Биржевая площадка</a:t>
              </a:r>
            </a:p>
            <a:p>
              <a:pPr algn="ctr" eaLnBrk="1" hangingPunct="1"/>
              <a:r>
                <a:rPr lang="ru-RU" sz="1100" b="1"/>
                <a:t>«Лизинг труда»</a:t>
              </a:r>
            </a:p>
          </p:txBody>
        </p:sp>
      </p:grpSp>
      <p:sp>
        <p:nvSpPr>
          <p:cNvPr id="30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683320" y="123478"/>
            <a:ext cx="7201048" cy="270254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 smtClean="0">
                <a:solidFill>
                  <a:srgbClr val="11BF6C"/>
                </a:solidFill>
                <a:latin typeface="Roboto" pitchFamily="2" charset="0"/>
                <a:ea typeface="Roboto" pitchFamily="2" charset="0"/>
              </a:rPr>
              <a:t>Ресурсы ГУП Агентство по госзаказу</a:t>
            </a:r>
            <a:endParaRPr lang="ru-RU" sz="2400" b="1" dirty="0">
              <a:solidFill>
                <a:srgbClr val="11BF6C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pic>
        <p:nvPicPr>
          <p:cNvPr id="33" name="Picture 2" descr="F:\_work\domstroy\agzrt\present\logo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098" y="27973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37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865957" y="4433863"/>
            <a:ext cx="8280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dirty="0"/>
              <a:t>множество мелких продавцов и покупателей; </a:t>
            </a: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804292" y="2219300"/>
            <a:ext cx="812616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dirty="0"/>
              <a:t>свободные вход на рынок и выход с рынка (отсутствие  барьеров для существующих фирм); 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797942" y="1275606"/>
            <a:ext cx="83105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dirty="0"/>
              <a:t>совершенная информированность (совершенное знание) продавцов и покупателей о состоянии рынка. Информация распространяется среди субъектов рынка мгновенно и ничего им не стоит; </a:t>
            </a: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827980" y="3677325"/>
            <a:ext cx="8064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dirty="0"/>
              <a:t>продавцы и покупатели не могут вступать в сговор;</a:t>
            </a: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804292" y="2865413"/>
            <a:ext cx="792125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dirty="0"/>
              <a:t>однородность продукции, т. е. продукты, предлагаемые конкурирующими фирмами, идентичны и взаимозаменяемы.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-53715" y="483518"/>
            <a:ext cx="9155113" cy="558286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>
                <a:solidFill>
                  <a:srgbClr val="11BF6C"/>
                </a:solidFill>
                <a:latin typeface="Roboto Black"/>
                <a:ea typeface="Roboto" pitchFamily="2" charset="0"/>
              </a:rPr>
              <a:t>5 условий доступа СМП к закупкам регулируемых </a:t>
            </a:r>
            <a:r>
              <a:rPr lang="ru-RU" sz="2400" dirty="0" smtClean="0">
                <a:solidFill>
                  <a:srgbClr val="11BF6C"/>
                </a:solidFill>
                <a:latin typeface="Roboto Black"/>
                <a:ea typeface="Roboto" pitchFamily="2" charset="0"/>
              </a:rPr>
              <a:t>заказчиков</a:t>
            </a:r>
            <a:endParaRPr lang="en-US" sz="2400" dirty="0">
              <a:solidFill>
                <a:srgbClr val="11BF6C"/>
              </a:solidFill>
              <a:latin typeface="Roboto Black"/>
              <a:ea typeface="Roboto" pitchFamily="2" charset="0"/>
            </a:endParaRPr>
          </a:p>
        </p:txBody>
      </p:sp>
      <p:sp>
        <p:nvSpPr>
          <p:cNvPr id="15" name="Параллелограмм 14"/>
          <p:cNvSpPr/>
          <p:nvPr/>
        </p:nvSpPr>
        <p:spPr>
          <a:xfrm>
            <a:off x="215008" y="1436707"/>
            <a:ext cx="575816" cy="363448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ru-RU" b="1" dirty="0" smtClean="0">
                <a:solidFill>
                  <a:schemeClr val="bg1"/>
                </a:solidFill>
                <a:latin typeface="Arial" charset="0"/>
              </a:rPr>
              <a:t>1</a:t>
            </a:r>
            <a:endParaRPr lang="en-US" altLang="ru-RU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Параллелограмм 15"/>
          <p:cNvSpPr/>
          <p:nvPr/>
        </p:nvSpPr>
        <p:spPr>
          <a:xfrm>
            <a:off x="179512" y="2355726"/>
            <a:ext cx="575816" cy="363448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ru-RU" b="1" dirty="0" smtClean="0">
                <a:solidFill>
                  <a:schemeClr val="bg1"/>
                </a:solidFill>
                <a:latin typeface="Arial" charset="0"/>
              </a:rPr>
              <a:t>2</a:t>
            </a:r>
            <a:endParaRPr lang="en-US" altLang="ru-RU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" name="Параллелограмм 16"/>
          <p:cNvSpPr/>
          <p:nvPr/>
        </p:nvSpPr>
        <p:spPr>
          <a:xfrm>
            <a:off x="179512" y="3007539"/>
            <a:ext cx="575816" cy="363448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ru-RU" b="1" dirty="0" smtClean="0">
                <a:solidFill>
                  <a:schemeClr val="bg1"/>
                </a:solidFill>
                <a:latin typeface="Arial" charset="0"/>
              </a:rPr>
              <a:t>3</a:t>
            </a:r>
            <a:endParaRPr lang="en-US" altLang="ru-RU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" name="Параллелограмм 17"/>
          <p:cNvSpPr/>
          <p:nvPr/>
        </p:nvSpPr>
        <p:spPr>
          <a:xfrm>
            <a:off x="183134" y="3683764"/>
            <a:ext cx="575816" cy="363448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ru-RU" b="1" dirty="0" smtClean="0">
                <a:solidFill>
                  <a:schemeClr val="bg1"/>
                </a:solidFill>
                <a:latin typeface="Arial" charset="0"/>
              </a:rPr>
              <a:t>4</a:t>
            </a:r>
            <a:endParaRPr lang="en-US" altLang="ru-RU" sz="12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" name="Параллелограмм 19"/>
          <p:cNvSpPr/>
          <p:nvPr/>
        </p:nvSpPr>
        <p:spPr>
          <a:xfrm>
            <a:off x="183134" y="4440550"/>
            <a:ext cx="575816" cy="363448"/>
          </a:xfrm>
          <a:prstGeom prst="parallelogram">
            <a:avLst>
              <a:gd name="adj" fmla="val 61698"/>
            </a:avLst>
          </a:pr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en-US" altLang="ru-RU" b="1" dirty="0" smtClean="0">
                <a:solidFill>
                  <a:schemeClr val="bg1"/>
                </a:solidFill>
                <a:latin typeface="Arial" charset="0"/>
              </a:rPr>
              <a:t>5</a:t>
            </a:r>
            <a:endParaRPr lang="en-US" altLang="ru-RU" sz="12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1" name="Picture 2" descr="F:\_work\domstroy\agzrt\present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098" y="27973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169509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_work\domstroy\agzrt\present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474"/>
            <a:ext cx="6552728" cy="498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251520" y="555526"/>
            <a:ext cx="4824536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Zakupki.gov.ru</a:t>
            </a:r>
            <a:endParaRPr lang="ru-RU" sz="4400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Roboto Black"/>
              </a:rPr>
              <a:t>1. </a:t>
            </a:r>
            <a:r>
              <a:rPr lang="ru-RU" sz="2400" dirty="0" smtClean="0">
                <a:solidFill>
                  <a:schemeClr val="bg1"/>
                </a:solidFill>
                <a:latin typeface="Roboto Black"/>
              </a:rPr>
              <a:t>Совершенная </a:t>
            </a:r>
            <a:r>
              <a:rPr lang="ru-RU" sz="2400" dirty="0">
                <a:solidFill>
                  <a:schemeClr val="bg1"/>
                </a:solidFill>
                <a:latin typeface="Roboto Black"/>
              </a:rPr>
              <a:t>информированность (совершенное знание) продавцов и покупателей о состоянии рынка. Информация распространяется среди субъектов рынка мгновенно и ничего им не </a:t>
            </a:r>
            <a:r>
              <a:rPr lang="ru-RU" sz="2400" dirty="0" smtClean="0">
                <a:solidFill>
                  <a:schemeClr val="bg1"/>
                </a:solidFill>
                <a:latin typeface="Roboto Black"/>
              </a:rPr>
              <a:t>стоит </a:t>
            </a:r>
            <a:endParaRPr lang="ru-RU" sz="2400" dirty="0">
              <a:solidFill>
                <a:schemeClr val="bg1"/>
              </a:solidFill>
              <a:latin typeface="Roboto Black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4227934"/>
            <a:ext cx="309634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156176" y="1371421"/>
            <a:ext cx="29120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Roboto Black"/>
              </a:rPr>
              <a:t>Единая</a:t>
            </a:r>
          </a:p>
          <a:p>
            <a:r>
              <a:rPr lang="ru-RU" sz="2400" b="1" dirty="0">
                <a:latin typeface="Roboto Black"/>
              </a:rPr>
              <a:t>Информац</a:t>
            </a:r>
            <a:r>
              <a:rPr lang="ru-RU" sz="2400" b="1" dirty="0" smtClean="0">
                <a:latin typeface="Roboto Black"/>
              </a:rPr>
              <a:t>ионная</a:t>
            </a:r>
            <a:endParaRPr lang="ru-RU" sz="2400" b="1" dirty="0">
              <a:latin typeface="Roboto Black"/>
            </a:endParaRPr>
          </a:p>
          <a:p>
            <a:r>
              <a:rPr lang="ru-RU" sz="2400" b="1" dirty="0" smtClean="0">
                <a:latin typeface="Roboto Black"/>
              </a:rPr>
              <a:t>система</a:t>
            </a:r>
            <a:endParaRPr lang="ru-RU" sz="2400" b="1" dirty="0">
              <a:latin typeface="Roboto Blac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844962"/>
            <a:ext cx="3346148" cy="188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98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_work\domstroy\agzrt\present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474"/>
            <a:ext cx="6768752" cy="498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251520" y="339502"/>
            <a:ext cx="4824536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Smb.tattis.ru</a:t>
            </a:r>
            <a:endParaRPr lang="ru-RU" sz="4400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4227934"/>
            <a:ext cx="309634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059582"/>
            <a:ext cx="5112569" cy="2441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3" name="TextBox 2"/>
          <p:cNvSpPr txBox="1"/>
          <p:nvPr/>
        </p:nvSpPr>
        <p:spPr>
          <a:xfrm>
            <a:off x="6012160" y="1707654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Количество подписчиков</a:t>
            </a:r>
          </a:p>
          <a:p>
            <a:pPr algn="ctr"/>
            <a:r>
              <a:rPr lang="ru-RU" sz="2800" b="1" dirty="0" smtClean="0"/>
              <a:t>9727</a:t>
            </a:r>
          </a:p>
          <a:p>
            <a:pPr algn="ctr"/>
            <a:r>
              <a:rPr lang="ru-RU" sz="2000" dirty="0" smtClean="0"/>
              <a:t>Количество подписок </a:t>
            </a:r>
          </a:p>
          <a:p>
            <a:pPr algn="ctr"/>
            <a:r>
              <a:rPr lang="ru-RU" sz="2800" b="1" dirty="0" smtClean="0"/>
              <a:t>47 855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2161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_work\domstroy\agzrt\present\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467544" y="779587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223etp.zakazrf.ru</a:t>
            </a:r>
            <a:endParaRPr lang="ru-RU" b="1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  <a:cs typeface="Arial" pitchFamily="34" charset="0"/>
              </a:rPr>
              <a:t>Электронная площадка, содержащая   извещения корпоративных заказчиков</a:t>
            </a:r>
            <a:endParaRPr lang="ru-RU" sz="1600" dirty="0">
              <a:solidFill>
                <a:schemeClr val="bg1"/>
              </a:solidFill>
              <a:latin typeface="Roboto" pitchFamily="2" charset="0"/>
              <a:ea typeface="Roboto" pitchFamily="2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4227934"/>
            <a:ext cx="3096344" cy="771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930056" y="779587"/>
            <a:ext cx="3201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Roboto Black"/>
              </a:rPr>
              <a:t>Единый центр аккредитации</a:t>
            </a:r>
            <a:endParaRPr lang="ru-RU" sz="2400" b="1" dirty="0">
              <a:latin typeface="Roboto Black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107504" y="92192"/>
            <a:ext cx="6535024" cy="4999838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0786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67544" y="931987"/>
            <a:ext cx="4536504" cy="29155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Roboto Black"/>
              </a:rPr>
              <a:t>2. </a:t>
            </a:r>
            <a:r>
              <a:rPr lang="ru-RU" dirty="0" smtClean="0">
                <a:solidFill>
                  <a:schemeClr val="bg1"/>
                </a:solidFill>
                <a:latin typeface="Roboto Black"/>
              </a:rPr>
              <a:t>Свободный </a:t>
            </a:r>
            <a:r>
              <a:rPr lang="ru-RU" dirty="0">
                <a:solidFill>
                  <a:schemeClr val="bg1"/>
                </a:solidFill>
                <a:latin typeface="Roboto Black"/>
              </a:rPr>
              <a:t>вход на рынок </a:t>
            </a:r>
            <a:r>
              <a:rPr lang="ru-RU" dirty="0" smtClean="0">
                <a:solidFill>
                  <a:schemeClr val="bg1"/>
                </a:solidFill>
                <a:latin typeface="Roboto Black"/>
              </a:rPr>
              <a:t>(</a:t>
            </a:r>
            <a:r>
              <a:rPr lang="ru-RU" dirty="0">
                <a:solidFill>
                  <a:schemeClr val="bg1"/>
                </a:solidFill>
                <a:latin typeface="Roboto Black"/>
              </a:rPr>
              <a:t>отсутствие  барьеров для существующих фирм)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743" y="1656957"/>
            <a:ext cx="1711585" cy="1160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Рисунок 7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811" y="2139702"/>
            <a:ext cx="1924267" cy="112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996" y="2475747"/>
            <a:ext cx="1971862" cy="110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26" y="3003798"/>
            <a:ext cx="2063967" cy="1160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580" y="3494327"/>
            <a:ext cx="2146209" cy="120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786053"/>
            <a:ext cx="2054876" cy="1155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16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835" y="4343400"/>
            <a:ext cx="1822077" cy="8001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17912" y="3718112"/>
            <a:ext cx="2252382" cy="142538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370294" y="3039035"/>
            <a:ext cx="2252382" cy="21044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622676" y="2259106"/>
            <a:ext cx="2252382" cy="288439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2985" y="4350355"/>
            <a:ext cx="1707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 1 </a:t>
            </a:r>
            <a:r>
              <a:rPr lang="ru-RU" dirty="0" err="1" smtClean="0">
                <a:solidFill>
                  <a:schemeClr val="bg1"/>
                </a:solidFill>
              </a:rPr>
              <a:t>млн.руб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8400" y="3689196"/>
            <a:ext cx="1707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 5 </a:t>
            </a:r>
            <a:r>
              <a:rPr lang="ru-RU" dirty="0" err="1" smtClean="0">
                <a:solidFill>
                  <a:schemeClr val="bg1"/>
                </a:solidFill>
              </a:rPr>
              <a:t>млн.руб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2597" y="3037015"/>
            <a:ext cx="1707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 50 </a:t>
            </a:r>
            <a:r>
              <a:rPr lang="ru-RU" dirty="0" err="1" smtClean="0">
                <a:solidFill>
                  <a:schemeClr val="bg1"/>
                </a:solidFill>
              </a:rPr>
              <a:t>млн.руб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89916" y="2263810"/>
            <a:ext cx="215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Свыше 50 </a:t>
            </a:r>
            <a:r>
              <a:rPr lang="ru-RU" dirty="0" err="1" smtClean="0">
                <a:solidFill>
                  <a:schemeClr val="bg1"/>
                </a:solidFill>
              </a:rPr>
              <a:t>млн.руб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2985" y="4628124"/>
            <a:ext cx="1422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Минимальные требования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99447" y="4015299"/>
            <a:ext cx="186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Не менее 2 договоров на сумму не менее 1 </a:t>
            </a:r>
            <a:r>
              <a:rPr lang="ru-RU" sz="1400" dirty="0" err="1" smtClean="0">
                <a:solidFill>
                  <a:schemeClr val="bg1"/>
                </a:solidFill>
              </a:rPr>
              <a:t>млн.руб</a:t>
            </a:r>
            <a:r>
              <a:rPr lang="ru-RU" sz="1400" dirty="0" smtClean="0">
                <a:solidFill>
                  <a:schemeClr val="bg1"/>
                </a:solidFill>
              </a:rPr>
              <a:t> каждый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57712" y="3389293"/>
            <a:ext cx="186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Не менее 2 договоров на сумму не менее 5 </a:t>
            </a:r>
            <a:r>
              <a:rPr lang="ru-RU" sz="1400" dirty="0" err="1" smtClean="0">
                <a:solidFill>
                  <a:schemeClr val="bg1"/>
                </a:solidFill>
              </a:rPr>
              <a:t>млн.руб</a:t>
            </a:r>
            <a:r>
              <a:rPr lang="ru-RU" sz="1400" dirty="0" smtClean="0">
                <a:solidFill>
                  <a:schemeClr val="bg1"/>
                </a:solidFill>
              </a:rPr>
              <a:t> каждый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60690" y="2611708"/>
            <a:ext cx="1961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Договор на сумму свыше 50 </a:t>
            </a:r>
            <a:r>
              <a:rPr lang="ru-RU" sz="1400" dirty="0" err="1" smtClean="0">
                <a:solidFill>
                  <a:schemeClr val="bg1"/>
                </a:solidFill>
              </a:rPr>
              <a:t>млн.руб</a:t>
            </a:r>
            <a:r>
              <a:rPr lang="ru-RU" sz="1400" dirty="0" smtClean="0">
                <a:solidFill>
                  <a:schemeClr val="bg1"/>
                </a:solidFill>
              </a:rPr>
              <a:t>.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42597" y="1534003"/>
            <a:ext cx="1752236" cy="149479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8178" y="863821"/>
            <a:ext cx="866821" cy="1395285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20160" y="2248120"/>
            <a:ext cx="1242239" cy="146170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2985" y="2978970"/>
            <a:ext cx="1489684" cy="1382031"/>
          </a:xfrm>
          <a:prstGeom prst="rect">
            <a:avLst/>
          </a:prstGeom>
        </p:spPr>
      </p:pic>
      <p:sp>
        <p:nvSpPr>
          <p:cNvPr id="19" name="Полилиния 18"/>
          <p:cNvSpPr/>
          <p:nvPr/>
        </p:nvSpPr>
        <p:spPr>
          <a:xfrm>
            <a:off x="107504" y="92192"/>
            <a:ext cx="6535024" cy="1255422"/>
          </a:xfrm>
          <a:custGeom>
            <a:avLst/>
            <a:gdLst>
              <a:gd name="connsiteX0" fmla="*/ 0 w 6535024"/>
              <a:gd name="connsiteY0" fmla="*/ 0 h 4999838"/>
              <a:gd name="connsiteX1" fmla="*/ 0 w 6535024"/>
              <a:gd name="connsiteY1" fmla="*/ 4999838 h 4999838"/>
              <a:gd name="connsiteX2" fmla="*/ 4404220 w 6535024"/>
              <a:gd name="connsiteY2" fmla="*/ 4999838 h 4999838"/>
              <a:gd name="connsiteX3" fmla="*/ 6535024 w 6535024"/>
              <a:gd name="connsiteY3" fmla="*/ 16778 h 4999838"/>
              <a:gd name="connsiteX4" fmla="*/ 0 w 6535024"/>
              <a:gd name="connsiteY4" fmla="*/ 0 h 499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5024" h="4999838">
                <a:moveTo>
                  <a:pt x="0" y="0"/>
                </a:moveTo>
                <a:lnTo>
                  <a:pt x="0" y="4999838"/>
                </a:lnTo>
                <a:lnTo>
                  <a:pt x="4404220" y="4999838"/>
                </a:lnTo>
                <a:lnTo>
                  <a:pt x="6535024" y="16778"/>
                </a:lnTo>
                <a:lnTo>
                  <a:pt x="0" y="0"/>
                </a:lnTo>
                <a:close/>
              </a:path>
            </a:pathLst>
          </a:custGeom>
          <a:solidFill>
            <a:srgbClr val="C0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51470"/>
            <a:ext cx="53072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bg1"/>
                </a:solidFill>
              </a:rPr>
              <a:t>Ступеньки для входа в рынок</a:t>
            </a:r>
          </a:p>
        </p:txBody>
      </p:sp>
      <p:pic>
        <p:nvPicPr>
          <p:cNvPr id="30" name="Picture 2" descr="F:\_work\domstroy\agzrt\present\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934" y="51470"/>
            <a:ext cx="2121346" cy="38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6876256" y="339502"/>
            <a:ext cx="790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7865B"/>
                </a:solidFill>
                <a:latin typeface="Roboto Black"/>
              </a:rPr>
              <a:t>a</a:t>
            </a:r>
            <a:r>
              <a:rPr lang="en-US" sz="1400" dirty="0" smtClean="0">
                <a:solidFill>
                  <a:srgbClr val="07865B"/>
                </a:solidFill>
                <a:latin typeface="Roboto Black"/>
              </a:rPr>
              <a:t>gzrt.ru</a:t>
            </a:r>
            <a:endParaRPr lang="ru-RU" sz="1400" dirty="0">
              <a:solidFill>
                <a:srgbClr val="07865B"/>
              </a:solidFill>
              <a:latin typeface="Roboto Black"/>
            </a:endParaRPr>
          </a:p>
        </p:txBody>
      </p:sp>
    </p:spTree>
    <p:extLst>
      <p:ext uri="{BB962C8B-B14F-4D97-AF65-F5344CB8AC3E}">
        <p14:creationId xmlns:p14="http://schemas.microsoft.com/office/powerpoint/2010/main" val="4267292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5912</TotalTime>
  <Words>600</Words>
  <Application>Microsoft Office PowerPoint</Application>
  <PresentationFormat>Экран (16:9)</PresentationFormat>
  <Paragraphs>159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Генеральный директор  ГУП «Агентство по госзаказу»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Radik</dc:creator>
  <cp:lastModifiedBy>Геллер</cp:lastModifiedBy>
  <cp:revision>62</cp:revision>
  <dcterms:created xsi:type="dcterms:W3CDTF">2015-12-06T10:57:16Z</dcterms:created>
  <dcterms:modified xsi:type="dcterms:W3CDTF">2017-03-27T12:59:13Z</dcterms:modified>
</cp:coreProperties>
</file>