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1" r:id="rId8"/>
    <p:sldId id="262" r:id="rId9"/>
    <p:sldId id="264" r:id="rId10"/>
    <p:sldId id="265" r:id="rId11"/>
    <p:sldId id="269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45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05.02.2018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00174"/>
            <a:ext cx="8029604" cy="2100277"/>
          </a:xfrm>
        </p:spPr>
        <p:txBody>
          <a:bodyPr>
            <a:noAutofit/>
          </a:bodyPr>
          <a:lstStyle/>
          <a:p>
            <a:pPr lvl="0"/>
            <a:r>
              <a:rPr lang="ru-RU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 совершенствовании системы налогообложения индивидуальных предпринимателей и малых предприятий, осуществляющих деятельность в области физической культуры и спорта</a:t>
            </a:r>
            <a:r>
              <a:rPr lang="ru-RU" sz="2800" dirty="0" smtClean="0"/>
              <a:t/>
            </a:r>
            <a:br>
              <a:rPr lang="ru-RU" sz="2800" dirty="0" smtClean="0"/>
            </a:br>
            <a:endParaRPr lang="ru-RU" sz="28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643042" y="3886200"/>
            <a:ext cx="6858048" cy="1471626"/>
          </a:xfrm>
        </p:spPr>
        <p:txBody>
          <a:bodyPr>
            <a:normAutofit/>
          </a:bodyPr>
          <a:lstStyle/>
          <a:p>
            <a:pPr algn="r"/>
            <a:r>
              <a:rPr lang="ru-RU" sz="2400" b="1" dirty="0" smtClean="0">
                <a:solidFill>
                  <a:schemeClr val="tx2">
                    <a:lumMod val="50000"/>
                  </a:schemeClr>
                </a:solidFill>
              </a:rPr>
              <a:t>Черноног Дмитрий Николаевич</a:t>
            </a:r>
          </a:p>
          <a:p>
            <a:pPr algn="r"/>
            <a:r>
              <a:rPr lang="ru-RU" sz="2400" b="1" dirty="0" smtClean="0">
                <a:solidFill>
                  <a:schemeClr val="tx2">
                    <a:lumMod val="50000"/>
                  </a:schemeClr>
                </a:solidFill>
              </a:rPr>
              <a:t>Директор Научно-консультационного </a:t>
            </a:r>
          </a:p>
          <a:p>
            <a:pPr algn="r">
              <a:spcBef>
                <a:spcPts val="0"/>
              </a:spcBef>
            </a:pPr>
            <a:r>
              <a:rPr lang="ru-RU" sz="2400" b="1" dirty="0" smtClean="0">
                <a:solidFill>
                  <a:schemeClr val="tx2">
                    <a:lumMod val="50000"/>
                  </a:schemeClr>
                </a:solidFill>
              </a:rPr>
              <a:t>центра «Спортивная перспектива»</a:t>
            </a:r>
            <a:endParaRPr lang="ru-RU" sz="2400" b="1" dirty="0">
              <a:solidFill>
                <a:schemeClr val="tx2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142852"/>
            <a:ext cx="8229600" cy="1000132"/>
          </a:xfrm>
        </p:spPr>
        <p:txBody>
          <a:bodyPr>
            <a:normAutofit/>
          </a:bodyPr>
          <a:lstStyle/>
          <a:p>
            <a:pPr lvl="0"/>
            <a:r>
              <a:rPr lang="ru-RU" b="1" dirty="0" smtClean="0"/>
              <a:t> </a:t>
            </a:r>
            <a:r>
              <a:rPr lang="ru-RU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«Контракт жизненного цикла»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44" y="1000108"/>
            <a:ext cx="8686800" cy="5572164"/>
          </a:xfrm>
        </p:spPr>
        <p:txBody>
          <a:bodyPr>
            <a:normAutofit fontScale="55000" lnSpcReduction="20000"/>
          </a:bodyPr>
          <a:lstStyle/>
          <a:p>
            <a:r>
              <a:rPr lang="ru-RU" dirty="0" smtClean="0"/>
              <a:t>В соответствии с пунктом 16 статьи 34Федерального закона от 05.04.2013 № 44-ФЗ «О контрактной системе в сфере закупок товаров, работ, услуг для обеспечения государственных и муниципальных нужд»в случаях, установленных Правительством Российской Федерации, заключается контракт, предусматривающий закупку товара или работы (в том числе при необходимости проектирование, конструирование объекта, который должен быть создан в результате выполнения работы), последующие обслуживание, ремонт и при необходимости эксплуатацию и (или) утилизацию поставленного товара или созданного в результате выполнения работы объекта </a:t>
            </a:r>
            <a:r>
              <a:rPr lang="ru-RU" b="1" dirty="0" smtClean="0"/>
              <a:t>(контракт жизненного цикла).</a:t>
            </a:r>
          </a:p>
          <a:p>
            <a:r>
              <a:rPr lang="ru-RU" b="1" dirty="0" smtClean="0"/>
              <a:t>Данный вид контракта мог бы стать актуальным в отношении деятельности в сфере спорта для привлечения сторонних организаций по установке </a:t>
            </a:r>
            <a:r>
              <a:rPr lang="ru-RU" b="1" dirty="0" err="1" smtClean="0"/>
              <a:t>выскокотехнологического</a:t>
            </a:r>
            <a:r>
              <a:rPr lang="ru-RU" b="1" dirty="0" smtClean="0"/>
              <a:t> спортивного оборудования и его последующей эксплуатации (например, тренажерного зала).</a:t>
            </a:r>
          </a:p>
          <a:p>
            <a:r>
              <a:rPr lang="ru-RU" dirty="0" smtClean="0"/>
              <a:t>В тоже время Постановление Правительства РФ от 28.11.2013 № 1087 «Об определении случаев заключения контракта жизненного цикла»                                                                                                                      </a:t>
            </a:r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не предусматривает такую возможность</a:t>
            </a:r>
            <a:r>
              <a:rPr lang="ru-RU" dirty="0" smtClean="0"/>
              <a:t>, разрешая, в тоже время, подобную деятельность в здравоохранении и культуре (внесены изменения Постановлением Правительства РФ от 29 декабря 2015 г. № 1480</a:t>
            </a:r>
            <a:br>
              <a:rPr lang="ru-RU" dirty="0" smtClean="0"/>
            </a:br>
            <a:r>
              <a:rPr lang="ru-RU" dirty="0" smtClean="0"/>
              <a:t>«О внесении изменений в пункт 1 постановления Правительства Российской Федерации от 28 ноября 2013 г. N 1087»</a:t>
            </a: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Предложения по проблематике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58" y="1600200"/>
            <a:ext cx="8572560" cy="4525963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ru-RU" i="1" dirty="0" smtClean="0"/>
              <a:t>Провести </a:t>
            </a:r>
            <a:r>
              <a:rPr lang="ru-RU" b="1" i="1" dirty="0" smtClean="0"/>
              <a:t>мониторинг</a:t>
            </a:r>
            <a:r>
              <a:rPr lang="ru-RU" i="1" dirty="0" smtClean="0"/>
              <a:t> использования различных вариантов налогообложения в сфере спорта в отношении индивидуальных предпринимателей и малых предприятий в целях выработки рекомендации по совершенствованию системы налогообложения в субъектах Российской Федерации</a:t>
            </a:r>
          </a:p>
          <a:p>
            <a:pPr>
              <a:buNone/>
            </a:pPr>
            <a:r>
              <a:rPr lang="ru-RU" b="1" i="1" dirty="0" smtClean="0"/>
              <a:t>Подготовить предложение в Правительство Российской Федерации </a:t>
            </a:r>
            <a:r>
              <a:rPr lang="ru-RU" i="1" dirty="0" smtClean="0"/>
              <a:t>по дополнению пункта 1 Постановления Правительства Российской Федерации от 28.11.2013 № 1087 пунктом следующего содержания:</a:t>
            </a:r>
            <a:endParaRPr lang="ru-RU" dirty="0" smtClean="0"/>
          </a:p>
          <a:p>
            <a:pPr>
              <a:buNone/>
            </a:pPr>
            <a:r>
              <a:rPr lang="ru-RU" i="1" dirty="0" err="1" smtClean="0"/>
              <a:t>п</a:t>
            </a:r>
            <a:r>
              <a:rPr lang="ru-RU" i="1" dirty="0" smtClean="0"/>
              <a:t>) выполнение работ по проектированию, строительству и реконструкции спортивных сооружений (в том числе объектов спорта, объектов капитального строительства, предназначенных для оказания услуг сфере спорта, являющихся частью других объектов, спортивных сооружений, полигонов находящихся в природной среде, организаций, осуществляющих спортивную подготовку), включая закупку спортивного и иного оборудования, предусмотренного проектной документацией указанных объектов.</a:t>
            </a:r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Проблематика вопроса</a:t>
            </a:r>
            <a:endParaRPr lang="ru-RU" sz="3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57298"/>
            <a:ext cx="8258204" cy="4768865"/>
          </a:xfrm>
        </p:spPr>
        <p:txBody>
          <a:bodyPr>
            <a:normAutofit fontScale="77500" lnSpcReduction="20000"/>
          </a:bodyPr>
          <a:lstStyle/>
          <a:p>
            <a:r>
              <a:rPr lang="ru-RU" dirty="0" smtClean="0"/>
              <a:t>В настоящее время отрасль «Физическая культура и спорт» только формируется и имеет </a:t>
            </a:r>
            <a:r>
              <a:rPr lang="ru-RU" b="1" dirty="0" smtClean="0"/>
              <a:t>проблемы роста</a:t>
            </a:r>
          </a:p>
          <a:p>
            <a:r>
              <a:rPr lang="ru-RU" b="1" dirty="0" smtClean="0"/>
              <a:t>Показатели  рентабельности и прибыльности в спортивном бизнесе не являются высокими, чтобы рассчитывать на большой объем инвестиций</a:t>
            </a:r>
          </a:p>
          <a:p>
            <a:r>
              <a:rPr lang="ru-RU" dirty="0" smtClean="0"/>
              <a:t>С целью привлечения дополнительных средств в отрасль "физическая культура и спорт", стимулирования расширения объема предоставляемых ею услуг, укрепления материально-технической базы и т.п. законодательством устанавливаются </a:t>
            </a:r>
            <a:r>
              <a:rPr lang="ru-RU" b="1" dirty="0" smtClean="0"/>
              <a:t>определенные налоговые и иные льготы</a:t>
            </a:r>
          </a:p>
          <a:p>
            <a:r>
              <a:rPr lang="ru-RU" b="1" dirty="0" smtClean="0"/>
              <a:t>Существующая система требует совершенствования для ускоренного развития отрасли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Имеющиеся налоговые льготы для экономики спорта</a:t>
            </a:r>
            <a:endParaRPr lang="ru-RU" sz="3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500174"/>
            <a:ext cx="8472518" cy="4857784"/>
          </a:xfrm>
        </p:spPr>
        <p:txBody>
          <a:bodyPr>
            <a:normAutofit fontScale="85000" lnSpcReduction="10000"/>
          </a:bodyPr>
          <a:lstStyle/>
          <a:p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Освобождаются от уплаты земельного налога (при целевом использовании объекта спорта)</a:t>
            </a:r>
          </a:p>
          <a:p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Освобождение от налога на прибыль по членским взносам и целевым поступлениям</a:t>
            </a:r>
          </a:p>
          <a:p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Сумма налогооблагаемой прибыли любой, а не только физкультурно-спортивной организации независимо от ее организационно-правовой формы может быть уменьшена на величину затрат, связанных с содержанием физкультурно-спортивных организаций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Налогооблагаемая прибыль предприятий, оказывающих спонсорскую помощь физкультурно-спортивным организациям, уменьшается на сумму поддержки, но не более 3% от налогооблагаемой базы</a:t>
            </a:r>
            <a:endParaRPr lang="ru-RU" sz="30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Льготы по НДС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4911741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реализация физкультурно-спортивными организациями входных билетов на проводимые спортивно-зрелищные мероприятия</a:t>
            </a:r>
          </a:p>
          <a:p>
            <a:r>
              <a:rPr lang="ru-RU" dirty="0" smtClean="0"/>
              <a:t>оказание услуг аренды спортивных сооружений для проведения указанных мероприятий</a:t>
            </a:r>
          </a:p>
          <a:p>
            <a:r>
              <a:rPr lang="ru-RU" dirty="0" smtClean="0"/>
              <a:t>услуги по проведению занятий с несовершеннолетними детьми в кружках и секциях (включая спортивные)</a:t>
            </a: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57158" y="274638"/>
            <a:ext cx="8572560" cy="1143000"/>
          </a:xfrm>
        </p:spPr>
        <p:txBody>
          <a:bodyPr>
            <a:no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Льготы по налогам для физических лиц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dirty="0" smtClean="0"/>
              <a:t>стоимость питания, спортивного сооружения, оборудования, спортивной и парадной формы, получаемых спортсменами и работниками физкультурно-спортивных организаций для учебно-тренировочного процесса и участия в спортивных соревнованиях</a:t>
            </a:r>
          </a:p>
          <a:p>
            <a:r>
              <a:rPr lang="ru-RU" dirty="0" smtClean="0"/>
              <a:t>премии и призы (в денежной и натуральной формах), получаемые спортсменами за завоевание первых и призовых мест на Олимпийских играх, чемпионатах и кубках мира и Европы от организаторов указанных спортивных соревнований, а также (на основании постановлений Правительства Российской Федерации) на чемпионатах и кубках Российской Федерации - от организаторов этих спортивных соревнований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Льготные налоговые режимы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 fontAlgn="base"/>
            <a:r>
              <a:rPr lang="ru-RU" b="1" dirty="0" smtClean="0"/>
              <a:t>Упрощенная система налогообложения (УСН)– </a:t>
            </a:r>
            <a:r>
              <a:rPr lang="ru-RU" dirty="0" smtClean="0"/>
              <a:t>лимит годовой выручки в 2017 году – не более 150 млн. руб., численность работников – не более 100 человек.</a:t>
            </a:r>
          </a:p>
          <a:p>
            <a:pPr lvl="0" fontAlgn="base"/>
            <a:r>
              <a:rPr lang="ru-RU" b="1" dirty="0" smtClean="0"/>
              <a:t>Единый налог на вмененный доход (ЕНВД) </a:t>
            </a:r>
            <a:r>
              <a:rPr lang="ru-RU" dirty="0" smtClean="0"/>
              <a:t>– лимит годовой выручки не установлен, но количество работников тоже не должно превышать 100 человек.</a:t>
            </a:r>
          </a:p>
          <a:p>
            <a:pPr lvl="0" fontAlgn="base"/>
            <a:r>
              <a:rPr lang="ru-RU" b="1" dirty="0" smtClean="0"/>
              <a:t>Патентная система налогообложения (ПСН) </a:t>
            </a:r>
            <a:r>
              <a:rPr lang="ru-RU" dirty="0" smtClean="0"/>
              <a:t>– в данном случае работать могут только индивидуальные предприниматели, имеется ограничение в количестве работников (всего 15 человек), причем, это касается всех видов деятельности индивидуального предпринимателя в совокупности. Лимит годовых доходов составляет – 60 </a:t>
            </a:r>
            <a:r>
              <a:rPr lang="ru-RU" dirty="0" err="1" smtClean="0"/>
              <a:t>млн</a:t>
            </a:r>
            <a:r>
              <a:rPr lang="ru-RU" dirty="0" smtClean="0"/>
              <a:t> рублей.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Проблематика налоговых режимов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14422"/>
            <a:ext cx="8401080" cy="5286412"/>
          </a:xfrm>
        </p:spPr>
        <p:txBody>
          <a:bodyPr>
            <a:normAutofit fontScale="85000" lnSpcReduction="10000"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Налоговый режим, основанный на уплате единого налога на вмененный доход (ЕНВД), может применяться далеко не к каждому виду деятельности. Перечень довольно ограничен и прописан в п.2 ст.346.26 НК РФ.  В данном перечне нет услуг, связанной с деятельностью в области физической культуры и спорта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Патентная система налогообложения (ПСН) может применяться в отношении предпринимательской деятельности в области физической культуры и спорта только в отношении проведения занятий по физической культуре и спорту (пункт 28 части 2 статьи 346.43 НК РФ)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Возможности регионов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14422"/>
            <a:ext cx="8229600" cy="4911741"/>
          </a:xfrm>
        </p:spPr>
        <p:txBody>
          <a:bodyPr>
            <a:normAutofit fontScale="77500" lnSpcReduction="20000"/>
          </a:bodyPr>
          <a:lstStyle/>
          <a:p>
            <a:r>
              <a:rPr lang="ru-RU" dirty="0" smtClean="0"/>
              <a:t>С 2016 года список налоговых льгот для малого бизнеса пополнился возможностью региональных властей устанавливать на своей территории для налогоплательщиков единого налога на вмененный доход (ЕНВД) и упрощенной системы налогообложения (УСН) еще </a:t>
            </a:r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более низкие налоговые ставки</a:t>
            </a:r>
            <a:r>
              <a:rPr lang="ru-RU" dirty="0" smtClean="0"/>
              <a:t>, чем предусмотрено этими режимами. </a:t>
            </a:r>
          </a:p>
          <a:p>
            <a:pPr>
              <a:buNone/>
            </a:pPr>
            <a:r>
              <a:rPr lang="ru-RU" dirty="0" smtClean="0"/>
              <a:t>Налоговая ставка по ЕНВД может быть уменьшена с 15% до 7,5%, а на УСН – с 6% до 1%. </a:t>
            </a:r>
          </a:p>
          <a:p>
            <a:pPr>
              <a:buNone/>
            </a:pPr>
            <a:r>
              <a:rPr lang="ru-RU" dirty="0" smtClean="0"/>
              <a:t>Регионы могут создавать на своей территории настоящие налоговые гавани почти </a:t>
            </a:r>
            <a:r>
              <a:rPr lang="ru-RU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 нулевым налогообложением</a:t>
            </a:r>
            <a:r>
              <a:rPr lang="ru-RU" dirty="0" smtClean="0"/>
              <a:t>. Все, что требуется государству от предпринимателей, зарегистрировавшихся в этих регионах, - это создание рабочих мест и внесение страховых взносов за работников.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Имеющаяся практика по другим отраслям экономики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fontAlgn="base">
              <a:buNone/>
            </a:pPr>
            <a:r>
              <a:rPr lang="ru-RU" dirty="0" smtClean="0"/>
              <a:t>Впервые зарегистрированным индивидуальным предпринимателям предоставляется право в течение двух налоговых периодов (в течение двух лет) после регистрации формироваться и совершенствоваться в рамках «налоговых каникул», другими словами функционировать по нулевой налоговой ставке. </a:t>
            </a:r>
          </a:p>
          <a:p>
            <a:pPr fontAlgn="base">
              <a:buNone/>
            </a:pPr>
            <a:r>
              <a:rPr lang="ru-RU" dirty="0" smtClean="0"/>
              <a:t>Для реализации данного проекта устанавливаются ряд обязательных требований:</a:t>
            </a:r>
          </a:p>
          <a:p>
            <a:pPr lvl="0" fontAlgn="base"/>
            <a:r>
              <a:rPr lang="ru-RU" dirty="0" smtClean="0"/>
              <a:t>быть впервые зарегистрированным в качестве индивидуального предпринимателя, но только после вступления в действие «налоговых каникул»;</a:t>
            </a:r>
          </a:p>
          <a:p>
            <a:pPr lvl="0" fontAlgn="base"/>
            <a:r>
              <a:rPr lang="ru-RU" dirty="0" smtClean="0"/>
              <a:t>выбрать налоговый режим ПСН или УСН;</a:t>
            </a:r>
          </a:p>
          <a:p>
            <a:pPr lvl="0" fontAlgn="base"/>
            <a:r>
              <a:rPr lang="ru-RU" dirty="0" smtClean="0"/>
              <a:t>осуществлять деятельность, указанную в региональном законе о налоговых каникулах.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831</Words>
  <Application>Microsoft Office PowerPoint</Application>
  <PresentationFormat>Экран (4:3)</PresentationFormat>
  <Paragraphs>47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О совершенствовании системы налогообложения индивидуальных предпринимателей и малых предприятий, осуществляющих деятельность в области физической культуры и спорта </vt:lpstr>
      <vt:lpstr>Проблематика вопроса</vt:lpstr>
      <vt:lpstr>Имеющиеся налоговые льготы для экономики спорта</vt:lpstr>
      <vt:lpstr>Льготы по НДС</vt:lpstr>
      <vt:lpstr>Льготы по налогам для физических лиц</vt:lpstr>
      <vt:lpstr>Льготные налоговые режимы</vt:lpstr>
      <vt:lpstr>Проблематика налоговых режимов</vt:lpstr>
      <vt:lpstr>Возможности регионов</vt:lpstr>
      <vt:lpstr>Имеющаяся практика по другим отраслям экономики</vt:lpstr>
      <vt:lpstr> «Контракт жизненного цикла»</vt:lpstr>
      <vt:lpstr>Предложения по проблематике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 совершенствовании системы налогообложения индивидуальных предпринимателей и малых предприятий, осуществляющих деятельность в области физической культуры и спорта</dc:title>
  <dc:creator>USER</dc:creator>
  <cp:lastModifiedBy>Назарова Е.В. (197)</cp:lastModifiedBy>
  <cp:revision>8</cp:revision>
  <dcterms:created xsi:type="dcterms:W3CDTF">2018-02-01T09:13:09Z</dcterms:created>
  <dcterms:modified xsi:type="dcterms:W3CDTF">2018-02-05T12:55:40Z</dcterms:modified>
</cp:coreProperties>
</file>

<file path=docProps/thumbnail.jpeg>
</file>