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5"/>
  </p:handoutMasterIdLst>
  <p:sldIdLst>
    <p:sldId id="256" r:id="rId2"/>
    <p:sldId id="315" r:id="rId3"/>
    <p:sldId id="314" r:id="rId4"/>
    <p:sldId id="257" r:id="rId5"/>
    <p:sldId id="258" r:id="rId6"/>
    <p:sldId id="303" r:id="rId7"/>
    <p:sldId id="304" r:id="rId8"/>
    <p:sldId id="305" r:id="rId9"/>
    <p:sldId id="306" r:id="rId10"/>
    <p:sldId id="307" r:id="rId11"/>
    <p:sldId id="308" r:id="rId12"/>
    <p:sldId id="287" r:id="rId13"/>
    <p:sldId id="290" r:id="rId14"/>
    <p:sldId id="310" r:id="rId15"/>
    <p:sldId id="313" r:id="rId16"/>
    <p:sldId id="311" r:id="rId17"/>
    <p:sldId id="312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09" r:id="rId33"/>
    <p:sldId id="302" r:id="rId34"/>
  </p:sldIdLst>
  <p:sldSz cx="12192000" cy="6858000"/>
  <p:notesSz cx="6669088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0868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>
        <p:scale>
          <a:sx n="81" d="100"/>
          <a:sy n="81" d="100"/>
        </p:scale>
        <p:origin x="-570" y="-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999683E-63C8-49E6-9CAF-011CFA5D60BF}" type="datetimeFigureOut">
              <a:rPr lang="ru-RU"/>
              <a:pPr>
                <a:defRPr/>
              </a:pPr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8250" y="9428163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D5FBC89-201A-4511-BAFC-EE71D80FC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35DA7-EDE4-4800-A881-F9E61DA8DFF6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5211A-BF40-4A0B-A7E8-0F115517E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E5EE6-680D-46C5-904C-B3215184EF82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551C9-7863-4452-862F-599B0B3A3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4FC57-2C37-4CCD-82F3-3AD67425904B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18CE8-3EF1-4654-8BFE-E7AD4A6045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3336A-2FD6-4389-9791-B3FBB6F579C9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8B258-D890-4780-8308-F9FCF75CE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C2149-4FCB-4F22-B75D-0A7786B7C560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C27E4-4014-4D04-BB2F-F8DA4027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C4DD4-BF62-41FA-A67B-0C4842570088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AA901-4797-478E-8ECD-FD6FE03CF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B4B90-3EF8-41BD-9C0D-EB7394E5ED4C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90C7B-B1AC-4472-8B40-61DC80ED5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E1345-4535-4FCF-9111-F88D3557B79A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4AE09-44DA-491E-90DB-22353CA7A7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61AD6-9739-4A21-A85C-D696AA6A83B6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07FA3-BCE2-48CB-9D2B-0F4127472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C201C-6201-47BC-BAC7-1FC376112EEC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B9F71-A0E2-4A75-8709-734EC0236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87288-7752-4205-AA76-6677D9093ED7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A482B-62BC-42C2-84CD-7D34209C5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2E14A-45E0-440D-918E-B7840E3666A3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486FA-B6CD-4E3F-99B7-58CC42DE1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B4240-8475-4AB3-A7FD-E61C17570477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E4BCD-A743-4B3E-A659-953F7974A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0704B-768C-4C64-9C6A-CEA95ACF096C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01D47-415A-47CE-8297-961CF89D1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E93BB-4EF4-46A5-B631-EA65D95618F8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63DE2-9DC6-4E70-9FB0-042C23F3A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51B33-E9CB-4DC2-8286-BA0C3189547F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4D240-12D0-46FD-9FF3-4647605DE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3EE12C-FD93-4414-B0A0-187EEA54BF52}" type="datetimeFigureOut">
              <a:rPr lang="en-US"/>
              <a:pPr>
                <a:defRPr/>
              </a:pPr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31B4E5-5258-4DDD-AAA3-675F5447F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66" r:id="rId11"/>
    <p:sldLayoutId id="2147483655" r:id="rId12"/>
    <p:sldLayoutId id="2147483667" r:id="rId13"/>
    <p:sldLayoutId id="2147483654" r:id="rId14"/>
    <p:sldLayoutId id="2147483653" r:id="rId15"/>
    <p:sldLayoutId id="2147483652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1506538" y="396875"/>
            <a:ext cx="7767637" cy="2498725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chemeClr val="tx1"/>
                </a:solidFill>
                <a:latin typeface="Arial" charset="0"/>
              </a:rPr>
              <a:t>ОПАСНЫЕ </a:t>
            </a:r>
            <a:r>
              <a:rPr lang="ru-RU" altLang="ja-JP" sz="2800" b="1" smtClean="0">
                <a:solidFill>
                  <a:schemeClr val="tx1"/>
                </a:solidFill>
              </a:rPr>
              <a:t>ОТХОД</a:t>
            </a:r>
            <a:r>
              <a:rPr lang="ru-RU" altLang="ja-JP" sz="2800" b="1" smtClean="0">
                <a:solidFill>
                  <a:schemeClr val="tx1"/>
                </a:solidFill>
                <a:latin typeface="Arial" charset="0"/>
              </a:rPr>
              <a:t>Ы</a:t>
            </a:r>
            <a:r>
              <a:rPr lang="ru-RU" altLang="ja-JP" sz="2800" b="1" smtClean="0">
                <a:solidFill>
                  <a:schemeClr val="tx1"/>
                </a:solidFill>
              </a:rPr>
              <a:t> </a:t>
            </a:r>
            <a:r>
              <a:rPr lang="ru-RU" altLang="ja-JP" sz="2800" b="1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altLang="ja-JP" sz="2800" b="1" smtClean="0">
                <a:solidFill>
                  <a:schemeClr val="tx1"/>
                </a:solidFill>
                <a:latin typeface="Arial" charset="0"/>
              </a:rPr>
            </a:br>
            <a:r>
              <a:rPr lang="ru-RU" altLang="ja-JP" sz="2800" b="1" smtClean="0">
                <a:solidFill>
                  <a:schemeClr val="tx1"/>
                </a:solidFill>
              </a:rPr>
              <a:t>В РОССИ</a:t>
            </a:r>
            <a:r>
              <a:rPr lang="ru-RU" altLang="ja-JP" sz="2800" b="1" smtClean="0">
                <a:solidFill>
                  <a:schemeClr val="tx1"/>
                </a:solidFill>
                <a:latin typeface="Arial" charset="0"/>
              </a:rPr>
              <a:t>ЙСКОЙ ФЕДЕРАЦИИ</a:t>
            </a:r>
            <a:r>
              <a:rPr lang="ru-RU" altLang="ja-JP" sz="2800" b="1" smtClean="0">
                <a:solidFill>
                  <a:schemeClr val="tx1"/>
                </a:solidFill>
              </a:rPr>
              <a:t/>
            </a:r>
            <a:br>
              <a:rPr lang="ru-RU" altLang="ja-JP" sz="2800" b="1" smtClean="0">
                <a:solidFill>
                  <a:schemeClr val="tx1"/>
                </a:solidFill>
              </a:rPr>
            </a:br>
            <a:r>
              <a:rPr lang="ru-RU" altLang="ja-JP" sz="2800" b="1" smtClean="0">
                <a:solidFill>
                  <a:schemeClr val="tx1"/>
                </a:solidFill>
              </a:rPr>
              <a:t> </a:t>
            </a:r>
            <a:br>
              <a:rPr lang="ru-RU" altLang="ja-JP" sz="2800" b="1" smtClean="0">
                <a:solidFill>
                  <a:schemeClr val="tx1"/>
                </a:solidFill>
              </a:rPr>
            </a:br>
            <a:r>
              <a:rPr lang="ru-RU" sz="1800" i="1" smtClean="0">
                <a:solidFill>
                  <a:schemeClr val="tx1"/>
                </a:solidFill>
              </a:rPr>
              <a:t>по материалам </a:t>
            </a:r>
            <a:r>
              <a:rPr lang="ru-RU" sz="1800" i="1" smtClean="0">
                <a:solidFill>
                  <a:schemeClr val="tx1"/>
                </a:solidFill>
                <a:latin typeface="Arial" charset="0"/>
              </a:rPr>
              <a:t>г</a:t>
            </a:r>
            <a:r>
              <a:rPr lang="ru-RU" sz="1800" i="1" smtClean="0">
                <a:solidFill>
                  <a:schemeClr val="tx1"/>
                </a:solidFill>
              </a:rPr>
              <a:t>осдоклад</a:t>
            </a:r>
            <a:r>
              <a:rPr lang="ru-RU" sz="1800" i="1" smtClean="0">
                <a:solidFill>
                  <a:schemeClr val="tx1"/>
                </a:solidFill>
                <a:latin typeface="Arial" charset="0"/>
              </a:rPr>
              <a:t>ов и инспекций независимых экспертов </a:t>
            </a:r>
            <a:br>
              <a:rPr lang="ru-RU" sz="1800" i="1" smtClean="0">
                <a:solidFill>
                  <a:schemeClr val="tx1"/>
                </a:solidFill>
                <a:latin typeface="Arial" charset="0"/>
              </a:rPr>
            </a:br>
            <a:r>
              <a:rPr lang="ru-RU" sz="1800" i="1" smtClean="0">
                <a:solidFill>
                  <a:schemeClr val="tx1"/>
                </a:solidFill>
                <a:latin typeface="Arial" charset="0"/>
              </a:rPr>
              <a:t>за</a:t>
            </a:r>
            <a:r>
              <a:rPr lang="ru-RU" sz="1800" i="1" smtClean="0">
                <a:solidFill>
                  <a:schemeClr val="tx1"/>
                </a:solidFill>
              </a:rPr>
              <a:t> 2017-201</a:t>
            </a:r>
            <a:r>
              <a:rPr lang="ru-RU" sz="1800" i="1" smtClean="0">
                <a:solidFill>
                  <a:schemeClr val="tx1"/>
                </a:solidFill>
                <a:latin typeface="Arial" charset="0"/>
              </a:rPr>
              <a:t>8</a:t>
            </a:r>
            <a:r>
              <a:rPr lang="ru-RU" sz="1800" i="1" smtClean="0">
                <a:solidFill>
                  <a:schemeClr val="tx1"/>
                </a:solidFill>
              </a:rPr>
              <a:t> год</a:t>
            </a:r>
            <a:br>
              <a:rPr lang="ru-RU" sz="1800" i="1" smtClean="0">
                <a:solidFill>
                  <a:schemeClr val="tx1"/>
                </a:solidFill>
              </a:rPr>
            </a:br>
            <a:endParaRPr lang="ru-RU" sz="1800" i="1" smtClean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6538" y="3413125"/>
            <a:ext cx="8599487" cy="1627188"/>
          </a:xfrm>
        </p:spPr>
        <p:txBody>
          <a:bodyPr>
            <a:normAutofit/>
          </a:bodyPr>
          <a:lstStyle/>
          <a:p>
            <a:r>
              <a:rPr lang="en-US" b="1" smtClean="0">
                <a:solidFill>
                  <a:schemeClr val="tx1"/>
                </a:solidFill>
              </a:rPr>
              <a:t/>
            </a:r>
            <a:br>
              <a:rPr lang="en-US" b="1" smtClean="0">
                <a:solidFill>
                  <a:schemeClr val="tx1"/>
                </a:solidFill>
              </a:rPr>
            </a:br>
            <a:r>
              <a:rPr lang="ru-RU" b="1" smtClean="0">
                <a:solidFill>
                  <a:schemeClr val="tx1"/>
                </a:solidFill>
              </a:rPr>
              <a:t> </a:t>
            </a:r>
            <a:r>
              <a:rPr lang="en-US" b="1" smtClean="0">
                <a:solidFill>
                  <a:schemeClr val="tx1"/>
                </a:solidFill>
              </a:rPr>
              <a:t/>
            </a:r>
            <a:br>
              <a:rPr lang="en-US" b="1" smtClean="0">
                <a:solidFill>
                  <a:schemeClr val="tx1"/>
                </a:solidFill>
              </a:rPr>
            </a:br>
            <a:r>
              <a:rPr lang="ru-RU" b="1" smtClean="0">
                <a:solidFill>
                  <a:schemeClr val="tx1"/>
                </a:solidFill>
                <a:latin typeface="Arial" charset="0"/>
              </a:rPr>
              <a:t>заседание ТПП РФ, 2 марта 2018, </a:t>
            </a:r>
            <a:r>
              <a:rPr lang="ru-RU" b="1" smtClean="0">
                <a:solidFill>
                  <a:schemeClr val="tx1"/>
                </a:solidFill>
              </a:rPr>
              <a:t>М</a:t>
            </a:r>
            <a:r>
              <a:rPr lang="ru-RU" b="1" smtClean="0">
                <a:solidFill>
                  <a:schemeClr val="tx1"/>
                </a:solidFill>
                <a:latin typeface="Arial" charset="0"/>
              </a:rPr>
              <a:t>осква</a:t>
            </a:r>
            <a:r>
              <a:rPr lang="en-US" b="1" smtClean="0">
                <a:solidFill>
                  <a:schemeClr val="tx1"/>
                </a:solidFill>
              </a:rPr>
              <a:t/>
            </a:r>
            <a:br>
              <a:rPr lang="en-US" b="1" smtClean="0">
                <a:solidFill>
                  <a:schemeClr val="tx1"/>
                </a:solidFill>
              </a:rPr>
            </a:br>
            <a:endParaRPr lang="ru-RU" smtClean="0">
              <a:solidFill>
                <a:srgbClr val="7F7F7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05425" y="4873625"/>
            <a:ext cx="3633788" cy="20145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Оксана Цитцер, </a:t>
            </a:r>
          </a:p>
          <a:p>
            <a:pPr algn="r"/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/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эксперт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Центра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«Эко-Согласие»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, Москва</a:t>
            </a:r>
          </a:p>
          <a:p>
            <a:pPr algn="r"/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и ЧРОЭО </a:t>
            </a:r>
          </a:p>
          <a:p>
            <a:pPr algn="r"/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"Экологический Консалтинг«, Челябинск</a:t>
            </a:r>
            <a:endParaRPr lang="en-US" altLang="en-US">
              <a:latin typeface="Trebuchet MS" pitchFamily="34" charset="0"/>
            </a:endParaRP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64750" y="250825"/>
            <a:ext cx="1627188" cy="18780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2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963" y="3621088"/>
            <a:ext cx="4321175" cy="31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0"/>
            <a:ext cx="10291762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788" y="2478088"/>
            <a:ext cx="10245725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996950" y="766763"/>
            <a:ext cx="84391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ru-RU" sz="2400"/>
              <a:t>Стоит подчеркнуть, что за период с 2000 г. по 2015 г. во многих государствах Европы объемы захоронения муниципальных отходов сократились в очень больших масштабах – как по общему тоннажу, так и в расчете на 1 жителя. </a:t>
            </a:r>
          </a:p>
          <a:p>
            <a:pPr defTabSz="914400"/>
            <a:endParaRPr lang="ru-RU" sz="2400"/>
          </a:p>
          <a:p>
            <a:pPr defTabSz="914400"/>
            <a:r>
              <a:rPr lang="ru-RU" sz="2400" b="1"/>
              <a:t>В таких странах,как Бельгия, Германия и Швеция соответствующие показатели снизились в десятки раз, а в Швейцарии в последние годы это захоронение вообще не производилось. </a:t>
            </a:r>
          </a:p>
          <a:p>
            <a:pPr defTabSz="914400"/>
            <a:endParaRPr lang="ru-RU" sz="2400" b="1"/>
          </a:p>
          <a:p>
            <a:pPr defTabSz="914400"/>
            <a:r>
              <a:rPr lang="ru-RU" sz="2400" b="1">
                <a:solidFill>
                  <a:srgbClr val="FF0000"/>
                </a:solidFill>
              </a:rPr>
              <a:t>В России произошло увеличение объема захоронения ТБО.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409575"/>
            <a:ext cx="8596312" cy="5126038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400" b="1" dirty="0">
                <a:solidFill>
                  <a:srgbClr val="FF0000"/>
                </a:solidFill>
              </a:rPr>
              <a:t>ТРАНСГРАНИЧНАЯ ПЕРЕВОЗКА ОПАСНЫХ </a:t>
            </a:r>
            <a:r>
              <a:rPr lang="ru-RU" sz="2400" b="1" dirty="0" smtClean="0">
                <a:solidFill>
                  <a:srgbClr val="FF0000"/>
                </a:solidFill>
              </a:rPr>
              <a:t>ОТХОДОВ 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Российская Федерация является Стороной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Базельской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конвенции о контроле за трансграничной перевозкой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опасных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отходов и их удалением.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Росприроднадзор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выдает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разрешения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трансграничную перевозку опасных отходов в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рамках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Базельской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конвенции. Сведения о выданных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Росприроднадзором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разрешениях приведены в таблице </a:t>
            </a:r>
          </a:p>
        </p:txBody>
      </p:sp>
      <p:pic>
        <p:nvPicPr>
          <p:cNvPr id="3686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863" y="3979863"/>
            <a:ext cx="8596312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050" y="1125538"/>
            <a:ext cx="8596313" cy="5383212"/>
          </a:xfrm>
        </p:spPr>
        <p:txBody>
          <a:bodyPr>
            <a:normAutofit/>
          </a:bodyPr>
          <a:lstStyle/>
          <a:p>
            <a:pPr marL="0" indent="0">
              <a:buFont typeface="Wingdings 3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</a:rPr>
              <a:t>О ФИНАНСИРОВАНИИ ОБРАЩЕНИЯ С ОПАСНЫМИ ОТХОДАМИ В РОССИИ</a:t>
            </a:r>
          </a:p>
          <a:p>
            <a:pPr marL="0" indent="0"/>
            <a:r>
              <a:rPr lang="ru-RU" sz="2000" smtClean="0"/>
              <a:t>Основное бремя финансирования обращения с опасными и иными отходами несут владельцы отходов и субъекты федерации, в которых размещены региональные полигоны и места хранения отходов </a:t>
            </a:r>
          </a:p>
          <a:p>
            <a:pPr marL="0" indent="0"/>
            <a:endParaRPr lang="ru-RU" sz="2000" smtClean="0"/>
          </a:p>
          <a:p>
            <a:pPr marL="0" indent="0"/>
            <a:r>
              <a:rPr lang="ru-RU" sz="2000" smtClean="0"/>
              <a:t>В случае устаревших накоплений отходов (прошлый экологический ущерб) одним из источников финансирования работ по ликвидации/утилизации опасных отходов может быть поддержка субъектов федерации из федерального бюджета в рамках Федеральной целевой программы «Ликвидация накопленного экологического ущерба» на 2014 – 2025 годы или в рамках программ по охране окружающей среды субъектов федерации.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674688"/>
          </a:xfrm>
        </p:spPr>
        <p:txBody>
          <a:bodyPr/>
          <a:lstStyle/>
          <a:p>
            <a:r>
              <a:rPr lang="ru-RU" sz="2800" smtClean="0">
                <a:solidFill>
                  <a:srgbClr val="FF0000"/>
                </a:solidFill>
              </a:rPr>
              <a:t>ФАРМАЦЕВТИЧЕСКИЕ ОТХОДЫ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812800" y="1747838"/>
            <a:ext cx="9702800" cy="4486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b="1"/>
              <a:t>Безопасное обращение с отходами лекарственных препаратов</a:t>
            </a: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На </a:t>
            </a:r>
            <a:r>
              <a:rPr lang="ru-RU"/>
              <a:t>4</a:t>
            </a:r>
            <a:r>
              <a:rPr lang="en-US"/>
              <a:t> сессии </a:t>
            </a:r>
            <a:r>
              <a:rPr lang="ru-RU"/>
              <a:t>МКРХВ</a:t>
            </a:r>
            <a:r>
              <a:rPr lang="en-US"/>
              <a:t>, прошедшей в 2015 году, был</a:t>
            </a:r>
            <a:r>
              <a:rPr lang="ru-RU"/>
              <a:t>о</a:t>
            </a:r>
            <a:r>
              <a:rPr lang="en-US"/>
              <a:t> принят</a:t>
            </a:r>
            <a:r>
              <a:rPr lang="ru-RU"/>
              <a:t>о направление -</a:t>
            </a:r>
            <a:r>
              <a:rPr lang="en-US"/>
              <a:t>  экологически стойки</a:t>
            </a:r>
            <a:r>
              <a:rPr lang="ru-RU"/>
              <a:t>е</a:t>
            </a:r>
            <a:r>
              <a:rPr lang="en-US"/>
              <a:t> фармацевтически</a:t>
            </a:r>
            <a:r>
              <a:rPr lang="ru-RU"/>
              <a:t>е</a:t>
            </a:r>
            <a:r>
              <a:rPr lang="en-US"/>
              <a:t> загрязнители. </a:t>
            </a:r>
            <a:endParaRPr lang="ru-RU"/>
          </a:p>
          <a:p>
            <a:r>
              <a:rPr lang="en-US"/>
              <a:t>Кроме того, в Глобальном плане действий Стратегического подхода к международному регулированию химических веществ    (СПМРХВ) </a:t>
            </a:r>
            <a:r>
              <a:rPr lang="ru-RU"/>
              <a:t>появилась </a:t>
            </a:r>
            <a:r>
              <a:rPr lang="en-US"/>
              <a:t>деятельность </a:t>
            </a:r>
            <a:r>
              <a:rPr lang="ru-RU"/>
              <a:t>по </a:t>
            </a:r>
            <a:r>
              <a:rPr lang="en-US"/>
              <a:t>прекращени</a:t>
            </a:r>
            <a:r>
              <a:rPr lang="ru-RU"/>
              <a:t>ю</a:t>
            </a:r>
            <a:r>
              <a:rPr lang="en-US"/>
              <a:t> сброса на свалки и минимизация выбросов опасных веществ    и материалов - центральный по важности аспект рационального регулирования химических веществ и отходов. 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 Проблема стойких фармацевтических загрязнителей также исключительно важна для минимизации значительных негативных воздействий на здоровье человека и на окружающую среду, связанных с экспозицией по опасным химическим веществам и отходам. Соответственно, в рамках СПМРХВ после 2020 г. </a:t>
            </a:r>
            <a:r>
              <a:rPr lang="ru-RU"/>
              <a:t>предлагается</a:t>
            </a:r>
            <a:r>
              <a:rPr lang="en-US"/>
              <a:t> разработать дальнейшие инициативы и планы действий</a:t>
            </a:r>
            <a:r>
              <a:rPr lang="ru-RU"/>
              <a:t> в этом направлении</a:t>
            </a:r>
            <a:r>
              <a:rPr lang="en-US"/>
              <a:t>.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582613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ХИМИЧЕСКИЕ ОТХОДЫ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231775" y="1127125"/>
            <a:ext cx="1035685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/>
              <a:t>Общепрограммная политическая стратегия СПМРХВ указывает на необходимость “сокращения образования опасных отходов как с точки зрения их объема, так и уровня токсичности и обеспечения экологически обоснованного регулирования опасных отходов, включая их хранение, обработку и удаление.” </a:t>
            </a:r>
          </a:p>
          <a:p>
            <a:endParaRPr lang="ru-RU" sz="2000"/>
          </a:p>
          <a:p>
            <a:r>
              <a:rPr lang="ru-RU" sz="2000"/>
              <a:t>СПМРХВ также стремится предотвратить незаконный оборот отходов. </a:t>
            </a:r>
          </a:p>
          <a:p>
            <a:endParaRPr lang="ru-RU" sz="2000"/>
          </a:p>
          <a:p>
            <a:r>
              <a:rPr lang="ru-RU" sz="2000"/>
              <a:t>В Глобальном плане действий СПМРХВ имеются направления деятельности, связанные с предотвращением и сокращением образования отходов, с сокращением образования отходов на источнике и с безотходным управлением ресурсами. </a:t>
            </a:r>
          </a:p>
          <a:p>
            <a:endParaRPr lang="ru-RU" sz="2000"/>
          </a:p>
          <a:p>
            <a:r>
              <a:rPr lang="ru-RU" sz="2000"/>
              <a:t>Пункты Глобального плана действий СПМРХВ, имеющие отношение к обращению с отходами, в том числе и безотходность, включают пункты 68-73, 118, 121, 161-162, 169, 171-172, 187, 234, 258-262 и 272-273.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СОВРЕМЕННАЯ ТОРГОВЛЯ И МИНИМИЗАЦИЯ ОБРАЗОВАНИЯ ОПАСНЫХ ОТХОДОВ</a:t>
            </a: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398463" y="1387475"/>
            <a:ext cx="103346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/>
              <a:t>Пластиковая упаковка и пакеты массово используются в мире и в России уже более четверти века. </a:t>
            </a:r>
          </a:p>
          <a:p>
            <a:endParaRPr lang="ru-RU" b="1"/>
          </a:p>
          <a:p>
            <a:r>
              <a:rPr lang="ru-RU" b="1"/>
              <a:t>Сегодня они — самый продаваемый товар в сетевых розничных магазинах. </a:t>
            </a:r>
          </a:p>
          <a:p>
            <a:endParaRPr lang="ru-RU" b="1"/>
          </a:p>
          <a:p>
            <a:r>
              <a:rPr lang="ru-RU" b="1"/>
              <a:t>Мы стали зависимы от пакетов: даже безобидный банан многие заворачивают в прозрачный мешок, хотя он не может пролиться или рассыпаться в сумку. </a:t>
            </a:r>
          </a:p>
          <a:p>
            <a:endParaRPr lang="ru-RU" b="1"/>
          </a:p>
          <a:p>
            <a:r>
              <a:rPr lang="ru-RU" b="1"/>
              <a:t>Пакеты захватывают ящики наших маленьких кухонь и встраиваются в местные пейзажи.</a:t>
            </a:r>
            <a:endParaRPr lang="ru-RU" altLang="ja-JP"/>
          </a:p>
          <a:p>
            <a:r>
              <a:rPr lang="ru-RU" altLang="ja-JP" b="1">
                <a:solidFill>
                  <a:srgbClr val="FF0000"/>
                </a:solidFill>
              </a:rPr>
              <a:t>Но уже сейчас люди в разных городах мира и России стараются справиться с этой опасной зависимостью </a:t>
            </a:r>
          </a:p>
        </p:txBody>
      </p:sp>
      <p:pic>
        <p:nvPicPr>
          <p:cNvPr id="65541" name="Picture 5" descr="139345_2506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1388" y="4606925"/>
            <a:ext cx="571658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10166350" cy="1427163"/>
          </a:xfrm>
        </p:spPr>
        <p:txBody>
          <a:bodyPr/>
          <a:lstStyle/>
          <a:p>
            <a:r>
              <a:rPr lang="ru-RU" sz="1800" b="1" smtClean="0">
                <a:solidFill>
                  <a:srgbClr val="FF0000"/>
                </a:solidFill>
              </a:rPr>
              <a:t>ГРИНПИС совместно с российскими дизайнерами создал первую в мире выставку на колёсах «Ноль отходов». Экспозиция путешествовала на колесах в 2017 г.  Посетители выставки узнавали зачем нужен раздельный сбор отходов, как перерабатывают мусор в России, как установить несколько баков на маленькой кухне, где возможно сдать отходы на переработку в их городе.</a:t>
            </a:r>
            <a:r>
              <a:rPr lang="ru-RU" sz="2000" b="1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66564" name="Picture 4" descr="Маршрут передвижной выставки Гринпи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8" y="1574800"/>
            <a:ext cx="8277225" cy="509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663575"/>
          </a:xfrm>
        </p:spPr>
        <p:txBody>
          <a:bodyPr/>
          <a:lstStyle/>
          <a:p>
            <a:r>
              <a:rPr lang="ru-RU" sz="2000" b="1" smtClean="0">
                <a:solidFill>
                  <a:srgbClr val="FF0000"/>
                </a:solidFill>
              </a:rPr>
              <a:t>Пример работы общественных организаций по проблеме опасных отходов в Нижегородской области (г.Н.Новгород, г.Дзержинск, г.Выкса, Балахнинский  район, Богородский район) </a:t>
            </a:r>
            <a:br>
              <a:rPr lang="ru-RU" sz="2000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/>
            </a:r>
            <a:br>
              <a:rPr lang="ru-RU" sz="2000" b="1" smtClean="0">
                <a:solidFill>
                  <a:srgbClr val="FF0000"/>
                </a:solidFill>
              </a:rPr>
            </a:br>
            <a:r>
              <a:rPr lang="ru-RU" sz="2000" b="1" i="1" smtClean="0">
                <a:solidFill>
                  <a:schemeClr val="tx1"/>
                </a:solidFill>
              </a:rPr>
              <a:t>материалы и фото Дмитрия Левашова, эколога, члена общественного совета при губернаторе Нижегородской области</a:t>
            </a:r>
          </a:p>
        </p:txBody>
      </p:sp>
      <p:pic>
        <p:nvPicPr>
          <p:cNvPr id="70660" name="Рисунок 3" descr="Копия IMG_66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1013" y="3060700"/>
            <a:ext cx="629602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179388" y="160338"/>
            <a:ext cx="9378950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/>
            <a:r>
              <a:rPr lang="ru-RU" b="1" u="sng">
                <a:solidFill>
                  <a:srgbClr val="FF0000"/>
                </a:solidFill>
              </a:rPr>
              <a:t>г.Дзержинск:</a:t>
            </a:r>
            <a:r>
              <a:rPr lang="ru-RU" b="1" u="sng"/>
              <a:t> </a:t>
            </a:r>
            <a:endParaRPr lang="ru-RU"/>
          </a:p>
          <a:p>
            <a:pPr indent="571500"/>
            <a:endParaRPr lang="ru-RU"/>
          </a:p>
          <a:p>
            <a:pPr indent="571500">
              <a:buFont typeface="Wingdings" pitchFamily="2" charset="2"/>
              <a:buChar char="Ø"/>
            </a:pPr>
            <a:r>
              <a:rPr lang="ru-RU"/>
              <a:t>  Свалка свинцовых отходов ОАО «Синтез», </a:t>
            </a:r>
            <a:r>
              <a:rPr lang="ru-RU" b="1">
                <a:solidFill>
                  <a:srgbClr val="FF0000"/>
                </a:solidFill>
              </a:rPr>
              <a:t>51 000 т</a:t>
            </a:r>
            <a:r>
              <a:rPr lang="ru-RU"/>
              <a:t>. 	</a:t>
            </a:r>
          </a:p>
          <a:p>
            <a:pPr indent="571500">
              <a:buFont typeface="Wingdings" pitchFamily="2" charset="2"/>
              <a:buChar char="Ø"/>
            </a:pPr>
            <a:endParaRPr lang="ru-RU"/>
          </a:p>
          <a:p>
            <a:pPr indent="571500">
              <a:buFont typeface="Wingdings" pitchFamily="2" charset="2"/>
              <a:buChar char="Ø"/>
            </a:pPr>
            <a:r>
              <a:rPr lang="ru-RU"/>
              <a:t>  Площадка временного хранения отходов гранозана, установки термического обезвреживания отходов ОАО «Синтез», </a:t>
            </a:r>
            <a:r>
              <a:rPr lang="ru-RU" b="1">
                <a:solidFill>
                  <a:srgbClr val="FF0000"/>
                </a:solidFill>
              </a:rPr>
              <a:t>1662,14 т.</a:t>
            </a:r>
          </a:p>
          <a:p>
            <a:pPr indent="571500">
              <a:buFont typeface="Wingdings" pitchFamily="2" charset="2"/>
              <a:buChar char="Ø"/>
            </a:pPr>
            <a:endParaRPr lang="ru-RU" b="1">
              <a:solidFill>
                <a:srgbClr val="FF0000"/>
              </a:solidFill>
            </a:endParaRPr>
          </a:p>
          <a:p>
            <a:pPr indent="571500">
              <a:buFont typeface="Wingdings" pitchFamily="2" charset="2"/>
              <a:buChar char="Ø"/>
            </a:pPr>
            <a:r>
              <a:rPr lang="ru-RU"/>
              <a:t>  Золоотвал Игумновской ТЭЦ ОАО «ТГК-6», </a:t>
            </a:r>
            <a:r>
              <a:rPr lang="ru-RU" b="1">
                <a:solidFill>
                  <a:srgbClr val="FF0000"/>
                </a:solidFill>
              </a:rPr>
              <a:t>8,4 млн. т.</a:t>
            </a:r>
          </a:p>
          <a:p>
            <a:pPr indent="571500">
              <a:buFont typeface="Wingdings" pitchFamily="2" charset="2"/>
              <a:buChar char="Ø"/>
            </a:pPr>
            <a:endParaRPr lang="ru-RU" b="1">
              <a:solidFill>
                <a:srgbClr val="FF0000"/>
              </a:solidFill>
            </a:endParaRPr>
          </a:p>
          <a:p>
            <a:pPr indent="571500">
              <a:buFont typeface="Wingdings" pitchFamily="2" charset="2"/>
              <a:buChar char="Ø"/>
            </a:pPr>
            <a:r>
              <a:rPr lang="ru-RU"/>
              <a:t>  Отходы от расчистки канала «Волосяниха» Завод №96 «Капролактам» (ДДТ, ПХБ, ртуть, свинец, мышьяк), </a:t>
            </a:r>
            <a:r>
              <a:rPr lang="ru-RU" b="1">
                <a:solidFill>
                  <a:srgbClr val="FF0000"/>
                </a:solidFill>
              </a:rPr>
              <a:t>67000 т.</a:t>
            </a:r>
            <a:r>
              <a:rPr lang="ru-RU"/>
              <a:t> </a:t>
            </a:r>
          </a:p>
          <a:p>
            <a:pPr indent="571500">
              <a:buFont typeface="Wingdings" pitchFamily="2" charset="2"/>
              <a:buChar char="Ø"/>
            </a:pPr>
            <a:endParaRPr lang="ru-RU"/>
          </a:p>
          <a:p>
            <a:pPr indent="571500">
              <a:buFont typeface="Wingdings" pitchFamily="2" charset="2"/>
              <a:buChar char="Ø"/>
            </a:pPr>
            <a:r>
              <a:rPr lang="ru-RU"/>
              <a:t>  Шламонакопитель (4 карты) ОАО «Оргстекло»/«ДОС», </a:t>
            </a:r>
            <a:r>
              <a:rPr lang="ru-RU" b="1">
                <a:solidFill>
                  <a:srgbClr val="FF0000"/>
                </a:solidFill>
              </a:rPr>
              <a:t>65730 т.</a:t>
            </a:r>
          </a:p>
          <a:p>
            <a:pPr indent="571500">
              <a:buFont typeface="Wingdings" pitchFamily="2" charset="2"/>
              <a:buChar char="Ø"/>
            </a:pPr>
            <a:endParaRPr lang="ru-RU" b="1">
              <a:solidFill>
                <a:srgbClr val="FF0000"/>
              </a:solidFill>
            </a:endParaRPr>
          </a:p>
          <a:p>
            <a:pPr indent="571500">
              <a:buFont typeface="Wingdings" pitchFamily="2" charset="2"/>
              <a:buChar char="Ø"/>
            </a:pPr>
            <a:r>
              <a:rPr lang="ru-RU"/>
              <a:t>  Выведенные из эксплуатации карты полигона АО «ГАЗ», 	</a:t>
            </a:r>
            <a:r>
              <a:rPr lang="ru-RU" b="1">
                <a:solidFill>
                  <a:srgbClr val="FF0000"/>
                </a:solidFill>
              </a:rPr>
              <a:t>1750 000 т.,</a:t>
            </a:r>
            <a:r>
              <a:rPr lang="ru-RU"/>
              <a:t> захоронение гальваношламов с 1976г. </a:t>
            </a:r>
          </a:p>
          <a:p>
            <a:pPr indent="571500">
              <a:buFont typeface="Wingdings" pitchFamily="2" charset="2"/>
              <a:buNone/>
            </a:pPr>
            <a:endParaRPr lang="ru-RU"/>
          </a:p>
          <a:p>
            <a:pPr indent="571500">
              <a:buFont typeface="Wingdings" pitchFamily="2" charset="2"/>
              <a:buChar char="Ø"/>
            </a:pPr>
            <a:r>
              <a:rPr lang="ru-RU"/>
              <a:t>  При проведении общественного экологического контроля выявлены несколько фактов сжигания промышленных коммунальных, медицинских отходов. </a:t>
            </a:r>
          </a:p>
          <a:p>
            <a:pPr indent="571500">
              <a:buFont typeface="Wingdings" pitchFamily="2" charset="2"/>
              <a:buChar char="Ø"/>
            </a:pPr>
            <a:endParaRPr lang="ru-RU"/>
          </a:p>
          <a:p>
            <a:pPr lvl="1">
              <a:buFont typeface="Wingdings" pitchFamily="2" charset="2"/>
              <a:buChar char="Ø"/>
            </a:pPr>
            <a:r>
              <a:rPr lang="ru-RU" b="1">
                <a:solidFill>
                  <a:srgbClr val="FF0000"/>
                </a:solidFill>
              </a:rPr>
              <a:t>04 июня 2017 года</a:t>
            </a:r>
            <a:r>
              <a:rPr lang="ru-RU">
                <a:solidFill>
                  <a:srgbClr val="FF0000"/>
                </a:solidFill>
              </a:rPr>
              <a:t> при проведении общественного экологического контроля в Восточной промзоне г.Дзержинска Нижегородской обл., был зафиксирован факт сжигания отходов производства на территории Индустриального парка «Ока-Полимер» (территория бывшего завода «Капролактам»).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 idx="4294967295"/>
          </p:nvPr>
        </p:nvSpPr>
        <p:spPr>
          <a:xfrm>
            <a:off x="677863" y="609600"/>
            <a:ext cx="8596312" cy="898525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ВСЕ ОТХОДЫ ОПАСНЫ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830263" y="1666875"/>
            <a:ext cx="936625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</a:rPr>
              <a:t>Из каждых 150 – 170 тонн мусора, четверть — это токсичные материалы</a:t>
            </a:r>
            <a:r>
              <a:rPr lang="ru-RU" sz="2000"/>
              <a:t>, из которых лишь 25 – 30 % утилизируются или обезвреживаются, оставшаяся честь, попадает в поверхностные воды и почву, убивает биоту, миллионы мелких животных, а также вызывает эпидемиологические заболевания у людей. </a:t>
            </a:r>
          </a:p>
          <a:p>
            <a:endParaRPr lang="ru-RU" sz="2000"/>
          </a:p>
          <a:p>
            <a:r>
              <a:rPr lang="ru-RU" sz="2000"/>
              <a:t>С такой нагрузкой, природная среда просто не может справиться и очистить себя самостоятельно.</a:t>
            </a:r>
          </a:p>
          <a:p>
            <a:r>
              <a:rPr lang="ru-RU" sz="2000"/>
              <a:t>Новый вид опасных отходов - пластик, процесс разложения которого слишком велик, до десятков, сотней лет, без всяких изменений в форме и составе. </a:t>
            </a:r>
          </a:p>
          <a:p>
            <a:endParaRPr lang="ru-RU" sz="2000"/>
          </a:p>
          <a:p>
            <a:r>
              <a:rPr lang="ru-RU" sz="2000"/>
              <a:t>А с учётом того, что ежегодно производится одной лишь пластиковой посуды миллионы тонн, то такое количество отходов может покрыть всю земную поверхность.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/>
          </p:cNvSpPr>
          <p:nvPr>
            <p:ph type="body" idx="1"/>
          </p:nvPr>
        </p:nvSpPr>
        <p:spPr>
          <a:xfrm>
            <a:off x="301625" y="438150"/>
            <a:ext cx="9758363" cy="4314825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09 июня 2017 года</a:t>
            </a:r>
            <a:r>
              <a:rPr lang="ru-RU" smtClean="0">
                <a:solidFill>
                  <a:schemeClr val="tx1"/>
                </a:solidFill>
              </a:rPr>
              <a:t> на территории Индустриального парка «Ока-Полимер» повторно был зафиксирован факт сжигания отходов производства. </a:t>
            </a:r>
          </a:p>
          <a:p>
            <a:r>
              <a:rPr lang="ru-RU" smtClean="0">
                <a:solidFill>
                  <a:schemeClr val="tx1"/>
                </a:solidFill>
              </a:rPr>
              <a:t>На территории бывшего завода «Заря» (г.Дзержинск Нижегородской обл.) экоНКО на открытых участках </a:t>
            </a:r>
            <a:r>
              <a:rPr lang="ru-RU" b="1" smtClean="0">
                <a:solidFill>
                  <a:srgbClr val="FF0000"/>
                </a:solidFill>
              </a:rPr>
              <a:t>выявлены 22 	источника загрязнения окружающей среды веществами 2-5 классов опасности.</a:t>
            </a:r>
          </a:p>
          <a:p>
            <a:r>
              <a:rPr lang="ru-RU" smtClean="0">
                <a:solidFill>
                  <a:schemeClr val="tx1"/>
                </a:solidFill>
              </a:rPr>
              <a:t>На территории предприятия осуществляют деятельность по обращению с отходами:</a:t>
            </a:r>
          </a:p>
          <a:p>
            <a:r>
              <a:rPr lang="ru-RU" smtClean="0">
                <a:solidFill>
                  <a:schemeClr val="tx1"/>
                </a:solidFill>
              </a:rPr>
              <a:t>- ООО «Экология-НН» (ТКО, </a:t>
            </a:r>
            <a:r>
              <a:rPr lang="ru-RU" b="1" smtClean="0">
                <a:solidFill>
                  <a:srgbClr val="FF0000"/>
                </a:solidFill>
              </a:rPr>
              <a:t>включая сжигание ТКо и медицинских отходов</a:t>
            </a:r>
            <a:r>
              <a:rPr lang="ru-RU" smtClean="0">
                <a:solidFill>
                  <a:schemeClr val="tx1"/>
                </a:solidFill>
              </a:rPr>
              <a:t>)</a:t>
            </a:r>
          </a:p>
          <a:p>
            <a:r>
              <a:rPr lang="ru-RU" smtClean="0">
                <a:solidFill>
                  <a:schemeClr val="tx1"/>
                </a:solidFill>
              </a:rPr>
              <a:t>- ООО «ЛУК Регионы», имеет лицензию на осуществление деятельности по сбору, транспортированию, обработке, утилизации, обезвреживанию, размещению на 1322 отхода I-IV классов опасности.</a:t>
            </a:r>
          </a:p>
        </p:txBody>
      </p:sp>
      <p:pic>
        <p:nvPicPr>
          <p:cNvPr id="72708" name="Picture 4" descr="Копия IMG_61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0663" y="3892550"/>
            <a:ext cx="3948112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727075" y="4205288"/>
            <a:ext cx="44672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Рисунок 1. Нелегальное сжигание отходов производства </a:t>
            </a:r>
          </a:p>
          <a:p>
            <a:r>
              <a:rPr lang="ru-RU"/>
              <a:t>04.06.2017г. и 09.06.2017г.</a:t>
            </a:r>
          </a:p>
          <a:p>
            <a:r>
              <a:rPr lang="ru-RU"/>
              <a:t>на территории Индустрального парка «Ока-Полимер» в печи </a:t>
            </a:r>
          </a:p>
          <a:p>
            <a:r>
              <a:rPr lang="ru-RU"/>
              <a:t>бывшего завода «Капролактам». </a:t>
            </a:r>
          </a:p>
          <a:p>
            <a:r>
              <a:rPr lang="ru-RU"/>
              <a:t>г.Дзержинск.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Рисунок 7" descr="цех Граноза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51475" y="0"/>
            <a:ext cx="345281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Рисунок 6" descr="IMG_09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4175" y="2286000"/>
            <a:ext cx="34290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Рисунок 5" descr="IMG_71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49888" y="4506913"/>
            <a:ext cx="3522662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230188" y="368300"/>
            <a:ext cx="50752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Закрытое производство «Гранозана» </a:t>
            </a:r>
          </a:p>
          <a:p>
            <a:pPr algn="ctr"/>
            <a:r>
              <a:rPr lang="ru-RU"/>
              <a:t>(этилмеркурхлорид) ПО/ОАО «Синтез», г.Дзержинск. </a:t>
            </a: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187325" y="2359025"/>
            <a:ext cx="505936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Несанкционированная свалка отходов производства возле дороги, 68 квартал г.Дзержинск. Выявлена в июле 2015г. </a:t>
            </a:r>
          </a:p>
          <a:p>
            <a:pPr algn="ctr"/>
            <a:r>
              <a:rPr lang="ru-RU" b="1"/>
              <a:t>До настоящего времени не ликвидирована.</a:t>
            </a:r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415925" y="5003800"/>
            <a:ext cx="4889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 Опасные отходы размещены в 5 точках на территории бывшего завода «Заря» г.Дзержинск, Нижегородская область.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Рисунок 4" descr="IMG_72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84763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5294313" y="827088"/>
            <a:ext cx="46307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ctr"/>
            <a:r>
              <a:rPr lang="ru-RU"/>
              <a:t>Отходы сливаются в ямы на грунт.</a:t>
            </a:r>
          </a:p>
          <a:p>
            <a:pPr indent="571500" algn="ctr"/>
            <a:r>
              <a:rPr lang="ru-RU"/>
              <a:t>Территория  завода «Заря» г.Дзержинск, Нижегородская область.</a:t>
            </a:r>
          </a:p>
        </p:txBody>
      </p:sp>
      <p:pic>
        <p:nvPicPr>
          <p:cNvPr id="74758" name="Рисунок 1" descr="Копия IMG_60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6200" y="2470150"/>
            <a:ext cx="5159375" cy="344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790575" y="4367213"/>
            <a:ext cx="398621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Загрязненная тара на территории АО «Оргстекло», г.Дзержинск.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Рисунок 13" descr="волосяних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40363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6016625" y="1155700"/>
            <a:ext cx="3911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На фото техногенные илы канала Волосяниха, г.Дзержинск. 1999г. – наст.время. </a:t>
            </a: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347663" y="3516313"/>
            <a:ext cx="9415462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/>
            <a:r>
              <a:rPr lang="ru-RU" b="1">
                <a:solidFill>
                  <a:srgbClr val="FF0000"/>
                </a:solidFill>
              </a:rPr>
              <a:t>Загрязненные производственные объекты бывшего производства тетраэтилсвинца АО «Синтез».</a:t>
            </a:r>
            <a:r>
              <a:rPr lang="ru-RU"/>
              <a:t> Территория сильно загрязнена </a:t>
            </a:r>
            <a:r>
              <a:rPr lang="ru-RU" b="1">
                <a:solidFill>
                  <a:srgbClr val="FF0000"/>
                </a:solidFill>
              </a:rPr>
              <a:t>свинцом (до 841 ПДК)</a:t>
            </a:r>
            <a:r>
              <a:rPr lang="ru-RU"/>
              <a:t> и нефтепродуктами </a:t>
            </a:r>
            <a:r>
              <a:rPr lang="ru-RU" b="1">
                <a:solidFill>
                  <a:srgbClr val="FF0000"/>
                </a:solidFill>
              </a:rPr>
              <a:t>(до 242 ПДК),</a:t>
            </a:r>
            <a:r>
              <a:rPr lang="ru-RU"/>
              <a:t> </a:t>
            </a:r>
            <a:r>
              <a:rPr lang="ru-RU" b="1">
                <a:solidFill>
                  <a:srgbClr val="FF0000"/>
                </a:solidFill>
              </a:rPr>
              <a:t>медью (до 107 ПДК), цинком (до 10,3 ПДК), хромом (до 1,9 ПДК).</a:t>
            </a:r>
            <a:r>
              <a:rPr lang="ru-RU"/>
              <a:t> </a:t>
            </a:r>
          </a:p>
          <a:p>
            <a:pPr indent="571500"/>
            <a:r>
              <a:rPr lang="ru-RU"/>
              <a:t>-   Площадь загрязненной территории ОАО «Синтез», – более 7 га. </a:t>
            </a:r>
          </a:p>
          <a:p>
            <a:pPr indent="571500"/>
            <a:r>
              <a:rPr lang="ru-RU"/>
              <a:t>-   Отходы, оборудование, остатки производственных корпусов бывшего производства хлора и едкого натра методом ртутного электролиза, ДДТ, полихлорпинена, производства пиролиза керосина на территории индустриального парка «Ока-Полимер» (бывший завод «Капролактам»).</a:t>
            </a:r>
          </a:p>
          <a:p>
            <a:pPr indent="571500"/>
            <a:r>
              <a:rPr lang="ru-RU"/>
              <a:t>-   Загрязненные производственные помещения бывшего производства фенола-ацетона АО «Оргстекло».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/>
          </p:cNvSpPr>
          <p:nvPr>
            <p:ph type="body" idx="1"/>
          </p:nvPr>
        </p:nvSpPr>
        <p:spPr>
          <a:xfrm>
            <a:off x="454025" y="320675"/>
            <a:ext cx="8596313" cy="270827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u="sng" smtClean="0">
                <a:solidFill>
                  <a:srgbClr val="FF0000"/>
                </a:solidFill>
              </a:rPr>
              <a:t>Балахнинский район:</a:t>
            </a:r>
            <a:r>
              <a:rPr lang="ru-RU" b="1" u="sng" smtClean="0">
                <a:solidFill>
                  <a:schemeClr val="tx1"/>
                </a:solidFill>
              </a:rPr>
              <a:t> </a:t>
            </a:r>
            <a:endParaRPr lang="ru-RU" smtClean="0">
              <a:solidFill>
                <a:schemeClr val="tx1"/>
              </a:solidFill>
            </a:endParaRPr>
          </a:p>
          <a:p>
            <a:r>
              <a:rPr lang="ru-RU" smtClean="0">
                <a:solidFill>
                  <a:schemeClr val="tx1"/>
                </a:solidFill>
              </a:rPr>
              <a:t>- полигон промышленных отходов химических предприятий г.Дзержинска, находился на балансе ПО «Корунд» (установка по сжиганию отходов производства и 6 карт накопителей), </a:t>
            </a:r>
            <a:r>
              <a:rPr lang="ru-RU" b="1" smtClean="0">
                <a:solidFill>
                  <a:srgbClr val="FF0000"/>
                </a:solidFill>
              </a:rPr>
              <a:t>383 тыс. т.</a:t>
            </a:r>
            <a:r>
              <a:rPr lang="ru-RU" smtClean="0">
                <a:solidFill>
                  <a:schemeClr val="tx1"/>
                </a:solidFill>
              </a:rPr>
              <a:t> </a:t>
            </a:r>
          </a:p>
          <a:p>
            <a:r>
              <a:rPr lang="ru-RU" smtClean="0">
                <a:solidFill>
                  <a:schemeClr val="tx1"/>
                </a:solidFill>
              </a:rPr>
              <a:t>Из них  </a:t>
            </a:r>
            <a:r>
              <a:rPr lang="ru-RU" b="1" smtClean="0">
                <a:solidFill>
                  <a:srgbClr val="FF0000"/>
                </a:solidFill>
              </a:rPr>
              <a:t>14 тыс. т. отходов идентичных находящимся в несанкционированной свалке «Черная дыра».</a:t>
            </a:r>
          </a:p>
          <a:p>
            <a:r>
              <a:rPr lang="ru-RU" smtClean="0">
                <a:solidFill>
                  <a:schemeClr val="tx1"/>
                </a:solidFill>
              </a:rPr>
              <a:t>	- карты кислых гудронов (8 накопителей) отходы 2-го класса опасности, </a:t>
            </a:r>
            <a:r>
              <a:rPr lang="ru-RU" b="1" smtClean="0">
                <a:solidFill>
                  <a:srgbClr val="FF0000"/>
                </a:solidFill>
              </a:rPr>
              <a:t>250 000 т</a:t>
            </a:r>
            <a:r>
              <a:rPr lang="ru-RU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76804" name="Рисунок 14" descr="к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1338" y="2932113"/>
            <a:ext cx="4797425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155575" y="4270375"/>
            <a:ext cx="4262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Копани кислых гудронов, Балахнинский район.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/>
          </p:cNvSpPr>
          <p:nvPr>
            <p:ph type="body" idx="1"/>
          </p:nvPr>
        </p:nvSpPr>
        <p:spPr>
          <a:xfrm>
            <a:off x="2003425" y="5027613"/>
            <a:ext cx="8596313" cy="1279525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Полигон промышленных отходов химических предприятий г.Дзержинска, Балахнинский район. </a:t>
            </a:r>
          </a:p>
        </p:txBody>
      </p:sp>
      <p:pic>
        <p:nvPicPr>
          <p:cNvPr id="77828" name="Рисунок 12" descr="Копия балах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592888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517525" y="225425"/>
            <a:ext cx="8440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571500" algn="ctr"/>
            <a:r>
              <a:rPr lang="ru-RU" b="1" u="sng"/>
              <a:t>Богородский район:</a:t>
            </a:r>
            <a:endParaRPr lang="ru-RU"/>
          </a:p>
          <a:p>
            <a:pPr indent="571500" algn="ctr"/>
            <a:r>
              <a:rPr lang="ru-RU"/>
              <a:t>Русло р.Рязанка, после городских очистных сооружений, Богородский район.</a:t>
            </a:r>
          </a:p>
        </p:txBody>
      </p:sp>
      <p:pic>
        <p:nvPicPr>
          <p:cNvPr id="78853" name="Рисунок 10" descr="Ряза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7625" y="960438"/>
            <a:ext cx="6802438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0" y="228600"/>
            <a:ext cx="81248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ctr"/>
            <a:r>
              <a:rPr lang="ru-RU" b="1" u="sng"/>
              <a:t>г.Н.Новгород:</a:t>
            </a:r>
            <a:endParaRPr lang="ru-RU"/>
          </a:p>
          <a:p>
            <a:pPr indent="571500" algn="ctr"/>
            <a:r>
              <a:rPr lang="ru-RU"/>
              <a:t>Накопитель кислого гудрона, объем  10 000 тонн. Территория ЗАО г.Н.Новгород Сормовский район.</a:t>
            </a:r>
          </a:p>
        </p:txBody>
      </p:sp>
      <p:pic>
        <p:nvPicPr>
          <p:cNvPr id="79877" name="Рисунок 9" descr="100_54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0238" y="1104900"/>
            <a:ext cx="4119562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8" name="Рисунок 8" descr="100_54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2450" y="3751263"/>
            <a:ext cx="422275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688975" y="1666875"/>
            <a:ext cx="4579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/>
              <a:t>Загрязненные нефтепродуктами грунты, </a:t>
            </a:r>
          </a:p>
          <a:p>
            <a:pPr algn="ctr"/>
            <a:r>
              <a:rPr lang="ru-RU"/>
              <a:t>Сормовский район, г.Н.Новгород. </a:t>
            </a:r>
          </a:p>
        </p:txBody>
      </p:sp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1223963" y="3797300"/>
            <a:ext cx="4306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Канал Сормовской ТЭЦ г.Н.Новгород. </a:t>
            </a:r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200025" y="4608513"/>
            <a:ext cx="47752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/>
            <a:r>
              <a:rPr lang="ru-RU" b="1">
                <a:solidFill>
                  <a:srgbClr val="FF0000"/>
                </a:solidFill>
              </a:rPr>
              <a:t>Накопитель кислого гудрона, объем  50 000 тонн.</a:t>
            </a:r>
            <a:r>
              <a:rPr lang="ru-RU"/>
              <a:t> </a:t>
            </a:r>
          </a:p>
          <a:p>
            <a:pPr indent="571500"/>
            <a:r>
              <a:rPr lang="ru-RU"/>
              <a:t>г.Н.Новгород, Автозаводский район.</a:t>
            </a:r>
          </a:p>
          <a:p>
            <a:pPr indent="571500"/>
            <a:r>
              <a:rPr lang="ru-RU"/>
              <a:t>Объект накопленного ущерба - свалка промышленных, строительных и коммунальных отходов в Шуваловской промзоне г.Н.Новгород,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/>
          </p:cNvSpPr>
          <p:nvPr>
            <p:ph type="body" idx="1"/>
          </p:nvPr>
        </p:nvSpPr>
        <p:spPr>
          <a:xfrm>
            <a:off x="1076325" y="612775"/>
            <a:ext cx="8596313" cy="5557838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2000" b="1" u="sng" smtClean="0">
                <a:solidFill>
                  <a:srgbClr val="FF0000"/>
                </a:solidFill>
              </a:rPr>
              <a:t>г.Выкса:</a:t>
            </a:r>
            <a:endParaRPr lang="ru-RU" sz="2000" smtClean="0">
              <a:solidFill>
                <a:srgbClr val="FF0000"/>
              </a:solidFill>
            </a:endParaRPr>
          </a:p>
          <a:p>
            <a:r>
              <a:rPr lang="ru-RU" sz="2000" smtClean="0">
                <a:solidFill>
                  <a:schemeClr val="tx1"/>
                </a:solidFill>
              </a:rPr>
              <a:t>Досчатинское шоссе. </a:t>
            </a:r>
            <a:r>
              <a:rPr lang="ru-RU" sz="2000" b="1" smtClean="0">
                <a:solidFill>
                  <a:srgbClr val="FF0000"/>
                </a:solidFill>
              </a:rPr>
              <a:t>В ангарах и подвалах захоронено около 700 т. отходов, включая содержащие ПХБ</a:t>
            </a:r>
            <a:endParaRPr lang="ru-RU" sz="2000" smtClean="0">
              <a:solidFill>
                <a:schemeClr val="tx1"/>
              </a:solidFill>
            </a:endParaRPr>
          </a:p>
          <a:p>
            <a:r>
              <a:rPr lang="ru-RU" sz="2000" smtClean="0">
                <a:solidFill>
                  <a:schemeClr val="tx1"/>
                </a:solidFill>
              </a:rPr>
              <a:t>2014г. Городской округ Выкса. Отходы лакокрасочных изделий, отходы содержащие ПХБ, нефтешламы в 2 ангарах и подземных бункерах. Свалка организована ЗАО «Нижегородбизнесэкология», Досчатинское шоссе, г.о.Выкса. Проведено аналитическое определение состава отходов. В г.Выкса прошел митинг, направлено обращение Президенту РФ В.Путину. </a:t>
            </a:r>
          </a:p>
          <a:p>
            <a:r>
              <a:rPr lang="ru-RU" sz="2000" b="1" smtClean="0">
                <a:solidFill>
                  <a:srgbClr val="FF0000"/>
                </a:solidFill>
              </a:rPr>
              <a:t>Февраль 2018г – свалка в ангарах не ликвидирована. Часть отходов (20 т. с ПХБ в 2015г.)</a:t>
            </a:r>
            <a:r>
              <a:rPr lang="ru-RU" sz="2000" smtClean="0">
                <a:solidFill>
                  <a:schemeClr val="tx1"/>
                </a:solidFill>
              </a:rPr>
              <a:t> были вывезены на утилизацию в Омскую область. </a:t>
            </a:r>
          </a:p>
          <a:p>
            <a:pPr>
              <a:buFont typeface="Wingdings 3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</a:rPr>
              <a:t>Однако, они так и не были утилизированы, т.к. предприятие «Мерк» не имело лицензию на их утилизацию.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/>
          </p:cNvSpPr>
          <p:nvPr>
            <p:ph type="body" idx="1"/>
          </p:nvPr>
        </p:nvSpPr>
        <p:spPr>
          <a:xfrm>
            <a:off x="839788" y="307975"/>
            <a:ext cx="9112250" cy="6354763"/>
          </a:xfrm>
        </p:spPr>
        <p:txBody>
          <a:bodyPr/>
          <a:lstStyle/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u="sng" smtClean="0">
                <a:solidFill>
                  <a:srgbClr val="FF0000"/>
                </a:solidFill>
              </a:rPr>
              <a:t>Обращение в отработанными ртутными лампами:</a:t>
            </a:r>
            <a:endParaRPr lang="ru-RU" sz="2000" b="1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chemeClr val="tx1"/>
                </a:solidFill>
              </a:rPr>
              <a:t>На территории региона в 2013 году </a:t>
            </a:r>
            <a:r>
              <a:rPr lang="ru-RU" sz="2000" b="1" smtClean="0">
                <a:solidFill>
                  <a:srgbClr val="FF0000"/>
                </a:solidFill>
              </a:rPr>
              <a:t>было собрано и отправлено на утилизацию 198,188 тонн отработанных ртутных ламп.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chemeClr val="tx1"/>
                </a:solidFill>
              </a:rPr>
              <a:t>По данным Минэкологии Нижегородской области единственным предприятием на территории региона, занимающимся сбором и переработкой отработанных ртутных ламп, являющихся отходами 1-го класса опасности является ООО «Компания Экосервис», г.Н.Новгород, Московское шоссе, д. 302. 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FF0000"/>
                </a:solidFill>
              </a:rPr>
              <a:t>ООО «Компания Экосервис» после обработки люминофора, содержащегося в ртутных лампах раствором полисульфида кальция, смешивает полученные отходы с бетоном и вывозит их на полигоны ТКО</a:t>
            </a:r>
            <a:r>
              <a:rPr lang="ru-RU" sz="2000" smtClean="0">
                <a:solidFill>
                  <a:schemeClr val="tx1"/>
                </a:solidFill>
              </a:rPr>
              <a:t>.</a:t>
            </a:r>
            <a:endParaRPr lang="ru-RU" sz="2000" b="1" u="sng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u="sng" smtClean="0">
                <a:solidFill>
                  <a:srgbClr val="FF0000"/>
                </a:solidFill>
              </a:rPr>
              <a:t>Нелегальная деятельность по обращению с отходами производства:</a:t>
            </a:r>
            <a:endParaRPr lang="ru-RU" sz="2000" b="1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b="1" smtClean="0">
                <a:solidFill>
                  <a:srgbClr val="FF0000"/>
                </a:solidFill>
              </a:rPr>
              <a:t>21.02.2018г. и 24.02.2018г  представителями экологической общественности были зафиксированы факты вывоза отходов производства, относящихся к 3-му классу опасности (пыль газоочистки) АО «Выксунский металлургический завод» во Владимирскую область, на мусороперегрузочную станцию ООО «ВязникиВторресур», у дер.Смольково Вязниковского района.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 idx="4294967295"/>
          </p:nvPr>
        </p:nvSpPr>
        <p:spPr>
          <a:xfrm>
            <a:off x="677863" y="609600"/>
            <a:ext cx="10906125" cy="1320800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В октябре 2017 г. </a:t>
            </a:r>
            <a:r>
              <a:rPr lang="ru-RU" altLang="ja-JP" sz="2400" b="1" smtClean="0">
                <a:solidFill>
                  <a:srgbClr val="FF0000"/>
                </a:solidFill>
              </a:rPr>
              <a:t>в Кремле </a:t>
            </a:r>
            <a:r>
              <a:rPr lang="ru-RU" sz="2400" b="1" smtClean="0">
                <a:solidFill>
                  <a:srgbClr val="FF0000"/>
                </a:solidFill>
              </a:rPr>
              <a:t>состоялось </a:t>
            </a:r>
            <a:r>
              <a:rPr lang="ru-RU" altLang="ja-JP" sz="2400" b="1" smtClean="0">
                <a:solidFill>
                  <a:srgbClr val="FF0000"/>
                </a:solidFill>
              </a:rPr>
              <a:t>заседание Совета по развитию гражданского общества и правам человека по проблеме обращения с отходами</a:t>
            </a:r>
            <a:endParaRPr lang="ru-RU" sz="2400" b="1" smtClean="0">
              <a:solidFill>
                <a:srgbClr val="FF0000"/>
              </a:solidFill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411163" y="1755775"/>
            <a:ext cx="106934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Совет по правам человека передал президенту  </a:t>
            </a:r>
            <a:r>
              <a:rPr lang="ru-RU">
                <a:solidFill>
                  <a:srgbClr val="FF0000"/>
                </a:solidFill>
              </a:rPr>
              <a:t>аналитический доклад по теме обращения с отходами.</a:t>
            </a:r>
            <a:r>
              <a:rPr lang="ru-RU"/>
              <a:t> </a:t>
            </a:r>
          </a:p>
          <a:p>
            <a:r>
              <a:rPr lang="ru-RU"/>
              <a:t>Каждый год бюджет России теряет около 232 миллиардов рублей, только из-за того, что в стране не организован раздельный сбор и переработка отходов. </a:t>
            </a:r>
          </a:p>
          <a:p>
            <a:r>
              <a:rPr lang="ru-RU"/>
              <a:t>С начала этого года в Федеральную службу по надзору в сфере природопользования поступило более 17 тысяч жалоб граждан  по вопросам мусора, в частности строительства новых полигонов и мусоросжигательных заводов.   </a:t>
            </a:r>
          </a:p>
          <a:p>
            <a:r>
              <a:rPr lang="ru-RU"/>
              <a:t>Совет разработал </a:t>
            </a:r>
            <a:r>
              <a:rPr lang="ru-RU">
                <a:solidFill>
                  <a:srgbClr val="FF0000"/>
                </a:solidFill>
              </a:rPr>
              <a:t>рекомендации и подготовил перечень поручений </a:t>
            </a:r>
            <a:r>
              <a:rPr lang="ru-RU"/>
              <a:t>органам власти разного уровня. Совет предлагает в максимально короткие сроки изменить территориальные схемы обращения с отходами практически во всех регионах России и привести их в соответствии с приоритетами госполитики в сфере обращения с отходами, а федеральным органам исполнительной власти создать правовые условия для реализации. Это потребует оперативного пересмотра или отказа от ряда принятых решений, например, части проекта «Чистая страна», касающегося строительства пяти мусоросжигательных заводов. А также введение ряда новых элементов регулирования: ограничение на использование одноразовых пластиковых вещей, например, полиэтиленовых пакетов.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/>
          </p:cNvSpPr>
          <p:nvPr>
            <p:ph type="body" idx="1"/>
          </p:nvPr>
        </p:nvSpPr>
        <p:spPr>
          <a:xfrm>
            <a:off x="1089025" y="4670425"/>
            <a:ext cx="8596313" cy="1595438"/>
          </a:xfrm>
        </p:spPr>
        <p:txBody>
          <a:bodyPr/>
          <a:lstStyle/>
          <a:p>
            <a:r>
              <a:rPr lang="ru-RU" sz="2000" smtClean="0">
                <a:solidFill>
                  <a:schemeClr val="tx1"/>
                </a:solidFill>
              </a:rPr>
              <a:t>Отходы производства нижегородского АО «Выксунский металлургический завод» </a:t>
            </a:r>
            <a:r>
              <a:rPr lang="ru-RU" sz="2000" b="1" smtClean="0">
                <a:solidFill>
                  <a:srgbClr val="FF0000"/>
                </a:solidFill>
              </a:rPr>
              <a:t>завезенные 24.02.2018г. на территорию мусороперегрузочной станции ООО «ВязникиВторресурс», у дер.Смольково Вязниковского района. </a:t>
            </a:r>
          </a:p>
        </p:txBody>
      </p:sp>
      <p:pic>
        <p:nvPicPr>
          <p:cNvPr id="82948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5700" y="147638"/>
            <a:ext cx="6446838" cy="430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/>
          </p:cNvSpPr>
          <p:nvPr>
            <p:ph type="body" idx="1"/>
          </p:nvPr>
        </p:nvSpPr>
        <p:spPr>
          <a:xfrm>
            <a:off x="290513" y="401638"/>
            <a:ext cx="9253537" cy="6307137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Отходы АО «Выксунский металлургический завод» регулярно вывозятся на полигоны ТКО и мусороперегрузочные станции Нижегородской и Владимирской областей.</a:t>
            </a:r>
          </a:p>
          <a:p>
            <a:r>
              <a:rPr lang="ru-RU" b="1" smtClean="0">
                <a:solidFill>
                  <a:srgbClr val="FF0000"/>
                </a:solidFill>
              </a:rPr>
              <a:t>Транспортировка отходов осуществляется автотранспортными средствами необорудованными должным образом</a:t>
            </a:r>
            <a:r>
              <a:rPr lang="ru-RU" smtClean="0">
                <a:solidFill>
                  <a:schemeClr val="tx1"/>
                </a:solidFill>
              </a:rPr>
              <a:t> (без тентов), в результате чего происходит загрязнение окружающей среды (распыление отходов).</a:t>
            </a:r>
          </a:p>
          <a:p>
            <a:r>
              <a:rPr lang="ru-RU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smtClean="0">
                <a:solidFill>
                  <a:srgbClr val="FF0000"/>
                </a:solidFill>
              </a:rPr>
              <a:t>В прошедшем 2017 году, объявленном Годом экологии департамент Росприроднадзора по Приволжскому федеральному округу по поручению руководства, взял на особый контроль 2 города округа – Дзержинск Нижегородской области и Медногорск Оренбургской области.</a:t>
            </a:r>
          </a:p>
          <a:p>
            <a:r>
              <a:rPr lang="ru-RU" smtClean="0">
                <a:solidFill>
                  <a:schemeClr val="tx1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В 2008-2009 гг</a:t>
            </a:r>
            <a:r>
              <a:rPr lang="ru-RU" smtClean="0">
                <a:solidFill>
                  <a:schemeClr val="tx1"/>
                </a:solidFill>
              </a:rPr>
              <a:t>. на территории грузового порта в Бабинском затоне в водоохраной зоне р.Ока предпринимателями было </a:t>
            </a:r>
            <a:r>
              <a:rPr lang="ru-RU" b="1" smtClean="0">
                <a:solidFill>
                  <a:srgbClr val="FF0000"/>
                </a:solidFill>
              </a:rPr>
              <a:t>организовано нелегальное захоронение 682 тонн просроченных пестицидов, отнесенных к веществам 1-3 классов опасности.</a:t>
            </a:r>
            <a:r>
              <a:rPr lang="ru-RU" smtClean="0">
                <a:solidFill>
                  <a:schemeClr val="tx1"/>
                </a:solidFill>
              </a:rPr>
              <a:t> Несмотря на решение суда, обязавшего в 2011 году юридических лиц ликвидировать захоронение пестицидов, </a:t>
            </a:r>
            <a:r>
              <a:rPr lang="ru-RU" b="1" smtClean="0">
                <a:solidFill>
                  <a:srgbClr val="FF0000"/>
                </a:solidFill>
              </a:rPr>
              <a:t>данный источник загрязнения окружающей среды на сегодняшний день не ликвидирован.</a:t>
            </a:r>
          </a:p>
          <a:p>
            <a:r>
              <a:rPr lang="ru-RU" b="1" smtClean="0">
                <a:solidFill>
                  <a:srgbClr val="FF0000"/>
                </a:solidFill>
              </a:rPr>
              <a:t>Год «экологии» закончился. </a:t>
            </a:r>
          </a:p>
          <a:p>
            <a:r>
              <a:rPr lang="ru-RU" b="1" smtClean="0">
                <a:solidFill>
                  <a:srgbClr val="FF0000"/>
                </a:solidFill>
              </a:rPr>
              <a:t>Что дальше?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161925" y="328613"/>
            <a:ext cx="6499225" cy="5868987"/>
          </a:xfrm>
        </p:spPr>
        <p:txBody>
          <a:bodyPr/>
          <a:lstStyle/>
          <a:p>
            <a:r>
              <a:rPr lang="ru-RU" sz="2000" b="1" smtClean="0">
                <a:solidFill>
                  <a:srgbClr val="FF0000"/>
                </a:solidFill>
              </a:rPr>
              <a:t/>
            </a:r>
            <a:br>
              <a:rPr lang="ru-RU" sz="2000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>ИССЛЕДОВАНИЕ ПРИРОДООХРАННЫХ ПРАВОНАРУШЕНИЙ</a:t>
            </a:r>
            <a:br>
              <a:rPr lang="ru-RU" sz="2000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/>
            </a:r>
            <a:br>
              <a:rPr lang="ru-RU" sz="2000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> 2423 работы из 178 учебных заведений России из 89 населенных пунктов страны участвовало в конкурсе ≪ЭКО-ЮРИСТ – 2016≫. </a:t>
            </a:r>
            <a:br>
              <a:rPr lang="ru-RU" sz="2000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/>
            </a:r>
            <a:br>
              <a:rPr lang="ru-RU" sz="2000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>В основном это региональные и местные экологические правонарушения, связанные с деятельностью промышленных предприятий, случаи недобросовестного и нерационального природопользования, а также в большом количестве проблемы загрязнения отходами производства и потребления.</a:t>
            </a:r>
            <a:br>
              <a:rPr lang="ru-RU" sz="2000" b="1" smtClean="0">
                <a:solidFill>
                  <a:srgbClr val="FF0000"/>
                </a:solidFill>
              </a:rPr>
            </a:br>
            <a:endParaRPr lang="ru-RU" sz="2000" b="1" smtClean="0">
              <a:solidFill>
                <a:srgbClr val="FF0000"/>
              </a:solidFill>
            </a:endParaRP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5138" y="387350"/>
            <a:ext cx="4235450" cy="577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ъект 2"/>
          <p:cNvSpPr>
            <a:spLocks noGrp="1"/>
          </p:cNvSpPr>
          <p:nvPr>
            <p:ph idx="1"/>
          </p:nvPr>
        </p:nvSpPr>
        <p:spPr>
          <a:xfrm>
            <a:off x="677863" y="1419225"/>
            <a:ext cx="8596312" cy="4622800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endParaRPr lang="ru-RU" sz="2800" b="1" smtClean="0">
              <a:solidFill>
                <a:srgbClr val="FF0000"/>
              </a:solidFill>
            </a:endParaRPr>
          </a:p>
          <a:p>
            <a:pPr marL="0" indent="0" algn="ctr">
              <a:buFont typeface="Wingdings 3" pitchFamily="18" charset="2"/>
              <a:buNone/>
            </a:pPr>
            <a:endParaRPr lang="ru-RU" sz="2800" b="1" smtClean="0">
              <a:solidFill>
                <a:srgbClr val="FF0000"/>
              </a:solidFill>
            </a:endParaRPr>
          </a:p>
          <a:p>
            <a:pPr marL="0" indent="0" algn="ctr">
              <a:buFont typeface="Wingdings 3" pitchFamily="18" charset="2"/>
              <a:buNone/>
            </a:pPr>
            <a:endParaRPr lang="ru-RU" sz="2800" b="1" smtClean="0">
              <a:solidFill>
                <a:srgbClr val="FF0000"/>
              </a:solidFill>
            </a:endParaRPr>
          </a:p>
          <a:p>
            <a:pPr marL="0" indent="0" algn="ctr">
              <a:buFont typeface="Wingdings 3" pitchFamily="18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СПАСИБО ЗА ВНИМАНИЕ!</a:t>
            </a:r>
          </a:p>
          <a:p>
            <a:pPr marL="0" indent="0" algn="ctr">
              <a:buFont typeface="Wingdings 3" pitchFamily="18" charset="2"/>
              <a:buNone/>
            </a:pPr>
            <a:endParaRPr lang="ru-RU" sz="2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114425" y="479425"/>
            <a:ext cx="9131300" cy="563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en-US" sz="2800" b="1">
                <a:solidFill>
                  <a:srgbClr val="FF0000"/>
                </a:solidFill>
              </a:rPr>
              <a:t>I.</a:t>
            </a:r>
          </a:p>
          <a:p>
            <a:pPr defTabSz="914400"/>
            <a:r>
              <a:rPr lang="ru-RU" sz="2400" b="1">
                <a:solidFill>
                  <a:srgbClr val="FF0000"/>
                </a:solidFill>
              </a:rPr>
              <a:t>Опасные отходы.</a:t>
            </a:r>
            <a:r>
              <a:rPr lang="ru-RU" sz="2400" b="1"/>
              <a:t> </a:t>
            </a:r>
          </a:p>
          <a:p>
            <a:pPr defTabSz="914400"/>
            <a:endParaRPr lang="ru-RU" sz="2400" b="1"/>
          </a:p>
          <a:p>
            <a:pPr defTabSz="914400"/>
            <a:r>
              <a:rPr lang="ru-RU" sz="2400" b="1"/>
              <a:t>По данным госдоклада «О состоянии и об охране окружающей среды Российской Федерации в 2016 году»</a:t>
            </a:r>
          </a:p>
          <a:p>
            <a:pPr defTabSz="914400"/>
            <a:r>
              <a:rPr lang="ru-RU" sz="2400"/>
              <a:t>Динамика образования опасных отходов – то есть отходов, отнесенных</a:t>
            </a:r>
          </a:p>
          <a:p>
            <a:pPr defTabSz="914400"/>
            <a:r>
              <a:rPr lang="ru-RU" sz="2400"/>
              <a:t>к I-IV классам опасности – имела в 2007-2016 гг. во многом колебательный характер: в отдельные годы отмечался рост, а в другие годы – уменьшение рассматриваемого показателя.</a:t>
            </a:r>
          </a:p>
          <a:p>
            <a:pPr defTabSz="914400"/>
            <a:r>
              <a:rPr lang="ru-RU" sz="2400"/>
              <a:t>В целом объем образования данной группы отходов производства и потребления сократился с 2006 г. по 2016 г. на 42 млн т, или на 30%. В 2015 г. по сравнению с 2014 г. это уменьшение составило 14 млн т, или 11%, а в 2016 г. по сравнению с 2015 г. – на 12 млн т, или тоже на 11%.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409575" y="128588"/>
            <a:ext cx="8840788" cy="6403975"/>
          </a:xfrm>
        </p:spPr>
        <p:txBody>
          <a:bodyPr/>
          <a:lstStyle/>
          <a:p>
            <a:pPr marL="0" indent="0">
              <a:buFont typeface="Wingdings 3" pitchFamily="18" charset="2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Объем образования отходов в Российской Федерации 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825" y="985838"/>
            <a:ext cx="7159625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733425"/>
          </a:xfrm>
        </p:spPr>
        <p:txBody>
          <a:bodyPr/>
          <a:lstStyle/>
          <a:p>
            <a:r>
              <a:rPr lang="ru-RU" sz="2000" b="1" smtClean="0">
                <a:solidFill>
                  <a:srgbClr val="FF0000"/>
                </a:solidFill>
              </a:rPr>
              <a:t>Образование отходов I и II классов опасности по ЦФО</a:t>
            </a:r>
            <a:br>
              <a:rPr lang="ru-RU" sz="2000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> </a:t>
            </a:r>
            <a:r>
              <a:rPr lang="ru-RU" sz="2000" i="1" smtClean="0">
                <a:solidFill>
                  <a:srgbClr val="FF0000"/>
                </a:solidFill>
              </a:rPr>
              <a:t>(по данным формы № 2ТП (отходы), т</a:t>
            </a: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50" y="1695450"/>
            <a:ext cx="7597775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838" y="1276350"/>
            <a:ext cx="7556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1096963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</a:rPr>
              <a:t>Образование отходов I и II классов опасности по УФО</a:t>
            </a:r>
            <a:br>
              <a:rPr lang="ru-RU" sz="2400" b="1" smtClean="0">
                <a:solidFill>
                  <a:srgbClr val="FF0000"/>
                </a:solidFill>
              </a:rPr>
            </a:br>
            <a:r>
              <a:rPr lang="ru-RU" sz="2400" b="1" smtClean="0">
                <a:solidFill>
                  <a:srgbClr val="FF0000"/>
                </a:solidFill>
              </a:rPr>
              <a:t> </a:t>
            </a:r>
            <a:r>
              <a:rPr lang="ru-RU" sz="2400" i="1" smtClean="0">
                <a:solidFill>
                  <a:srgbClr val="FF0000"/>
                </a:solidFill>
              </a:rPr>
              <a:t>(по данным формы № 2ТП (отходы), т</a:t>
            </a: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2163763"/>
            <a:ext cx="867727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1593850"/>
            <a:ext cx="85629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785813" y="538163"/>
            <a:ext cx="86264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ru-RU" sz="2000" b="1">
                <a:solidFill>
                  <a:srgbClr val="FF0000"/>
                </a:solidFill>
              </a:rPr>
              <a:t>Количество использованных и обезвреженных отходов </a:t>
            </a:r>
            <a:r>
              <a:rPr lang="ru-RU" sz="2000" b="1" i="1">
                <a:solidFill>
                  <a:srgbClr val="FF0000"/>
                </a:solidFill>
              </a:rPr>
              <a:t>I класса </a:t>
            </a:r>
            <a:r>
              <a:rPr lang="ru-RU" sz="2000" b="1">
                <a:solidFill>
                  <a:srgbClr val="FF0000"/>
                </a:solidFill>
              </a:rPr>
              <a:t>опасности</a:t>
            </a:r>
            <a:r>
              <a:rPr lang="ru-RU" sz="2000"/>
              <a:t> в 2016 г., снизилось с 29 тыс. т в 2015 г. до 18 тыс.т в отчетном году, или более, чем на треть. При этом образование таких отходов сократилось на гораздо более высокую величину – почти на две трети 2015 г. оказалось на уровне менее 30 тыс. т, что составило 38% от их образования. </a:t>
            </a:r>
          </a:p>
        </p:txBody>
      </p:sp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2200" y="2605088"/>
            <a:ext cx="718185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584200" y="720725"/>
            <a:ext cx="9285288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/>
            <a:r>
              <a:rPr lang="ru-RU" b="1">
                <a:solidFill>
                  <a:srgbClr val="FF0000"/>
                </a:solidFill>
              </a:rPr>
              <a:t>Среди видов деятельности, на предприятиях которых размещаются отходы производства и потребления, доминирует добыча полезных ископаемых.</a:t>
            </a:r>
          </a:p>
          <a:p>
            <a:pPr defTabSz="914400"/>
            <a:endParaRPr lang="ru-RU" b="1"/>
          </a:p>
          <a:p>
            <a:pPr defTabSz="914400"/>
            <a:r>
              <a:rPr lang="ru-RU" b="1"/>
              <a:t>В 2015 г.</a:t>
            </a:r>
            <a:r>
              <a:rPr lang="ru-RU"/>
              <a:t> на соответствующие объекты приходилось почти </a:t>
            </a:r>
            <a:r>
              <a:rPr lang="ru-RU" b="1"/>
              <a:t>89% всего объема</a:t>
            </a:r>
            <a:r>
              <a:rPr lang="ru-RU"/>
              <a:t> отходов, размещаемых в окружающей природной среде, и аналогичная доля отходов, направленных на окончательное захоронение. </a:t>
            </a:r>
          </a:p>
          <a:p>
            <a:pPr defTabSz="914400"/>
            <a:r>
              <a:rPr lang="ru-RU" b="1"/>
              <a:t>В 2016 г.</a:t>
            </a:r>
            <a:r>
              <a:rPr lang="ru-RU"/>
              <a:t> эти показатели составляли </a:t>
            </a:r>
            <a:r>
              <a:rPr lang="ru-RU" b="1"/>
              <a:t>87 %</a:t>
            </a:r>
            <a:r>
              <a:rPr lang="ru-RU"/>
              <a:t> по всему размещению отходов и свыше </a:t>
            </a:r>
            <a:r>
              <a:rPr lang="ru-RU" b="1"/>
              <a:t>83%</a:t>
            </a:r>
            <a:r>
              <a:rPr lang="ru-RU"/>
              <a:t> по их захоронению. </a:t>
            </a:r>
          </a:p>
          <a:p>
            <a:pPr defTabSz="914400"/>
            <a:endParaRPr lang="ru-RU"/>
          </a:p>
          <a:p>
            <a:pPr defTabSz="914400"/>
            <a:r>
              <a:rPr lang="ru-RU" b="1"/>
              <a:t>К сравнению</a:t>
            </a:r>
            <a:r>
              <a:rPr lang="ru-RU"/>
              <a:t> - обрабатывающие производства </a:t>
            </a:r>
            <a:r>
              <a:rPr lang="ru-RU" b="1"/>
              <a:t>в 2015 г.</a:t>
            </a:r>
            <a:r>
              <a:rPr lang="ru-RU"/>
              <a:t> были на уровне немногим более </a:t>
            </a:r>
            <a:r>
              <a:rPr lang="ru-RU" b="1"/>
              <a:t>1%;</a:t>
            </a:r>
            <a:r>
              <a:rPr lang="ru-RU"/>
              <a:t> </a:t>
            </a:r>
            <a:r>
              <a:rPr lang="ru-RU" b="1"/>
              <a:t>в 2016 г</a:t>
            </a:r>
            <a:r>
              <a:rPr lang="ru-RU"/>
              <a:t>. - </a:t>
            </a:r>
            <a:r>
              <a:rPr lang="ru-RU" b="1"/>
              <a:t>10%;</a:t>
            </a:r>
            <a:r>
              <a:rPr lang="ru-RU"/>
              <a:t> объекты по производству и распределению электроэнергии газа и воды в </a:t>
            </a:r>
            <a:r>
              <a:rPr lang="ru-RU" b="1"/>
              <a:t>2015 г</a:t>
            </a:r>
            <a:r>
              <a:rPr lang="ru-RU"/>
              <a:t>. –  около </a:t>
            </a:r>
            <a:r>
              <a:rPr lang="ru-RU" b="1"/>
              <a:t>1%</a:t>
            </a:r>
            <a:r>
              <a:rPr lang="ru-RU"/>
              <a:t> и объекты по обеспечению электрической энергией, газом и паром; кондиционированию воздуха;</a:t>
            </a:r>
          </a:p>
          <a:p>
            <a:pPr defTabSz="914400"/>
            <a:r>
              <a:rPr lang="ru-RU"/>
              <a:t>по водоснабжению, водоотведению, организация сбора и утилизации отходов и др. в </a:t>
            </a:r>
            <a:r>
              <a:rPr lang="ru-RU" b="1"/>
              <a:t>2016 г.</a:t>
            </a:r>
            <a:r>
              <a:rPr lang="ru-RU"/>
              <a:t> – </a:t>
            </a:r>
            <a:r>
              <a:rPr lang="ru-RU" b="1"/>
              <a:t>2 - 5%;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626</TotalTime>
  <Words>2047</Words>
  <Application>Microsoft Office PowerPoint</Application>
  <PresentationFormat>Произвольный</PresentationFormat>
  <Paragraphs>151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33</vt:i4>
      </vt:variant>
    </vt:vector>
  </HeadingPairs>
  <TitlesOfParts>
    <vt:vector size="43" baseType="lpstr">
      <vt:lpstr>Trebuchet MS</vt:lpstr>
      <vt:lpstr>Arial</vt:lpstr>
      <vt:lpstr>Wingdings 3</vt:lpstr>
      <vt:lpstr>Calibri</vt:lpstr>
      <vt:lpstr>メイリオ</vt:lpstr>
      <vt:lpstr>Wingdings</vt:lpstr>
      <vt:lpstr>Грань</vt:lpstr>
      <vt:lpstr>Грань</vt:lpstr>
      <vt:lpstr>Грань</vt:lpstr>
      <vt:lpstr>Грань</vt:lpstr>
      <vt:lpstr>ОПАСНЫЕ ОТХОДЫ  В РОССИЙСКОЙ ФЕДЕРАЦИИ   по материалам госдокладов и инспекций независимых экспертов  за 2017-2018 год </vt:lpstr>
      <vt:lpstr>ВСЕ ОТХОДЫ ОПАСНЫ</vt:lpstr>
      <vt:lpstr>В октябре 2017 г. в Кремле состоялось заседание Совета по развитию гражданского общества и правам человека по проблеме обращения с отходами</vt:lpstr>
      <vt:lpstr>Слайд 4</vt:lpstr>
      <vt:lpstr>Слайд 5</vt:lpstr>
      <vt:lpstr>Образование отходов I и II классов опасности по ЦФО  (по данным формы № 2ТП (отходы), т</vt:lpstr>
      <vt:lpstr>Образование отходов I и II классов опасности по УФО  (по данным формы № 2ТП (отходы), т</vt:lpstr>
      <vt:lpstr>Слайд 8</vt:lpstr>
      <vt:lpstr>Слайд 9</vt:lpstr>
      <vt:lpstr>Слайд 10</vt:lpstr>
      <vt:lpstr>Слайд 11</vt:lpstr>
      <vt:lpstr>Слайд 12</vt:lpstr>
      <vt:lpstr>Слайд 13</vt:lpstr>
      <vt:lpstr>ФАРМАЦЕВТИЧЕСКИЕ ОТХОДЫ</vt:lpstr>
      <vt:lpstr>ХИМИЧЕСКИЕ ОТХОДЫ</vt:lpstr>
      <vt:lpstr>СОВРЕМЕННАЯ ТОРГОВЛЯ И МИНИМИЗАЦИЯ ОБРАЗОВАНИЯ ОПАСНЫХ ОТХОДОВ</vt:lpstr>
      <vt:lpstr>ГРИНПИС совместно с российскими дизайнерами создал первую в мире выставку на колёсах «Ноль отходов». Экспозиция путешествовала на колесах в 2017 г.  Посетители выставки узнавали зачем нужен раздельный сбор отходов, как перерабатывают мусор в России, как установить несколько баков на маленькой кухне, где возможно сдать отходы на переработку в их городе. </vt:lpstr>
      <vt:lpstr>Пример работы общественных организаций по проблеме опасных отходов в Нижегородской области (г.Н.Новгород, г.Дзержинск, г.Выкса, Балахнинский  район, Богородский район)   материалы и фото Дмитрия Левашова, эколога, члена общественного совета при губернаторе Нижегородской области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 ИССЛЕДОВАНИЕ ПРИРОДООХРАННЫХ ПРАВОНАРУШЕНИЙ   2423 работы из 178 учебных заведений России из 89 населенных пунктов страны участвовало в конкурсе ≪ЭКО-ЮРИСТ – 2016≫.   В основном это региональные и местные экологические правонарушения, связанные с деятельностью промышленных предприятий, случаи недобросовестного и нерационального природопользования, а также в большом количестве проблемы загрязнения отходами производства и потребления. </vt:lpstr>
      <vt:lpstr>Слайд 33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СТОКГОЛЬМСКОЙ КОНВЕНЦИИ О СТОЙКИХ ОРГАНИЧЕСКИХ ЗАГРЯЗНИТЕЛЯХ В РОССИЙСКОЙ ФЕДЕРАЦИИ  по состоянию на 2015 год</dc:title>
  <dc:creator>Оксана</dc:creator>
  <cp:lastModifiedBy>Оксана</cp:lastModifiedBy>
  <cp:revision>47</cp:revision>
  <cp:lastPrinted>2015-07-27T17:01:31Z</cp:lastPrinted>
  <dcterms:created xsi:type="dcterms:W3CDTF">2015-06-06T17:21:01Z</dcterms:created>
  <dcterms:modified xsi:type="dcterms:W3CDTF">2018-03-01T22:21:12Z</dcterms:modified>
</cp:coreProperties>
</file>