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4" r:id="rId3"/>
    <p:sldId id="265" r:id="rId4"/>
    <p:sldId id="267" r:id="rId5"/>
    <p:sldId id="268" r:id="rId6"/>
    <p:sldId id="270" r:id="rId7"/>
    <p:sldId id="271" r:id="rId8"/>
    <p:sldId id="272" r:id="rId9"/>
    <p:sldId id="283" r:id="rId10"/>
    <p:sldId id="284" r:id="rId11"/>
    <p:sldId id="273" r:id="rId12"/>
    <p:sldId id="274" r:id="rId13"/>
    <p:sldId id="275" r:id="rId14"/>
    <p:sldId id="276" r:id="rId15"/>
    <p:sldId id="278" r:id="rId16"/>
    <p:sldId id="279" r:id="rId17"/>
    <p:sldId id="280" r:id="rId18"/>
    <p:sldId id="285" r:id="rId19"/>
    <p:sldId id="288" r:id="rId20"/>
    <p:sldId id="286" r:id="rId21"/>
    <p:sldId id="287" r:id="rId22"/>
    <p:sldId id="281" r:id="rId23"/>
    <p:sldId id="282" r:id="rId24"/>
    <p:sldId id="290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A539"/>
    <a:srgbClr val="3086DC"/>
    <a:srgbClr val="A9DA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8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_data\&#1052;&#1086;&#1080;%20&#1076;&#1086;&#1082;&#1091;&#1084;&#1077;&#1085;&#1090;&#1099;\&#1051;&#1077;&#1085;&#1072;\2013\&#1093;&#1083;&#1086;&#1088;&#1077;&#1083;&#1083;&#1072;\&#1076;&#1072;&#1085;&#1085;&#1099;&#1077;%20&#1093;&#1083;&#1086;&#1088;&#1077;&#1083;&#1083;&#1072;%20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_data\&#1052;&#1086;&#1080;%20&#1076;&#1086;&#1082;&#1091;&#1084;&#1077;&#1085;&#1090;&#1099;\&#1051;&#1077;&#1085;&#1072;\2013\&#1093;&#1083;&#1086;&#1088;&#1077;&#1083;&#1083;&#1072;\&#1076;&#1072;&#1085;&#1085;&#1099;&#1077;%20&#1093;&#1083;&#1086;&#1088;&#1077;&#1083;&#1083;&#1072;%2020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_data\&#1052;&#1086;&#1080;%20&#1076;&#1086;&#1082;&#1091;&#1084;&#1077;&#1085;&#1090;&#1099;\&#1051;&#1077;&#1085;&#1072;\2013\&#1093;&#1083;&#1086;&#1088;&#1077;&#1083;&#1083;&#1072;\&#1076;&#1072;&#1085;&#1085;&#1099;&#1077;%20&#1093;&#1083;&#1086;&#1088;&#1077;&#1083;&#1083;&#1072;%20201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_data\&#1052;&#1086;&#1080;%20&#1076;&#1086;&#1082;&#1091;&#1084;&#1077;&#1085;&#1090;&#1099;\&#1051;&#1077;&#1085;&#1072;\2013\&#1093;&#1083;&#1086;&#1088;&#1077;&#1083;&#1083;&#1072;\&#1076;&#1072;&#1085;&#1085;&#1099;&#1077;%20&#1093;&#1083;&#1086;&#1088;&#1077;&#1083;&#1083;&#1072;%20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644645506810597"/>
          <c:y val="4.2360589541692625E-2"/>
          <c:w val="0.67773241614640289"/>
          <c:h val="0.78027834325587364"/>
        </c:manualLayout>
      </c:layout>
      <c:lineChart>
        <c:grouping val="standard"/>
        <c:ser>
          <c:idx val="0"/>
          <c:order val="0"/>
          <c:tx>
            <c:strRef>
              <c:f>РОСА!$G$192</c:f>
              <c:strCache>
                <c:ptCount val="1"/>
                <c:pt idx="0">
                  <c:v>контрольный водоем</c:v>
                </c:pt>
              </c:strCache>
            </c:strRef>
          </c:tx>
          <c:marker>
            <c:symbol val="none"/>
          </c:marker>
          <c:cat>
            <c:numRef>
              <c:f>РОСА!$F$193:$F$202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РОСА!$G$193:$G$202</c:f>
              <c:numCache>
                <c:formatCode>General</c:formatCode>
                <c:ptCount val="10"/>
                <c:pt idx="0">
                  <c:v>7.8000000000000194E-2</c:v>
                </c:pt>
                <c:pt idx="1">
                  <c:v>0</c:v>
                </c:pt>
                <c:pt idx="2">
                  <c:v>0.19000000000000117</c:v>
                </c:pt>
                <c:pt idx="3">
                  <c:v>5.0000000000000114E-2</c:v>
                </c:pt>
                <c:pt idx="4">
                  <c:v>0.1</c:v>
                </c:pt>
                <c:pt idx="5">
                  <c:v>5.0000000000000114E-2</c:v>
                </c:pt>
                <c:pt idx="6">
                  <c:v>0.27</c:v>
                </c:pt>
                <c:pt idx="7">
                  <c:v>0.19000000000000117</c:v>
                </c:pt>
                <c:pt idx="8">
                  <c:v>0.32000000000000522</c:v>
                </c:pt>
                <c:pt idx="9">
                  <c:v>0.12000000000000002</c:v>
                </c:pt>
              </c:numCache>
            </c:numRef>
          </c:val>
        </c:ser>
        <c:ser>
          <c:idx val="1"/>
          <c:order val="1"/>
          <c:tx>
            <c:strRef>
              <c:f>РОСА!$H$192</c:f>
              <c:strCache>
                <c:ptCount val="1"/>
                <c:pt idx="0">
                  <c:v>экспериментальный водоем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marker>
            <c:symbol val="none"/>
          </c:marker>
          <c:cat>
            <c:numRef>
              <c:f>РОСА!$F$193:$F$202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РОСА!$H$193:$H$202</c:f>
              <c:numCache>
                <c:formatCode>General</c:formatCode>
                <c:ptCount val="10"/>
                <c:pt idx="0">
                  <c:v>4.1000000000000002E-2</c:v>
                </c:pt>
                <c:pt idx="1">
                  <c:v>0.13</c:v>
                </c:pt>
                <c:pt idx="2">
                  <c:v>5.0000000000000114E-2</c:v>
                </c:pt>
                <c:pt idx="3">
                  <c:v>4.0000000000000112E-2</c:v>
                </c:pt>
                <c:pt idx="4">
                  <c:v>0</c:v>
                </c:pt>
                <c:pt idx="5">
                  <c:v>7.0000000000000034E-2</c:v>
                </c:pt>
                <c:pt idx="6">
                  <c:v>0.15000000000000024</c:v>
                </c:pt>
                <c:pt idx="7">
                  <c:v>0.22000000000000094</c:v>
                </c:pt>
                <c:pt idx="8">
                  <c:v>0.26</c:v>
                </c:pt>
                <c:pt idx="9">
                  <c:v>5.0000000000000114E-2</c:v>
                </c:pt>
              </c:numCache>
            </c:numRef>
          </c:val>
        </c:ser>
        <c:ser>
          <c:idx val="2"/>
          <c:order val="2"/>
          <c:tx>
            <c:strRef>
              <c:f>РОСА!$I$192</c:f>
              <c:strCache>
                <c:ptCount val="1"/>
                <c:pt idx="0">
                  <c:v>ПДК 1.5 мг/л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РОСА!$F$193:$F$202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РОСА!$I$193:$I$202</c:f>
              <c:numCache>
                <c:formatCode>General</c:formatCode>
                <c:ptCount val="10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  <c:pt idx="8">
                  <c:v>1.5</c:v>
                </c:pt>
                <c:pt idx="9">
                  <c:v>1.5</c:v>
                </c:pt>
              </c:numCache>
            </c:numRef>
          </c:val>
        </c:ser>
        <c:marker val="1"/>
        <c:axId val="87701760"/>
        <c:axId val="87724032"/>
      </c:lineChart>
      <c:dateAx>
        <c:axId val="87701760"/>
        <c:scaling>
          <c:orientation val="minMax"/>
        </c:scaling>
        <c:axPos val="b"/>
        <c:numFmt formatCode="dd/mm/yy" sourceLinked="1"/>
        <c:majorTickMark val="none"/>
        <c:tickLblPos val="nextTo"/>
        <c:crossAx val="87724032"/>
        <c:crosses val="autoZero"/>
        <c:auto val="1"/>
        <c:lblOffset val="100"/>
      </c:dateAx>
      <c:valAx>
        <c:axId val="8772403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100" b="1" i="0" baseline="0">
                    <a:latin typeface="Times New Roman" pitchFamily="18" charset="0"/>
                    <a:cs typeface="Times New Roman" pitchFamily="18" charset="0"/>
                  </a:rPr>
                  <a:t>Азот аммонийный, мг/л</a:t>
                </a:r>
              </a:p>
            </c:rich>
          </c:tx>
          <c:layout>
            <c:manualLayout>
              <c:xMode val="edge"/>
              <c:yMode val="edge"/>
              <c:x val="1.3032365588033321E-2"/>
              <c:y val="0.17109408224781045"/>
            </c:manualLayout>
          </c:layout>
        </c:title>
        <c:numFmt formatCode="General" sourceLinked="1"/>
        <c:tickLblPos val="nextTo"/>
        <c:crossAx val="8770176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ayout>
        <c:manualLayout>
          <c:xMode val="edge"/>
          <c:yMode val="edge"/>
          <c:x val="0.7927699890813672"/>
          <c:y val="7.0189093030038438E-2"/>
          <c:w val="0.20627998300448441"/>
          <c:h val="0.92535512008367371"/>
        </c:manualLayout>
      </c:layout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9.8443886464656308E-2"/>
          <c:y val="8.2137404580152701E-2"/>
          <c:w val="0.71701834249618468"/>
          <c:h val="0.74778585882872495"/>
        </c:manualLayout>
      </c:layout>
      <c:lineChart>
        <c:grouping val="standard"/>
        <c:ser>
          <c:idx val="0"/>
          <c:order val="0"/>
          <c:tx>
            <c:strRef>
              <c:f>РОСА!$L$192</c:f>
              <c:strCache>
                <c:ptCount val="1"/>
                <c:pt idx="0">
                  <c:v>контрольный водоем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numRef>
              <c:f>РОСА!$K$193:$K$202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РОСА!$L$193:$L$202</c:f>
              <c:numCache>
                <c:formatCode>General</c:formatCode>
                <c:ptCount val="10"/>
                <c:pt idx="0">
                  <c:v>0.35000000000000031</c:v>
                </c:pt>
                <c:pt idx="1">
                  <c:v>0</c:v>
                </c:pt>
                <c:pt idx="2">
                  <c:v>0.71000000000000063</c:v>
                </c:pt>
                <c:pt idx="3">
                  <c:v>1.04</c:v>
                </c:pt>
                <c:pt idx="4">
                  <c:v>0.99</c:v>
                </c:pt>
                <c:pt idx="5">
                  <c:v>0.64000000000000989</c:v>
                </c:pt>
                <c:pt idx="6">
                  <c:v>1.06</c:v>
                </c:pt>
                <c:pt idx="7">
                  <c:v>0.60000000000000064</c:v>
                </c:pt>
                <c:pt idx="8">
                  <c:v>1.59</c:v>
                </c:pt>
                <c:pt idx="9">
                  <c:v>2.2799999999999998</c:v>
                </c:pt>
              </c:numCache>
            </c:numRef>
          </c:val>
        </c:ser>
        <c:ser>
          <c:idx val="1"/>
          <c:order val="1"/>
          <c:tx>
            <c:strRef>
              <c:f>РОСА!$M$192</c:f>
              <c:strCache>
                <c:ptCount val="1"/>
                <c:pt idx="0">
                  <c:v>экспериментальный водоем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РОСА!$K$193:$K$202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РОСА!$M$193:$M$202</c:f>
              <c:numCache>
                <c:formatCode>General</c:formatCode>
                <c:ptCount val="10"/>
                <c:pt idx="0">
                  <c:v>0.91</c:v>
                </c:pt>
                <c:pt idx="1">
                  <c:v>2.0299999999999998</c:v>
                </c:pt>
                <c:pt idx="2">
                  <c:v>1.1700000000000021</c:v>
                </c:pt>
                <c:pt idx="3">
                  <c:v>0.4</c:v>
                </c:pt>
                <c:pt idx="4">
                  <c:v>0.55000000000000004</c:v>
                </c:pt>
                <c:pt idx="5">
                  <c:v>0.95000000000000062</c:v>
                </c:pt>
                <c:pt idx="6">
                  <c:v>1.04</c:v>
                </c:pt>
                <c:pt idx="7">
                  <c:v>0.58000000000000007</c:v>
                </c:pt>
                <c:pt idx="8">
                  <c:v>1.6400000000000001</c:v>
                </c:pt>
                <c:pt idx="9">
                  <c:v>2.16</c:v>
                </c:pt>
              </c:numCache>
            </c:numRef>
          </c:val>
        </c:ser>
        <c:ser>
          <c:idx val="2"/>
          <c:order val="2"/>
          <c:tx>
            <c:strRef>
              <c:f>РОСА!$N$192</c:f>
              <c:strCache>
                <c:ptCount val="1"/>
                <c:pt idx="0">
                  <c:v>ПДК 10.17 мг/л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РОСА!$K$193:$K$202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РОСА!$N$193:$N$202</c:f>
              <c:numCache>
                <c:formatCode>General</c:formatCode>
                <c:ptCount val="10"/>
                <c:pt idx="0">
                  <c:v>10.17</c:v>
                </c:pt>
                <c:pt idx="1">
                  <c:v>10.17</c:v>
                </c:pt>
                <c:pt idx="2">
                  <c:v>10.17</c:v>
                </c:pt>
                <c:pt idx="3">
                  <c:v>10.17</c:v>
                </c:pt>
                <c:pt idx="4">
                  <c:v>10.17</c:v>
                </c:pt>
                <c:pt idx="5">
                  <c:v>10.17</c:v>
                </c:pt>
                <c:pt idx="6">
                  <c:v>10.17</c:v>
                </c:pt>
                <c:pt idx="7">
                  <c:v>10.17</c:v>
                </c:pt>
                <c:pt idx="8">
                  <c:v>10.17</c:v>
                </c:pt>
                <c:pt idx="9">
                  <c:v>10.17</c:v>
                </c:pt>
              </c:numCache>
            </c:numRef>
          </c:val>
        </c:ser>
        <c:marker val="1"/>
        <c:axId val="87742720"/>
        <c:axId val="86048768"/>
      </c:lineChart>
      <c:dateAx>
        <c:axId val="87742720"/>
        <c:scaling>
          <c:orientation val="minMax"/>
        </c:scaling>
        <c:axPos val="b"/>
        <c:numFmt formatCode="dd/mm/yy" sourceLinked="1"/>
        <c:majorTickMark val="none"/>
        <c:tickLblPos val="nextTo"/>
        <c:crossAx val="86048768"/>
        <c:crosses val="autoZero"/>
        <c:auto val="1"/>
        <c:lblOffset val="100"/>
      </c:dateAx>
      <c:valAx>
        <c:axId val="860487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100" b="1" i="0" baseline="0">
                    <a:latin typeface="Times New Roman" pitchFamily="18" charset="0"/>
                    <a:cs typeface="Times New Roman" pitchFamily="18" charset="0"/>
                  </a:rPr>
                  <a:t>Азот нитратов, мг/л</a:t>
                </a:r>
                <a:endParaRPr lang="ru-RU" sz="11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4.9974644889134534E-4"/>
              <c:y val="0.15996789236297307"/>
            </c:manualLayout>
          </c:layout>
        </c:title>
        <c:numFmt formatCode="General" sourceLinked="1"/>
        <c:tickLblPos val="nextTo"/>
        <c:crossAx val="8774272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ayout>
        <c:manualLayout>
          <c:xMode val="edge"/>
          <c:yMode val="edge"/>
          <c:x val="0.8156170839534066"/>
          <c:y val="5.4662499248663655E-2"/>
          <c:w val="0.18128785204194287"/>
          <c:h val="0.87026075348829568"/>
        </c:manualLayout>
      </c:layout>
    </c:legend>
    <c:plotVisOnly val="1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510662025616092"/>
          <c:y val="6.0212387244698747E-2"/>
          <c:w val="0.70095993528932665"/>
          <c:h val="0.78233082933598808"/>
        </c:manualLayout>
      </c:layout>
      <c:lineChart>
        <c:grouping val="standard"/>
        <c:ser>
          <c:idx val="0"/>
          <c:order val="0"/>
          <c:tx>
            <c:strRef>
              <c:f>РОСА!$Q$192</c:f>
              <c:strCache>
                <c:ptCount val="1"/>
                <c:pt idx="0">
                  <c:v>контрольный водоем</c:v>
                </c:pt>
              </c:strCache>
            </c:strRef>
          </c:tx>
          <c:spPr>
            <a:ln>
              <a:solidFill>
                <a:srgbClr val="348B9C"/>
              </a:solidFill>
            </a:ln>
          </c:spPr>
          <c:marker>
            <c:symbol val="none"/>
          </c:marker>
          <c:cat>
            <c:numRef>
              <c:f>РОСА!$P$193:$P$202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РОСА!$Q$193:$Q$202</c:f>
              <c:numCache>
                <c:formatCode>General</c:formatCode>
                <c:ptCount val="10"/>
                <c:pt idx="0">
                  <c:v>2.7000000000000256E-2</c:v>
                </c:pt>
                <c:pt idx="1">
                  <c:v>9.7000000000000003E-3</c:v>
                </c:pt>
                <c:pt idx="2">
                  <c:v>9.4000000000000028E-2</c:v>
                </c:pt>
                <c:pt idx="3">
                  <c:v>7.0000000000000021E-2</c:v>
                </c:pt>
                <c:pt idx="4">
                  <c:v>5.1999999999999998E-2</c:v>
                </c:pt>
                <c:pt idx="5">
                  <c:v>0.1</c:v>
                </c:pt>
                <c:pt idx="6">
                  <c:v>8.2000000000000003E-2</c:v>
                </c:pt>
                <c:pt idx="7">
                  <c:v>6.1000000000000013E-2</c:v>
                </c:pt>
                <c:pt idx="8">
                  <c:v>5.5000000000000014E-2</c:v>
                </c:pt>
                <c:pt idx="9">
                  <c:v>4.9000000000000113E-2</c:v>
                </c:pt>
              </c:numCache>
            </c:numRef>
          </c:val>
        </c:ser>
        <c:ser>
          <c:idx val="1"/>
          <c:order val="1"/>
          <c:tx>
            <c:strRef>
              <c:f>РОСА!$R$192</c:f>
              <c:strCache>
                <c:ptCount val="1"/>
                <c:pt idx="0">
                  <c:v>экспериментальный водоем</c:v>
                </c:pt>
              </c:strCache>
            </c:strRef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РОСА!$P$193:$P$202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РОСА!$R$193:$R$202</c:f>
              <c:numCache>
                <c:formatCode>General</c:formatCode>
                <c:ptCount val="10"/>
                <c:pt idx="0">
                  <c:v>4.9000000000000113E-2</c:v>
                </c:pt>
                <c:pt idx="1">
                  <c:v>7.3000000000000009E-2</c:v>
                </c:pt>
                <c:pt idx="2">
                  <c:v>7.3000000000000009E-2</c:v>
                </c:pt>
                <c:pt idx="3">
                  <c:v>7.5999999999999998E-2</c:v>
                </c:pt>
                <c:pt idx="4">
                  <c:v>3.4000000000000002E-2</c:v>
                </c:pt>
                <c:pt idx="5">
                  <c:v>5.8000000000000003E-2</c:v>
                </c:pt>
                <c:pt idx="6">
                  <c:v>8.5000000000000006E-2</c:v>
                </c:pt>
                <c:pt idx="7">
                  <c:v>5.8000000000000003E-2</c:v>
                </c:pt>
                <c:pt idx="8">
                  <c:v>5.8000000000000003E-2</c:v>
                </c:pt>
                <c:pt idx="9">
                  <c:v>3.4000000000000002E-2</c:v>
                </c:pt>
              </c:numCache>
            </c:numRef>
          </c:val>
        </c:ser>
        <c:ser>
          <c:idx val="2"/>
          <c:order val="2"/>
          <c:tx>
            <c:strRef>
              <c:f>РОСА!$S$192</c:f>
              <c:strCache>
                <c:ptCount val="1"/>
                <c:pt idx="0">
                  <c:v>ПДК 1.0 мг/л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РОСА!$P$193:$P$202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РОСА!$S$193:$S$202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marker val="1"/>
        <c:axId val="86083840"/>
        <c:axId val="86089728"/>
      </c:lineChart>
      <c:dateAx>
        <c:axId val="86083840"/>
        <c:scaling>
          <c:orientation val="minMax"/>
        </c:scaling>
        <c:axPos val="b"/>
        <c:numFmt formatCode="dd/mm/yy" sourceLinked="1"/>
        <c:majorTickMark val="none"/>
        <c:tickLblPos val="nextTo"/>
        <c:crossAx val="86089728"/>
        <c:crosses val="autoZero"/>
        <c:auto val="1"/>
        <c:lblOffset val="100"/>
      </c:dateAx>
      <c:valAx>
        <c:axId val="8608972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100" b="1" i="0" baseline="0">
                    <a:latin typeface="Times New Roman" pitchFamily="18" charset="0"/>
                    <a:cs typeface="Times New Roman" pitchFamily="18" charset="0"/>
                  </a:rPr>
                  <a:t>Азот нитритов, мг/л</a:t>
                </a:r>
                <a:endParaRPr lang="ru-RU" sz="11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crossAx val="86083840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ayout>
        <c:manualLayout>
          <c:xMode val="edge"/>
          <c:yMode val="edge"/>
          <c:x val="0.81211119864204051"/>
          <c:y val="0.10344576695355083"/>
          <c:w val="0.18576322113055024"/>
          <c:h val="0.89655435482516121"/>
        </c:manualLayout>
      </c:layout>
    </c:legend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1827821522309712"/>
          <c:y val="6.608606616480632E-2"/>
          <c:w val="0.67897681539808086"/>
          <c:h val="0.76397177019540352"/>
        </c:manualLayout>
      </c:layout>
      <c:lineChart>
        <c:grouping val="standard"/>
        <c:ser>
          <c:idx val="0"/>
          <c:order val="0"/>
          <c:tx>
            <c:strRef>
              <c:f>РОСА!$AA$192</c:f>
              <c:strCache>
                <c:ptCount val="1"/>
                <c:pt idx="0">
                  <c:v>контрольный водоем</c:v>
                </c:pt>
              </c:strCache>
            </c:strRef>
          </c:tx>
          <c:spPr>
            <a:ln>
              <a:solidFill>
                <a:srgbClr val="2D3FEF"/>
              </a:solidFill>
            </a:ln>
          </c:spPr>
          <c:marker>
            <c:symbol val="none"/>
          </c:marker>
          <c:cat>
            <c:numRef>
              <c:f>РОСА!$Z$193:$Z$202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РОСА!$AA$193:$AA$202</c:f>
              <c:numCache>
                <c:formatCode>General</c:formatCode>
                <c:ptCount val="10"/>
                <c:pt idx="0">
                  <c:v>0.1</c:v>
                </c:pt>
                <c:pt idx="1">
                  <c:v>0</c:v>
                </c:pt>
                <c:pt idx="2">
                  <c:v>0.24000000000000021</c:v>
                </c:pt>
                <c:pt idx="3">
                  <c:v>7.0000000000000021E-2</c:v>
                </c:pt>
                <c:pt idx="4">
                  <c:v>0.13</c:v>
                </c:pt>
                <c:pt idx="5">
                  <c:v>7.0000000000000021E-2</c:v>
                </c:pt>
                <c:pt idx="6">
                  <c:v>0.35000000000000031</c:v>
                </c:pt>
                <c:pt idx="7">
                  <c:v>0.25</c:v>
                </c:pt>
                <c:pt idx="8">
                  <c:v>0.41000000000000031</c:v>
                </c:pt>
                <c:pt idx="9">
                  <c:v>0.16</c:v>
                </c:pt>
              </c:numCache>
            </c:numRef>
          </c:val>
        </c:ser>
        <c:ser>
          <c:idx val="1"/>
          <c:order val="1"/>
          <c:tx>
            <c:strRef>
              <c:f>РОСА!$AB$192</c:f>
              <c:strCache>
                <c:ptCount val="1"/>
                <c:pt idx="0">
                  <c:v>экспериментальный водоем</c:v>
                </c:pt>
              </c:strCache>
            </c:strRef>
          </c:tx>
          <c:spPr>
            <a:ln>
              <a:solidFill>
                <a:srgbClr val="CACA08"/>
              </a:solidFill>
            </a:ln>
          </c:spPr>
          <c:marker>
            <c:symbol val="none"/>
          </c:marker>
          <c:cat>
            <c:numRef>
              <c:f>РОСА!$Z$193:$Z$202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РОСА!$AB$193:$AB$202</c:f>
              <c:numCache>
                <c:formatCode>General</c:formatCode>
                <c:ptCount val="10"/>
                <c:pt idx="0">
                  <c:v>5.3000000000000012E-2</c:v>
                </c:pt>
                <c:pt idx="1">
                  <c:v>0.17</c:v>
                </c:pt>
                <c:pt idx="2">
                  <c:v>6.0000000000000032E-2</c:v>
                </c:pt>
                <c:pt idx="3">
                  <c:v>0.05</c:v>
                </c:pt>
                <c:pt idx="4">
                  <c:v>0</c:v>
                </c:pt>
                <c:pt idx="5">
                  <c:v>9.0000000000000024E-2</c:v>
                </c:pt>
                <c:pt idx="6">
                  <c:v>0.19</c:v>
                </c:pt>
                <c:pt idx="7">
                  <c:v>0.28000000000000008</c:v>
                </c:pt>
                <c:pt idx="8">
                  <c:v>0.34</c:v>
                </c:pt>
                <c:pt idx="9">
                  <c:v>7.0000000000000021E-2</c:v>
                </c:pt>
              </c:numCache>
            </c:numRef>
          </c:val>
        </c:ser>
        <c:ser>
          <c:idx val="2"/>
          <c:order val="2"/>
          <c:tx>
            <c:strRef>
              <c:f>РОСА!$AC$192</c:f>
              <c:strCache>
                <c:ptCount val="1"/>
                <c:pt idx="0">
                  <c:v>ПДК 1.93 мг/л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РОСА!$Z$193:$Z$202</c:f>
              <c:numCache>
                <c:formatCode>dd/mm/yy</c:formatCode>
                <c:ptCount val="10"/>
                <c:pt idx="0">
                  <c:v>41443</c:v>
                </c:pt>
                <c:pt idx="1">
                  <c:v>41450</c:v>
                </c:pt>
                <c:pt idx="2">
                  <c:v>41464</c:v>
                </c:pt>
                <c:pt idx="3">
                  <c:v>41478</c:v>
                </c:pt>
                <c:pt idx="4">
                  <c:v>41492</c:v>
                </c:pt>
                <c:pt idx="5">
                  <c:v>41505</c:v>
                </c:pt>
                <c:pt idx="6">
                  <c:v>41520</c:v>
                </c:pt>
                <c:pt idx="7">
                  <c:v>41534</c:v>
                </c:pt>
                <c:pt idx="8">
                  <c:v>41547</c:v>
                </c:pt>
                <c:pt idx="9">
                  <c:v>41562</c:v>
                </c:pt>
              </c:numCache>
            </c:numRef>
          </c:cat>
          <c:val>
            <c:numRef>
              <c:f>РОСА!$AC$193:$AC$202</c:f>
              <c:numCache>
                <c:formatCode>General</c:formatCode>
                <c:ptCount val="10"/>
                <c:pt idx="0">
                  <c:v>1.9300000000000141</c:v>
                </c:pt>
                <c:pt idx="1">
                  <c:v>1.9300000000000141</c:v>
                </c:pt>
                <c:pt idx="2">
                  <c:v>1.9300000000000141</c:v>
                </c:pt>
                <c:pt idx="3">
                  <c:v>1.9300000000000141</c:v>
                </c:pt>
                <c:pt idx="4">
                  <c:v>1.9300000000000141</c:v>
                </c:pt>
                <c:pt idx="5">
                  <c:v>1.9300000000000141</c:v>
                </c:pt>
                <c:pt idx="6">
                  <c:v>1.9300000000000141</c:v>
                </c:pt>
                <c:pt idx="7">
                  <c:v>1.9300000000000141</c:v>
                </c:pt>
                <c:pt idx="8">
                  <c:v>1.9300000000000141</c:v>
                </c:pt>
                <c:pt idx="9">
                  <c:v>1.9300000000000141</c:v>
                </c:pt>
              </c:numCache>
            </c:numRef>
          </c:val>
        </c:ser>
        <c:marker val="1"/>
        <c:axId val="87759104"/>
        <c:axId val="87764992"/>
      </c:lineChart>
      <c:dateAx>
        <c:axId val="87759104"/>
        <c:scaling>
          <c:orientation val="minMax"/>
        </c:scaling>
        <c:axPos val="b"/>
        <c:numFmt formatCode="dd/mm/yy" sourceLinked="1"/>
        <c:majorTickMark val="none"/>
        <c:tickLblPos val="nextTo"/>
        <c:crossAx val="87764992"/>
        <c:crosses val="autoZero"/>
        <c:auto val="1"/>
        <c:lblOffset val="100"/>
      </c:dateAx>
      <c:valAx>
        <c:axId val="877649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sz="1100" b="1" i="0" baseline="0">
                    <a:latin typeface="Times New Roman" pitchFamily="18" charset="0"/>
                    <a:cs typeface="Times New Roman" pitchFamily="18" charset="0"/>
                  </a:rPr>
                  <a:t>Аммоний-ион, мг/л</a:t>
                </a:r>
                <a:endParaRPr lang="ru-RU" sz="11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/>
        </c:title>
        <c:numFmt formatCode="General" sourceLinked="1"/>
        <c:tickLblPos val="nextTo"/>
        <c:crossAx val="8775910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ayout>
        <c:manualLayout>
          <c:xMode val="edge"/>
          <c:yMode val="edge"/>
          <c:x val="0.79357655293088369"/>
          <c:y val="9.3106440207371244E-2"/>
          <c:w val="0.18408770778652694"/>
          <c:h val="0.90615425270764038"/>
        </c:manualLayout>
      </c:layout>
    </c:legend>
    <c:plotVisOnly val="1"/>
  </c:chart>
  <c:spPr>
    <a:ln>
      <a:noFill/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77DA9-EAD9-458B-B100-3D1954F86C48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CE1A4-3900-433A-8A8D-061D6BEC2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2C114C4-63AF-46D8-BB2A-2A8FAC926611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3B2171-E046-42AF-94E5-AD3370C1F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888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Экологическая реабилитация</a:t>
            </a:r>
            <a:br>
              <a:rPr lang="ru-RU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цветущих» природны</a:t>
            </a:r>
            <a:r>
              <a:rPr lang="ru-RU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водоёмов</a:t>
            </a:r>
            <a:endParaRPr lang="ru-RU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76872"/>
            <a:ext cx="9144000" cy="295232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Петросян В.С., Шувалова Е.А.</a:t>
            </a:r>
          </a:p>
          <a:p>
            <a:pPr algn="ctr"/>
            <a:endParaRPr lang="ru-RU" sz="12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Химический факультет МГУ им. Ломоносова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«Экология и Здоровье»</a:t>
            </a:r>
          </a:p>
          <a:p>
            <a:pPr algn="ctr"/>
            <a:endParaRPr lang="ru-RU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Москва,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22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марта 2016 года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496" y="714356"/>
          <a:ext cx="9108504" cy="1500198"/>
        </p:xfrm>
        <a:graphic>
          <a:graphicData uri="http://schemas.openxmlformats.org/drawingml/2006/table">
            <a:tbl>
              <a:tblPr/>
              <a:tblGrid>
                <a:gridCol w="2183513"/>
                <a:gridCol w="1525630"/>
                <a:gridCol w="1524652"/>
                <a:gridCol w="1247887"/>
                <a:gridCol w="1657656"/>
                <a:gridCol w="969166"/>
              </a:tblGrid>
              <a:tr h="744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Параметры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Общая численность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Диатомовые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Зеленые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err="1">
                          <a:latin typeface="Times New Roman"/>
                          <a:ea typeface="Calibri"/>
                          <a:cs typeface="Times New Roman"/>
                        </a:rPr>
                        <a:t>Синезелёные</a:t>
                      </a:r>
                      <a:endParaRPr lang="ru-RU" sz="20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Другие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(</a:t>
                      </a:r>
                      <a:r>
                        <a:rPr lang="ru-RU" sz="1800" b="1" dirty="0" err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/мл)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25 456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512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6 832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Calibri"/>
                          <a:cs typeface="Times New Roman"/>
                        </a:rPr>
                        <a:t>17 760</a:t>
                      </a:r>
                      <a:endParaRPr lang="ru-RU" sz="1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352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Биомасса (мг/л)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4.7232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0.3038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1.5115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latin typeface="Times New Roman"/>
                          <a:ea typeface="Calibri"/>
                          <a:cs typeface="Times New Roman"/>
                        </a:rPr>
                        <a:t>1.7450</a:t>
                      </a:r>
                      <a:endParaRPr lang="ru-RU" sz="18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1.1627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61555"/>
            <a:ext cx="9144000" cy="83099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 фитопланктона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Глуховского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пруда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55A53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начала коррекции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альгоценоза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(20.07.2012г.)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55A53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152999"/>
            <a:ext cx="9144000" cy="83099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 фитопланктона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Глуховского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пруда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55A53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после коррекции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альгоценоза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(07.08.2012г.)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55A53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2928934"/>
          <a:ext cx="9144000" cy="1714512"/>
        </p:xfrm>
        <a:graphic>
          <a:graphicData uri="http://schemas.openxmlformats.org/drawingml/2006/table">
            <a:tbl>
              <a:tblPr/>
              <a:tblGrid>
                <a:gridCol w="2212967"/>
                <a:gridCol w="1524163"/>
                <a:gridCol w="1523186"/>
                <a:gridCol w="1327908"/>
                <a:gridCol w="1584176"/>
                <a:gridCol w="971600"/>
              </a:tblGrid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Параметры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Общая численность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Диатомовые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Зелёные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Синезелёные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Другие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(кл/мл)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102 000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101 200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единицы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Биомасса, (мг/л)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319.842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0.033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319.734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0.075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643446"/>
            <a:ext cx="9144000" cy="707886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 фитопланктона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Глуховского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пруда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55A53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после коррекции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альгоценоза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(21.08.2012г.)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55A53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5286388"/>
          <a:ext cx="9144000" cy="1571612"/>
        </p:xfrm>
        <a:graphic>
          <a:graphicData uri="http://schemas.openxmlformats.org/drawingml/2006/table">
            <a:tbl>
              <a:tblPr/>
              <a:tblGrid>
                <a:gridCol w="2212967"/>
                <a:gridCol w="1524163"/>
                <a:gridCol w="1523186"/>
                <a:gridCol w="1399916"/>
                <a:gridCol w="1584176"/>
                <a:gridCol w="899592"/>
              </a:tblGrid>
              <a:tr h="7858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Параметры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Общая численность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Диатомовые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Зелёные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Синезелёные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Другие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(</a:t>
                      </a:r>
                      <a:r>
                        <a:rPr lang="ru-RU" sz="1800" b="1" dirty="0" err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/мл)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37 900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4 800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27 800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833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4 467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Биомасса, (мг/л)</a:t>
                      </a:r>
                      <a:endParaRPr lang="ru-RU" sz="1800" b="1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30.817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6.38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5.654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0.065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086D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18.718</a:t>
                      </a:r>
                      <a:endParaRPr lang="ru-RU" sz="1800" b="1" dirty="0">
                        <a:solidFill>
                          <a:srgbClr val="3086D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09857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Общий вид очистных сооружений ливневой канализации посёлка </a:t>
            </a:r>
            <a:r>
              <a:rPr lang="ru-RU" sz="2800" b="1" dirty="0" err="1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Барвиха</a:t>
            </a:r>
            <a:r>
              <a:rPr lang="ru-RU" sz="28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 Московской области</a:t>
            </a:r>
            <a:endParaRPr lang="ru-RU" sz="2800" b="1" dirty="0">
              <a:solidFill>
                <a:srgbClr val="3086D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Барвихинские</a:t>
            </a:r>
            <a:r>
              <a:rPr lang="ru-RU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 пруды</a:t>
            </a:r>
            <a:endParaRPr lang="ru-RU" sz="40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980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16832"/>
            <a:ext cx="9144000" cy="494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Были проведены: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Гидрохимические и гидробиологические анализы воды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Барвихинских прудов      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начала альголизации.</a:t>
            </a:r>
          </a:p>
          <a:p>
            <a:pPr marL="457200" indent="-457200" algn="ctr">
              <a:buAutoNum type="arabicPeriod"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Альголизация водоёма в три этапа,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включавшая весеннюю (первичную), летнюю (вторичную) и осеннюю (заключительную) коррекции альгоценоза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 algn="ctr">
              <a:buAutoNum type="arabicPeriod"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Регулярные гидрохимические и гидробиологические анализы воды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Барвихинских прудов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течение всего эксперимента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 мая по октябрь 2013 года).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Объём альголизанта, вносимого на всю акваторию Барвихинских прудов определяется по формуле (1):</a:t>
            </a:r>
          </a:p>
          <a:p>
            <a:pPr>
              <a:buNone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Рассчитанная величина составила 0,25кг, что соответствует       5кг суспензии выращенной по ТУ хлореллы, плотностью               10</a:t>
            </a:r>
            <a:r>
              <a:rPr lang="ru-RU" sz="24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/мл. </a:t>
            </a:r>
          </a:p>
          <a:p>
            <a:pPr algn="ctr">
              <a:buNone/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Точки вселения хлореллы были выбраны с точки зрения равномерного распределения штамма по акватории.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7167499" cy="249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Содержание неорганических производных азота                после первой</a:t>
            </a:r>
            <a:r>
              <a:rPr lang="en-US" sz="28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второй и третьей </a:t>
            </a:r>
            <a:r>
              <a:rPr lang="ru-RU" sz="2800" dirty="0" err="1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альголизаций</a:t>
            </a:r>
            <a:endParaRPr lang="ru-RU" sz="28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-1" y="1340767"/>
          <a:ext cx="9144000" cy="5040560"/>
        </p:xfrm>
        <a:graphic>
          <a:graphicData uri="http://schemas.openxmlformats.org/drawingml/2006/table">
            <a:tbl>
              <a:tblPr/>
              <a:tblGrid>
                <a:gridCol w="918075"/>
                <a:gridCol w="1134622"/>
                <a:gridCol w="1109671"/>
                <a:gridCol w="923242"/>
                <a:gridCol w="1016456"/>
                <a:gridCol w="1039149"/>
                <a:gridCol w="1039149"/>
                <a:gridCol w="981818"/>
                <a:gridCol w="981818"/>
              </a:tblGrid>
              <a:tr h="942017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Дата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Азот </a:t>
                      </a:r>
                      <a:r>
                        <a:rPr lang="ru-RU" sz="2000" b="1" spc="30" dirty="0" err="1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аммоний-ный</a:t>
                      </a: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, </a:t>
                      </a:r>
                      <a:r>
                        <a:rPr lang="ru-RU" sz="2000" b="1" spc="30" dirty="0" smtClean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мг/л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Азот нитратов мг/л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Азот нитритов мг/л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Аммоний-ион, мг/л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0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 smtClean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*к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 smtClean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**э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э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э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э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8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18.06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0,078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0,041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0,35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0,91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0,027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0,049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2345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25.06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0,039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lang="en-US" sz="2000" b="1" spc="3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0.02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2,03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0.0097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925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09.07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0,19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0,71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1,17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0,094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0,073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0,24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925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23.07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1,04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0,076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1850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06.08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0,039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0,99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0,55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0,052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0,034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925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19.08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0,64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0,95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0,058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925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03.09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0,27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0,15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1,06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1,04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0,082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0,085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0,35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598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17.09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0,19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0,22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0,58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0,061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0,058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0,25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0,28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5987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30.09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0,32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0,26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1,59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1,64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0,058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0,41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0,34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9259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15.10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0,12</a:t>
                      </a:r>
                      <a:endParaRPr lang="ru-RU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2,88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2,16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0,049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0,034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0,16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3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cs typeface="Times New Roman"/>
                        </a:rPr>
                        <a:t>0,07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64202" marR="6420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381328"/>
            <a:ext cx="9143999" cy="4766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*к–контрольный и **э–экспериментальный водоёмы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55A539"/>
                </a:solidFill>
              </a:rPr>
              <a:t>Динамика изменения неорганических производных азота за весь период эксперимента </a:t>
            </a:r>
            <a:endParaRPr lang="ru-RU" sz="2800" dirty="0">
              <a:solidFill>
                <a:srgbClr val="55A539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857232"/>
          <a:ext cx="4500562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0" y="3857627"/>
          <a:ext cx="4572000" cy="3000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572000" y="928670"/>
          <a:ext cx="4572000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572000" y="3929066"/>
          <a:ext cx="4572000" cy="2928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Анализ изменения видового состава фитопланктона показал,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проведения альголизации в экспериментальном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водоёме не происходило развитие синезелёных водорослей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Наиболее выражено в сравнении с контрольным водоёмом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это проявилось на втором этапе альголизации в летний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период. На третьем этапе альголизации содержание синезелёных водорослей продолжало оставаться на низком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уровне на фоне интенсивного развития  безвредных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диатомовых водорослей, что и являлось основной целью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данной части работы. Кроме химических и гидробиологических исследований мы постоянно вели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визуальное наблюдение за состоянием воды.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октябре 2013г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было зафиксировано, что экспериментальный водоём имеет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значительно лучший статус, чем контрольный.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Комплексный анализ результатов</a:t>
            </a:r>
            <a:endParaRPr lang="ru-RU" sz="32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55A539"/>
                </a:solidFill>
              </a:rPr>
              <a:t>Состояние воды в Барвихинских прудах на 15.10.2013: </a:t>
            </a:r>
            <a:br>
              <a:rPr lang="ru-RU" sz="2400" b="1" dirty="0" smtClean="0">
                <a:solidFill>
                  <a:srgbClr val="55A539"/>
                </a:solidFill>
              </a:rPr>
            </a:br>
            <a:r>
              <a:rPr lang="ru-RU" sz="2400" b="1" dirty="0" smtClean="0">
                <a:solidFill>
                  <a:srgbClr val="55A539"/>
                </a:solidFill>
              </a:rPr>
              <a:t>а) контрольный 		      б) экспериментальный</a:t>
            </a:r>
            <a:br>
              <a:rPr lang="ru-RU" sz="2400" b="1" dirty="0" smtClean="0">
                <a:solidFill>
                  <a:srgbClr val="55A539"/>
                </a:solidFill>
              </a:rPr>
            </a:br>
            <a:endParaRPr lang="ru-RU" sz="2400" b="1" dirty="0">
              <a:solidFill>
                <a:srgbClr val="55A539"/>
              </a:solidFill>
            </a:endParaRPr>
          </a:p>
        </p:txBody>
      </p:sp>
      <p:pic>
        <p:nvPicPr>
          <p:cNvPr id="15" name="Содержимое 14" descr="правый резервуар (опытный)"/>
          <p:cNvPicPr>
            <a:picLocks noGrp="1"/>
          </p:cNvPicPr>
          <p:nvPr>
            <p:ph idx="1"/>
          </p:nvPr>
        </p:nvPicPr>
        <p:blipFill>
          <a:blip r:embed="rId2" cstate="print"/>
          <a:srcRect l="1563"/>
          <a:stretch>
            <a:fillRect/>
          </a:stretch>
        </p:blipFill>
        <p:spPr bwMode="auto">
          <a:xfrm>
            <a:off x="4643438" y="980728"/>
            <a:ext cx="4500562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левый резервуар (контрольный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4644008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3086DC"/>
                </a:solidFill>
              </a:rPr>
              <a:t>Данный водоём является </a:t>
            </a:r>
            <a:r>
              <a:rPr lang="ru-RU" b="1" dirty="0" err="1" smtClean="0">
                <a:solidFill>
                  <a:srgbClr val="3086DC"/>
                </a:solidFill>
              </a:rPr>
              <a:t>высокотрофным</a:t>
            </a:r>
            <a:r>
              <a:rPr lang="ru-RU" b="1" dirty="0" smtClean="0">
                <a:solidFill>
                  <a:srgbClr val="3086DC"/>
                </a:solidFill>
              </a:rPr>
              <a:t> природно-техногенным объектом водохозяйственного назначения, находящимся в непосредственной близости к источникам антропогенного воздействия, а именно: сельскохозяйственные угодья, военный аэродром, карьеры, участковые лесничества</a:t>
            </a:r>
            <a:r>
              <a:rPr lang="ru-RU" b="1" dirty="0" smtClean="0">
                <a:solidFill>
                  <a:srgbClr val="3086DC"/>
                </a:solidFill>
              </a:rPr>
              <a:t>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3086DC"/>
                </a:solidFill>
              </a:rPr>
              <a:t>селитебные </a:t>
            </a:r>
            <a:r>
              <a:rPr lang="ru-RU" b="1" dirty="0" smtClean="0">
                <a:solidFill>
                  <a:srgbClr val="3086DC"/>
                </a:solidFill>
              </a:rPr>
              <a:t>зоны</a:t>
            </a:r>
            <a:r>
              <a:rPr lang="ru-RU" b="1" dirty="0" smtClean="0">
                <a:solidFill>
                  <a:srgbClr val="3086DC"/>
                </a:solidFill>
              </a:rPr>
              <a:t>. Важным является наличие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3086DC"/>
                </a:solidFill>
              </a:rPr>
              <a:t>многолетних данных, свидетельствующих о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3086DC"/>
                </a:solidFill>
              </a:rPr>
              <a:t>ежегодном </a:t>
            </a:r>
            <a:r>
              <a:rPr lang="ru-RU" b="1" dirty="0" smtClean="0">
                <a:solidFill>
                  <a:srgbClr val="3086DC"/>
                </a:solidFill>
              </a:rPr>
              <a:t>развитии в летний период синезелёных водорослей в данном </a:t>
            </a:r>
            <a:r>
              <a:rPr lang="ru-RU" b="1" dirty="0" smtClean="0">
                <a:solidFill>
                  <a:srgbClr val="3086DC"/>
                </a:solidFill>
              </a:rPr>
              <a:t>водоёме.</a:t>
            </a:r>
            <a:endParaRPr lang="ru-RU" b="1" dirty="0">
              <a:solidFill>
                <a:srgbClr val="3086DC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55A539"/>
                </a:solidFill>
                <a:effectLst/>
              </a:rPr>
              <a:t>Нижняя Никольская запруда на реке </a:t>
            </a:r>
            <a:r>
              <a:rPr lang="ru-RU" dirty="0" err="1" smtClean="0">
                <a:solidFill>
                  <a:srgbClr val="55A539"/>
                </a:solidFill>
                <a:effectLst/>
              </a:rPr>
              <a:t>Сетуньке</a:t>
            </a:r>
            <a:endParaRPr lang="ru-RU" dirty="0">
              <a:solidFill>
                <a:srgbClr val="55A539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55A539"/>
                </a:solidFill>
              </a:rPr>
              <a:t>Данные о развитии цианобактерий</a:t>
            </a:r>
            <a:endParaRPr lang="ru-RU" sz="3600" dirty="0">
              <a:solidFill>
                <a:srgbClr val="55A539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1124744"/>
          <a:ext cx="9144000" cy="5733256"/>
        </p:xfrm>
        <a:graphic>
          <a:graphicData uri="http://schemas.openxmlformats.org/presentationml/2006/ole">
            <p:oleObj spid="_x0000_s1025" name="Точечный рисунок" r:id="rId3" imgW="18542857" imgH="8961905" progId="PBrush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Природные водоёмы </a:t>
            </a:r>
            <a:r>
              <a:rPr lang="ru-RU" b="1" dirty="0" smtClean="0">
                <a:solidFill>
                  <a:srgbClr val="0070C0"/>
                </a:solidFill>
              </a:rPr>
              <a:t>Земли </a:t>
            </a:r>
            <a:r>
              <a:rPr lang="ru-RU" b="1" dirty="0" smtClean="0">
                <a:solidFill>
                  <a:srgbClr val="0070C0"/>
                </a:solidFill>
              </a:rPr>
              <a:t>подвержены сильному химическому загрязнению, как в результате попадания в них </a:t>
            </a:r>
            <a:r>
              <a:rPr lang="ru-RU" b="1" dirty="0" smtClean="0">
                <a:solidFill>
                  <a:srgbClr val="C00000"/>
                </a:solidFill>
              </a:rPr>
              <a:t>сточных вод и поверхностного стока, </a:t>
            </a:r>
            <a:r>
              <a:rPr lang="ru-RU" b="1" dirty="0" smtClean="0">
                <a:solidFill>
                  <a:srgbClr val="0070C0"/>
                </a:solidFill>
              </a:rPr>
              <a:t>так и в результате выпадения с осадками приоритетных токсикантов (</a:t>
            </a:r>
            <a:r>
              <a:rPr lang="ru-RU" b="1" dirty="0" smtClean="0">
                <a:solidFill>
                  <a:srgbClr val="C00000"/>
                </a:solidFill>
              </a:rPr>
              <a:t>Химические спутники Земли</a:t>
            </a:r>
            <a:r>
              <a:rPr lang="ru-RU" b="1" dirty="0" smtClean="0">
                <a:solidFill>
                  <a:srgbClr val="0070C0"/>
                </a:solidFill>
              </a:rPr>
              <a:t>). Это </a:t>
            </a:r>
            <a:r>
              <a:rPr lang="ru-RU" b="1" dirty="0" smtClean="0">
                <a:solidFill>
                  <a:srgbClr val="0070C0"/>
                </a:solidFill>
              </a:rPr>
              <a:t>приводит к </a:t>
            </a:r>
            <a:r>
              <a:rPr lang="ru-RU" b="1" dirty="0" smtClean="0">
                <a:solidFill>
                  <a:srgbClr val="0070C0"/>
                </a:solidFill>
              </a:rPr>
              <a:t>ухудшению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экологического </a:t>
            </a:r>
            <a:r>
              <a:rPr lang="ru-RU" b="1" dirty="0" smtClean="0">
                <a:solidFill>
                  <a:srgbClr val="0070C0"/>
                </a:solidFill>
              </a:rPr>
              <a:t>статуса водоёмов (в т.ч. </a:t>
            </a:r>
            <a:r>
              <a:rPr lang="ru-RU" b="1" dirty="0" smtClean="0">
                <a:solidFill>
                  <a:srgbClr val="0070C0"/>
                </a:solidFill>
              </a:rPr>
              <a:t>и «</a:t>
            </a:r>
            <a:r>
              <a:rPr lang="ru-RU" b="1" dirty="0" smtClean="0">
                <a:solidFill>
                  <a:srgbClr val="0070C0"/>
                </a:solidFill>
              </a:rPr>
              <a:t>цветению») и </a:t>
            </a:r>
            <a:r>
              <a:rPr lang="ru-RU" b="1" dirty="0" smtClean="0">
                <a:solidFill>
                  <a:srgbClr val="C00000"/>
                </a:solidFill>
              </a:rPr>
              <a:t>невозможности их использования </a:t>
            </a:r>
            <a:r>
              <a:rPr lang="ru-RU" b="1" dirty="0" smtClean="0">
                <a:solidFill>
                  <a:srgbClr val="0070C0"/>
                </a:solidFill>
              </a:rPr>
              <a:t>не только в качестве источников питьевого водоснабжения, но </a:t>
            </a:r>
            <a:r>
              <a:rPr lang="ru-RU" b="1" dirty="0" smtClean="0">
                <a:solidFill>
                  <a:srgbClr val="C00000"/>
                </a:solidFill>
              </a:rPr>
              <a:t>даже для рекреационных целей </a:t>
            </a:r>
            <a:r>
              <a:rPr lang="ru-RU" b="1" dirty="0" smtClean="0">
                <a:solidFill>
                  <a:srgbClr val="0070C0"/>
                </a:solidFill>
              </a:rPr>
              <a:t>(купание, рыборазведение и рыбалка)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55A539"/>
                </a:solidFill>
              </a:rPr>
              <a:t>Проблема</a:t>
            </a:r>
            <a:endParaRPr lang="ru-RU" dirty="0">
              <a:solidFill>
                <a:srgbClr val="55A5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68052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lvl="0" algn="ctr"/>
            <a:r>
              <a:rPr lang="ru-RU" sz="3600" dirty="0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Точки внесения штамма </a:t>
            </a:r>
            <a:r>
              <a:rPr lang="ru-RU" sz="3600" dirty="0" err="1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en-US" sz="3600" dirty="0" err="1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lorella</a:t>
            </a:r>
            <a:r>
              <a:rPr lang="ru-RU" sz="3600" dirty="0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vulgaris</a:t>
            </a:r>
            <a:r>
              <a:rPr lang="ru-RU" sz="3600" dirty="0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ИФР №С-111 на Нижней Никольской запруде на р. </a:t>
            </a:r>
            <a:r>
              <a:rPr lang="ru-RU" sz="3600" dirty="0" err="1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Сетуньке</a:t>
            </a:r>
            <a:r>
              <a:rPr lang="ru-RU" sz="3600" dirty="0" smtClean="0">
                <a:solidFill>
                  <a:srgbClr val="55A53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2014г.</a:t>
            </a:r>
            <a:endParaRPr lang="ru-RU" dirty="0">
              <a:solidFill>
                <a:srgbClr val="55A539"/>
              </a:solidFill>
            </a:endParaRPr>
          </a:p>
        </p:txBody>
      </p:sp>
      <p:pic>
        <p:nvPicPr>
          <p:cNvPr id="33803" name="Рисунок 1"/>
          <p:cNvPicPr>
            <a:picLocks noChangeAspect="1" noChangeArrowheads="1"/>
          </p:cNvPicPr>
          <p:nvPr/>
        </p:nvPicPr>
        <p:blipFill>
          <a:blip r:embed="rId2" cstate="print"/>
          <a:srcRect l="28424" t="28857" r="9045" b="8102"/>
          <a:stretch>
            <a:fillRect/>
          </a:stretch>
        </p:blipFill>
        <p:spPr bwMode="auto">
          <a:xfrm>
            <a:off x="0" y="1628800"/>
            <a:ext cx="9144000" cy="4565841"/>
          </a:xfrm>
          <a:prstGeom prst="rect">
            <a:avLst/>
          </a:prstGeom>
          <a:noFill/>
        </p:spPr>
      </p:pic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7072330" y="3071810"/>
            <a:ext cx="2381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5286380" y="3500438"/>
            <a:ext cx="3333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6" name="Text Box 11"/>
          <p:cNvSpPr txBox="1">
            <a:spLocks noChangeArrowheads="1"/>
          </p:cNvSpPr>
          <p:nvPr/>
        </p:nvSpPr>
        <p:spPr bwMode="auto">
          <a:xfrm>
            <a:off x="3428992" y="4071942"/>
            <a:ext cx="209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Полученные результаты показали, что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благодаря заблаговременному и своевременному внесению достаточных количеств хлореллы 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 водоём до того, как в нём начали образовываться цианобактерии и далее в процессе всего вегетационного периода,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хлорелла обеспечивает утилизацию неорганических производных азота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позволяя развиваться цианобактериям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концу сезона в 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прошедших коррекцию </a:t>
            </a:r>
            <a:r>
              <a:rPr lang="ru-RU" sz="3200" b="1" dirty="0" err="1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альгоценоза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водоёмах преобладают зелёные и диатомовые водоросли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, что положительно сказывается на экологическом статусе объектов.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40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экологической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реабилитации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природных водоёмов,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 подверженных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цветению  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различными 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видами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водорослей 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(особенно, цианобактериями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чрезвычайно важными являются работы:</a:t>
            </a:r>
            <a:endParaRPr lang="ru-RU" sz="3200" b="1" dirty="0" smtClean="0">
              <a:solidFill>
                <a:srgbClr val="3086DC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1)по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выяснению уровня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загрязнения</a:t>
            </a:r>
          </a:p>
          <a:p>
            <a:pPr marL="852678" indent="-74295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этих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водоёмов цианотоксинами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                                  2)коррекции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их альгоценоза с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помощью</a:t>
            </a:r>
          </a:p>
          <a:p>
            <a:pPr marL="852678" indent="-74295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водоросли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Chlorella vulgaris ИФР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С-111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48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55A539"/>
                </a:solidFill>
              </a:rPr>
              <a:t>ЖХ/МС-анализ цианотоксинов </a:t>
            </a:r>
            <a:endParaRPr lang="ru-RU" dirty="0">
              <a:solidFill>
                <a:srgbClr val="55A539"/>
              </a:solidFill>
            </a:endParaRPr>
          </a:p>
        </p:txBody>
      </p:sp>
      <p:pic>
        <p:nvPicPr>
          <p:cNvPr id="4" name="Содержимое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результате будут </a:t>
            </a:r>
            <a:r>
              <a:rPr lang="ru-RU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чистые водоёмы и яркое биоразнообразие!</a:t>
            </a:r>
            <a:endParaRPr lang="ru-RU" sz="40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55A539"/>
                </a:solidFill>
              </a:rPr>
              <a:t>«Цветение» водоёмов</a:t>
            </a:r>
            <a:endParaRPr lang="ru-RU" dirty="0">
              <a:solidFill>
                <a:srgbClr val="55A539"/>
              </a:solidFill>
            </a:endParaRPr>
          </a:p>
        </p:txBody>
      </p:sp>
      <p:pic>
        <p:nvPicPr>
          <p:cNvPr id="7170" name="Picture 2" descr="C:\Users\Катя\Desktop\материал для книг\Токсины-сине-зелёных-водоросл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4400" dirty="0" err="1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Синезелёные</a:t>
            </a:r>
            <a:r>
              <a:rPr lang="ru-RU" sz="44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 водоросли</a:t>
            </a:r>
            <a:br>
              <a:rPr lang="ru-RU" sz="44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dirty="0" err="1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Цианобактерии</a:t>
            </a:r>
            <a:r>
              <a:rPr lang="ru-RU" sz="36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Катя\Desktop\материал для книг\Anabaenaspiroides_E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85860"/>
            <a:ext cx="4643438" cy="2789710"/>
          </a:xfrm>
          <a:prstGeom prst="rect">
            <a:avLst/>
          </a:prstGeom>
          <a:noFill/>
        </p:spPr>
      </p:pic>
      <p:pic>
        <p:nvPicPr>
          <p:cNvPr id="8195" name="Picture 3" descr="C:\Users\Катя\Desktop\материал для книг\diseased_fish.jpg"/>
          <p:cNvPicPr>
            <a:picLocks noChangeAspect="1" noChangeArrowheads="1"/>
          </p:cNvPicPr>
          <p:nvPr/>
        </p:nvPicPr>
        <p:blipFill>
          <a:blip r:embed="rId3" cstate="print"/>
          <a:srcRect l="5487" t="7408" r="3049" b="6944"/>
          <a:stretch>
            <a:fillRect/>
          </a:stretch>
        </p:blipFill>
        <p:spPr bwMode="auto">
          <a:xfrm>
            <a:off x="0" y="4029770"/>
            <a:ext cx="9144000" cy="2828230"/>
          </a:xfrm>
          <a:prstGeom prst="rect">
            <a:avLst/>
          </a:prstGeom>
          <a:noFill/>
        </p:spPr>
      </p:pic>
      <p:pic>
        <p:nvPicPr>
          <p:cNvPr id="8196" name="Picture 4" descr="C:\Users\Катя\Desktop\материал для книг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85860"/>
            <a:ext cx="4500562" cy="2762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1000" b="1" dirty="0" smtClean="0">
              <a:solidFill>
                <a:srgbClr val="55A539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Цианотоксины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Цианобактерии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метаболизируя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попадающие в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водоёмы нитраты, нитриты и аммоний, образуют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гетероциклические цианотоксины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которые и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обуславливают высокую токсичность водоёмов 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Рисунок 3" descr="C:\Users\Катя\Desktop\2014-10-09_121849.jpg"/>
          <p:cNvPicPr/>
          <p:nvPr/>
        </p:nvPicPr>
        <p:blipFill>
          <a:blip r:embed="rId2" cstate="print"/>
          <a:srcRect b="47407"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Одним из наиболее перспективных для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предотвращения загрязнения природных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водоёмов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цианотоксинами 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является метод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экологической реабилитации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, основанный на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последовательной коррекции альгоценоза этих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водоёмов планктонным штаммом зелёной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микроводоросли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Chlorella vulgaris ИФР №С-111</a:t>
            </a: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выделенным Н.И. Богдановым в 1977 году из вод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Нурекского водохранилища в Таджикистане.</a:t>
            </a:r>
            <a:endParaRPr lang="ru-RU" sz="3200" b="1" dirty="0">
              <a:solidFill>
                <a:srgbClr val="3086D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Реабилитация загрязнённых природных водоёмов</a:t>
            </a:r>
            <a:endParaRPr lang="ru-RU" sz="40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Chlorella vulgaris</a:t>
            </a:r>
            <a:r>
              <a:rPr lang="ru-RU" sz="40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 ИФР № С-111</a:t>
            </a:r>
            <a:endParaRPr lang="ru-RU" sz="40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зображение-0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2012-14гг нами были проведены исследования на нескольких природных водоёмах Подмосковья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Глуховский и Барвихинские пруды, Никольская запруда               на р.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Сетуньке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целью которых было выявление возможностей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предотвращения развития цианобактерий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этих водоёмах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уже на начальных этапах вегетационного периода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заблаговременного внесения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водоём штамма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Chlorella vulgaris ИФР №С-111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Экспериментальные исследования</a:t>
            </a:r>
            <a:endParaRPr lang="ru-RU" sz="36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исследования: </a:t>
            </a:r>
          </a:p>
          <a:p>
            <a:r>
              <a:rPr lang="ru-RU" sz="28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снижение развития цианобактерий в пользу развития зелёных и диатомовых водорослей; </a:t>
            </a:r>
          </a:p>
          <a:p>
            <a:r>
              <a:rPr lang="ru-RU" sz="28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улучшение качества воды по контролируемым параметрам;</a:t>
            </a:r>
          </a:p>
          <a:p>
            <a:r>
              <a:rPr lang="ru-RU" sz="28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проведение комплексного гидрохимического и микробиологического мониторинга; </a:t>
            </a:r>
          </a:p>
          <a:p>
            <a:r>
              <a:rPr lang="ru-RU" sz="2800" b="1" dirty="0" smtClean="0">
                <a:solidFill>
                  <a:srgbClr val="3086DC"/>
                </a:solidFill>
                <a:latin typeface="Times New Roman" pitchFamily="18" charset="0"/>
                <a:cs typeface="Times New Roman" pitchFamily="18" charset="0"/>
              </a:rPr>
              <a:t>анализ динамики изменения состава различных водорослей при коррекции альгоценоза</a:t>
            </a:r>
            <a:endParaRPr lang="ru-RU" sz="2800" b="1" dirty="0">
              <a:solidFill>
                <a:srgbClr val="3086D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Глуховский</a:t>
            </a:r>
            <a:r>
              <a:rPr lang="ru-RU" sz="4400" dirty="0" smtClean="0">
                <a:solidFill>
                  <a:srgbClr val="55A539"/>
                </a:solidFill>
                <a:latin typeface="Times New Roman" pitchFamily="18" charset="0"/>
                <a:cs typeface="Times New Roman" pitchFamily="18" charset="0"/>
              </a:rPr>
              <a:t> пруд</a:t>
            </a:r>
            <a:endParaRPr lang="ru-RU" sz="4400" dirty="0">
              <a:solidFill>
                <a:srgbClr val="55A53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603</TotalTime>
  <Words>888</Words>
  <Application>Microsoft Office PowerPoint</Application>
  <PresentationFormat>Экран (4:3)</PresentationFormat>
  <Paragraphs>263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Открытая</vt:lpstr>
      <vt:lpstr>Точечный рисунок</vt:lpstr>
      <vt:lpstr>Экологическая реабилитация «цветущих» природных водоёмов</vt:lpstr>
      <vt:lpstr>Проблема</vt:lpstr>
      <vt:lpstr>«Цветение» водоёмов</vt:lpstr>
      <vt:lpstr>Синезелёные водоросли (Цианобактерии)</vt:lpstr>
      <vt:lpstr>Слайд 5</vt:lpstr>
      <vt:lpstr>Реабилитация загрязнённых природных водоёмов</vt:lpstr>
      <vt:lpstr>Chlorella vulgaris ИФР № С-111</vt:lpstr>
      <vt:lpstr>Экспериментальные исследования</vt:lpstr>
      <vt:lpstr>Глуховский пруд</vt:lpstr>
      <vt:lpstr>Слайд 10</vt:lpstr>
      <vt:lpstr>Барвихинские пруды</vt:lpstr>
      <vt:lpstr>Слайд 12</vt:lpstr>
      <vt:lpstr>Слайд 13</vt:lpstr>
      <vt:lpstr>Содержание неорганических производных азота                после первой, второй и третьей альголизаций</vt:lpstr>
      <vt:lpstr>Динамика изменения неорганических производных азота за весь период эксперимента </vt:lpstr>
      <vt:lpstr>Комплексный анализ результатов</vt:lpstr>
      <vt:lpstr>Состояние воды в Барвихинских прудах на 15.10.2013:  а) контрольный         б) экспериментальный </vt:lpstr>
      <vt:lpstr>Нижняя Никольская запруда на реке Сетуньке</vt:lpstr>
      <vt:lpstr>Данные о развитии цианобактерий</vt:lpstr>
      <vt:lpstr>Точки внесения штамма Chlorella vulgaris ИФР №С-111 на Нижней Никольской запруде на р. Сетуньке, 2014г.</vt:lpstr>
      <vt:lpstr>Слайд 21</vt:lpstr>
      <vt:lpstr>Выводы</vt:lpstr>
      <vt:lpstr>Заключение</vt:lpstr>
      <vt:lpstr>ЖХ/МС-анализ цианотоксинов </vt:lpstr>
      <vt:lpstr>В результате будут чистые водоёмы и яркое биоразнообразие!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Петросян</cp:lastModifiedBy>
  <cp:revision>41</cp:revision>
  <dcterms:created xsi:type="dcterms:W3CDTF">2016-03-08T11:03:29Z</dcterms:created>
  <dcterms:modified xsi:type="dcterms:W3CDTF">2016-03-21T21:33:37Z</dcterms:modified>
</cp:coreProperties>
</file>