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59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9900"/>
    <a:srgbClr val="0099CC"/>
    <a:srgbClr val="96969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2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31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55147"/>
            <a:ext cx="354970" cy="5264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2006305" y="283233"/>
            <a:ext cx="623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КОМИТЕТ ТПП РФ</a:t>
            </a:r>
            <a:r>
              <a:rPr lang="en-US" sz="1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 РАЗВИТИЮ СИСТЕМЫ ЗАКУПОК</a:t>
            </a:r>
            <a:endParaRPr lang="ru-RU" sz="1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95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31492E-7CB0-482D-A58A-463EF55800D4}" type="datetimeFigureOut">
              <a:rPr lang="ru-RU" smtClean="0"/>
              <a:t>25.03.2017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FD862F-74E5-4B0F-B363-9C6FE3123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96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611560" y="364014"/>
            <a:ext cx="553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КОМИТЕТ ТПП РФ ПО РАЗВИТИЮ СИСТЕМЫ ЗАКУПОК</a:t>
            </a:r>
          </a:p>
        </p:txBody>
      </p:sp>
    </p:spTree>
    <p:extLst>
      <p:ext uri="{BB962C8B-B14F-4D97-AF65-F5344CB8AC3E}">
        <p14:creationId xmlns:p14="http://schemas.microsoft.com/office/powerpoint/2010/main" val="334420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11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869160"/>
            <a:ext cx="9144000" cy="11521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75656" y="4979490"/>
            <a:ext cx="59971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КОМИТЕТ ТПП РФ</a:t>
            </a:r>
            <a:r>
              <a:rPr lang="en-US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ПО РАЗВИТИЮ </a:t>
            </a:r>
            <a:endParaRPr lang="en-US" sz="28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СИСТЕМЫ ЗАКУПОК</a:t>
            </a:r>
            <a:endParaRPr lang="ru-RU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988194"/>
            <a:ext cx="648072" cy="96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8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412776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ЦЕЛИ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7" y="3719934"/>
            <a:ext cx="61926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Анализ </a:t>
            </a:r>
            <a:r>
              <a:rPr lang="ru-RU" sz="1400" dirty="0"/>
              <a:t>рынка </a:t>
            </a:r>
            <a:r>
              <a:rPr lang="ru-RU" sz="1400" dirty="0" smtClean="0"/>
              <a:t> (государственные </a:t>
            </a:r>
            <a:r>
              <a:rPr lang="ru-RU" sz="1400" dirty="0"/>
              <a:t>и </a:t>
            </a:r>
            <a:r>
              <a:rPr lang="ru-RU" sz="1400" dirty="0" smtClean="0"/>
              <a:t>коммерческие закупки)</a:t>
            </a:r>
            <a:endParaRPr lang="ru-RU" sz="1400" dirty="0"/>
          </a:p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Анализ эффективности, участие в общественном контроле и общественном обсуждении,</a:t>
            </a:r>
            <a:r>
              <a:rPr lang="ru-RU" sz="1400" dirty="0"/>
              <a:t> обнародование информации о поведении их </a:t>
            </a:r>
            <a:r>
              <a:rPr lang="ru-RU" sz="1400" dirty="0" smtClean="0"/>
              <a:t>участников</a:t>
            </a:r>
            <a:endParaRPr lang="ru-RU" sz="1400" dirty="0"/>
          </a:p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/>
              <a:t>Содействие доступу добросовестных участников рынка к процедурам </a:t>
            </a:r>
            <a:r>
              <a:rPr lang="ru-RU" sz="1400" dirty="0" smtClean="0"/>
              <a:t>закупок на всех уровнях</a:t>
            </a:r>
            <a:r>
              <a:rPr lang="ru-RU" sz="1400" dirty="0"/>
              <a:t> </a:t>
            </a:r>
          </a:p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Урегулирование споров</a:t>
            </a:r>
            <a:r>
              <a:rPr lang="ru-RU" sz="1400" dirty="0"/>
              <a:t> </a:t>
            </a:r>
            <a:r>
              <a:rPr lang="ru-RU" sz="1400" dirty="0" smtClean="0"/>
              <a:t>и решение спорных вопросов между участниками</a:t>
            </a:r>
            <a:endParaRPr lang="ru-RU" sz="1400" dirty="0"/>
          </a:p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/>
              <a:t>Распространение передового опыта в сфере </a:t>
            </a:r>
            <a:r>
              <a:rPr lang="ru-RU" sz="1400" dirty="0" smtClean="0"/>
              <a:t>закупок</a:t>
            </a:r>
          </a:p>
          <a:p>
            <a:pPr marL="285750" lvl="0" indent="-28575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Практическая помощь участникам закупок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5536" y="1916832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>
                <a:solidFill>
                  <a:prstClr val="black"/>
                </a:solidFill>
              </a:rPr>
              <a:t>Повышение эффективности реализации мер по реформированию и развитию системы закупок товаров, работ, услуг для обеспечения государственных и муниципальных </a:t>
            </a:r>
            <a:r>
              <a:rPr lang="ru-RU" sz="1400" dirty="0" smtClean="0">
                <a:solidFill>
                  <a:prstClr val="black"/>
                </a:solidFill>
              </a:rPr>
              <a:t>нужд</a:t>
            </a:r>
            <a:endParaRPr lang="ru-RU" sz="1400" dirty="0">
              <a:solidFill>
                <a:prstClr val="black"/>
              </a:solidFill>
            </a:endParaRPr>
          </a:p>
        </p:txBody>
      </p:sp>
      <p:pic>
        <p:nvPicPr>
          <p:cNvPr id="2052" name="Picture 4" descr="https://image.freepik.com/free-icon/dart-in-target-ios-7-interface-symbol_318-33632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556792"/>
            <a:ext cx="1422406" cy="142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age.freepik.com/darmowe-ikony/wariant-schowka-z-listy-i-kontroli_318-4878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707" y="3844225"/>
            <a:ext cx="1782741" cy="178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3140968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ЗАДАЧИ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85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5536" y="1916832"/>
            <a:ext cx="60486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Исследование  и анализ рынка закупок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Анализ негативных факторов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Содействие в устранении административных барьеров  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Экспертиза законотворчества в сфере закупок (</a:t>
            </a:r>
            <a:r>
              <a:rPr lang="ru-RU" sz="1400" dirty="0"/>
              <a:t>совместно с </a:t>
            </a:r>
            <a:r>
              <a:rPr lang="ru-RU" sz="1400" dirty="0" smtClean="0"/>
              <a:t>ТПП РФ)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Аудит закупочной деятельности участников закупок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Выявление злоупотреблений должностными полномочными лицами, осуществляющими закупки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Анализ финансовых потерь от коррупции и неэффективности закупок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Маркетинговые и социологические исследования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Участие </a:t>
            </a:r>
            <a:r>
              <a:rPr lang="ru-RU" sz="1400" dirty="0"/>
              <a:t>в формировании </a:t>
            </a:r>
            <a:r>
              <a:rPr lang="ru-RU" sz="1400" dirty="0" smtClean="0"/>
              <a:t>информационных банков данных  создаваемых в ТПП РФ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Подготовка предложений по организации мероприятий (выставки, конференции и т.д.)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Привлечение высококвалифицированных специалистов к работе на мероприятиях 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Подведение итогов и подготовка на их основе рекомендаций для Правления ТПП РФ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Оказание содействия в организации встреч, семинаров по обмену опытом и повышению квалификации специалистов государственных и муниципальных учреждений, работающих в сфере закупок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ru-RU" sz="1400" dirty="0" smtClean="0"/>
          </a:p>
        </p:txBody>
      </p:sp>
      <p:grpSp>
        <p:nvGrpSpPr>
          <p:cNvPr id="2" name="Группа 1"/>
          <p:cNvGrpSpPr/>
          <p:nvPr/>
        </p:nvGrpSpPr>
        <p:grpSpPr>
          <a:xfrm>
            <a:off x="6804248" y="1700808"/>
            <a:ext cx="1911251" cy="3150074"/>
            <a:chOff x="6521020" y="1988840"/>
            <a:chExt cx="2232247" cy="3679131"/>
          </a:xfrm>
        </p:grpSpPr>
        <p:pic>
          <p:nvPicPr>
            <p:cNvPr id="8194" name="Picture 2" descr="https://www.shareicon.net/download/2015/12/25/692894_settings_512x51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1020" y="1988840"/>
              <a:ext cx="2232247" cy="2232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s://www.shareicon.net/download/2015/12/25/692894_settings_512x51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829445">
              <a:off x="7252695" y="4227812"/>
              <a:ext cx="1440159" cy="1440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Прямоугольник 8"/>
          <p:cNvSpPr/>
          <p:nvPr/>
        </p:nvSpPr>
        <p:spPr>
          <a:xfrm>
            <a:off x="0" y="1412776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ФУНКЦИИ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1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72816"/>
            <a:ext cx="60486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 smtClean="0"/>
              <a:t>Состав Комитета формируется из представителей объединений </a:t>
            </a:r>
            <a:endParaRPr lang="en-US" sz="1400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 smtClean="0"/>
              <a:t>предпринимателей</a:t>
            </a:r>
            <a:r>
              <a:rPr lang="ru-RU" sz="1400" dirty="0"/>
              <a:t>, </a:t>
            </a:r>
            <a:r>
              <a:rPr lang="ru-RU" sz="1400" dirty="0" smtClean="0"/>
              <a:t>российских </a:t>
            </a:r>
            <a:r>
              <a:rPr lang="ru-RU" sz="1400" dirty="0"/>
              <a:t>организаций и индивидуальных предпринимателей, торгово-промышленных палат, органов </a:t>
            </a:r>
            <a:endParaRPr lang="en-US" sz="1400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 smtClean="0"/>
              <a:t>государственной </a:t>
            </a:r>
            <a:r>
              <a:rPr lang="ru-RU" sz="1400" dirty="0"/>
              <a:t>власти, научных и деловых кругов. 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/>
              <a:t> </a:t>
            </a:r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/>
              <a:t>Количественный и персональный состав Комитет </a:t>
            </a:r>
            <a:endParaRPr lang="en-US" sz="1400" dirty="0" smtClean="0"/>
          </a:p>
          <a:p>
            <a:pPr>
              <a:buClr>
                <a:schemeClr val="accent2">
                  <a:lumMod val="75000"/>
                </a:schemeClr>
              </a:buClr>
            </a:pPr>
            <a:r>
              <a:rPr lang="ru-RU" sz="1400" dirty="0" smtClean="0"/>
              <a:t>определяет </a:t>
            </a:r>
            <a:r>
              <a:rPr lang="ru-RU" sz="1400" dirty="0"/>
              <a:t>самостоятельно</a:t>
            </a:r>
            <a:r>
              <a:rPr lang="ru-RU" sz="1400" dirty="0" smtClean="0"/>
              <a:t>.</a:t>
            </a:r>
            <a:endParaRPr lang="en-US" sz="1400" dirty="0" smtClean="0"/>
          </a:p>
          <a:p>
            <a:pPr marL="285750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ru-RU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ПРЕДСЕДАТЕЛЬ КОМИТЕТА </a:t>
            </a:r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742950" lvl="1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Н</a:t>
            </a:r>
            <a:r>
              <a:rPr lang="ru-RU" sz="1400" dirty="0" err="1" smtClean="0"/>
              <a:t>азначается</a:t>
            </a:r>
            <a:r>
              <a:rPr lang="ru-RU" sz="1400" dirty="0" smtClean="0"/>
              <a:t> </a:t>
            </a:r>
            <a:r>
              <a:rPr lang="ru-RU" sz="1400" dirty="0"/>
              <a:t>Правлением ТПП России. 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О</a:t>
            </a:r>
            <a:r>
              <a:rPr lang="ru-RU" sz="1400" dirty="0" err="1" smtClean="0"/>
              <a:t>рганизует</a:t>
            </a:r>
            <a:r>
              <a:rPr lang="ru-RU" sz="1400" dirty="0" smtClean="0"/>
              <a:t> </a:t>
            </a:r>
            <a:r>
              <a:rPr lang="ru-RU" sz="1400" dirty="0"/>
              <a:t>и руководит работой Комитета, определяет круг вопросов, подлежащих рассмотрению на заседаниях Комитета. 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Н</a:t>
            </a:r>
            <a:r>
              <a:rPr lang="ru-RU" sz="1400" dirty="0" err="1" smtClean="0"/>
              <a:t>азнача</a:t>
            </a:r>
            <a:r>
              <a:rPr lang="en-US" sz="1400" dirty="0" err="1" smtClean="0"/>
              <a:t>ет</a:t>
            </a:r>
            <a:r>
              <a:rPr lang="ru-RU" sz="1400" dirty="0" smtClean="0"/>
              <a:t> </a:t>
            </a:r>
            <a:r>
              <a:rPr lang="ru-RU" sz="1400" dirty="0" err="1" smtClean="0"/>
              <a:t>заместител</a:t>
            </a:r>
            <a:r>
              <a:rPr lang="en-US" sz="1400" dirty="0" err="1" smtClean="0"/>
              <a:t>ей</a:t>
            </a:r>
            <a:r>
              <a:rPr lang="ru-RU" sz="1400" dirty="0" smtClean="0"/>
              <a:t> </a:t>
            </a:r>
            <a:r>
              <a:rPr lang="ru-RU" sz="1400" dirty="0"/>
              <a:t>председателя Комитета в количестве, необходимом для реализации установленных целей и задач. 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ru-RU" sz="1400" dirty="0"/>
              <a:t> </a:t>
            </a:r>
          </a:p>
          <a:p>
            <a:pPr lvl="1">
              <a:buClr>
                <a:schemeClr val="accent2">
                  <a:lumMod val="75000"/>
                </a:schemeClr>
              </a:buClr>
            </a:pPr>
            <a:r>
              <a:rPr lang="ru-RU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ЗАМЕСТИТЕЛИ ПРЕДСЕДАТЕЛЯ КОМИТЕТА </a:t>
            </a:r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marL="742950" lvl="1" indent="-28575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О</a:t>
            </a:r>
            <a:r>
              <a:rPr lang="ru-RU" sz="1400" dirty="0" err="1" smtClean="0"/>
              <a:t>беспечивают</a:t>
            </a:r>
            <a:r>
              <a:rPr lang="ru-RU" sz="1400" dirty="0" smtClean="0"/>
              <a:t> </a:t>
            </a:r>
            <a:r>
              <a:rPr lang="ru-RU" sz="1400" dirty="0"/>
              <a:t>работу Комитета по направлениям, определенным председателем Комитета. 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ru-RU" sz="1400" dirty="0" smtClean="0"/>
              <a:t>Один </a:t>
            </a:r>
            <a:r>
              <a:rPr lang="ru-RU" sz="1400" dirty="0"/>
              <a:t>из заместителей исполняет обязанности председателя Комитета в его отсутствие. </a:t>
            </a:r>
            <a:endParaRPr lang="ru-RU" sz="1400" dirty="0" smtClean="0"/>
          </a:p>
        </p:txBody>
      </p:sp>
      <p:pic>
        <p:nvPicPr>
          <p:cNvPr id="7174" name="Picture 6" descr="https://image.freepik.com/free-icon/circular-graphic-with-candidates-percentages-of-votation_318-64487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036" y="1844824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1268760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СОСТАВ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2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72816"/>
            <a:ext cx="79208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ЧЛЕНЫ</a:t>
            </a:r>
            <a:r>
              <a:rPr lang="ru-RU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 КОМИТЕТА </a:t>
            </a:r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lvl="1"/>
            <a:endParaRPr lang="en-US" sz="1400" dirty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В</a:t>
            </a:r>
            <a:r>
              <a:rPr lang="ru-RU" sz="1400" dirty="0" smtClean="0"/>
              <a:t>носят предложения, касающиеся направлений и планов работы Комитета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У</a:t>
            </a:r>
            <a:r>
              <a:rPr lang="ru-RU" sz="1400" dirty="0" err="1" smtClean="0"/>
              <a:t>частвуют</a:t>
            </a:r>
            <a:r>
              <a:rPr lang="ru-RU" sz="1400" dirty="0" smtClean="0"/>
              <a:t> в изучении и обобщении необходимых документов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Р</a:t>
            </a:r>
            <a:r>
              <a:rPr lang="ru-RU" sz="1400" dirty="0" err="1" smtClean="0"/>
              <a:t>ешают</a:t>
            </a:r>
            <a:r>
              <a:rPr lang="ru-RU" sz="1400" dirty="0" smtClean="0"/>
              <a:t> другие задачи, касающиеся направлений и планов работы Комитета </a:t>
            </a:r>
            <a:endParaRPr lang="en-US" sz="1400" dirty="0" smtClean="0"/>
          </a:p>
          <a:p>
            <a:pPr lvl="1">
              <a:buClr>
                <a:schemeClr val="accent2">
                  <a:lumMod val="75000"/>
                </a:schemeClr>
              </a:buClr>
            </a:pPr>
            <a:endParaRPr lang="ru-RU" sz="1400" dirty="0" smtClean="0"/>
          </a:p>
          <a:p>
            <a:pPr lvl="1"/>
            <a:r>
              <a:rPr lang="ru-RU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ОТВЕТСТВЕННЫЙ СЕКРЕТАРЬ КОМИТЕТА </a:t>
            </a:r>
            <a:endParaRPr lang="en-US" sz="1400" b="1" dirty="0" smtClean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 lvl="1"/>
            <a:endParaRPr lang="en-US" sz="1400" dirty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У</a:t>
            </a:r>
            <a:r>
              <a:rPr lang="ru-RU" sz="1400" dirty="0" err="1" smtClean="0"/>
              <a:t>тверждается</a:t>
            </a:r>
            <a:r>
              <a:rPr lang="ru-RU" sz="1400" dirty="0" smtClean="0"/>
              <a:t> Президентом ТПП России из числа работников ТПП России по представлению руководителя подразделения, осуществляющего курирование работы Комитета. </a:t>
            </a:r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О</a:t>
            </a:r>
            <a:r>
              <a:rPr lang="ru-RU" sz="1400" dirty="0" err="1" smtClean="0"/>
              <a:t>бобщает</a:t>
            </a:r>
            <a:r>
              <a:rPr lang="ru-RU" sz="1400" dirty="0" smtClean="0"/>
              <a:t> поступившие предложения по плану работы Комитета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П</a:t>
            </a:r>
            <a:r>
              <a:rPr lang="ru-RU" sz="1400" dirty="0" err="1" smtClean="0"/>
              <a:t>ринимает</a:t>
            </a:r>
            <a:r>
              <a:rPr lang="ru-RU" sz="1400" dirty="0" smtClean="0"/>
              <a:t> участие в обсуждении вопросов и подготовке документов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С</a:t>
            </a:r>
            <a:r>
              <a:rPr lang="ru-RU" sz="1400" dirty="0" err="1" smtClean="0"/>
              <a:t>ообщает</a:t>
            </a:r>
            <a:r>
              <a:rPr lang="ru-RU" sz="1400" dirty="0" smtClean="0"/>
              <a:t> членам Комитета о планируемых мероприятиях, доводит до их сведения информацию, относящуюся к деятельности Комитета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 smtClean="0"/>
              <a:t>О</a:t>
            </a:r>
            <a:r>
              <a:rPr lang="ru-RU" sz="1400" dirty="0" err="1" smtClean="0"/>
              <a:t>существляет</a:t>
            </a:r>
            <a:r>
              <a:rPr lang="ru-RU" sz="1400" dirty="0" smtClean="0"/>
              <a:t> контроль и проверку исполнения решений, принятых на заседаниях</a:t>
            </a:r>
            <a:r>
              <a:rPr lang="en-US" sz="1400" dirty="0" smtClean="0"/>
              <a:t> </a:t>
            </a:r>
            <a:r>
              <a:rPr lang="en-US" sz="1400" dirty="0" err="1" smtClean="0"/>
              <a:t>Комитета</a:t>
            </a:r>
            <a:r>
              <a:rPr lang="ru-RU" sz="1400" dirty="0" smtClean="0"/>
              <a:t>, осуществляет оформление протоколов заседаний и проектов решений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И</a:t>
            </a:r>
            <a:r>
              <a:rPr lang="ru-RU" sz="1400" dirty="0" err="1" smtClean="0"/>
              <a:t>нформирует</a:t>
            </a:r>
            <a:r>
              <a:rPr lang="ru-RU" sz="1400" dirty="0" smtClean="0"/>
              <a:t> членов Комитета о </a:t>
            </a:r>
            <a:r>
              <a:rPr lang="en-US" sz="1400" dirty="0" err="1" smtClean="0"/>
              <a:t>проведении</a:t>
            </a:r>
            <a:r>
              <a:rPr lang="en-US" sz="1400" dirty="0" smtClean="0"/>
              <a:t> </a:t>
            </a:r>
            <a:r>
              <a:rPr lang="ru-RU" sz="1400" dirty="0" smtClean="0"/>
              <a:t>очередного заседания </a:t>
            </a:r>
            <a:r>
              <a:rPr lang="en-US" sz="1400" dirty="0" smtClean="0"/>
              <a:t>и о</a:t>
            </a:r>
            <a:r>
              <a:rPr lang="ru-RU" sz="1400" dirty="0" err="1" smtClean="0"/>
              <a:t>беспечивает</a:t>
            </a:r>
            <a:r>
              <a:rPr lang="ru-RU" sz="1400" dirty="0" smtClean="0"/>
              <a:t> созыв заседаний Комитета</a:t>
            </a:r>
            <a:endParaRPr lang="en-US" sz="1400" dirty="0" smtClean="0"/>
          </a:p>
          <a:p>
            <a:pPr marL="742950" lvl="1" indent="-28575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О</a:t>
            </a:r>
            <a:r>
              <a:rPr lang="ru-RU" sz="1400" dirty="0" err="1" smtClean="0"/>
              <a:t>рганизует</a:t>
            </a:r>
            <a:r>
              <a:rPr lang="ru-RU" sz="1400" dirty="0" smtClean="0"/>
              <a:t> рассылку материалов Комитета его членам и заинтересованным организациям.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268760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СОСТАВ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971601" y="2249588"/>
            <a:ext cx="684943" cy="1800201"/>
            <a:chOff x="971601" y="2249588"/>
            <a:chExt cx="684943" cy="1800201"/>
          </a:xfrm>
          <a:solidFill>
            <a:srgbClr val="0070C0"/>
          </a:solidFill>
        </p:grpSpPr>
        <p:cxnSp>
          <p:nvCxnSpPr>
            <p:cNvPr id="8" name="Соединительная линия уступом 7"/>
            <p:cNvCxnSpPr/>
            <p:nvPr/>
          </p:nvCxnSpPr>
          <p:spPr>
            <a:xfrm rot="16200000" flipH="1">
              <a:off x="1083974" y="2137216"/>
              <a:ext cx="459331" cy="684076"/>
            </a:xfrm>
            <a:prstGeom prst="bentConnector2">
              <a:avLst/>
            </a:prstGeom>
            <a:grpFill/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Соединительная линия уступом 9"/>
            <p:cNvCxnSpPr/>
            <p:nvPr/>
          </p:nvCxnSpPr>
          <p:spPr>
            <a:xfrm rot="16200000" flipH="1">
              <a:off x="845587" y="2375603"/>
              <a:ext cx="936104" cy="684076"/>
            </a:xfrm>
            <a:prstGeom prst="bentConnector2">
              <a:avLst/>
            </a:prstGeom>
            <a:grpFill/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Соединительная линия уступом 11"/>
            <p:cNvCxnSpPr/>
            <p:nvPr/>
          </p:nvCxnSpPr>
          <p:spPr>
            <a:xfrm rot="16200000" flipH="1">
              <a:off x="413972" y="2807217"/>
              <a:ext cx="1800201" cy="684943"/>
            </a:xfrm>
            <a:prstGeom prst="bentConnector2">
              <a:avLst/>
            </a:prstGeom>
            <a:grpFill/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122" name="Picture 2" descr="http://icon-icons.com/icons2/1103/PNG/512/hierarchicalstructure_7892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00807"/>
            <a:ext cx="1944216" cy="194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-1" y="1961556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СТУКТУРА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0815" y="2573625"/>
            <a:ext cx="3312368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БИЗНЕС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90815" y="3041677"/>
            <a:ext cx="3312368" cy="2880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НАУКА И ОБРАЗОВАНИЕ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3617742"/>
            <a:ext cx="3312368" cy="86409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entury Gothic" panose="020B0502020202020204" pitchFamily="34" charset="0"/>
              </a:rPr>
              <a:t>ГОСУДАРСТВЕННЫЙ И НЕКОММЕРЧЕСКИЙ </a:t>
            </a:r>
            <a:r>
              <a:rPr lang="en-US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СЕКТОР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84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49" y="4465659"/>
            <a:ext cx="2569020" cy="186669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-2" y="1268760"/>
            <a:ext cx="3707905" cy="28803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СТУКТУРА КОМИТЕТА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283968" y="1874005"/>
            <a:ext cx="4104456" cy="4579331"/>
            <a:chOff x="4283968" y="1874005"/>
            <a:chExt cx="4104456" cy="457933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4283968" y="1874005"/>
              <a:ext cx="4086202" cy="4144103"/>
              <a:chOff x="4283968" y="1874005"/>
              <a:chExt cx="4086202" cy="414410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3" name="Прямоугольник 32"/>
              <p:cNvSpPr/>
              <p:nvPr/>
            </p:nvSpPr>
            <p:spPr>
              <a:xfrm>
                <a:off x="4283968" y="1874005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ПРЕДСЕДАТЕЛЬ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283968" y="2356014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ЭКСПЕРТНЫЙ СОВЕТ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283968" y="2838023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НАУЧНО-МЕТОДИЧЕСКИЙ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СОВЕТ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4283968" y="3320032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ПОСТАВЩИКИ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4283968" y="3802041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ЗАКАЗЧИКИ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4283968" y="4284050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НЕКОММЕРЧЕСКИЕ </a:t>
                </a:r>
                <a:r>
                  <a:rPr lang="en-US" sz="16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ОРГАНИЗАЦИИ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4283968" y="4766059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600" b="1" dirty="0" smtClean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РЕГИОНАЛЬНЫЕ  ТПП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4283968" y="5248068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ГОС. МИНИСТЕРСТВА И ВЕДОМСТВА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4283968" y="5730076"/>
                <a:ext cx="4086202" cy="28803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ЮРИДИЧЕСКИЕ КОМПАНИИ</a:t>
                </a:r>
                <a:endParaRPr lang="ru-RU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59" name="Прямоугольник 58"/>
            <p:cNvSpPr/>
            <p:nvPr/>
          </p:nvSpPr>
          <p:spPr>
            <a:xfrm>
              <a:off x="4302222" y="6165304"/>
              <a:ext cx="4086202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ПРЕССА</a:t>
              </a:r>
              <a:endParaRPr lang="ru-RU" sz="1600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980086" y="1552882"/>
            <a:ext cx="1260141" cy="4756438"/>
            <a:chOff x="2980086" y="1556791"/>
            <a:chExt cx="1260141" cy="4756438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2980086" y="1556791"/>
              <a:ext cx="1260140" cy="4317300"/>
              <a:chOff x="2548039" y="1556791"/>
              <a:chExt cx="1260140" cy="4317300"/>
            </a:xfrm>
          </p:grpSpPr>
          <p:cxnSp>
            <p:nvCxnSpPr>
              <p:cNvPr id="16" name="Соединительная линия уступом 15"/>
              <p:cNvCxnSpPr/>
              <p:nvPr/>
            </p:nvCxnSpPr>
            <p:spPr>
              <a:xfrm rot="16200000" flipH="1">
                <a:off x="2948443" y="1156387"/>
                <a:ext cx="459331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Соединительная линия уступом 16"/>
              <p:cNvCxnSpPr/>
              <p:nvPr/>
            </p:nvCxnSpPr>
            <p:spPr>
              <a:xfrm rot="16200000" flipH="1">
                <a:off x="2707121" y="1397709"/>
                <a:ext cx="941975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Соединительная линия уступом 17"/>
              <p:cNvCxnSpPr/>
              <p:nvPr/>
            </p:nvCxnSpPr>
            <p:spPr>
              <a:xfrm rot="16200000" flipH="1">
                <a:off x="2465799" y="1639031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9" name="Соединительная линия уступом 38"/>
              <p:cNvCxnSpPr/>
              <p:nvPr/>
            </p:nvCxnSpPr>
            <p:spPr>
              <a:xfrm rot="16200000" flipH="1">
                <a:off x="2465799" y="2121676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0" name="Соединительная линия уступом 39"/>
              <p:cNvCxnSpPr/>
              <p:nvPr/>
            </p:nvCxnSpPr>
            <p:spPr>
              <a:xfrm rot="16200000" flipH="1">
                <a:off x="2465799" y="2581007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1" name="Соединительная линия уступом 40"/>
              <p:cNvCxnSpPr/>
              <p:nvPr/>
            </p:nvCxnSpPr>
            <p:spPr>
              <a:xfrm rot="16200000" flipH="1">
                <a:off x="2465799" y="3086964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2" name="Соединительная линия уступом 41"/>
              <p:cNvCxnSpPr/>
              <p:nvPr/>
            </p:nvCxnSpPr>
            <p:spPr>
              <a:xfrm rot="16200000" flipH="1">
                <a:off x="2465799" y="3544583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3" name="Соединительная линия уступом 42"/>
              <p:cNvCxnSpPr/>
              <p:nvPr/>
            </p:nvCxnSpPr>
            <p:spPr>
              <a:xfrm rot="16200000" flipH="1">
                <a:off x="2465799" y="4056628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4" name="Соединительная линия уступом 43"/>
              <p:cNvCxnSpPr/>
              <p:nvPr/>
            </p:nvCxnSpPr>
            <p:spPr>
              <a:xfrm rot="16200000" flipH="1">
                <a:off x="2465799" y="4531712"/>
                <a:ext cx="1424619" cy="1260140"/>
              </a:xfrm>
              <a:prstGeom prst="bentConnector2">
                <a:avLst/>
              </a:prstGeom>
              <a:ln w="19050"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60" name="Соединительная линия уступом 59"/>
            <p:cNvCxnSpPr/>
            <p:nvPr/>
          </p:nvCxnSpPr>
          <p:spPr>
            <a:xfrm rot="16200000" flipH="1">
              <a:off x="2897847" y="4970850"/>
              <a:ext cx="1424619" cy="1260140"/>
            </a:xfrm>
            <a:prstGeom prst="bentConnector2">
              <a:avLst/>
            </a:prstGeom>
            <a:ln w="19050">
              <a:solidFill>
                <a:srgbClr val="0070C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463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141687" y="3167390"/>
            <a:ext cx="4860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СПАСИБО ЗА ВНИМАНИЕ!</a:t>
            </a:r>
            <a:endParaRPr lang="ru-RU" sz="2800" b="1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4390</TotalTime>
  <Words>382</Words>
  <Application>Microsoft Office PowerPoint</Application>
  <PresentationFormat>Экран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Герасимова Галина Ивановна</dc:creator>
  <cp:lastModifiedBy>Герасимова Галина Ивановна</cp:lastModifiedBy>
  <cp:revision>37</cp:revision>
  <dcterms:created xsi:type="dcterms:W3CDTF">2017-03-24T12:35:29Z</dcterms:created>
  <dcterms:modified xsi:type="dcterms:W3CDTF">2017-03-27T13:51:52Z</dcterms:modified>
</cp:coreProperties>
</file>