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7" r:id="rId6"/>
    <p:sldId id="268" r:id="rId7"/>
    <p:sldId id="264" r:id="rId8"/>
    <p:sldId id="265" r:id="rId9"/>
    <p:sldId id="269" r:id="rId10"/>
    <p:sldId id="262" r:id="rId11"/>
    <p:sldId id="266" r:id="rId12"/>
    <p:sldId id="270" r:id="rId13"/>
    <p:sldId id="271" r:id="rId14"/>
    <p:sldId id="260" r:id="rId15"/>
    <p:sldId id="272" r:id="rId16"/>
    <p:sldId id="275" r:id="rId17"/>
    <p:sldId id="276" r:id="rId18"/>
    <p:sldId id="277" r:id="rId19"/>
    <p:sldId id="261" r:id="rId20"/>
    <p:sldId id="274" r:id="rId21"/>
    <p:sldId id="273" r:id="rId22"/>
    <p:sldId id="278" r:id="rId23"/>
    <p:sldId id="259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18" autoAdjust="0"/>
    <p:restoredTop sz="94660"/>
  </p:normalViewPr>
  <p:slideViewPr>
    <p:cSldViewPr>
      <p:cViewPr varScale="1">
        <p:scale>
          <a:sx n="69" d="100"/>
          <a:sy n="69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rgbClr val="00B050"/>
            </a:gs>
            <a:gs pos="33000">
              <a:schemeClr val="bg2">
                <a:lumMod val="75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D4AC90F-8A23-4EEC-9BFD-142F11712EC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0752E9B-D43F-4B84-9884-5C4F249B80F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jordan-tpp@bk.ru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496944" cy="1584176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Возможности развития торгово-экономического сотрудничества с Иорданией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100811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Почетное представительство ТПП РФ в Иордании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Москва-Амман 2020</a:t>
            </a:r>
            <a:endParaRPr lang="ru-RU" sz="1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Фла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18853"/>
            <a:ext cx="2052342" cy="102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174" y="3656020"/>
            <a:ext cx="591177" cy="78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Государственный Герб России, Описание и История, Что Означает Символика РФ  Двуглавый Орел и в Чем Суть Изображения Георгия Победоносц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76872"/>
            <a:ext cx="3272364" cy="184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48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СЕЛЬСКОЕ ХОЗЯЙСТВО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485964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Основные выращиваемые культуры: пшеница</a:t>
            </a:r>
            <a:r>
              <a:rPr lang="ru-RU" b="1" dirty="0"/>
              <a:t>, ячмень, чечевица, томаты, огурцы, салат, баклажаны, подсолнечник, кабачки, картофель, горошек, лук, перец, цитрусовые, персики, арбузы, дыни, оливки, клубника, бананы, инжир, виноград, </a:t>
            </a:r>
            <a:r>
              <a:rPr lang="ru-RU" b="1" dirty="0" smtClean="0"/>
              <a:t>финики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328049"/>
              </p:ext>
            </p:extLst>
          </p:nvPr>
        </p:nvGraphicFramePr>
        <p:xfrm>
          <a:off x="1331640" y="2204864"/>
          <a:ext cx="6494477" cy="4464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7826"/>
                <a:gridCol w="3346651"/>
              </a:tblGrid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Страна-импортер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Количество (тонны)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Саудовская Аравия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112204.8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ОАЭ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84296.5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Кувейт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104123.5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Оман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32334.7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Бахрейн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43823.2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Катар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7047.7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Ирак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10118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Великобритания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3038.3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Германия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1226.8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Россия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720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Франция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114.3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Швеция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877.1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Норвегия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68.8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Дания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405.1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Канада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365.5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Турция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1259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Румыния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323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Венгрия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168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Ливан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93.6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Нидерланды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55.9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20293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Италия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34.9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9632" y="1686293"/>
            <a:ext cx="6552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Основные направления экспорта сельскохозяйственной продукции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12207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</a:t>
            </a:r>
            <a:endParaRPr lang="ru-RU" b="1" dirty="0"/>
          </a:p>
        </p:txBody>
      </p:sp>
      <p:pic>
        <p:nvPicPr>
          <p:cNvPr id="9218" name="Picture 2" descr="https://www.jic.gov.jo/wp-content/uploads/2020/02/Sea-bream-Fish-Fa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381" y="3580803"/>
            <a:ext cx="3252327" cy="181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jic.gov.jo/wp-content/uploads/2020/09/Milk-Collec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114" y="1592509"/>
            <a:ext cx="3582206" cy="200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www.jic.gov.jo/wp-content/uploads/2020/09/Dried-Tomatoes-Pla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30" y="4802677"/>
            <a:ext cx="3467969" cy="193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2" name="Picture 6" descr="https://www.jic.gov.jo/wp-content/uploads/2020/09/Chicken-feed-Irbi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84" y="3084472"/>
            <a:ext cx="3450104" cy="192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www.jic.gov.jo/wp-content/uploads/2020/09/Fertilizers-plant-Maa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620" y="160312"/>
            <a:ext cx="347785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48680"/>
            <a:ext cx="49801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-Импорт сельскохозяйственной продукции;</a:t>
            </a:r>
          </a:p>
          <a:p>
            <a:r>
              <a:rPr lang="ru-RU" b="1" dirty="0" smtClean="0"/>
              <a:t>-Участие в процессе производства продукции на территории Иордании;</a:t>
            </a:r>
          </a:p>
          <a:p>
            <a:r>
              <a:rPr lang="ru-RU" b="1" dirty="0" smtClean="0"/>
              <a:t>-Участие в проектах строительства предприятий переработки сельхозпродукции</a:t>
            </a:r>
          </a:p>
          <a:p>
            <a:r>
              <a:rPr lang="ru-RU" b="1" dirty="0" smtClean="0"/>
              <a:t>-Участие в создании предприятий</a:t>
            </a:r>
          </a:p>
          <a:p>
            <a:r>
              <a:rPr lang="ru-RU" b="1" dirty="0" smtClean="0"/>
              <a:t>молочной промышленности</a:t>
            </a:r>
            <a:endParaRPr lang="ru-RU" b="1" dirty="0"/>
          </a:p>
        </p:txBody>
      </p:sp>
      <p:pic>
        <p:nvPicPr>
          <p:cNvPr id="9231" name="Picture 15" descr="https://www.jic.gov.jo/wp-content/uploads/2020/09/Soilless-Cultivatio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013176"/>
            <a:ext cx="3082588" cy="172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ХИМИЧЕСКИЙ СЕКТОР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Сектор производит удобрения, цемент </a:t>
            </a:r>
            <a:r>
              <a:rPr lang="ru-RU" sz="1600" b="1" dirty="0"/>
              <a:t>и клинкер, </a:t>
            </a:r>
            <a:r>
              <a:rPr lang="ru-RU" sz="1600" b="1" dirty="0" smtClean="0"/>
              <a:t>резинотехнические </a:t>
            </a:r>
            <a:r>
              <a:rPr lang="ru-RU" sz="1600" b="1" dirty="0"/>
              <a:t>изделия, пластик, в том числе, трубы, упаковка, шины, игрушки, медицинские изделия, товары для </a:t>
            </a:r>
            <a:r>
              <a:rPr lang="ru-RU" sz="1600" b="1" dirty="0" smtClean="0"/>
              <a:t>дома, лакокрасочные </a:t>
            </a:r>
            <a:r>
              <a:rPr lang="ru-RU" sz="1600" b="1" dirty="0"/>
              <a:t>изделия, изоляционные материалы из местного базальта.</a:t>
            </a:r>
          </a:p>
          <a:p>
            <a:pPr algn="just"/>
            <a:r>
              <a:rPr lang="ru-RU" sz="1600" b="1" dirty="0" smtClean="0"/>
              <a:t>Существенный </a:t>
            </a:r>
            <a:r>
              <a:rPr lang="ru-RU" sz="1600" b="1" dirty="0"/>
              <a:t>вклад в данный сектор вносят предприятия косметического профиля. Используя продукцию Мертвого моря (соли, грязи, их производные), около 10 компаний производят косметическую продукцию, значительная часть которой идет на экспорт в Европу, США, Россию. В секторе косметической промышленности действует около 60 компаний.</a:t>
            </a:r>
          </a:p>
          <a:p>
            <a:endParaRPr lang="ru-RU" dirty="0"/>
          </a:p>
        </p:txBody>
      </p:sp>
      <p:pic>
        <p:nvPicPr>
          <p:cNvPr id="14338" name="Picture 2" descr="http://evolution.skf.com/wp-content/uploads/2004/05/Dead-Sea-alive-with-mining-activity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7" y="4129495"/>
            <a:ext cx="3480321" cy="261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769607"/>
            <a:ext cx="80648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сотрудничества:</a:t>
            </a:r>
          </a:p>
          <a:p>
            <a:r>
              <a:rPr lang="ru-RU" sz="1600" dirty="0" smtClean="0"/>
              <a:t>-</a:t>
            </a:r>
            <a:r>
              <a:rPr lang="ru-RU" sz="1600" b="1" dirty="0" smtClean="0"/>
              <a:t>участие в производстве продукции нефтехимической промышленности;</a:t>
            </a:r>
          </a:p>
          <a:p>
            <a:r>
              <a:rPr lang="ru-RU" sz="1600" b="1" dirty="0" smtClean="0"/>
              <a:t>-поставка из России продукции нефтехимического производства: лаков, красок, резинотехнических изделий, масел и смазок, товаров для дома, пластмассовых изделий;</a:t>
            </a:r>
          </a:p>
          <a:p>
            <a:r>
              <a:rPr lang="ru-RU" sz="1600" b="1" dirty="0" smtClean="0"/>
              <a:t>-участие в производстве косметической продукции на основе солей и грязей Мертвого моря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62462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663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СЕКТОР СТРОИТЕЛЬСТВА И СТРОИТЕЛЬНЫХ МАТЕРИАЛОВ</a:t>
            </a:r>
            <a:endParaRPr lang="ru-RU" b="1" dirty="0"/>
          </a:p>
        </p:txBody>
      </p:sp>
      <p:pic>
        <p:nvPicPr>
          <p:cNvPr id="15362" name="Picture 2" descr="https://www.jic.gov.jo/wp-content/uploads/2020/02/Automated-Car-Parking-Multiple-Locatio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793" y="2798128"/>
            <a:ext cx="3313815" cy="185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s://www.jic.gov.jo/wp-content/uploads/2020/02/Housing-Cen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869359"/>
            <a:ext cx="3384376" cy="189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4" name="Picture 4" descr="https://www.jic.gov.jo/wp-content/uploads/2020/02/Exhibition-Center-Airport-Ro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23" y="4933115"/>
            <a:ext cx="3270328" cy="182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www.jic.gov.jo/wp-content/uploads/2020/02/logistic-dead-se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54" y="2996952"/>
            <a:ext cx="3526915" cy="197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655" y="485964"/>
            <a:ext cx="88629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Сектор строительства и строительных материалов предлагает следующие возможности:</a:t>
            </a:r>
          </a:p>
          <a:p>
            <a:r>
              <a:rPr lang="ru-RU" sz="1600" b="1" dirty="0" smtClean="0"/>
              <a:t>-участие в строительстве жилых кондоминиумов;</a:t>
            </a:r>
          </a:p>
          <a:p>
            <a:r>
              <a:rPr lang="ru-RU" sz="1600" b="1" dirty="0" smtClean="0"/>
              <a:t>-участие в проектировании, поставке техники и материалов, застройке престижных кварталов Аммана (</a:t>
            </a:r>
            <a:r>
              <a:rPr lang="ru-RU" sz="1600" b="1" dirty="0" err="1" smtClean="0"/>
              <a:t>Абдали</a:t>
            </a:r>
            <a:r>
              <a:rPr lang="ru-RU" sz="1600" b="1" dirty="0" smtClean="0"/>
              <a:t> </a:t>
            </a:r>
            <a:r>
              <a:rPr lang="en-US" sz="1600" b="1" dirty="0" smtClean="0"/>
              <a:t>I  </a:t>
            </a:r>
            <a:r>
              <a:rPr lang="ru-RU" sz="1600" b="1" dirty="0" smtClean="0"/>
              <a:t>и </a:t>
            </a:r>
            <a:r>
              <a:rPr lang="en-US" sz="1600" b="1" dirty="0" smtClean="0"/>
              <a:t>II</a:t>
            </a:r>
            <a:r>
              <a:rPr lang="ru-RU" sz="1600" b="1" dirty="0" smtClean="0"/>
              <a:t> этапы) а также объектов в зоне аэропорт – Амман (логистические центры, складские помещения, промышленные здания);</a:t>
            </a:r>
          </a:p>
          <a:p>
            <a:r>
              <a:rPr lang="ru-RU" sz="1600" b="1" dirty="0" smtClean="0"/>
              <a:t>-участие в точечных проектах (строительство автоматизированных автостоянок, медицинских центрах, выставочных центрах);</a:t>
            </a:r>
          </a:p>
          <a:p>
            <a:r>
              <a:rPr lang="ru-RU" sz="1600" b="1" dirty="0" smtClean="0"/>
              <a:t>-участие в строительстве муниципальных объектов (</a:t>
            </a:r>
            <a:r>
              <a:rPr lang="ru-RU" sz="1600" b="1" dirty="0" err="1" smtClean="0"/>
              <a:t>Автогород</a:t>
            </a:r>
            <a:r>
              <a:rPr lang="ru-RU" sz="1600" b="1" dirty="0" smtClean="0"/>
              <a:t>, легкое метро «аэропорт Аммана-</a:t>
            </a:r>
            <a:r>
              <a:rPr lang="ru-RU" sz="1600" b="1" dirty="0" err="1" smtClean="0"/>
              <a:t>Зарка</a:t>
            </a:r>
            <a:r>
              <a:rPr lang="ru-RU" sz="1600" b="1" dirty="0" smtClean="0"/>
              <a:t>» и др.)</a:t>
            </a:r>
            <a:endParaRPr lang="ru-RU" sz="1600" b="1" dirty="0"/>
          </a:p>
        </p:txBody>
      </p:sp>
      <p:pic>
        <p:nvPicPr>
          <p:cNvPr id="15370" name="Picture 10" descr="https://www.jic.gov.jo/wp-content/uploads/2020/02/Motorcar-City-%E2%80%93-Al-Madouna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79333"/>
            <a:ext cx="2930578" cy="163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9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74" y="624992"/>
            <a:ext cx="6883521" cy="323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Abdali Boulevard Jord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99460"/>
            <a:ext cx="3995936" cy="263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URC – Jordan Aquired Abdali Mall Company Sha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99664"/>
            <a:ext cx="4705224" cy="261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16632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РЫНКА СТРОИТЕЛЬСТВА В ИОРДАНИИ</a:t>
            </a:r>
            <a:endParaRPr lang="ru-RU" b="1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66" y="913024"/>
            <a:ext cx="1849354" cy="27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97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9348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МЕДИЦИНСКИЙ СЕКТОР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548680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Иордания является первой страной на Ближнем Востоке и пятой страной в мире по предоставлению медицинских услуг. Ежегодно страну посещает около 300-400 тыс. туристов только для лечения. В стране действуют 119 больниц и медицинских центров: 49 государственных и 69 частных.</a:t>
            </a:r>
          </a:p>
          <a:p>
            <a:pPr algn="just"/>
            <a:r>
              <a:rPr lang="ru-RU" sz="1600" b="1" dirty="0" smtClean="0"/>
              <a:t>Стоимость лечения ниже, чем в США и странах Европы.</a:t>
            </a: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6500" y="1988840"/>
            <a:ext cx="84679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Сектор медицинских услуг </a:t>
            </a:r>
            <a:r>
              <a:rPr lang="ru-RU" sz="1600" b="1" dirty="0" smtClean="0"/>
              <a:t>предоставляет весь спектр лечения, в первую очередь сердечно-сосудистые операции, лечение онкологических заболеваний, лечение кожных заболеваний, протезирование, лечение глазных заболеваний и другие</a:t>
            </a:r>
            <a:endParaRPr lang="ru-RU" sz="1600" b="1" dirty="0"/>
          </a:p>
        </p:txBody>
      </p:sp>
      <p:pic>
        <p:nvPicPr>
          <p:cNvPr id="18434" name="Picture 2" descr="Hospital in Amman editorial stock image. Image of arab - 733186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686746"/>
            <a:ext cx="4248472" cy="302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King Hussein Cancer Center - Wikipe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020" y="3686746"/>
            <a:ext cx="4537113" cy="302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5977" y="3111351"/>
            <a:ext cx="4624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Онкологический центр короля Хусейна – единственный на Ближнем Востоке специализированный центр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9840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evs----Jordan-Pharma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154" y="4577645"/>
            <a:ext cx="2462671" cy="136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PDF) Analyzing the Structure of Jordanian Pharmaceutical Industry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8" y="3582259"/>
            <a:ext cx="3159109" cy="3159110"/>
          </a:xfrm>
          <a:prstGeom prst="rect">
            <a:avLst/>
          </a:prstGeom>
          <a:gradFill>
            <a:gsLst>
              <a:gs pos="14000">
                <a:srgbClr val="00B050"/>
              </a:gs>
              <a:gs pos="33000">
                <a:schemeClr val="bg2">
                  <a:lumMod val="75000"/>
                </a:schemeClr>
              </a:gs>
              <a:gs pos="92000">
                <a:schemeClr val="bg1">
                  <a:tint val="90000"/>
                  <a:shade val="70000"/>
                  <a:satMod val="250000"/>
                </a:schemeClr>
              </a:gs>
            </a:gsLst>
            <a:path path="circle">
              <a:fillToRect t="100000" r="100000"/>
            </a:path>
          </a:gradFill>
        </p:spPr>
      </p:pic>
      <p:sp>
        <p:nvSpPr>
          <p:cNvPr id="2" name="TextBox 1"/>
          <p:cNvSpPr txBox="1"/>
          <p:nvPr/>
        </p:nvSpPr>
        <p:spPr>
          <a:xfrm>
            <a:off x="539552" y="18864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ФАРМАЦЕВТИЧЕСКИЙ СЕКТОР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5797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Фармацевтический сектор покрывает 25% потребностей Иордании в лекарствах, экспортирует до 80% продукции в более, чем 60 стран мира</a:t>
            </a:r>
          </a:p>
          <a:p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196752"/>
            <a:ext cx="842493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сотрудничества:</a:t>
            </a:r>
          </a:p>
          <a:p>
            <a:r>
              <a:rPr lang="ru-RU" sz="1600" b="1" dirty="0" smtClean="0"/>
              <a:t>-регистрация российских </a:t>
            </a:r>
            <a:r>
              <a:rPr lang="ru-RU" sz="1600" b="1" dirty="0" err="1" smtClean="0"/>
              <a:t>фармпрепаратов</a:t>
            </a:r>
            <a:r>
              <a:rPr lang="ru-RU" sz="1600" b="1" dirty="0" smtClean="0"/>
              <a:t> в Иордании, особенно  в области онкологии;</a:t>
            </a:r>
          </a:p>
          <a:p>
            <a:r>
              <a:rPr lang="ru-RU" sz="1600" b="1" dirty="0" smtClean="0"/>
              <a:t>-поставки лекарств в Иорданию, участие в поставках для сирийских беженцев;</a:t>
            </a:r>
          </a:p>
          <a:p>
            <a:r>
              <a:rPr lang="ru-RU" sz="1600" b="1" dirty="0" smtClean="0"/>
              <a:t>-поставки медицинского оборудования и материалов (хирургических, перевязочных материалов, расходных материалов для ортодонтии,  сосудистых хирургов, диагностического оборудования;</a:t>
            </a:r>
          </a:p>
          <a:p>
            <a:r>
              <a:rPr lang="ru-RU" sz="1600" b="1" dirty="0" smtClean="0"/>
              <a:t>-создание совместных предприятий по производству лекарственных препаратов, требуемых российской и иорданской медицине и фармакологии</a:t>
            </a:r>
            <a:endParaRPr lang="ru-RU" sz="1600" b="1" dirty="0"/>
          </a:p>
        </p:txBody>
      </p:sp>
      <p:sp>
        <p:nvSpPr>
          <p:cNvPr id="6" name="AutoShape 6" descr="pharmaceutical business in Jord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pharmaceutical business in Jorda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pharmaceutical business in Jorda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pharmaceutical business in Jordan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669" y="3782075"/>
            <a:ext cx="3941603" cy="295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5575" y="3582259"/>
            <a:ext cx="30482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49683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ТУРИСТИЧЕСКИЙ СЕКТОР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620688"/>
            <a:ext cx="8856984" cy="589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/>
              <a:t>-</a:t>
            </a:r>
            <a:r>
              <a:rPr lang="ru-RU" sz="1300" b="1" i="1" dirty="0"/>
              <a:t>рекреационный (досуговый) туризм</a:t>
            </a:r>
            <a:r>
              <a:rPr lang="ru-RU" sz="1300" b="1" dirty="0"/>
              <a:t> </a:t>
            </a:r>
            <a:r>
              <a:rPr lang="ru-RU" sz="1300" dirty="0" smtClean="0"/>
              <a:t>–в </a:t>
            </a:r>
            <a:r>
              <a:rPr lang="ru-RU" sz="1300" dirty="0"/>
              <a:t>Иордании существует значительное число гостиниц разного уровня удобств, музеев, выставок, исторических мест: остатков древних городов, крепостей, монастырей, таких как </a:t>
            </a:r>
            <a:r>
              <a:rPr lang="ru-RU" sz="1300" dirty="0" err="1"/>
              <a:t>Умм-Кайс</a:t>
            </a:r>
            <a:r>
              <a:rPr lang="ru-RU" sz="1300" dirty="0"/>
              <a:t>, </a:t>
            </a:r>
            <a:r>
              <a:rPr lang="ru-RU" sz="1300" dirty="0" err="1"/>
              <a:t>Джараш</a:t>
            </a:r>
            <a:r>
              <a:rPr lang="ru-RU" sz="1300" dirty="0"/>
              <a:t>, </a:t>
            </a:r>
            <a:r>
              <a:rPr lang="ru-RU" sz="1300" dirty="0" err="1"/>
              <a:t>Аджлун</a:t>
            </a:r>
            <a:r>
              <a:rPr lang="ru-RU" sz="1300" dirty="0"/>
              <a:t>, </a:t>
            </a:r>
            <a:r>
              <a:rPr lang="ru-RU" sz="1300" dirty="0" err="1"/>
              <a:t>Карак</a:t>
            </a:r>
            <a:r>
              <a:rPr lang="ru-RU" sz="1300" dirty="0"/>
              <a:t>, Петра и другие. Для посещения туристов имеются детские площадки, аквапарки, организованы тематические экскурсионные туры (Старый город, римский амфитеатр, Цитадель, гастрономические туры, </a:t>
            </a:r>
            <a:r>
              <a:rPr lang="ru-RU" sz="1300" dirty="0" err="1"/>
              <a:t>амманский</a:t>
            </a:r>
            <a:r>
              <a:rPr lang="ru-RU" sz="1300" dirty="0"/>
              <a:t> рынок традиционных иорданских ремесел </a:t>
            </a:r>
            <a:r>
              <a:rPr lang="ru-RU" sz="1300" dirty="0" err="1"/>
              <a:t>Джара</a:t>
            </a:r>
            <a:r>
              <a:rPr lang="ru-RU" sz="1300" dirty="0"/>
              <a:t>) и многие другие. За три последних года Иордания инициировала проведение нескольких международных музыкальных фестивалей классической и эстрадной музыки;</a:t>
            </a:r>
          </a:p>
          <a:p>
            <a:pPr marL="171450" indent="-171450">
              <a:buFontTx/>
              <a:buChar char="-"/>
            </a:pPr>
            <a:r>
              <a:rPr lang="ru-RU" sz="1300" b="1" i="1" dirty="0" smtClean="0"/>
              <a:t>медицинский </a:t>
            </a:r>
            <a:r>
              <a:rPr lang="ru-RU" sz="1300" b="1" i="1" dirty="0"/>
              <a:t>и оздоровительный </a:t>
            </a:r>
            <a:r>
              <a:rPr lang="ru-RU" sz="1300" b="1" i="1" dirty="0" smtClean="0"/>
              <a:t>туризм</a:t>
            </a:r>
          </a:p>
          <a:p>
            <a:pPr marL="171450" indent="-171450">
              <a:buFontTx/>
              <a:buChar char="-"/>
            </a:pPr>
            <a:r>
              <a:rPr lang="ru-RU" sz="1300" b="1" i="1" dirty="0" smtClean="0"/>
              <a:t>приключенческий </a:t>
            </a:r>
            <a:r>
              <a:rPr lang="ru-RU" sz="1300" b="1" i="1" dirty="0"/>
              <a:t>(экстремальный) туризм</a:t>
            </a:r>
            <a:r>
              <a:rPr lang="ru-RU" sz="1300" dirty="0"/>
              <a:t>. </a:t>
            </a:r>
            <a:r>
              <a:rPr lang="ru-RU" sz="1300" dirty="0" smtClean="0"/>
              <a:t>Иордания, предоставляет возможность </a:t>
            </a:r>
            <a:r>
              <a:rPr lang="ru-RU" sz="1300" dirty="0"/>
              <a:t>заниматься скалолазанием в горах </a:t>
            </a:r>
            <a:r>
              <a:rPr lang="ru-RU" sz="1300" dirty="0" smtClean="0"/>
              <a:t>Вади </a:t>
            </a:r>
            <a:r>
              <a:rPr lang="ru-RU" sz="1300" dirty="0" err="1"/>
              <a:t>Рум</a:t>
            </a:r>
            <a:r>
              <a:rPr lang="ru-RU" sz="1300" dirty="0"/>
              <a:t>, </a:t>
            </a:r>
            <a:r>
              <a:rPr lang="ru-RU" sz="1300" dirty="0" smtClean="0"/>
              <a:t>заповеднике Вади-</a:t>
            </a:r>
            <a:r>
              <a:rPr lang="ru-RU" sz="1300" dirty="0" err="1" smtClean="0"/>
              <a:t>Муджиб</a:t>
            </a:r>
            <a:r>
              <a:rPr lang="ru-RU" sz="1300" dirty="0" smtClean="0"/>
              <a:t>. Зимой </a:t>
            </a:r>
            <a:r>
              <a:rPr lang="ru-RU" sz="1300" dirty="0"/>
              <a:t>по нему возможет сплав на байдарках. В национальном парке Вади </a:t>
            </a:r>
            <a:r>
              <a:rPr lang="ru-RU" sz="1300" dirty="0" err="1"/>
              <a:t>Рум</a:t>
            </a:r>
            <a:r>
              <a:rPr lang="ru-RU" sz="1300" dirty="0"/>
              <a:t> </a:t>
            </a:r>
            <a:r>
              <a:rPr lang="ru-RU" sz="1300" dirty="0" smtClean="0"/>
              <a:t>можно </a:t>
            </a:r>
            <a:r>
              <a:rPr lang="ru-RU" sz="1300" dirty="0"/>
              <a:t>участвовать в сафари на джипах, полетах на воздушном шаре, поездках на верблюдах и </a:t>
            </a:r>
            <a:r>
              <a:rPr lang="ru-RU" sz="1300" dirty="0" smtClean="0"/>
              <a:t>лошадях. В </a:t>
            </a:r>
            <a:r>
              <a:rPr lang="ru-RU" sz="1300" dirty="0"/>
              <a:t>районе </a:t>
            </a:r>
            <a:r>
              <a:rPr lang="ru-RU" sz="1300" dirty="0" err="1"/>
              <a:t>Акабы</a:t>
            </a:r>
            <a:r>
              <a:rPr lang="ru-RU" sz="1300" dirty="0"/>
              <a:t> организовано ныряние с аквалангом на коралловых рифах.</a:t>
            </a:r>
          </a:p>
          <a:p>
            <a:r>
              <a:rPr lang="ru-RU" sz="1300" dirty="0"/>
              <a:t>-</a:t>
            </a:r>
            <a:r>
              <a:rPr lang="ru-RU" sz="1300" b="1" i="1" dirty="0"/>
              <a:t>религиозный туризм</a:t>
            </a:r>
            <a:r>
              <a:rPr lang="ru-RU" sz="1300" dirty="0"/>
              <a:t>. Исторически Иордания оказалась на пересечении торговых путей и местом становления национальной идентичности как арабов, так и евреев, территорией, где развивались события Ветхого и Нового Заветов. </a:t>
            </a:r>
            <a:r>
              <a:rPr lang="ru-RU" sz="1300" dirty="0" smtClean="0"/>
              <a:t>Для </a:t>
            </a:r>
            <a:r>
              <a:rPr lang="ru-RU" sz="1300" dirty="0"/>
              <a:t>христиан различных конфессий организованы туры на гору Небо, к месту Крещения, крепость </a:t>
            </a:r>
            <a:r>
              <a:rPr lang="ru-RU" sz="1300" dirty="0" err="1"/>
              <a:t>Махерус</a:t>
            </a:r>
            <a:r>
              <a:rPr lang="ru-RU" sz="1300" dirty="0"/>
              <a:t>, г. </a:t>
            </a:r>
            <a:r>
              <a:rPr lang="ru-RU" sz="1300" dirty="0" err="1"/>
              <a:t>Мадаба</a:t>
            </a:r>
            <a:r>
              <a:rPr lang="ru-RU" sz="1300" dirty="0"/>
              <a:t>, церкви Пророка Илии и еще к более, чем 30 местам ветхозаветной и новозаветной истории. В Иордании действует более 40 церквей и несколько монастырей различных христианских </a:t>
            </a:r>
            <a:r>
              <a:rPr lang="ru-RU" sz="1300" dirty="0" smtClean="0"/>
              <a:t>конфессий. Православные </a:t>
            </a:r>
            <a:r>
              <a:rPr lang="ru-RU" sz="1300" dirty="0"/>
              <a:t>паломники посещают православный храм Иоанна Предтечи, расположенный </a:t>
            </a:r>
            <a:r>
              <a:rPr lang="ru-RU" sz="1300" dirty="0" smtClean="0"/>
              <a:t>комплексе </a:t>
            </a:r>
            <a:r>
              <a:rPr lang="ru-RU" sz="1300" dirty="0"/>
              <a:t>«Странноприимный Дом» на реке Иордан, который относится к Русской Духовной Миссии в Иерусалиме Московского Патриархата. При странноприимном доме имеется специально выделенная купальня. Организуются автобусные туры в Амман, на Мертвое море, по другим историческим местам.</a:t>
            </a:r>
          </a:p>
          <a:p>
            <a:r>
              <a:rPr lang="ru-RU" sz="1300" dirty="0"/>
              <a:t>Для туристов-паломников иудейского вероисповедания организованы туры в окрестности г. </a:t>
            </a:r>
            <a:r>
              <a:rPr lang="ru-RU" sz="1300" dirty="0" err="1"/>
              <a:t>Тафиля</a:t>
            </a:r>
            <a:r>
              <a:rPr lang="ru-RU" sz="1300" dirty="0"/>
              <a:t> и в Петру, где согласно иудейским писаниям находятся места, святые для иудеев.</a:t>
            </a:r>
          </a:p>
          <a:p>
            <a:r>
              <a:rPr lang="ru-RU" sz="1300" b="1" dirty="0" smtClean="0"/>
              <a:t>-</a:t>
            </a:r>
            <a:r>
              <a:rPr lang="ru-RU" sz="1300" b="1" i="1" dirty="0"/>
              <a:t>образовательный туризм</a:t>
            </a:r>
            <a:r>
              <a:rPr lang="ru-RU" sz="1300" dirty="0"/>
              <a:t>. Для студентов из разных стран Иордания предлагает совместить изучение арабского и других иностранных языков с ознакомительными и культурными турами по стране. Через Иорданию возможен выезд на образовательные курсы в страны Европы и США;</a:t>
            </a:r>
          </a:p>
          <a:p>
            <a:r>
              <a:rPr lang="ru-RU" sz="1300" dirty="0"/>
              <a:t>-</a:t>
            </a:r>
            <a:r>
              <a:rPr lang="ru-RU" sz="1300" b="1" i="1" dirty="0"/>
              <a:t>туризм, связанный с проведением мероприятий, поощрительные поездки</a:t>
            </a:r>
            <a:r>
              <a:rPr lang="ru-RU" sz="1300" b="1" dirty="0"/>
              <a:t>. </a:t>
            </a:r>
          </a:p>
          <a:p>
            <a:r>
              <a:rPr lang="ru-RU" sz="1300" b="1" dirty="0" smtClean="0"/>
              <a:t>-</a:t>
            </a:r>
            <a:r>
              <a:rPr lang="ru-RU" sz="1300" b="1" i="1" dirty="0"/>
              <a:t>шоппинг и развлечения</a:t>
            </a:r>
            <a:r>
              <a:rPr lang="ru-RU" sz="13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366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Jarash | historical site, Jordan | Britanni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488" y="4247825"/>
            <a:ext cx="3131840" cy="249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Эль Карак – Замок эль Карак - Иордания - Wonders Travel and Touris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2" y="3897149"/>
            <a:ext cx="3761249" cy="28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Come and learn more about Arabic culture and food in Petra, Jord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0337"/>
            <a:ext cx="2250085" cy="225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23" y="160337"/>
            <a:ext cx="3700746" cy="246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922" y="2245685"/>
            <a:ext cx="3559358" cy="2002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176" y="160337"/>
            <a:ext cx="2780464" cy="2085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07" y="2407635"/>
            <a:ext cx="2895873" cy="217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329" y="4579540"/>
            <a:ext cx="2229176" cy="222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64079"/>
            <a:ext cx="2016225" cy="2689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129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ИНВЕСТИЦИОННЫЕ ВОЗМОЖНОСТИ ИОРДАНИИ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557972"/>
            <a:ext cx="8352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 стране действует 14 специальных зон, имеющие различные льготные режимы налогообложения, таможенные преференции, готовую инфраструктуру . Во всех зонах установлено:</a:t>
            </a:r>
          </a:p>
          <a:p>
            <a:r>
              <a:rPr lang="ru-RU" sz="1600" b="1" dirty="0" smtClean="0"/>
              <a:t> </a:t>
            </a:r>
            <a:r>
              <a:rPr lang="ru-RU" sz="1600" dirty="0" smtClean="0"/>
              <a:t>-100</a:t>
            </a:r>
            <a:r>
              <a:rPr lang="ru-RU" sz="1600" dirty="0"/>
              <a:t>% владение инвестициями в любой разрешенные секторы экономики;</a:t>
            </a:r>
          </a:p>
          <a:p>
            <a:r>
              <a:rPr lang="ru-RU" sz="1600" dirty="0"/>
              <a:t>-содействие получению виз и разрешений для инвесторов и работников, а также членам их семей и бизнесменов;</a:t>
            </a:r>
          </a:p>
          <a:p>
            <a:r>
              <a:rPr lang="ru-RU" sz="1600" dirty="0"/>
              <a:t>-возможность вывоза капитала и </a:t>
            </a:r>
            <a:r>
              <a:rPr lang="ru-RU" sz="1600" dirty="0" smtClean="0"/>
              <a:t>прибылей за рубеж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484427"/>
              </p:ext>
            </p:extLst>
          </p:nvPr>
        </p:nvGraphicFramePr>
        <p:xfrm>
          <a:off x="1259632" y="2636912"/>
          <a:ext cx="6984776" cy="40324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7108"/>
                <a:gridCol w="2547668"/>
              </a:tblGrid>
              <a:tr h="230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Регион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Снижение налога с продаж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30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Категория А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 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3833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Районы аль-</a:t>
                      </a:r>
                      <a:r>
                        <a:rPr lang="ru-RU" sz="1100" kern="50" dirty="0" err="1">
                          <a:effectLst/>
                        </a:rPr>
                        <a:t>Ахвар</a:t>
                      </a:r>
                      <a:r>
                        <a:rPr lang="ru-RU" sz="1100" kern="50" dirty="0">
                          <a:effectLst/>
                        </a:rPr>
                        <a:t> </a:t>
                      </a:r>
                      <a:r>
                        <a:rPr lang="ru-RU" sz="1100" kern="50" dirty="0" err="1">
                          <a:effectLst/>
                        </a:rPr>
                        <a:t>аш-Шималийя</a:t>
                      </a:r>
                      <a:r>
                        <a:rPr lang="ru-RU" sz="1100" kern="50" dirty="0">
                          <a:effectLst/>
                        </a:rPr>
                        <a:t>, </a:t>
                      </a:r>
                      <a:r>
                        <a:rPr lang="ru-RU" sz="1100" kern="50" dirty="0" err="1">
                          <a:effectLst/>
                        </a:rPr>
                        <a:t>Дейр</a:t>
                      </a:r>
                      <a:r>
                        <a:rPr lang="ru-RU" sz="1100" kern="50" dirty="0">
                          <a:effectLst/>
                        </a:rPr>
                        <a:t> </a:t>
                      </a:r>
                      <a:r>
                        <a:rPr lang="ru-RU" sz="1100" kern="50" dirty="0" err="1">
                          <a:effectLst/>
                        </a:rPr>
                        <a:t>Алля</a:t>
                      </a:r>
                      <a:r>
                        <a:rPr lang="ru-RU" sz="1100" kern="50" dirty="0">
                          <a:effectLst/>
                        </a:rPr>
                        <a:t>, </a:t>
                      </a:r>
                      <a:r>
                        <a:rPr lang="ru-RU" sz="1100" kern="50" dirty="0" err="1">
                          <a:effectLst/>
                        </a:rPr>
                        <a:t>Шунв</a:t>
                      </a:r>
                      <a:r>
                        <a:rPr lang="ru-RU" sz="1100" kern="50" dirty="0">
                          <a:effectLst/>
                        </a:rPr>
                        <a:t> аль-</a:t>
                      </a:r>
                      <a:r>
                        <a:rPr lang="ru-RU" sz="1100" kern="50" dirty="0" err="1">
                          <a:effectLst/>
                        </a:rPr>
                        <a:t>Джанубийя</a:t>
                      </a:r>
                      <a:r>
                        <a:rPr lang="ru-RU" sz="1100" kern="50" dirty="0">
                          <a:effectLst/>
                        </a:rPr>
                        <a:t>, аль-</a:t>
                      </a:r>
                      <a:r>
                        <a:rPr lang="ru-RU" sz="1100" kern="50" dirty="0" err="1">
                          <a:effectLst/>
                        </a:rPr>
                        <a:t>Ахвар</a:t>
                      </a:r>
                      <a:r>
                        <a:rPr lang="ru-RU" sz="1100" kern="50" dirty="0">
                          <a:effectLst/>
                        </a:rPr>
                        <a:t> аль-</a:t>
                      </a:r>
                      <a:r>
                        <a:rPr lang="ru-RU" sz="1100" kern="50" dirty="0" err="1">
                          <a:effectLst/>
                        </a:rPr>
                        <a:t>Джанубийя</a:t>
                      </a:r>
                      <a:r>
                        <a:rPr lang="ru-RU" sz="1100" kern="50" dirty="0">
                          <a:effectLst/>
                        </a:rPr>
                        <a:t>, аль-</a:t>
                      </a:r>
                      <a:r>
                        <a:rPr lang="ru-RU" sz="1100" kern="50" dirty="0" err="1">
                          <a:effectLst/>
                        </a:rPr>
                        <a:t>Ровашда</a:t>
                      </a:r>
                      <a:r>
                        <a:rPr lang="ru-RU" sz="1100" kern="50" dirty="0">
                          <a:effectLst/>
                        </a:rPr>
                        <a:t>, </a:t>
                      </a:r>
                      <a:r>
                        <a:rPr lang="ru-RU" sz="1100" kern="50" dirty="0" err="1">
                          <a:effectLst/>
                        </a:rPr>
                        <a:t>Бадия</a:t>
                      </a:r>
                      <a:r>
                        <a:rPr lang="ru-RU" sz="1100" kern="50" dirty="0">
                          <a:effectLst/>
                        </a:rPr>
                        <a:t> </a:t>
                      </a:r>
                      <a:r>
                        <a:rPr lang="ru-RU" sz="1100" kern="50" dirty="0" err="1">
                          <a:effectLst/>
                        </a:rPr>
                        <a:t>аш-Шималийя</a:t>
                      </a:r>
                      <a:r>
                        <a:rPr lang="ru-RU" sz="1100" kern="50" dirty="0">
                          <a:effectLst/>
                        </a:rPr>
                        <a:t>, </a:t>
                      </a:r>
                      <a:r>
                        <a:rPr lang="ru-RU" sz="1100" kern="50" dirty="0" err="1">
                          <a:effectLst/>
                        </a:rPr>
                        <a:t>Бадия</a:t>
                      </a:r>
                      <a:r>
                        <a:rPr lang="ru-RU" sz="1100" kern="50" dirty="0">
                          <a:effectLst/>
                        </a:rPr>
                        <a:t> </a:t>
                      </a:r>
                      <a:r>
                        <a:rPr lang="ru-RU" sz="1100" kern="50" dirty="0" err="1">
                          <a:effectLst/>
                        </a:rPr>
                        <a:t>Гарбийя</a:t>
                      </a:r>
                      <a:r>
                        <a:rPr lang="ru-RU" sz="1100" kern="50" dirty="0">
                          <a:effectLst/>
                        </a:rPr>
                        <a:t>, аль-</a:t>
                      </a:r>
                      <a:r>
                        <a:rPr lang="ru-RU" sz="1100" kern="50" dirty="0" err="1">
                          <a:effectLst/>
                        </a:rPr>
                        <a:t>Азрак</a:t>
                      </a:r>
                      <a:r>
                        <a:rPr lang="ru-RU" sz="1100" kern="50" dirty="0">
                          <a:effectLst/>
                        </a:rPr>
                        <a:t>, аль-</a:t>
                      </a:r>
                      <a:r>
                        <a:rPr lang="ru-RU" sz="1100" kern="50" dirty="0" err="1">
                          <a:effectLst/>
                        </a:rPr>
                        <a:t>Джиза</a:t>
                      </a:r>
                      <a:r>
                        <a:rPr lang="ru-RU" sz="1100" kern="50" dirty="0">
                          <a:effectLst/>
                        </a:rPr>
                        <a:t> (за </a:t>
                      </a:r>
                      <a:r>
                        <a:rPr lang="ru-RU" sz="1100" kern="50" dirty="0" err="1">
                          <a:effectLst/>
                        </a:rPr>
                        <a:t>искл</a:t>
                      </a:r>
                      <a:r>
                        <a:rPr lang="ru-RU" sz="1100" kern="50" dirty="0">
                          <a:effectLst/>
                        </a:rPr>
                        <a:t>. муниципалитет аль-</a:t>
                      </a:r>
                      <a:r>
                        <a:rPr lang="ru-RU" sz="1100" kern="50" dirty="0" err="1">
                          <a:effectLst/>
                        </a:rPr>
                        <a:t>Джиза</a:t>
                      </a:r>
                      <a:r>
                        <a:rPr lang="ru-RU" sz="1100" kern="50" dirty="0">
                          <a:effectLst/>
                        </a:rPr>
                        <a:t>), </a:t>
                      </a:r>
                      <a:r>
                        <a:rPr lang="ru-RU" sz="1100" kern="50" dirty="0" err="1">
                          <a:effectLst/>
                        </a:rPr>
                        <a:t>Мукаввар</a:t>
                      </a:r>
                      <a:r>
                        <a:rPr lang="ru-RU" sz="1100" kern="50" dirty="0">
                          <a:effectLst/>
                        </a:rPr>
                        <a:t>, губернаторство </a:t>
                      </a:r>
                      <a:r>
                        <a:rPr lang="ru-RU" sz="1100" kern="50" dirty="0" err="1">
                          <a:effectLst/>
                        </a:rPr>
                        <a:t>Акаба</a:t>
                      </a:r>
                      <a:r>
                        <a:rPr lang="ru-RU" sz="1100" kern="50" dirty="0">
                          <a:effectLst/>
                        </a:rPr>
                        <a:t> (</a:t>
                      </a:r>
                      <a:r>
                        <a:rPr lang="ru-RU" sz="1100" kern="50" dirty="0" err="1">
                          <a:effectLst/>
                        </a:rPr>
                        <a:t>искл</a:t>
                      </a:r>
                      <a:r>
                        <a:rPr lang="ru-RU" sz="1100" kern="50" dirty="0">
                          <a:effectLst/>
                        </a:rPr>
                        <a:t>. Специальной экономической зоны </a:t>
                      </a:r>
                      <a:r>
                        <a:rPr lang="ru-RU" sz="1100" kern="50" dirty="0" err="1">
                          <a:effectLst/>
                        </a:rPr>
                        <a:t>Акабы</a:t>
                      </a:r>
                      <a:r>
                        <a:rPr lang="ru-RU" sz="1100" kern="50" dirty="0">
                          <a:effectLst/>
                        </a:rPr>
                        <a:t>)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100%*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30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Категория В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50">
                          <a:effectLst/>
                        </a:rPr>
                        <a:t> 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33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Губернаторства Маан, Тафиля, Карак, Аджлун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80%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30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Категория С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 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611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Губернаторства Джераш, Мафрак, Иррбид (искл. муницип, Большого Ирбида)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60%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30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Категория </a:t>
                      </a:r>
                      <a:r>
                        <a:rPr lang="en-US" sz="1100" kern="50" dirty="0">
                          <a:effectLst/>
                        </a:rPr>
                        <a:t>D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 </a:t>
                      </a:r>
                      <a:endParaRPr lang="ru-RU" sz="10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916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Губернаторства </a:t>
                      </a:r>
                      <a:r>
                        <a:rPr lang="ru-RU" sz="1100" kern="50" dirty="0" err="1">
                          <a:effectLst/>
                        </a:rPr>
                        <a:t>Мадаба</a:t>
                      </a:r>
                      <a:r>
                        <a:rPr lang="ru-RU" sz="1100" kern="50" dirty="0">
                          <a:effectLst/>
                        </a:rPr>
                        <a:t>, Балка, Амман (</a:t>
                      </a:r>
                      <a:r>
                        <a:rPr lang="ru-RU" sz="1100" kern="50" dirty="0" err="1">
                          <a:effectLst/>
                        </a:rPr>
                        <a:t>искл</a:t>
                      </a:r>
                      <a:r>
                        <a:rPr lang="ru-RU" sz="1100" kern="50" dirty="0">
                          <a:effectLst/>
                        </a:rPr>
                        <a:t>.  </a:t>
                      </a:r>
                      <a:r>
                        <a:rPr lang="ru-RU" sz="1100" kern="50" dirty="0" err="1">
                          <a:effectLst/>
                        </a:rPr>
                        <a:t>муницип</a:t>
                      </a:r>
                      <a:r>
                        <a:rPr lang="ru-RU" sz="1100" kern="50" dirty="0">
                          <a:effectLst/>
                        </a:rPr>
                        <a:t>, Большого Аммана), </a:t>
                      </a:r>
                      <a:r>
                        <a:rPr lang="ru-RU" sz="1100" kern="50" dirty="0" err="1">
                          <a:effectLst/>
                        </a:rPr>
                        <a:t>Зарка</a:t>
                      </a:r>
                      <a:r>
                        <a:rPr lang="ru-RU" sz="1100" kern="50" dirty="0">
                          <a:effectLst/>
                        </a:rPr>
                        <a:t> (</a:t>
                      </a:r>
                      <a:r>
                        <a:rPr lang="ru-RU" sz="1100" kern="50" dirty="0" err="1">
                          <a:effectLst/>
                        </a:rPr>
                        <a:t>искл.муницип</a:t>
                      </a:r>
                      <a:r>
                        <a:rPr lang="ru-RU" sz="1100" kern="50" dirty="0">
                          <a:effectLst/>
                        </a:rPr>
                        <a:t>. </a:t>
                      </a:r>
                      <a:r>
                        <a:rPr lang="ru-RU" sz="1100" kern="50" dirty="0" err="1">
                          <a:effectLst/>
                        </a:rPr>
                        <a:t>Зарки</a:t>
                      </a:r>
                      <a:r>
                        <a:rPr lang="ru-RU" sz="1100" kern="50" dirty="0">
                          <a:effectLst/>
                        </a:rPr>
                        <a:t> и </a:t>
                      </a:r>
                      <a:r>
                        <a:rPr lang="ru-RU" sz="1100" kern="50" dirty="0" err="1">
                          <a:effectLst/>
                        </a:rPr>
                        <a:t>Русайфы</a:t>
                      </a:r>
                      <a:r>
                        <a:rPr lang="ru-RU" sz="1100" kern="50" dirty="0">
                          <a:effectLst/>
                        </a:rPr>
                        <a:t>)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40%</a:t>
                      </a:r>
                      <a:endParaRPr lang="ru-RU" sz="10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00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ОБЩАЯ ИНФОРМАЦИЯ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836712"/>
            <a:ext cx="381642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Иорданское Хашимитское Королевство </a:t>
            </a:r>
            <a:r>
              <a:rPr lang="ru-RU" sz="1600" dirty="0"/>
              <a:t>– арабское государство на Ближнем Востоке, расположенное на северо-западе Аравийского полуострова. Королевство граничит с Сирией на севере, с Ираком — на северо-востоке, с Саудовской Аравией — на востоке и юге, с Израилем и Палестинской национальной администрацией (ПНА -  частично признанным Государством Палестина) — на западе. Иордания разделяет береговые линии Мёртвого моря с Израилем и ПНА; береговые линии Залива </a:t>
            </a:r>
            <a:r>
              <a:rPr lang="ru-RU" sz="1600" dirty="0" err="1"/>
              <a:t>Акаба</a:t>
            </a:r>
            <a:r>
              <a:rPr lang="ru-RU" sz="1600" dirty="0"/>
              <a:t> — с Израилем, Саудовской Аравией и Египтом. Сухопутная граница с вышеуказанными странами составляет 1619 км. Имеются также границы, очерченные заливом </a:t>
            </a:r>
            <a:r>
              <a:rPr lang="ru-RU" sz="1600" dirty="0" err="1"/>
              <a:t>Акаба</a:t>
            </a:r>
            <a:r>
              <a:rPr lang="ru-RU" sz="1600" dirty="0"/>
              <a:t> и Мёртвым морем. Площадь территории страны – 88 780 </a:t>
            </a:r>
            <a:r>
              <a:rPr lang="ru-RU" sz="1600" dirty="0" err="1"/>
              <a:t>кв.км</a:t>
            </a:r>
            <a:r>
              <a:rPr lang="ru-RU" sz="1600" dirty="0"/>
              <a:t>.</a:t>
            </a:r>
          </a:p>
          <a:p>
            <a:endParaRPr lang="ru-RU" dirty="0"/>
          </a:p>
        </p:txBody>
      </p:sp>
      <p:pic>
        <p:nvPicPr>
          <p:cNvPr id="2050" name="Picture 2" descr="1: Political map of the Hashemite Kingdom of Jordan (Source:... | Download 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80728"/>
            <a:ext cx="4896544" cy="437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5359059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Население – 10,3 </a:t>
            </a:r>
            <a:r>
              <a:rPr lang="ru-RU" sz="1600" dirty="0" err="1" smtClean="0"/>
              <a:t>млн.чел</a:t>
            </a:r>
            <a:r>
              <a:rPr lang="ru-RU" sz="1600" dirty="0" smtClean="0"/>
              <a:t>. Плотность 101 чел/</a:t>
            </a:r>
            <a:r>
              <a:rPr lang="ru-RU" sz="1600" dirty="0" err="1" smtClean="0"/>
              <a:t>кв.км</a:t>
            </a:r>
            <a:r>
              <a:rPr lang="ru-RU" sz="1600" dirty="0" smtClean="0"/>
              <a:t> Иорданцы  - этнические арабы, </a:t>
            </a:r>
            <a:r>
              <a:rPr lang="ru-RU" sz="1600" dirty="0"/>
              <a:t>на 96%  - мусульмане суннитского </a:t>
            </a:r>
            <a:r>
              <a:rPr lang="ru-RU" sz="1600" dirty="0" smtClean="0"/>
              <a:t>толка, процент </a:t>
            </a:r>
            <a:r>
              <a:rPr lang="ru-RU" sz="1600" dirty="0"/>
              <a:t>христиан составляет от 2,2% до 4</a:t>
            </a:r>
            <a:r>
              <a:rPr lang="ru-RU" sz="1600" dirty="0" smtClean="0"/>
              <a:t>%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4297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jic.gov.jo/wp-content/themes/jic/assets/images/map-h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75" y="577539"/>
            <a:ext cx="6736881" cy="418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AQABA SPECIAL ECONOMIC ZONE (ASEZ) About Aqab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854" y="4077073"/>
            <a:ext cx="3503210" cy="26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375" y="116632"/>
            <a:ext cx="8825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ПООЩРЕНИЕ ИНВЕСТИЦИЙ. </a:t>
            </a:r>
            <a:r>
              <a:rPr lang="ru-RU" b="1" dirty="0"/>
              <a:t>С</a:t>
            </a:r>
            <a:r>
              <a:rPr lang="ru-RU" b="1" dirty="0" smtClean="0"/>
              <a:t>ВОБОДНЫЕ ЗОНЫ  И ЗОНЫ РАЗВИТИЯ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4654" y="4859399"/>
            <a:ext cx="530519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Свободная экономическая зона </a:t>
            </a:r>
            <a:r>
              <a:rPr lang="ru-RU" sz="1600" b="1" dirty="0" err="1" smtClean="0"/>
              <a:t>Акаба</a:t>
            </a:r>
            <a:r>
              <a:rPr lang="ru-RU" sz="1600" b="1" dirty="0" smtClean="0"/>
              <a:t> </a:t>
            </a:r>
            <a:r>
              <a:rPr lang="ru-RU" sz="1400" b="1" dirty="0" smtClean="0"/>
              <a:t>предоставляет возможности участия в проектах строительства железных дорог, складских терминалов,  </a:t>
            </a:r>
            <a:r>
              <a:rPr lang="ru-RU" sz="1400" b="1" dirty="0" err="1" smtClean="0"/>
              <a:t>нефте</a:t>
            </a:r>
            <a:r>
              <a:rPr lang="ru-RU" sz="1400" b="1" dirty="0" smtClean="0"/>
              <a:t>-и газопроводов, хранилищ нефти и газа, гостиничного хозяйства, предприятий по доставке и очистке воды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00720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ealthy diet - Wiki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511" y="750922"/>
            <a:ext cx="3300515" cy="49507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3528" y="116632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СЕКТОРЫ БУМАЖНЫЙ И УПАКОВКИ, ТЕКСТИЛЬНОЙ, МЕБЕЛЬНОЙ И ДЕРЕВООБРАБАТЫВАЮЩЕЙ, ПИЩЕВОЙ, ЭЛЕКТРОНИКИ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762963"/>
            <a:ext cx="525658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Секторы экономики Иордании, которые требуют поставок сырья, материалов, станков и оборудования. </a:t>
            </a:r>
          </a:p>
          <a:p>
            <a:r>
              <a:rPr lang="ru-RU" sz="1600" b="1" dirty="0" smtClean="0"/>
              <a:t>Возможные направления сотрудничества:</a:t>
            </a:r>
          </a:p>
          <a:p>
            <a:r>
              <a:rPr lang="ru-RU" sz="1600" b="1" dirty="0" smtClean="0"/>
              <a:t>-поставки пиломатериалов для местной промышленности и ре-экспорта в другие арабские страны;</a:t>
            </a:r>
          </a:p>
          <a:p>
            <a:r>
              <a:rPr lang="ru-RU" sz="1600" b="1" dirty="0" smtClean="0"/>
              <a:t>-поставки сырья для пищевой промышленности: муки, кондитерских изделий, сои и продуктов из нее, пшеницы, ячменя, сахара, патоки, кукурузы, мясных и рыбных консервов, соусов;</a:t>
            </a:r>
          </a:p>
          <a:p>
            <a:r>
              <a:rPr lang="ru-RU" sz="1600" b="1" dirty="0" smtClean="0"/>
              <a:t>-импорт из Иордании свежих и переработанных овощей и фруктов: свежего салата, сладкого перца,  цитрусовых, оливок и оливкового масла, высокосортных фиников;</a:t>
            </a:r>
          </a:p>
          <a:p>
            <a:r>
              <a:rPr lang="ru-RU" sz="1600" b="1" dirty="0" smtClean="0"/>
              <a:t>-участие в строительстве и управлении предприятий молочной промышленности;</a:t>
            </a:r>
          </a:p>
          <a:p>
            <a:r>
              <a:rPr lang="ru-RU" sz="1600" b="1" dirty="0" smtClean="0"/>
              <a:t>-поставки </a:t>
            </a:r>
            <a:r>
              <a:rPr lang="ru-RU" sz="1600" b="1" dirty="0" err="1" smtClean="0"/>
              <a:t>свежемороженного</a:t>
            </a:r>
            <a:r>
              <a:rPr lang="ru-RU" sz="1600" b="1" dirty="0" smtClean="0"/>
              <a:t> и охлажденного мяса (баранины, говядины), кур и продукции их переработки;</a:t>
            </a:r>
          </a:p>
          <a:p>
            <a:r>
              <a:rPr lang="ru-RU" sz="1600" b="1" dirty="0" smtClean="0"/>
              <a:t>-поставка бумаги в рулонах и готовой бумажной продукции;</a:t>
            </a:r>
          </a:p>
          <a:p>
            <a:r>
              <a:rPr lang="ru-RU" sz="1600" b="1" dirty="0" smtClean="0"/>
              <a:t>-поставки электронного оборудования</a:t>
            </a:r>
            <a:endParaRPr lang="ru-RU" sz="1600" b="1" dirty="0"/>
          </a:p>
        </p:txBody>
      </p:sp>
      <p:pic>
        <p:nvPicPr>
          <p:cNvPr id="20482" name="Picture 2" descr="JEPA Jordan Exporters and Producers Association | Easter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836587"/>
            <a:ext cx="2115762" cy="192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89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08401"/>
            <a:ext cx="797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СРЕДНИЕ ЗАТРАТЫ НА ПРОЖИВАНИЕ В АММАНЕ</a:t>
            </a:r>
            <a:endParaRPr lang="ru-RU" b="1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5397"/>
            <a:ext cx="4449688" cy="360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4347352" cy="352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8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Уважаемые коллеги и друзья!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Информация об Иордании и ее возможностях не исчерпывается данной презентацией – об этой небольшой стране можно рассказать еще много интересного и полезного для российского бизнеса, заинтересованного в работе на Ближнем Востоке. Иордания для этого является страной с благоприятным деловым, инвестиционным климатом, удобной банковской системой и интересной для познания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852936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Для подробной дополнительной информации просьба обращаться в почетное представительство ТПП РФ в Иордании </a:t>
            </a:r>
          </a:p>
          <a:p>
            <a:pPr algn="ctr"/>
            <a:r>
              <a:rPr lang="ru-RU" dirty="0" smtClean="0"/>
              <a:t>Тел. +7 (903) 0-43-65</a:t>
            </a:r>
          </a:p>
          <a:p>
            <a:pPr algn="ctr"/>
            <a:r>
              <a:rPr lang="ru-RU" dirty="0" smtClean="0"/>
              <a:t>Эл. почта: </a:t>
            </a:r>
            <a:r>
              <a:rPr lang="en-US" dirty="0" smtClean="0">
                <a:hlinkClick r:id="rId2"/>
              </a:rPr>
              <a:t>jordan-tpp@bk.ru</a:t>
            </a:r>
            <a:endParaRPr lang="en-US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Почетный представитель Петухов Виктор Петрович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47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446965"/>
            <a:ext cx="6984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</a:t>
            </a:r>
            <a:r>
              <a:rPr lang="ru-RU" b="1" dirty="0" smtClean="0"/>
              <a:t>правочник «Иордания»  выйдет в октябре 2020 г 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7524" y="69408"/>
            <a:ext cx="8568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Почетным представительством ТПП РФ в Иордании подготовлен справочник «Иордания»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справочнике раскрыты следующие  основные  темы: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Государственное устройство и система управления, структура и   функционирование судебной, налоговой, таможенной систем, государственных и общественных органов (ассоциаций, профсоюзов, торговых и промышленных палат);</a:t>
            </a:r>
          </a:p>
          <a:p>
            <a:pPr algn="just"/>
            <a:r>
              <a:rPr lang="ru-RU" dirty="0" smtClean="0"/>
              <a:t>Экономика Иордании: основные показатели, показатели и особенности функционирования по отраслям, особенно с которыми возможно сотрудничество с российскими предприятиями</a:t>
            </a:r>
          </a:p>
          <a:p>
            <a:pPr algn="just"/>
            <a:r>
              <a:rPr lang="ru-RU" dirty="0" smtClean="0"/>
              <a:t>Порядок, организация и затраты на регистрацию предприятий в Иордании различных форм собственности. Особенности ведения бизнеса в Иордании</a:t>
            </a:r>
          </a:p>
          <a:p>
            <a:pPr algn="just"/>
            <a:r>
              <a:rPr lang="ru-RU" dirty="0" smtClean="0"/>
              <a:t>Инвестиционные возможности Иордании, льготы, регистрация предприятий, возможности производства и вывоза капитала</a:t>
            </a:r>
          </a:p>
          <a:p>
            <a:pPr algn="just"/>
            <a:r>
              <a:rPr lang="ru-RU" dirty="0" smtClean="0"/>
              <a:t>Справочная информация, уровень жизни, регистрация иностранных граждан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00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ЭКОНОМИКА ИОРДАНИИ 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8009" y="1386759"/>
            <a:ext cx="583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ГОРНОДОБЫВАЮЩАЯ ПРОМЫШЛЕННОСТЬ</a:t>
            </a:r>
            <a:endParaRPr lang="ru-RU" sz="1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12709"/>
            <a:ext cx="3816424" cy="254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37052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87286"/>
              </p:ext>
            </p:extLst>
          </p:nvPr>
        </p:nvGraphicFramePr>
        <p:xfrm>
          <a:off x="2267744" y="3459088"/>
          <a:ext cx="4667481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6059"/>
                <a:gridCol w="2351422"/>
              </a:tblGrid>
              <a:tr h="118822">
                <a:tc gridSpan="2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Запасы фосфатов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82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Наименование месторождения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Размер запасов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1882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Аль-Эшидийя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1,2 млрд.тонн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1882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аль-</a:t>
                      </a:r>
                      <a:r>
                        <a:rPr lang="ru-RU" sz="1000" kern="50" dirty="0" err="1">
                          <a:effectLst/>
                        </a:rPr>
                        <a:t>Абьяд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11</a:t>
                      </a:r>
                      <a:r>
                        <a:rPr lang="en-US" sz="1000" kern="50">
                          <a:effectLst/>
                        </a:rPr>
                        <a:t>,8 </a:t>
                      </a:r>
                      <a:r>
                        <a:rPr lang="ru-RU" sz="1000" kern="50">
                          <a:effectLst/>
                        </a:rPr>
                        <a:t>млн</a:t>
                      </a:r>
                      <a:r>
                        <a:rPr lang="en-US" sz="1000" kern="50">
                          <a:effectLst/>
                        </a:rPr>
                        <a:t>. </a:t>
                      </a:r>
                      <a:r>
                        <a:rPr lang="ru-RU" sz="1000" kern="50">
                          <a:effectLst/>
                        </a:rPr>
                        <a:t>тонн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18822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аль</a:t>
                      </a:r>
                      <a:r>
                        <a:rPr lang="en-US" sz="1000" kern="50">
                          <a:effectLst/>
                        </a:rPr>
                        <a:t>-</a:t>
                      </a:r>
                      <a:r>
                        <a:rPr lang="ru-RU" sz="1000" kern="50">
                          <a:effectLst/>
                        </a:rPr>
                        <a:t>Хасса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24,6 </a:t>
                      </a:r>
                      <a:r>
                        <a:rPr lang="ru-RU" sz="1000" kern="50" dirty="0" err="1">
                          <a:effectLst/>
                        </a:rPr>
                        <a:t>млн.тонн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099251"/>
              </p:ext>
            </p:extLst>
          </p:nvPr>
        </p:nvGraphicFramePr>
        <p:xfrm>
          <a:off x="3491880" y="4507935"/>
          <a:ext cx="5524464" cy="17412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2169"/>
                <a:gridCol w="747922"/>
                <a:gridCol w="940011"/>
                <a:gridCol w="1074299"/>
                <a:gridCol w="1090063"/>
              </a:tblGrid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Страна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2019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2018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2017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2016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Северная Америка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21.1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23.2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21.5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18.4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Россия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11.8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10.8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Беларусь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12.1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11.5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10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Израиль</a:t>
                      </a:r>
                      <a:r>
                        <a:rPr lang="en-US" sz="1000" kern="50">
                          <a:effectLst/>
                        </a:rPr>
                        <a:t>/</a:t>
                      </a:r>
                      <a:r>
                        <a:rPr lang="ru-RU" sz="1000" kern="50">
                          <a:effectLst/>
                        </a:rPr>
                        <a:t>Великобр</a:t>
                      </a:r>
                      <a:r>
                        <a:rPr lang="en-US" sz="1000" kern="50">
                          <a:effectLst/>
                        </a:rPr>
                        <a:t>./</a:t>
                      </a:r>
                      <a:r>
                        <a:rPr lang="ru-RU" sz="1000" kern="50">
                          <a:effectLst/>
                        </a:rPr>
                        <a:t>Испания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4.9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4.7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5.2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Китай/Лаос/Узбекистан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8.2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7.9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8.3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Иордания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2.4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2.4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Германия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3.6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4.0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4.0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Латинская Америка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1.7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19.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2.3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  <a:tr h="159601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Итого: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65.8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68.2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66.5</a:t>
                      </a:r>
                      <a:endParaRPr lang="ru-RU" sz="1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61.2</a:t>
                      </a:r>
                      <a:endParaRPr lang="ru-RU" sz="1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1700808"/>
            <a:ext cx="496855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Основные полезные ископаемые:</a:t>
            </a:r>
          </a:p>
          <a:p>
            <a:r>
              <a:rPr lang="ru-RU" sz="1400" dirty="0" smtClean="0"/>
              <a:t>-фосфаты (1,4 </a:t>
            </a:r>
            <a:r>
              <a:rPr lang="ru-RU" sz="1400" dirty="0" err="1" smtClean="0"/>
              <a:t>млр.т</a:t>
            </a:r>
            <a:r>
              <a:rPr lang="ru-RU" sz="1400" dirty="0" smtClean="0"/>
              <a:t>  на 3-х основных месторождениях)</a:t>
            </a:r>
          </a:p>
          <a:p>
            <a:r>
              <a:rPr lang="ru-RU" sz="1400" dirty="0" smtClean="0"/>
              <a:t>-калий</a:t>
            </a:r>
          </a:p>
          <a:p>
            <a:r>
              <a:rPr lang="ru-RU" sz="1400" dirty="0" smtClean="0"/>
              <a:t>-кварцевый песок (кремнезем)</a:t>
            </a:r>
          </a:p>
          <a:p>
            <a:r>
              <a:rPr lang="ru-RU" sz="1400" dirty="0" smtClean="0"/>
              <a:t>-карбонат кальция</a:t>
            </a:r>
          </a:p>
          <a:p>
            <a:r>
              <a:rPr lang="ru-RU" sz="1400" dirty="0" smtClean="0"/>
              <a:t>-уран (оценочно 40 </a:t>
            </a:r>
            <a:r>
              <a:rPr lang="ru-RU" sz="1400" dirty="0" err="1" smtClean="0"/>
              <a:t>тыс.т</a:t>
            </a:r>
            <a:r>
              <a:rPr lang="ru-RU" sz="1400" dirty="0" smtClean="0"/>
              <a:t>.)</a:t>
            </a:r>
          </a:p>
          <a:p>
            <a:r>
              <a:rPr lang="ru-RU" sz="1400" dirty="0" smtClean="0"/>
              <a:t>-литий</a:t>
            </a:r>
          </a:p>
          <a:p>
            <a:r>
              <a:rPr lang="ru-RU" sz="1400" dirty="0" smtClean="0"/>
              <a:t>-доломиты</a:t>
            </a:r>
          </a:p>
          <a:p>
            <a:r>
              <a:rPr lang="ru-RU" sz="1400" dirty="0" smtClean="0"/>
              <a:t>-горючие сланцы</a:t>
            </a:r>
          </a:p>
          <a:p>
            <a:r>
              <a:rPr lang="ru-RU" sz="1400" dirty="0" smtClean="0"/>
              <a:t>-нефть</a:t>
            </a:r>
          </a:p>
          <a:p>
            <a:r>
              <a:rPr lang="ru-RU" sz="1400" dirty="0" smtClean="0"/>
              <a:t>-газ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460873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Black" panose="020B0A04020102020204" pitchFamily="34" charset="0"/>
              </a:rPr>
              <a:t>Основные отрасли: горнодобывающая, сельское хозяйство, туризм, включая медицинский, фармацевтика</a:t>
            </a:r>
            <a:endParaRPr lang="ru-RU" sz="1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36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069" y="4192527"/>
            <a:ext cx="2700734" cy="249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 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64316" y="574531"/>
            <a:ext cx="56166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-Поставка оборудования перерабатывающей промышленности (размольное, сушильное, фильтровальное, конвейерное);</a:t>
            </a:r>
          </a:p>
          <a:p>
            <a:r>
              <a:rPr lang="ru-RU" sz="1600" dirty="0" smtClean="0"/>
              <a:t>-Участие в обслуживании и ремонте имеющегося оборудования;</a:t>
            </a:r>
          </a:p>
          <a:p>
            <a:r>
              <a:rPr lang="ru-RU" sz="1600" dirty="0" smtClean="0"/>
              <a:t>-Участие в создании предприятий перерабатывающей промышленности на основе местных ресурсов;</a:t>
            </a:r>
            <a:endParaRPr lang="ru-RU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30964"/>
            <a:ext cx="26670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https://www.jic.gov.jo/wp-content/uploads/2020/02/Glass-Container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5"/>
            <a:ext cx="2613420" cy="146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www.jic.gov.jo/wp-content/uploads/2020/02/silicat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7524"/>
            <a:ext cx="2384477" cy="133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04" name="Picture 12" descr="https://www.jic.gov.jo/wp-content/uploads/2020/02/silicon-waf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069" y="188676"/>
            <a:ext cx="2725708" cy="152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08" name="Picture 16" descr="https://www.jic.gov.jo/wp-content/uploads/2020/02/Silica-Gel-Factor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81971"/>
            <a:ext cx="3128633" cy="174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12" name="Picture 20" descr="https://www.jic.gov.jo/wp-content/uploads/2020/02/Lightweight-Constructio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73951"/>
            <a:ext cx="3383387" cy="189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0" y="0"/>
            <a:ext cx="254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24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acts and Figures: The Energy Sector in Jordan - MENA CSP K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5298"/>
            <a:ext cx="4499279" cy="338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ЭНЕРГЕТИКА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911812"/>
              </p:ext>
            </p:extLst>
          </p:nvPr>
        </p:nvGraphicFramePr>
        <p:xfrm>
          <a:off x="251521" y="620688"/>
          <a:ext cx="4824536" cy="48245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5404"/>
                <a:gridCol w="1215404"/>
                <a:gridCol w="738708"/>
                <a:gridCol w="827510"/>
                <a:gridCol w="827510"/>
              </a:tblGrid>
              <a:tr h="19298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 dirty="0">
                          <a:effectLst/>
                        </a:rPr>
                        <a:t>Сектора энергетики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2017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2018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Доля в  %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1. Сектор электроэнергии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20066.3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19753.4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1.6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CEGCO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4332.3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1833.6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57.7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SEPGCO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7643.2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7710.2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0.9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AES Jordan PSC (IPP1)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2626.2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2794.9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6.4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QEPCO (IPP2)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3033.2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2754.5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9.2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AAEPCO (IPP3)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288.1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499.3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73.3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AES Levant (IPP4)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767.2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764.5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0.4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Zarqa Power Station (ACWA)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--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1218.4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--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 dirty="0">
                          <a:effectLst/>
                        </a:rPr>
                        <a:t>Ветроэнергетика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447.6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719.8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60.8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385963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Солнечная энергетика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Сеть электропередач*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591.3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850.7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43.9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385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Распределительная сеть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316.1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590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86.6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Дамба им</a:t>
                      </a:r>
                      <a:r>
                        <a:rPr lang="en-US" sz="1100" kern="50">
                          <a:effectLst/>
                        </a:rPr>
                        <a:t>. </a:t>
                      </a:r>
                      <a:r>
                        <a:rPr lang="ru-RU" sz="1100" kern="50">
                          <a:effectLst/>
                        </a:rPr>
                        <a:t>Короля Таляла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17.0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14.1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17.1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Jordan Biogas Company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4.1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3.4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17.1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2. </a:t>
                      </a:r>
                      <a:r>
                        <a:rPr lang="ru-RU" sz="1100" kern="50">
                          <a:effectLst/>
                        </a:rPr>
                        <a:t>Крупная индустрия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706.1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748.4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6.0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Potash Co.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354.1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339.7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4.1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kern="50">
                          <a:effectLst/>
                        </a:rPr>
                        <a:t>I</a:t>
                      </a:r>
                      <a:r>
                        <a:rPr lang="ru-RU" sz="1100" kern="50">
                          <a:effectLst/>
                        </a:rPr>
                        <a:t>ndo-Jordan Chemicals Co.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76.2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86.5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13.5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Амманский НПЗ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79.3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81.3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 dirty="0">
                          <a:effectLst/>
                        </a:rPr>
                        <a:t>2.5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Fertilizer Co.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45.3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 dirty="0">
                          <a:effectLst/>
                        </a:rPr>
                        <a:t>81.0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78.8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Qatranna Cement Co.**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151.2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160.0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5.8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3. Импортируемая энергия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51.3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188.3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267.1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Энергия, импортируемая из АРЕ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51.3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188.3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267.1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  <a:tr h="19298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Итого: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20823.7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>
                          <a:effectLst/>
                        </a:rPr>
                        <a:t>20690.2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50" dirty="0">
                          <a:effectLst/>
                        </a:rPr>
                        <a:t>0.6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  <p:pic>
        <p:nvPicPr>
          <p:cNvPr id="12292" name="Picture 4" descr="http://srtd.hcst.gov.jo/Portal/Resources/images/pic%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6633"/>
            <a:ext cx="2952328" cy="316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5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ifc.org/wps/wcm/connect/f288890c-0be5-433f-ad86-e6bd12fd213a/Jordan-Power-main-banner4.jpg?MOD=AJPERES&amp;CACHEID=ROOTWORKSPACE-f288890c-0be5-433f-ad86-e6bd12fd213a-lNvYq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6731"/>
            <a:ext cx="4355976" cy="161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16632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485964"/>
            <a:ext cx="8496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ru-RU" sz="1600" dirty="0" smtClean="0"/>
              <a:t>-Участие в поставках оборудования для электрогенерирующих станций;</a:t>
            </a:r>
          </a:p>
          <a:p>
            <a:pPr algn="justLow"/>
            <a:r>
              <a:rPr lang="ru-RU" sz="1600" dirty="0" smtClean="0"/>
              <a:t>-Участие в строительстве и обслуживании линий электропередач, трансформаторных подстанций, контрольно-распределительных центров;</a:t>
            </a:r>
          </a:p>
          <a:p>
            <a:pPr algn="justLow"/>
            <a:r>
              <a:rPr lang="ru-RU" sz="1600" dirty="0" smtClean="0"/>
              <a:t>-Участие в проектах альтернативной энергетики:</a:t>
            </a:r>
          </a:p>
          <a:p>
            <a:pPr algn="justLow"/>
            <a:r>
              <a:rPr lang="ru-RU" sz="1600" dirty="0"/>
              <a:t>	</a:t>
            </a:r>
            <a:r>
              <a:rPr lang="ru-RU" sz="1600" dirty="0" smtClean="0"/>
              <a:t>-поставка солнечных панелей;</a:t>
            </a:r>
          </a:p>
          <a:p>
            <a:pPr algn="justLow"/>
            <a:r>
              <a:rPr lang="ru-RU" sz="1600" dirty="0" smtClean="0"/>
              <a:t>	-организация производства элементов солнечных    	электростанций;</a:t>
            </a:r>
          </a:p>
          <a:p>
            <a:pPr algn="justLow"/>
            <a:r>
              <a:rPr lang="ru-RU" sz="1600" dirty="0"/>
              <a:t>	</a:t>
            </a:r>
            <a:r>
              <a:rPr lang="ru-RU" sz="1600" dirty="0" smtClean="0"/>
              <a:t>-участие в строительстве ветровых электростанций;</a:t>
            </a:r>
          </a:p>
          <a:p>
            <a:pPr algn="justLow"/>
            <a:r>
              <a:rPr lang="ru-RU" sz="1600" dirty="0"/>
              <a:t>	</a:t>
            </a:r>
            <a:r>
              <a:rPr lang="ru-RU" sz="1600" dirty="0" smtClean="0"/>
              <a:t>-участие в разведке геотермальных  источников и 	строительстве  	геотермальных электростанций;</a:t>
            </a:r>
          </a:p>
          <a:p>
            <a:pPr algn="justLow"/>
            <a:r>
              <a:rPr lang="ru-RU" sz="1600" dirty="0" smtClean="0"/>
              <a:t>-Участие в строительстве биогазовых станций;</a:t>
            </a:r>
          </a:p>
          <a:p>
            <a:pPr algn="justLow"/>
            <a:r>
              <a:rPr lang="ru-RU" sz="1600" dirty="0" smtClean="0"/>
              <a:t>-Участие в  проектировании систем тепловых насосов для геотермальных станций</a:t>
            </a:r>
            <a:endParaRPr lang="ru-RU" sz="1600" dirty="0"/>
          </a:p>
        </p:txBody>
      </p:sp>
      <p:pic>
        <p:nvPicPr>
          <p:cNvPr id="17412" name="Picture 4" descr="300 days of sunlight a year: a look at Jordan's solar sector - Wam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764" y="4869160"/>
            <a:ext cx="3168584" cy="178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Landmark Al Manakher power plant opened in Jord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265949"/>
            <a:ext cx="3888433" cy="183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22920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Электростанция Аль-</a:t>
            </a:r>
            <a:r>
              <a:rPr lang="ru-RU" sz="1200" b="1" dirty="0" err="1" smtClean="0"/>
              <a:t>Манакир</a:t>
            </a:r>
            <a:r>
              <a:rPr lang="ru-RU" sz="1200" b="1" dirty="0" smtClean="0"/>
              <a:t> 240Мвт</a:t>
            </a:r>
            <a:endParaRPr lang="ru-R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21996" y="4901447"/>
            <a:ext cx="2177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err="1" smtClean="0"/>
              <a:t>Ветрогенераторы</a:t>
            </a:r>
            <a:r>
              <a:rPr lang="ru-RU" sz="1200" b="1" dirty="0" smtClean="0"/>
              <a:t> в губернаторстве </a:t>
            </a:r>
            <a:r>
              <a:rPr lang="ru-RU" sz="1200" b="1" dirty="0" err="1" smtClean="0"/>
              <a:t>Тафиля</a:t>
            </a:r>
            <a:endParaRPr lang="ru-RU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76020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Проект оснащения общественных зданий солнечными панелями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3600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ВОДНЫЕ РЕСУРСЫ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57972"/>
            <a:ext cx="8424936" cy="609397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5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/>
              <a:t>-сравнительно глубокие водоносные </a:t>
            </a:r>
            <a:r>
              <a:rPr lang="ru-RU" sz="1400" b="1" dirty="0" smtClean="0"/>
              <a:t>горизонты</a:t>
            </a:r>
            <a:r>
              <a:rPr lang="ru-RU" sz="1400" b="1" dirty="0"/>
              <a:t> </a:t>
            </a:r>
            <a:r>
              <a:rPr lang="ru-RU" sz="1400" b="1" dirty="0" smtClean="0"/>
              <a:t>- </a:t>
            </a:r>
            <a:r>
              <a:rPr lang="ru-RU" sz="1400" b="1" dirty="0"/>
              <a:t>глубина залегания подземных вод по территории Иордании колеблется от 100 до 400 м и неуклонно возрастает. Ежегодно </a:t>
            </a:r>
            <a:r>
              <a:rPr lang="ru-RU" sz="1400" b="1" dirty="0" smtClean="0"/>
              <a:t>высыхают источники воды, дебит снижается: </a:t>
            </a:r>
            <a:r>
              <a:rPr lang="ru-RU" sz="1400" b="1" dirty="0"/>
              <a:t>в разных регионах с 120 </a:t>
            </a:r>
            <a:r>
              <a:rPr lang="ru-RU" sz="1400" b="1" dirty="0" err="1"/>
              <a:t>млн.куб.м</a:t>
            </a:r>
            <a:r>
              <a:rPr lang="ru-RU" sz="1400" b="1" dirty="0"/>
              <a:t>./год в начале 1970-х до 90 </a:t>
            </a:r>
            <a:r>
              <a:rPr lang="ru-RU" sz="1400" b="1" dirty="0" err="1"/>
              <a:t>млн.куб.м</a:t>
            </a:r>
            <a:r>
              <a:rPr lang="ru-RU" sz="1400" b="1" dirty="0"/>
              <a:t>./год в начале 90-х </a:t>
            </a:r>
            <a:r>
              <a:rPr lang="ru-RU" sz="1400" b="1" dirty="0" smtClean="0"/>
              <a:t>годов</a:t>
            </a:r>
            <a:r>
              <a:rPr lang="ru-RU" sz="1400" b="1" dirty="0"/>
              <a:t>;</a:t>
            </a:r>
            <a:endParaRPr lang="ru-RU" sz="1400" b="1" dirty="0" smtClean="0"/>
          </a:p>
          <a:p>
            <a:pPr algn="just"/>
            <a:r>
              <a:rPr lang="ru-RU" sz="1400" b="1" dirty="0" smtClean="0"/>
              <a:t> </a:t>
            </a:r>
            <a:r>
              <a:rPr lang="ru-RU" sz="1400" b="1" dirty="0"/>
              <a:t>Для добычи воды в Иордании пробурено более 5 000 скважин, оборудованных насосами, из них около 3 500 – для орошения, около 300 – для обеспечения промышленности и около 1 200 – для местных </a:t>
            </a:r>
            <a:r>
              <a:rPr lang="ru-RU" sz="1400" b="1" dirty="0" smtClean="0"/>
              <a:t>нужд</a:t>
            </a:r>
            <a:r>
              <a:rPr lang="ru-RU" sz="1400" b="1" dirty="0"/>
              <a:t>;</a:t>
            </a:r>
            <a:endParaRPr lang="ru-RU" sz="1400" b="1" dirty="0" smtClean="0"/>
          </a:p>
          <a:p>
            <a:pPr algn="just"/>
            <a:r>
              <a:rPr lang="ru-RU" sz="1400" b="1" dirty="0" smtClean="0"/>
              <a:t>Предполагаемое </a:t>
            </a:r>
            <a:r>
              <a:rPr lang="ru-RU" sz="1400" b="1" dirty="0"/>
              <a:t>выкачивание грунтовых вод снизится с 920 </a:t>
            </a:r>
            <a:r>
              <a:rPr lang="ru-RU" sz="1400" b="1" dirty="0" err="1"/>
              <a:t>млн.куб.м</a:t>
            </a:r>
            <a:r>
              <a:rPr lang="ru-RU" sz="1400" b="1" dirty="0"/>
              <a:t> в 2017 г.  до 800 </a:t>
            </a:r>
            <a:r>
              <a:rPr lang="ru-RU" sz="1400" b="1" dirty="0" err="1"/>
              <a:t>млн.куб.м</a:t>
            </a:r>
            <a:r>
              <a:rPr lang="ru-RU" sz="1400" b="1" dirty="0"/>
              <a:t>. к 2050 г.  или на </a:t>
            </a:r>
            <a:r>
              <a:rPr lang="ru-RU" sz="1400" b="1" dirty="0" smtClean="0"/>
              <a:t>13%. </a:t>
            </a:r>
            <a:r>
              <a:rPr lang="ru-RU" sz="1400" b="1" dirty="0"/>
              <a:t>Скорость понижения горизонтов составляет около 2 м в год</a:t>
            </a:r>
            <a:r>
              <a:rPr lang="ru-RU" sz="1400" b="1" dirty="0" smtClean="0"/>
              <a:t>*;</a:t>
            </a:r>
            <a:endParaRPr lang="ru-RU" sz="1400" b="1" dirty="0"/>
          </a:p>
          <a:p>
            <a:pPr algn="just"/>
            <a:r>
              <a:rPr lang="ru-RU" sz="1400" b="1" dirty="0" smtClean="0"/>
              <a:t>-</a:t>
            </a:r>
            <a:r>
              <a:rPr lang="ru-RU" sz="1400" b="1" dirty="0"/>
              <a:t>загрязненность водоносных слоев широким спектром химических и радиоактивных элементов. На территории Иордании расположены значительные залежи фосфатов, сланцев, радиоактивных руд, которые оказывают существенное влияние на чистоту воды, добываемой из водоносных горизонтов. </a:t>
            </a:r>
            <a:r>
              <a:rPr lang="ru-RU" sz="1400" b="1" dirty="0" smtClean="0"/>
              <a:t>В южных регионах страны </a:t>
            </a:r>
            <a:r>
              <a:rPr lang="ru-RU" sz="1400" b="1" dirty="0"/>
              <a:t>воду нельзя употреблять без вреда для здоровья без предварительной очистки и </a:t>
            </a:r>
            <a:r>
              <a:rPr lang="ru-RU" sz="1400" b="1" dirty="0" err="1"/>
              <a:t>десалинации</a:t>
            </a:r>
            <a:r>
              <a:rPr lang="ru-RU" sz="1400" b="1" dirty="0"/>
              <a:t>;</a:t>
            </a:r>
          </a:p>
          <a:p>
            <a:pPr algn="just"/>
            <a:r>
              <a:rPr lang="ru-RU" sz="1400" b="1" dirty="0" smtClean="0"/>
              <a:t>-</a:t>
            </a:r>
            <a:r>
              <a:rPr lang="ru-RU" sz="1400" b="1" dirty="0"/>
              <a:t>постоянное снижение поступления воды из речных источников, прежде всего р. Иордан, воды которой в своих верховьях (</a:t>
            </a:r>
            <a:r>
              <a:rPr lang="ru-RU" sz="1400" b="1" dirty="0" err="1"/>
              <a:t>г.Хермон</a:t>
            </a:r>
            <a:r>
              <a:rPr lang="ru-RU" sz="1400" b="1" dirty="0"/>
              <a:t>)  используются в Израиле и Палестине (</a:t>
            </a:r>
            <a:r>
              <a:rPr lang="ru-RU" sz="1400" b="1" dirty="0" err="1"/>
              <a:t>общеизраильский</a:t>
            </a:r>
            <a:r>
              <a:rPr lang="ru-RU" sz="1400" b="1" dirty="0"/>
              <a:t> водопровод, </a:t>
            </a:r>
            <a:r>
              <a:rPr lang="ru-RU" sz="1400" b="1" dirty="0" err="1"/>
              <a:t>сельхозпоселения</a:t>
            </a:r>
            <a:r>
              <a:rPr lang="ru-RU" sz="1400" b="1" dirty="0"/>
              <a:t> в Израиле и Палестине), а также рек </a:t>
            </a:r>
            <a:r>
              <a:rPr lang="ru-RU" sz="1400" b="1" dirty="0" err="1"/>
              <a:t>Ярмук</a:t>
            </a:r>
            <a:r>
              <a:rPr lang="ru-RU" sz="1400" b="1" dirty="0"/>
              <a:t>, </a:t>
            </a:r>
            <a:r>
              <a:rPr lang="ru-RU" sz="1400" b="1" dirty="0" err="1"/>
              <a:t>Сейл</a:t>
            </a:r>
            <a:r>
              <a:rPr lang="ru-RU" sz="1400" b="1" dirty="0"/>
              <a:t> аз-</a:t>
            </a:r>
            <a:r>
              <a:rPr lang="ru-RU" sz="1400" b="1" dirty="0" err="1"/>
              <a:t>Зарка</a:t>
            </a:r>
            <a:r>
              <a:rPr lang="ru-RU" sz="1400" b="1" dirty="0"/>
              <a:t> и др. Постоянное снижение притока воды р. Иордан, которая питает море на 80%, является одной из причин существенного обмеления Мертвого </a:t>
            </a:r>
            <a:r>
              <a:rPr lang="ru-RU" sz="1400" b="1" dirty="0" smtClean="0"/>
              <a:t>моря;</a:t>
            </a:r>
            <a:endParaRPr lang="ru-RU" sz="1400" b="1" dirty="0"/>
          </a:p>
          <a:p>
            <a:pPr algn="just"/>
            <a:r>
              <a:rPr lang="ru-RU" sz="1400" b="1" dirty="0" smtClean="0"/>
              <a:t>-</a:t>
            </a:r>
            <a:r>
              <a:rPr lang="ru-RU" sz="1400" b="1" dirty="0"/>
              <a:t>изменения климата, которые влекут за собой повышение температуры и снижение частоты выпадения осадков и, соответственно, наполняемости местных ручьев и рек;</a:t>
            </a:r>
          </a:p>
          <a:p>
            <a:pPr algn="just"/>
            <a:r>
              <a:rPr lang="ru-RU" sz="1400" b="1" dirty="0" smtClean="0"/>
              <a:t>- </a:t>
            </a:r>
            <a:r>
              <a:rPr lang="ru-RU" sz="1400" b="1" dirty="0"/>
              <a:t>наличие значительного числа беженцев, проживающих в лагерях, которые требуют постоянного обеспечения водоснабжением и водоотведением. Иордания ежегодно тратит на обеспечение водой каждого беженца 440 </a:t>
            </a:r>
            <a:r>
              <a:rPr lang="en-US" sz="1400" b="1" dirty="0"/>
              <a:t>JOD</a:t>
            </a:r>
            <a:r>
              <a:rPr lang="ru-RU" sz="1400" b="1" dirty="0"/>
              <a:t>, за счет государства обеспечивает их питьевой и технической водой, организует водоотведение.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56742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9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8880"/>
            <a:ext cx="3663652" cy="4425918"/>
          </a:xfrm>
          <a:prstGeom prst="rect">
            <a:avLst/>
          </a:prstGeom>
          <a:gradFill>
            <a:gsLst>
              <a:gs pos="0">
                <a:srgbClr val="FFEFD1"/>
              </a:gs>
              <a:gs pos="15000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СОТРУДНИЧЕСТВА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8160" y="657701"/>
            <a:ext cx="87129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1600" b="1" dirty="0" smtClean="0"/>
              <a:t>Поставка современного </a:t>
            </a:r>
            <a:r>
              <a:rPr lang="ru-RU" sz="1600" b="1" dirty="0" err="1" smtClean="0"/>
              <a:t>водонасосного</a:t>
            </a:r>
            <a:r>
              <a:rPr lang="ru-RU" sz="1600" b="1" dirty="0" smtClean="0"/>
              <a:t>, водоизмерительного оборудования, снабженного модулями выхода в интернет;</a:t>
            </a:r>
          </a:p>
          <a:p>
            <a:r>
              <a:rPr lang="ru-RU" sz="1600" b="1" dirty="0" smtClean="0"/>
              <a:t>-Участие в проектах строительства водохранилищ,  каналов водоснабжения городских и сельских районов;</a:t>
            </a:r>
          </a:p>
          <a:p>
            <a:r>
              <a:rPr lang="ru-RU" sz="1600" b="1" dirty="0" smtClean="0"/>
              <a:t>-Участие в работах по разведке водных источников;</a:t>
            </a:r>
          </a:p>
          <a:p>
            <a:r>
              <a:rPr lang="ru-RU" sz="1600" b="1" dirty="0" smtClean="0"/>
              <a:t>-Участие в проектах замены водоизмерительного оборудования в городском коммунальном хозяйстве</a:t>
            </a:r>
            <a:endParaRPr lang="ru-RU" sz="1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43664"/>
            <a:ext cx="1512168" cy="14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02" y="2543664"/>
            <a:ext cx="1493518" cy="138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510411"/>
              </p:ext>
            </p:extLst>
          </p:nvPr>
        </p:nvGraphicFramePr>
        <p:xfrm>
          <a:off x="179512" y="4075503"/>
          <a:ext cx="5071144" cy="2665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501"/>
                <a:gridCol w="792088"/>
                <a:gridCol w="1080120"/>
                <a:gridCol w="936104"/>
                <a:gridCol w="787331"/>
              </a:tblGrid>
              <a:tr h="6222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 smtClean="0">
                          <a:effectLst/>
                        </a:rPr>
                        <a:t>Потребители/</a:t>
                      </a:r>
                      <a:r>
                        <a:rPr lang="ru-RU" sz="1100" kern="50" dirty="0" err="1" smtClean="0">
                          <a:effectLst/>
                        </a:rPr>
                        <a:t>Ресурсы,млн.куб.м</a:t>
                      </a:r>
                      <a:r>
                        <a:rPr lang="ru-RU" sz="1100" kern="50" dirty="0" smtClean="0">
                          <a:effectLst/>
                        </a:rPr>
                        <a:t>.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Поверхностные воды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Подземные воды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Водоочистка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Итого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9104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Бытовое потребление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131.3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338.4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0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469.7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410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Сельское хоз-во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154.4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253.2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144.2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551.8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410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Промышленность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2.4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27.2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2.5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>
                          <a:effectLst/>
                        </a:rPr>
                        <a:t>32.1</a:t>
                      </a:r>
                      <a:endParaRPr lang="ru-RU" sz="1100" kern="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705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Итого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288.1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618.8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146.7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effectLst/>
                        </a:rPr>
                        <a:t>1053.6</a:t>
                      </a:r>
                      <a:endParaRPr lang="ru-RU" sz="1100" kern="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08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НЕФТЕГАЗОВАЯ ПРОМЫШЛЕННОСТЬ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485964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Импорт энергоносителей Иордании составляет  </a:t>
            </a:r>
            <a:r>
              <a:rPr lang="ru-RU" sz="1600" b="1" dirty="0"/>
              <a:t>92% против 8% производимых на </a:t>
            </a:r>
            <a:r>
              <a:rPr lang="ru-RU" sz="1600" b="1" dirty="0" smtClean="0"/>
              <a:t>месте.</a:t>
            </a:r>
          </a:p>
          <a:p>
            <a:r>
              <a:rPr lang="ru-RU" sz="1600" b="1" dirty="0" smtClean="0"/>
              <a:t>В стране действует единственное нефтеперерабатывающее предприятие – </a:t>
            </a:r>
            <a:r>
              <a:rPr lang="ru-RU" sz="1600" b="1" dirty="0" err="1" smtClean="0"/>
              <a:t>Амманский</a:t>
            </a:r>
            <a:r>
              <a:rPr lang="ru-RU" sz="1600" b="1" dirty="0" smtClean="0"/>
              <a:t> НПЗ </a:t>
            </a:r>
          </a:p>
          <a:p>
            <a:r>
              <a:rPr lang="ru-RU" sz="1600" b="1" dirty="0" smtClean="0"/>
              <a:t>Газ доставляется до порта </a:t>
            </a:r>
            <a:r>
              <a:rPr lang="ru-RU" sz="1600" b="1" dirty="0" err="1" smtClean="0"/>
              <a:t>Акаба</a:t>
            </a:r>
            <a:r>
              <a:rPr lang="ru-RU" sz="1600" b="1" dirty="0" smtClean="0"/>
              <a:t> морским путем или из Египта по газопроводу</a:t>
            </a:r>
            <a:endParaRPr lang="ru-RU" sz="16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6635"/>
            <a:ext cx="9144000" cy="461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844824"/>
            <a:ext cx="69127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r>
              <a:rPr lang="ru-RU" b="1" dirty="0" smtClean="0"/>
              <a:t>Возможности сотрудничества:</a:t>
            </a:r>
          </a:p>
          <a:p>
            <a:r>
              <a:rPr lang="ru-RU" sz="1600" dirty="0" smtClean="0"/>
              <a:t>-реконструкция  и расширение НПЗ</a:t>
            </a:r>
          </a:p>
          <a:p>
            <a:r>
              <a:rPr lang="ru-RU" sz="1600" dirty="0" smtClean="0"/>
              <a:t>-строительство нефтяных и газовых хранилищ</a:t>
            </a:r>
          </a:p>
          <a:p>
            <a:r>
              <a:rPr lang="ru-RU" sz="1600" dirty="0" smtClean="0"/>
              <a:t>-строительство трубопроводов для перекачки нефти и газа</a:t>
            </a:r>
          </a:p>
          <a:p>
            <a:r>
              <a:rPr lang="ru-RU" sz="1600" dirty="0" smtClean="0"/>
              <a:t>-участие в создании нового  консорциума автозаправочных станций – в сотрудничестве с Ассоциацией владельцев автозаправок Иордании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71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2993</TotalTime>
  <Words>2184</Words>
  <Application>Microsoft Office PowerPoint</Application>
  <PresentationFormat>Экран (4:3)</PresentationFormat>
  <Paragraphs>386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Исполнительная</vt:lpstr>
      <vt:lpstr>Возможности развития торгово-экономического сотрудничества с Иорданией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XTreme.ws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развития торгово-экономического сотрудничества с Иорданией</dc:title>
  <dc:creator>XTreme.ws</dc:creator>
  <cp:lastModifiedBy>XTreme.ws</cp:lastModifiedBy>
  <cp:revision>79</cp:revision>
  <dcterms:created xsi:type="dcterms:W3CDTF">2020-09-20T07:27:51Z</dcterms:created>
  <dcterms:modified xsi:type="dcterms:W3CDTF">2020-09-22T09:21:33Z</dcterms:modified>
</cp:coreProperties>
</file>