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5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  <p:sldId id="269" r:id="rId15"/>
    <p:sldId id="271" r:id="rId16"/>
    <p:sldId id="274" r:id="rId17"/>
    <p:sldId id="272" r:id="rId18"/>
    <p:sldId id="277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01317-50C5-4B97-ADEB-15DCA2CDED4D}" type="datetimeFigureOut">
              <a:rPr lang="ru-RU" smtClean="0"/>
              <a:pPr/>
              <a:t>15.10.2020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C7D86-0E2E-48E0-957A-115E63C14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45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C7D86-0E2E-48E0-957A-115E63C1424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97B4-12A9-4F0E-8A33-87227D7CC9D1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EAA9B-CB63-4192-9CB3-4B1A62DDD58F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3384B-B0CC-4ACE-B8D5-00041F085F0A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D873-ADE4-4A8F-AF6E-3F4B112FA5D5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A2F34-9683-46F5-B46F-8D9303B39F6A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F083F-11AB-4CE2-BE67-9443C115ACCE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3C3-3D1F-4B54-908B-A1F4BD258A2F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6694-3B7B-47D8-AF51-D26B4E8547C1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43DC4-92F8-4178-BE79-7FA4BBFFAFCF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7EFA3-1650-4192-90AB-D9FC2AB23702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351D8-829D-4079-A68B-B81FA62BF835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FCAE4-3768-4804-B6F4-7222F816748C}" type="datetime1">
              <a:rPr lang="en-US" smtClean="0"/>
              <a:pPr/>
              <a:t>10/15/2020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4190999"/>
          </a:xfr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Новации  в  Федеральном Законе РФ №248-ФЗ  </a:t>
            </a:r>
            <a:r>
              <a:rPr lang="en-US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“O</a:t>
            </a:r>
            <a:r>
              <a:rPr lang="ru-RU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 государственном  контроле(надзоре), муниципальном контроле в Российской Федерации</a:t>
            </a:r>
            <a:r>
              <a:rPr lang="en-US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>”</a:t>
            </a:r>
            <a:r>
              <a:rPr lang="ru-RU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2"/>
                </a:solidFill>
              </a:rPr>
              <a:t>Подписан Президентом РФ  31.07.2020</a:t>
            </a: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2"/>
                </a:solidFill>
              </a:rPr>
              <a:t/>
            </a:r>
            <a:b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2"/>
                </a:solidFill>
              </a:rPr>
            </a:b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029200"/>
            <a:ext cx="7848600" cy="1371600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 smtClean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  <a:p>
            <a:r>
              <a:rPr lang="ru-RU" sz="2000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Шубин Дмитрий Владимирович  заместитель председателя  комитета  по  энергетике  ТПП Пермского Края</a:t>
            </a:r>
          </a:p>
          <a:p>
            <a:endParaRPr lang="ru-RU" dirty="0" smtClean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  <a:p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Оценка  результативности  и  эффективности деятельности  контрольно-надзорных органов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3.Не  допускается установление  ключевых  показателей вида  контроля, основанных  на  количестве  проведенных  профилактических  и  контрольно-надзорных  мероприятий, количестве  выявленных  нарушений, количестве  контролируемых  лиц привлеченных  к  ответственности, количестве  и  размере  штрафов.  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Контролируемые  лица. Иные участники  государственного  контроля(надзора)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u="sng" dirty="0" smtClean="0"/>
              <a:t>   Контролируемые лица</a:t>
            </a:r>
            <a:r>
              <a:rPr lang="en-US" dirty="0" smtClean="0"/>
              <a:t>:</a:t>
            </a:r>
            <a:r>
              <a:rPr lang="ru-RU" dirty="0" smtClean="0"/>
              <a:t>  граждане,      </a:t>
            </a:r>
          </a:p>
          <a:p>
            <a:pPr>
              <a:buNone/>
            </a:pPr>
            <a:r>
              <a:rPr lang="ru-RU" dirty="0" smtClean="0"/>
              <a:t>                                                 организации</a:t>
            </a:r>
          </a:p>
          <a:p>
            <a:pPr>
              <a:buNone/>
            </a:pPr>
            <a:r>
              <a:rPr lang="ru-RU" u="sng" dirty="0" smtClean="0"/>
              <a:t>   Иные  участники</a:t>
            </a:r>
            <a:r>
              <a:rPr lang="en-US" dirty="0" smtClean="0"/>
              <a:t>:</a:t>
            </a:r>
          </a:p>
          <a:p>
            <a:r>
              <a:rPr lang="ru-RU" dirty="0" smtClean="0"/>
              <a:t>Свидетель</a:t>
            </a:r>
          </a:p>
          <a:p>
            <a:r>
              <a:rPr lang="ru-RU" dirty="0" err="1" smtClean="0"/>
              <a:t>Эксперт,экспертная</a:t>
            </a:r>
            <a:r>
              <a:rPr lang="ru-RU" dirty="0" smtClean="0"/>
              <a:t>  организация</a:t>
            </a:r>
          </a:p>
          <a:p>
            <a:r>
              <a:rPr lang="ru-RU" dirty="0" smtClean="0"/>
              <a:t>Специалист</a:t>
            </a:r>
          </a:p>
          <a:p>
            <a:endParaRPr lang="ru-RU" dirty="0" smtClean="0"/>
          </a:p>
          <a:p>
            <a:r>
              <a:rPr lang="ru-RU" dirty="0" smtClean="0"/>
              <a:t>Определены  права, гарантии, обязанности  </a:t>
            </a:r>
            <a:r>
              <a:rPr lang="ru-RU" smtClean="0"/>
              <a:t>и  ответственность(ограничения</a:t>
            </a:r>
            <a:r>
              <a:rPr lang="ru-RU" dirty="0" smtClean="0"/>
              <a:t>, запреты)  участников  государственного  контроля(надзора).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Досудебное  обжалование решений  контрольно-надзорного  органа 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Жалоба  может  содержать  ходатайство  о  приостановлении  решения  контрольно-надзорного  органа.</a:t>
            </a:r>
          </a:p>
          <a:p>
            <a:pPr algn="just"/>
            <a:r>
              <a:rPr lang="ru-RU" dirty="0" smtClean="0"/>
              <a:t>Жалоба  рассматривается  в  2-х </a:t>
            </a:r>
            <a:r>
              <a:rPr lang="ru-RU" dirty="0" err="1" smtClean="0"/>
              <a:t>дневный</a:t>
            </a:r>
            <a:r>
              <a:rPr lang="ru-RU" dirty="0" smtClean="0"/>
              <a:t>  срок  после  регистрации  о  поступлении.</a:t>
            </a:r>
          </a:p>
          <a:p>
            <a:pPr algn="just"/>
            <a:r>
              <a:rPr lang="ru-RU" dirty="0" smtClean="0"/>
              <a:t>Информация  о  рассмотренной  жалобе  направляется  в  течении  одного  рабочего дня  заявителю.</a:t>
            </a:r>
          </a:p>
          <a:p>
            <a:pPr algn="just"/>
            <a:r>
              <a:rPr lang="ru-RU" dirty="0" smtClean="0"/>
              <a:t>По  итогам  рассмотрения  жалобы  принимается решение о приостановлении исполнения  обжалуемого  решения  контрольного(надзорного) органа, либо об  отказе  в  приостановлении  обжалуемого  решения.  </a:t>
            </a:r>
          </a:p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С 17 августа 2020 г. по 30 июня 2021 г. в России проводится эксперимент по досудебному обжалованию решений контрольных и надзорных органов. В нем участвуют МЧС, </a:t>
            </a:r>
            <a:r>
              <a:rPr lang="ru-RU" dirty="0" err="1" smtClean="0"/>
              <a:t>Росздравнадзор</a:t>
            </a:r>
            <a:r>
              <a:rPr lang="ru-RU" dirty="0" smtClean="0"/>
              <a:t> и </a:t>
            </a:r>
            <a:r>
              <a:rPr lang="ru-RU" dirty="0" err="1" smtClean="0"/>
              <a:t>Ростехнадзор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Профилактика  риска  причинения  вреда(ущерба) 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6725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33400"/>
                <a:gridCol w="7696200"/>
              </a:tblGrid>
              <a:tr h="60960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Программа  состоит  из  следующих  разделов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001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Анализ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 текущего  состояния  осуществления  вида  контроля, описание  текущего  уровня  развития профилактической  деятельности  надзорного  органа, характеристика  проблем  на  которые  направлена  программа  профилактики  снижения  рисков  причинения  вреда(ущерба).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Цели  и  задачи  реализации  программы профилактики  рисков  причинения  вреда.</a:t>
                      </a:r>
                      <a:endParaRPr lang="ru-RU" b="1" dirty="0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Перечень  профилактических  мероприятий, сроки  их  проведения.</a:t>
                      </a:r>
                      <a:endParaRPr lang="ru-RU" b="1" dirty="0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Показатели  результативности  и  эффективности  программы  профилактики</a:t>
                      </a:r>
                      <a:r>
                        <a:rPr lang="ru-RU" b="1" baseline="0" dirty="0" smtClean="0"/>
                        <a:t>  рисков  причинения  вреда.</a:t>
                      </a:r>
                      <a:endParaRPr lang="ru-RU" b="1" dirty="0"/>
                    </a:p>
                  </a:txBody>
                  <a:tcPr/>
                </a:tc>
              </a:tr>
              <a:tr h="66675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Программа  ежегодно  утверждается  по  каждому  виду  контроля.</a:t>
                      </a:r>
                    </a:p>
                    <a:p>
                      <a:r>
                        <a:rPr lang="ru-RU" b="1" i="1" dirty="0" smtClean="0"/>
                        <a:t>Ежегодно</a:t>
                      </a:r>
                      <a:r>
                        <a:rPr lang="ru-RU" b="1" i="1" baseline="0" dirty="0" smtClean="0"/>
                        <a:t>  контрольный(надзорный) орган  формирует  отчет  о  выполнении   программы  в  Правительство  РФ.</a:t>
                      </a:r>
                      <a:endParaRPr lang="ru-RU" b="1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Профилактика риска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u="sng" dirty="0" smtClean="0"/>
              <a:t>Виды  профилактических  мероприятий</a:t>
            </a:r>
            <a:r>
              <a:rPr lang="en-US" u="sng" dirty="0" smtClean="0"/>
              <a:t>:</a:t>
            </a:r>
            <a:endParaRPr lang="ru-RU" u="sng" dirty="0" smtClean="0"/>
          </a:p>
          <a:p>
            <a:r>
              <a:rPr lang="ru-RU" dirty="0" smtClean="0"/>
              <a:t>Информирование</a:t>
            </a:r>
          </a:p>
          <a:p>
            <a:r>
              <a:rPr lang="ru-RU" dirty="0" smtClean="0"/>
              <a:t>Обобщение  правоприменительной  практики</a:t>
            </a:r>
          </a:p>
          <a:p>
            <a:r>
              <a:rPr lang="ru-RU" dirty="0" smtClean="0"/>
              <a:t>Меры  стимулирования  добросовестности</a:t>
            </a:r>
          </a:p>
          <a:p>
            <a:r>
              <a:rPr lang="ru-RU" dirty="0" smtClean="0"/>
              <a:t>Объявление  предостережения</a:t>
            </a:r>
          </a:p>
          <a:p>
            <a:r>
              <a:rPr lang="ru-RU" u="sng" dirty="0" smtClean="0">
                <a:solidFill>
                  <a:schemeClr val="tx2"/>
                </a:solidFill>
              </a:rPr>
              <a:t>Консультирование</a:t>
            </a:r>
          </a:p>
          <a:p>
            <a:r>
              <a:rPr lang="ru-RU" u="sng" dirty="0" err="1" smtClean="0">
                <a:solidFill>
                  <a:schemeClr val="tx2"/>
                </a:solidFill>
              </a:rPr>
              <a:t>Самообследование</a:t>
            </a:r>
            <a:r>
              <a:rPr lang="ru-RU" u="sng" dirty="0" smtClean="0">
                <a:solidFill>
                  <a:schemeClr val="tx2"/>
                </a:solidFill>
              </a:rPr>
              <a:t>(через  интернет)</a:t>
            </a:r>
          </a:p>
          <a:p>
            <a:r>
              <a:rPr lang="ru-RU" u="sng" dirty="0" smtClean="0">
                <a:solidFill>
                  <a:schemeClr val="tx2"/>
                </a:solidFill>
              </a:rPr>
              <a:t>Профилактический  визит(</a:t>
            </a:r>
            <a:r>
              <a:rPr lang="ru-RU" u="sng" dirty="0" err="1" smtClean="0">
                <a:solidFill>
                  <a:schemeClr val="tx2"/>
                </a:solidFill>
              </a:rPr>
              <a:t>очно</a:t>
            </a:r>
            <a:r>
              <a:rPr lang="ru-RU" u="sng" dirty="0" smtClean="0">
                <a:solidFill>
                  <a:schemeClr val="tx2"/>
                </a:solidFill>
              </a:rPr>
              <a:t>,  либо  через ВКС)</a:t>
            </a:r>
          </a:p>
          <a:p>
            <a:endParaRPr lang="ru-RU" dirty="0" smtClean="0"/>
          </a:p>
          <a:p>
            <a:pPr algn="just"/>
            <a:r>
              <a:rPr lang="ru-RU" dirty="0" smtClean="0"/>
              <a:t>Профилактические  мероприятия  в  ходе  которых,  осуществляется  взаимодействие  с  контролируемыми  лицами,  проводятся  с  согласия  или  по  инициативе  контролируемых лиц.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Профилактика  риска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u="sng" dirty="0" smtClean="0"/>
              <a:t>Независимая  оценка  соблюдения  обязательных  требований</a:t>
            </a:r>
            <a:r>
              <a:rPr lang="en-US" u="sng" dirty="0" smtClean="0"/>
              <a:t>:</a:t>
            </a:r>
            <a:endParaRPr lang="ru-RU" u="sng" dirty="0" smtClean="0"/>
          </a:p>
          <a:p>
            <a:pPr algn="just"/>
            <a:r>
              <a:rPr lang="ru-RU" dirty="0" smtClean="0"/>
              <a:t>Оценка  проводится аккредитованными  организациями в  форме  органа инспекции, независимыми  от  надзорного  органа  и  контролируемого  лица.</a:t>
            </a:r>
          </a:p>
          <a:p>
            <a:pPr>
              <a:buNone/>
            </a:pPr>
            <a:endParaRPr lang="ru-RU" dirty="0" smtClean="0"/>
          </a:p>
          <a:p>
            <a:pPr algn="just"/>
            <a:r>
              <a:rPr lang="ru-RU" dirty="0" smtClean="0"/>
              <a:t>Плановые контрольные(надзорные) проверки  не  проводятся  в  течении  срока действия Заключения  о  соответствии,   выданного  независимым  органом  инспекции.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Специальные  режимы  государственного  контроля(надзора)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Мониторинг- режим  дистанционного государственного контроля(надзора), заключающийся в целенаправленном, постоянном(систематическом, регулярном, непрерывном), опосредованном  получении  и анализе  информации о деятельности граждан и организаций, об объектах контроля с использованием  систем(методов) дистанционного контроля,  в том числе с применением  специальных  технических  средств, имеющих  функции </a:t>
            </a:r>
            <a:r>
              <a:rPr lang="ru-RU" dirty="0" err="1" smtClean="0"/>
              <a:t>фотосьемки</a:t>
            </a:r>
            <a:r>
              <a:rPr lang="ru-RU" dirty="0" smtClean="0"/>
              <a:t>, аудио-, и видеозаписи, измерения, должностными лицами контрольного(надзорного органа в целях  предотвращения причинения вреда(ущерба) охраняемым  законом  ценностям.</a:t>
            </a:r>
          </a:p>
          <a:p>
            <a:pPr algn="just"/>
            <a:r>
              <a:rPr lang="ru-RU" dirty="0" smtClean="0"/>
              <a:t>-основан на добровольном участии, на срок не менее  года.</a:t>
            </a:r>
          </a:p>
          <a:p>
            <a:pPr algn="just"/>
            <a:r>
              <a:rPr lang="ru-RU" dirty="0" smtClean="0"/>
              <a:t>-обязательный, без  ограничения  срока.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Специальные  режимы  государственного  контроля(надзора)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/>
            <a:r>
              <a:rPr lang="ru-RU" u="sng" dirty="0" smtClean="0"/>
              <a:t>Постоянный  государственный  контроль (надзор)- </a:t>
            </a:r>
            <a:r>
              <a:rPr lang="ru-RU" dirty="0" smtClean="0"/>
              <a:t>понимается режим государственного  контроля(надзора), который  заключается в  возможности постоянного  пребывания  инспекторов  на  объектах постоянного  государственного  контроля(надзора) в  области промышленной безопасности, безопасности гидротехнических сооружений, федерального пробирного надзора, исходя  из наличия на  таких  объектах повышенных рисков причинения вреда(ущерба) охраняемым законом  ценностям или  нарушения  обязательных  требований.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Краткие  выводы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Закон  направлен  на  снижение  нагрузки  на  бизнес, повышение  эффективности  КНД, дополняет  перечень   контрольно-надзорных мероприятий.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Ключевым  показателем  эффективности  проверок  станет  количество  устраненных  рисков, а не проведенных  проверок  и  выявленных  нарушений.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Требуется  переработка  всего  пакета  нормативных  документов  по  промышленной  безопасности, в частности   ФЗ-116, ФНП  и других  документов.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 примеру  в новом законе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 промышленной  безопасности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других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нормативных  актах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необходимы  корректировки  по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Введению  в  практику  профилактических  мероприятий  консультирования,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самообследования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 профилактического визита.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Сроку  проведения  выездного проверочного  мероприятия  на  10 рабочих дней (было 30). При этом для малых предприятий срок  ограничивается  50 часами, а 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микропредприятий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не  более  15 часов.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Уведомление  предприятий  о  проверке  за  24 часа (было 5 дней).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Возможности  применения  отсрочки  исполнения  решения  надзорного  органа  до  1 года.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Призываю  членов  комитета  принять  участие  в  рассмотрении  проектов  нормативных  актов  касающихся  промышленной  безопасности.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1981200"/>
            <a:ext cx="662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Благодарю  за  внимание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2163762"/>
          </a:xfr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600" dirty="0" smtClean="0"/>
              <a:t> </a:t>
            </a:r>
            <a:r>
              <a:rPr lang="en-US" sz="3600" dirty="0" smtClean="0"/>
              <a:t>248-</a:t>
            </a:r>
            <a:r>
              <a:rPr lang="ru-RU" sz="3600" dirty="0" smtClean="0"/>
              <a:t>ФЗ  вступает  в  силу  </a:t>
            </a:r>
            <a:r>
              <a:rPr lang="en-US" sz="3600" dirty="0" smtClean="0"/>
              <a:t>  c 01</a:t>
            </a:r>
            <a:r>
              <a:rPr lang="ru-RU" sz="3600" dirty="0" smtClean="0"/>
              <a:t>.</a:t>
            </a:r>
            <a:r>
              <a:rPr lang="en-US" sz="3600" dirty="0" smtClean="0"/>
              <a:t>07</a:t>
            </a:r>
            <a:r>
              <a:rPr lang="ru-RU" sz="3600" dirty="0" smtClean="0"/>
              <a:t>.</a:t>
            </a:r>
            <a:r>
              <a:rPr lang="en-US" sz="3600" dirty="0" smtClean="0"/>
              <a:t>2021</a:t>
            </a:r>
            <a:r>
              <a:rPr lang="ru-RU" sz="3600" dirty="0" smtClean="0"/>
              <a:t>г.</a:t>
            </a:r>
            <a:br>
              <a:rPr lang="ru-RU" sz="3600" dirty="0" smtClean="0"/>
            </a:br>
            <a:r>
              <a:rPr lang="ru-RU" sz="3600" dirty="0" smtClean="0"/>
              <a:t> Региональный и муниципальный   </a:t>
            </a:r>
            <a:br>
              <a:rPr lang="ru-RU" sz="3600" dirty="0" smtClean="0"/>
            </a:br>
            <a:r>
              <a:rPr lang="ru-RU" sz="3600" dirty="0" smtClean="0"/>
              <a:t>         контроль с 01.01.2022г.</a:t>
            </a:r>
            <a:r>
              <a:rPr lang="en-US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667000"/>
            <a:ext cx="8077200" cy="3459163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«Закон о контроле – это программный документ и для контролеров, и для бизнеса. Однако система регулирования им не ограничивается. В ближайшие полгода Минэкономразвития России необходимо подготовить подзаконную базу и «закон-спутник», а органам контроля – положения о видах контроля. На эту работу отводит</a:t>
            </a:r>
            <a:r>
              <a:rPr lang="en-US" i="1" dirty="0" smtClean="0"/>
              <a:t>-</a:t>
            </a:r>
            <a:r>
              <a:rPr lang="ru-RU" i="1" dirty="0" err="1" smtClean="0"/>
              <a:t>ся</a:t>
            </a:r>
            <a:r>
              <a:rPr lang="ru-RU" i="1" dirty="0" smtClean="0"/>
              <a:t> ближайший год»</a:t>
            </a:r>
            <a:endParaRPr lang="en-US" i="1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Принципы государственного контроля (надзора),</a:t>
            </a:r>
            <a:br>
              <a:rPr lang="ru-RU" sz="2800" dirty="0" smtClean="0"/>
            </a:br>
            <a:r>
              <a:rPr lang="ru-RU" sz="2800" dirty="0" smtClean="0"/>
              <a:t>муниципального контроля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sz="1600" b="1" dirty="0" smtClean="0"/>
          </a:p>
          <a:p>
            <a:pPr lvl="0">
              <a:buNone/>
            </a:pPr>
            <a:r>
              <a:rPr lang="ru-RU" sz="1600" b="1" dirty="0" smtClean="0"/>
              <a:t>          --  Законность и обоснованность</a:t>
            </a:r>
          </a:p>
          <a:p>
            <a:pPr lvl="0">
              <a:buNone/>
            </a:pPr>
            <a:r>
              <a:rPr lang="ru-RU" sz="1600" b="1" dirty="0" smtClean="0"/>
              <a:t>          --  Стимулирование  добросовестного  соблюдения  обязательных требований</a:t>
            </a:r>
          </a:p>
          <a:p>
            <a:pPr lvl="1">
              <a:buNone/>
            </a:pPr>
            <a:r>
              <a:rPr lang="ru-RU" sz="1600" b="1" dirty="0" smtClean="0"/>
              <a:t>--  Соразмерность  вмешательства в  деятельность контролируемых  лиц</a:t>
            </a:r>
          </a:p>
          <a:p>
            <a:pPr lvl="1">
              <a:buNone/>
            </a:pPr>
            <a:r>
              <a:rPr lang="ru-RU" sz="1600" b="1" dirty="0" smtClean="0"/>
              <a:t>--   Охрана  прав  и  законных  интересов, уважение  достоинства  личности, деловой  репутации  контролируемых  лиц</a:t>
            </a:r>
          </a:p>
          <a:p>
            <a:pPr lvl="1">
              <a:buNone/>
            </a:pPr>
            <a:r>
              <a:rPr lang="ru-RU" sz="1600" b="1" dirty="0" smtClean="0"/>
              <a:t>--   Недопустимость  злоупотребления  правом</a:t>
            </a:r>
          </a:p>
          <a:p>
            <a:pPr lvl="0"/>
            <a:endParaRPr lang="ru-RU" sz="1300" dirty="0" smtClean="0"/>
          </a:p>
          <a:p>
            <a:pPr lvl="1">
              <a:buNone/>
            </a:pPr>
            <a:r>
              <a:rPr lang="ru-RU" sz="1600" b="1" dirty="0" smtClean="0"/>
              <a:t>--   Соблюдение  охраняемой  законом  тайны</a:t>
            </a:r>
          </a:p>
          <a:p>
            <a:pPr lvl="1">
              <a:buNone/>
            </a:pPr>
            <a:r>
              <a:rPr lang="ru-RU" sz="1600" b="1" dirty="0" smtClean="0"/>
              <a:t>--   Открытость  и  доступность  информации  об  организации  и  осуществлении  государственного  контроля(надзора),  муниципального  контроля</a:t>
            </a:r>
          </a:p>
          <a:p>
            <a:pPr lvl="1">
              <a:buNone/>
            </a:pPr>
            <a:r>
              <a:rPr lang="ru-RU" sz="1600" b="1" dirty="0" smtClean="0"/>
              <a:t>--   Оперативность  при  осуществлении  государственного  контроля(надзора),  муниципального  контроля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Оформление  документов при  проверках</a:t>
            </a:r>
            <a:endParaRPr lang="ru-RU" sz="3200" dirty="0"/>
          </a:p>
        </p:txBody>
      </p:sp>
      <p:pic>
        <p:nvPicPr>
          <p:cNvPr id="4" name="Содержимое 3" descr="https://static.tildacdn.com/tild3633-6563-4362-a339-643566663562/image-4366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1982427"/>
            <a:ext cx="2819400" cy="3761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429000" y="1524000"/>
            <a:ext cx="5257800" cy="46021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Документы  оформляемые  контрольным(надзорным) органом  при  осуществлении  контрольных  мероприятий составляются в форме электронного документа и подписываются усиленной квалифицированной электронной подписью  и  направляются  контролируемому  лицу  по  электронной  почте.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Отнесение  объекта  к  категории риска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0" y="1600200"/>
            <a:ext cx="7391400" cy="48768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8" name="Стрелка вверх 7"/>
          <p:cNvSpPr/>
          <p:nvPr/>
        </p:nvSpPr>
        <p:spPr>
          <a:xfrm>
            <a:off x="609600" y="1524000"/>
            <a:ext cx="484632" cy="5029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24000" y="1752602"/>
          <a:ext cx="6019800" cy="4800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019800"/>
              </a:tblGrid>
              <a:tr h="8001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1- Чрезвычайно  высокий  риск</a:t>
                      </a:r>
                      <a:endParaRPr lang="ru-RU" sz="3200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2- Высокий  риск</a:t>
                      </a:r>
                      <a:endParaRPr lang="ru-RU" sz="3200" b="1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3- Значительный  риск</a:t>
                      </a:r>
                      <a:endParaRPr lang="ru-RU" sz="3200" b="1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4- Средний  риск</a:t>
                      </a:r>
                      <a:endParaRPr lang="ru-RU" sz="3200" b="1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5- Умеренный  риск</a:t>
                      </a:r>
                      <a:endParaRPr lang="ru-RU" sz="3200" b="1" dirty="0"/>
                    </a:p>
                  </a:txBody>
                  <a:tcPr/>
                </a:tc>
              </a:tr>
              <a:tr h="800100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6- Низкий  риск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43800" y="1828800"/>
            <a:ext cx="1219200" cy="477053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1-2 проверки в год </a:t>
            </a:r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endParaRPr lang="ru-RU" sz="1600" b="1" dirty="0" smtClean="0"/>
          </a:p>
          <a:p>
            <a:r>
              <a:rPr lang="ru-RU" sz="1600" b="1" dirty="0" smtClean="0"/>
              <a:t> </a:t>
            </a:r>
          </a:p>
          <a:p>
            <a:endParaRPr lang="ru-RU" sz="1600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43800" y="2590800"/>
          <a:ext cx="1218235" cy="1499693"/>
        </p:xfrm>
        <a:graphic>
          <a:graphicData uri="http://schemas.openxmlformats.org/drawingml/2006/table">
            <a:tbl>
              <a:tblPr/>
              <a:tblGrid>
                <a:gridCol w="1218235"/>
              </a:tblGrid>
              <a:tr h="149969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проверка  в  2-4 года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543800" y="5683170"/>
          <a:ext cx="1219200" cy="914400"/>
        </p:xfrm>
        <a:graphic>
          <a:graphicData uri="http://schemas.openxmlformats.org/drawingml/2006/table">
            <a:tbl>
              <a:tblPr/>
              <a:tblGrid>
                <a:gridCol w="1219200"/>
              </a:tblGrid>
              <a:tr h="88257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 </a:t>
                      </a:r>
                      <a:r>
                        <a:rPr lang="ru-RU" b="1" dirty="0" err="1" smtClean="0"/>
                        <a:t>проводят-ся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7543800" y="4114800"/>
          <a:ext cx="1229810" cy="1568370"/>
        </p:xfrm>
        <a:graphic>
          <a:graphicData uri="http://schemas.openxmlformats.org/drawingml/2006/table">
            <a:tbl>
              <a:tblPr/>
              <a:tblGrid>
                <a:gridCol w="1229810"/>
              </a:tblGrid>
              <a:tr h="156837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проверка в 3-6 лет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При определении  критериев  оценки  риска оценивается</a:t>
            </a:r>
            <a:r>
              <a:rPr lang="en-US" sz="3600" dirty="0" smtClean="0"/>
              <a:t>: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9200"/>
          <a:ext cx="8229600" cy="5410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09600"/>
                <a:gridCol w="7620000"/>
              </a:tblGrid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Реализация  мероприятий  по  снижению риска  причинения  вреда(ущерба) и предотвращению  вреда(ущерба)</a:t>
                      </a:r>
                      <a:endParaRPr lang="ru-RU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Наличие  внедренных  сертифицированных  систем  внутреннего  контроля   с  соответствующей  сфере  деятельности </a:t>
                      </a:r>
                      <a:endParaRPr lang="ru-RU" sz="1600" b="1" dirty="0"/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Предоставление  доступа  контрольному(надзорному)  органу  к  своим  информационным  ресурсам</a:t>
                      </a:r>
                      <a:endParaRPr lang="ru-RU" sz="1600" b="1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Независимая  оценка  соблюдения  обязательных  требований</a:t>
                      </a:r>
                      <a:endParaRPr lang="ru-RU" sz="1600" b="1" dirty="0"/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Добровольная  сертификация, подтверждающая  повышенный  необходимый  уровень  безопасности  </a:t>
                      </a:r>
                      <a:endParaRPr lang="ru-RU" sz="1600" b="1" dirty="0"/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Заключение   договора  добровольного  страхования  рисков  причинения  вреда(ущерба)</a:t>
                      </a:r>
                      <a:endParaRPr lang="ru-RU" sz="1600" b="1" dirty="0"/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▪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Критерии  риска  должны  основываться на  достоверных  сведениях, характеризующих  уровень  риска  причинения вреда(ущерба).</a:t>
                      </a:r>
                      <a:endParaRPr lang="ru-RU" b="1" dirty="0"/>
                    </a:p>
                  </a:txBody>
                  <a:tcPr/>
                </a:tc>
              </a:tr>
              <a:tr h="7048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▪▪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Состояние  индикаторов  риска  нарушений  обязательных  </a:t>
                      </a:r>
                      <a:r>
                        <a:rPr lang="ru-RU" b="1" dirty="0" err="1" smtClean="0"/>
                        <a:t>требований-соответствие</a:t>
                      </a:r>
                      <a:r>
                        <a:rPr lang="ru-RU" b="1" dirty="0" smtClean="0"/>
                        <a:t>  или  отклонение  параметров  объекта  контроля.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Квалификационные требования  к  инспектору контрольно-надзорного  органа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  Квалификация</a:t>
            </a:r>
            <a:r>
              <a:rPr lang="en-US" u="sng" dirty="0" smtClean="0"/>
              <a:t>:</a:t>
            </a:r>
            <a:endParaRPr lang="ru-RU" u="sng" dirty="0" smtClean="0"/>
          </a:p>
          <a:p>
            <a:r>
              <a:rPr lang="ru-RU" dirty="0" smtClean="0"/>
              <a:t>- профессиональное  образование</a:t>
            </a:r>
          </a:p>
          <a:p>
            <a:r>
              <a:rPr lang="ru-RU" dirty="0" smtClean="0"/>
              <a:t>- стаж  работы  по  специальности</a:t>
            </a:r>
          </a:p>
          <a:p>
            <a:r>
              <a:rPr lang="ru-RU" dirty="0" smtClean="0"/>
              <a:t>- знания  и  умения  для  исполнения  должностных  обязанностей</a:t>
            </a:r>
          </a:p>
          <a:p>
            <a:pPr>
              <a:buNone/>
            </a:pPr>
            <a:endParaRPr lang="ru-RU" u="sng" dirty="0" smtClean="0"/>
          </a:p>
          <a:p>
            <a:pPr marL="0" indent="0" algn="just">
              <a:buNone/>
            </a:pPr>
            <a:r>
              <a:rPr lang="ru-RU" u="sng" dirty="0" smtClean="0"/>
              <a:t>Определены  права,  обязанности и </a:t>
            </a:r>
            <a:r>
              <a:rPr lang="ru-RU" u="sng" dirty="0" err="1" smtClean="0"/>
              <a:t>ответст-венность</a:t>
            </a:r>
            <a:r>
              <a:rPr lang="ru-RU" u="sng" dirty="0" smtClean="0"/>
              <a:t>   инспектора</a:t>
            </a:r>
            <a:endParaRPr lang="ru-RU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Оценка  результативности  и  эффективности деятельности  контрольно-надзорных органов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1.Ключевые  показатели  видов  контроля, отражающие  уровень  минимизации  вреда(ущерба) определяемым законом  ценностям, уровень  устранения  риска  причинения  вреда(ущерба) в  соответствующей  сфере  деятельности, по  которым  устанавливаются целевые (плановые)  значения  и  достижение  которых  должен  обеспечить соответствующий уполномоченный контрольный(надзорный)  орган.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Оценка  результативности  и  эффективности деятельности  контрольно-надзорных органов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2.Индикативные  показатели  видов  контроля, применяемые  для  мониторинга  контрольной(надзорной)  деятельности, ее  анализа, выявления  проблем, возникающих  при  ее  осуществлении,  и  определения  причин их  возникновения, характеризующих  соотношение между  степенью  устранения  риска причинения вреда(ущерба)  и  объемом  трудовых, материальных  и  финансовых  ресурсов, а также  уровень вмешательства в деятельность контролируемых лиц.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1126</Words>
  <Application>Microsoft Office PowerPoint</Application>
  <PresentationFormat>Экран (4:3)</PresentationFormat>
  <Paragraphs>154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 Новации  в  Федеральном Законе РФ №248-ФЗ  “O государственном  контроле(надзоре), муниципальном контроле в Российской Федерации”  Подписан Президентом РФ  31.07.2020  </vt:lpstr>
      <vt:lpstr> 248-ФЗ  вступает  в  силу    c 01.07.2021г.  Региональный и муниципальный             контроль с 01.01.2022г. </vt:lpstr>
      <vt:lpstr>Принципы государственного контроля (надзора), муниципального контроля</vt:lpstr>
      <vt:lpstr>Оформление  документов при  проверках</vt:lpstr>
      <vt:lpstr>Отнесение  объекта  к  категории риска</vt:lpstr>
      <vt:lpstr>При определении  критериев  оценки  риска оценивается:</vt:lpstr>
      <vt:lpstr>Квалификационные требования  к  инспектору контрольно-надзорного  органа</vt:lpstr>
      <vt:lpstr>Оценка  результативности  и  эффективности деятельности  контрольно-надзорных органов </vt:lpstr>
      <vt:lpstr>Оценка  результативности  и  эффективности деятельности  контрольно-надзорных органов </vt:lpstr>
      <vt:lpstr>Оценка  результативности  и  эффективности деятельности  контрольно-надзорных органов </vt:lpstr>
      <vt:lpstr>Контролируемые  лица. Иные участники  государственного  контроля(надзора)  </vt:lpstr>
      <vt:lpstr>Досудебное  обжалование решений  контрольно-надзорного  органа  </vt:lpstr>
      <vt:lpstr>Профилактика  риска  причинения  вреда(ущерба) </vt:lpstr>
      <vt:lpstr>Профилактика риска</vt:lpstr>
      <vt:lpstr>Профилактика  риска</vt:lpstr>
      <vt:lpstr>Специальные  режимы  государственного  контроля(надзора)</vt:lpstr>
      <vt:lpstr>Специальные  режимы  государственного  контроля(надзора)</vt:lpstr>
      <vt:lpstr>Краткие  выводы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Новации  в  Федеральном Законе о государственном  контроле(надзоре),муниципаль-ном контроле в РФ</dc:title>
  <dc:creator>User</dc:creator>
  <cp:lastModifiedBy>temp</cp:lastModifiedBy>
  <cp:revision>107</cp:revision>
  <dcterms:created xsi:type="dcterms:W3CDTF">2020-08-05T06:43:58Z</dcterms:created>
  <dcterms:modified xsi:type="dcterms:W3CDTF">2020-10-15T06:43:03Z</dcterms:modified>
</cp:coreProperties>
</file>