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2" r:id="rId2"/>
  </p:sldMasterIdLst>
  <p:notesMasterIdLst>
    <p:notesMasterId r:id="rId19"/>
  </p:notesMasterIdLst>
  <p:sldIdLst>
    <p:sldId id="831" r:id="rId3"/>
    <p:sldId id="832" r:id="rId4"/>
    <p:sldId id="830" r:id="rId5"/>
    <p:sldId id="686" r:id="rId6"/>
    <p:sldId id="288" r:id="rId7"/>
    <p:sldId id="294" r:id="rId8"/>
    <p:sldId id="694" r:id="rId9"/>
    <p:sldId id="788" r:id="rId10"/>
    <p:sldId id="828" r:id="rId11"/>
    <p:sldId id="835" r:id="rId12"/>
    <p:sldId id="692" r:id="rId13"/>
    <p:sldId id="833" r:id="rId14"/>
    <p:sldId id="697" r:id="rId15"/>
    <p:sldId id="693" r:id="rId16"/>
    <p:sldId id="829" r:id="rId17"/>
    <p:sldId id="83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>
        <p:scale>
          <a:sx n="119" d="100"/>
          <a:sy n="119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Дмитрий Черноног" userId="67fc7072e76468f1" providerId="LiveId" clId="{3D3A8954-C5C0-3447-BC2F-4927F12EFF8D}"/>
    <pc:docChg chg="delSld modSld">
      <pc:chgData name="Дмитрий Черноног" userId="67fc7072e76468f1" providerId="LiveId" clId="{3D3A8954-C5C0-3447-BC2F-4927F12EFF8D}" dt="2019-02-20T16:58:50.849" v="2" actId="21"/>
      <pc:docMkLst>
        <pc:docMk/>
      </pc:docMkLst>
      <pc:sldChg chg="modSp">
        <pc:chgData name="Дмитрий Черноног" userId="67fc7072e76468f1" providerId="LiveId" clId="{3D3A8954-C5C0-3447-BC2F-4927F12EFF8D}" dt="2019-02-06T10:11:01.683" v="1" actId="1076"/>
        <pc:sldMkLst>
          <pc:docMk/>
          <pc:sldMk cId="3072389620" sldId="288"/>
        </pc:sldMkLst>
        <pc:spChg chg="mod">
          <ac:chgData name="Дмитрий Черноног" userId="67fc7072e76468f1" providerId="LiveId" clId="{3D3A8954-C5C0-3447-BC2F-4927F12EFF8D}" dt="2019-02-06T10:11:01.683" v="1" actId="1076"/>
          <ac:spMkLst>
            <pc:docMk/>
            <pc:sldMk cId="3072389620" sldId="288"/>
            <ac:spMk id="2" creationId="{00000000-0000-0000-0000-000000000000}"/>
          </ac:spMkLst>
        </pc:spChg>
        <pc:spChg chg="mod">
          <ac:chgData name="Дмитрий Черноног" userId="67fc7072e76468f1" providerId="LiveId" clId="{3D3A8954-C5C0-3447-BC2F-4927F12EFF8D}" dt="2019-02-06T10:10:00.919" v="0" actId="1076"/>
          <ac:spMkLst>
            <pc:docMk/>
            <pc:sldMk cId="3072389620" sldId="288"/>
            <ac:spMk id="4" creationId="{00000000-0000-0000-0000-000000000000}"/>
          </ac:spMkLst>
        </pc:spChg>
      </pc:sldChg>
      <pc:sldChg chg="del">
        <pc:chgData name="Дмитрий Черноног" userId="67fc7072e76468f1" providerId="LiveId" clId="{3D3A8954-C5C0-3447-BC2F-4927F12EFF8D}" dt="2019-02-20T16:58:50.849" v="2" actId="21"/>
        <pc:sldMkLst>
          <pc:docMk/>
          <pc:sldMk cId="404591189" sldId="29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AAC7DB-9AB2-48C2-ACDA-11ACF311D1BE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0E301A-624A-4EAC-AD18-D79EF3ABE567}">
      <dgm:prSet phldrT="[Текст]"/>
      <dgm:spPr/>
      <dgm:t>
        <a:bodyPr/>
        <a:lstStyle/>
        <a:p>
          <a:r>
            <a:rPr lang="ru-RU" dirty="0"/>
            <a:t>Профессиональный стандарт</a:t>
          </a:r>
        </a:p>
      </dgm:t>
    </dgm:pt>
    <dgm:pt modelId="{06806DBC-A51B-4B25-A684-CACC1E5E1BE4}" type="parTrans" cxnId="{DEAA4FBF-29D9-4FDB-9059-CC7EBD22444E}">
      <dgm:prSet/>
      <dgm:spPr/>
      <dgm:t>
        <a:bodyPr/>
        <a:lstStyle/>
        <a:p>
          <a:endParaRPr lang="ru-RU"/>
        </a:p>
      </dgm:t>
    </dgm:pt>
    <dgm:pt modelId="{AD546579-D0BF-4632-A0F6-851175916E09}" type="sibTrans" cxnId="{DEAA4FBF-29D9-4FDB-9059-CC7EBD22444E}">
      <dgm:prSet/>
      <dgm:spPr/>
      <dgm:t>
        <a:bodyPr/>
        <a:lstStyle/>
        <a:p>
          <a:endParaRPr lang="ru-RU"/>
        </a:p>
      </dgm:t>
    </dgm:pt>
    <dgm:pt modelId="{ADE36171-7644-4C01-B92C-381CD3A17F1D}">
      <dgm:prSet phldrT="[Текст]"/>
      <dgm:spPr/>
      <dgm:t>
        <a:bodyPr/>
        <a:lstStyle/>
        <a:p>
          <a:r>
            <a:rPr lang="ru-RU" b="0" i="0" u="none" dirty="0"/>
            <a:t>характеристика квалификации, необходимой работнику для осуществления определенного вида </a:t>
          </a:r>
          <a:r>
            <a:rPr lang="ru-RU" b="1" i="0" u="none" dirty="0"/>
            <a:t>профессиональной</a:t>
          </a:r>
          <a:r>
            <a:rPr lang="ru-RU" b="0" i="0" u="none" dirty="0"/>
            <a:t> деятельности</a:t>
          </a:r>
          <a:endParaRPr lang="ru-RU" dirty="0"/>
        </a:p>
      </dgm:t>
    </dgm:pt>
    <dgm:pt modelId="{74BE3F17-6A41-4DDB-B609-A8CDEE949030}" type="parTrans" cxnId="{E34B63B1-8B1D-46A8-8E1C-B93742F94BA8}">
      <dgm:prSet/>
      <dgm:spPr/>
      <dgm:t>
        <a:bodyPr/>
        <a:lstStyle/>
        <a:p>
          <a:endParaRPr lang="ru-RU"/>
        </a:p>
      </dgm:t>
    </dgm:pt>
    <dgm:pt modelId="{111F92C1-D706-4373-89DE-9B468EE6C2D4}" type="sibTrans" cxnId="{E34B63B1-8B1D-46A8-8E1C-B93742F94BA8}">
      <dgm:prSet/>
      <dgm:spPr/>
      <dgm:t>
        <a:bodyPr/>
        <a:lstStyle/>
        <a:p>
          <a:endParaRPr lang="ru-RU"/>
        </a:p>
      </dgm:t>
    </dgm:pt>
    <dgm:pt modelId="{08D18B7C-4042-4E37-9CE8-574033F2D6DA}">
      <dgm:prSet phldrT="[Текст]"/>
      <dgm:spPr/>
      <dgm:t>
        <a:bodyPr/>
        <a:lstStyle/>
        <a:p>
          <a:r>
            <a:rPr lang="ru-RU" dirty="0"/>
            <a:t>Наименование квалификации</a:t>
          </a:r>
        </a:p>
      </dgm:t>
    </dgm:pt>
    <dgm:pt modelId="{0196758D-E741-4FE9-91A6-B8CA3AADA678}" type="parTrans" cxnId="{F7DBA428-8AFA-4255-AB8B-E23D219047E1}">
      <dgm:prSet/>
      <dgm:spPr/>
      <dgm:t>
        <a:bodyPr/>
        <a:lstStyle/>
        <a:p>
          <a:endParaRPr lang="ru-RU"/>
        </a:p>
      </dgm:t>
    </dgm:pt>
    <dgm:pt modelId="{619E4A8E-D349-4330-AA7C-EA54D2E061DB}" type="sibTrans" cxnId="{F7DBA428-8AFA-4255-AB8B-E23D219047E1}">
      <dgm:prSet/>
      <dgm:spPr/>
      <dgm:t>
        <a:bodyPr/>
        <a:lstStyle/>
        <a:p>
          <a:endParaRPr lang="ru-RU"/>
        </a:p>
      </dgm:t>
    </dgm:pt>
    <dgm:pt modelId="{9BF424C0-0671-45FE-B03D-D3145E634682}">
      <dgm:prSet phldrT="[Текст]"/>
      <dgm:spPr/>
      <dgm:t>
        <a:bodyPr/>
        <a:lstStyle/>
        <a:p>
          <a:r>
            <a:rPr lang="ru-RU" dirty="0"/>
            <a:t>Краткое наименование с указанием уровня квалификации</a:t>
          </a:r>
        </a:p>
      </dgm:t>
    </dgm:pt>
    <dgm:pt modelId="{27C32535-B7A3-40FA-8305-DC55712A220F}" type="parTrans" cxnId="{4FE41825-01A7-496A-96C3-75D07E446549}">
      <dgm:prSet/>
      <dgm:spPr/>
      <dgm:t>
        <a:bodyPr/>
        <a:lstStyle/>
        <a:p>
          <a:endParaRPr lang="ru-RU"/>
        </a:p>
      </dgm:t>
    </dgm:pt>
    <dgm:pt modelId="{278EFB40-E87D-4D51-B12A-3C49CC30F68D}" type="sibTrans" cxnId="{4FE41825-01A7-496A-96C3-75D07E446549}">
      <dgm:prSet/>
      <dgm:spPr/>
      <dgm:t>
        <a:bodyPr/>
        <a:lstStyle/>
        <a:p>
          <a:endParaRPr lang="ru-RU"/>
        </a:p>
      </dgm:t>
    </dgm:pt>
    <dgm:pt modelId="{8EFD9FC7-9F2A-416F-B836-86A9D2E5ECA8}">
      <dgm:prSet phldrT="[Текст]"/>
      <dgm:spPr/>
      <dgm:t>
        <a:bodyPr/>
        <a:lstStyle/>
        <a:p>
          <a:r>
            <a:rPr lang="ru-RU" dirty="0"/>
            <a:t>Набор трудовых функций на основе профессионального стандарта</a:t>
          </a:r>
        </a:p>
      </dgm:t>
    </dgm:pt>
    <dgm:pt modelId="{42A6B167-515C-4B75-A5C9-F4C979E5F917}" type="parTrans" cxnId="{3CAF5433-E1E6-425B-AB97-B1292ABC6A7D}">
      <dgm:prSet/>
      <dgm:spPr/>
      <dgm:t>
        <a:bodyPr/>
        <a:lstStyle/>
        <a:p>
          <a:endParaRPr lang="ru-RU"/>
        </a:p>
      </dgm:t>
    </dgm:pt>
    <dgm:pt modelId="{5659B6BE-D46A-459B-B8B8-4F8E40D30C32}" type="sibTrans" cxnId="{3CAF5433-E1E6-425B-AB97-B1292ABC6A7D}">
      <dgm:prSet/>
      <dgm:spPr/>
      <dgm:t>
        <a:bodyPr/>
        <a:lstStyle/>
        <a:p>
          <a:endParaRPr lang="ru-RU"/>
        </a:p>
      </dgm:t>
    </dgm:pt>
    <dgm:pt modelId="{9CAB4D57-C0EC-44FF-8AC1-DDB16529B54E}">
      <dgm:prSet phldrT="[Текст]"/>
      <dgm:spPr/>
      <dgm:t>
        <a:bodyPr/>
        <a:lstStyle/>
        <a:p>
          <a:r>
            <a:rPr lang="ru-RU" dirty="0"/>
            <a:t>Оценочные средства</a:t>
          </a:r>
        </a:p>
      </dgm:t>
    </dgm:pt>
    <dgm:pt modelId="{F55C079A-C66E-4D2B-8CBB-21D8E7C1DA81}" type="parTrans" cxnId="{32D6F53A-970B-4D33-B48F-38875876649A}">
      <dgm:prSet/>
      <dgm:spPr/>
      <dgm:t>
        <a:bodyPr/>
        <a:lstStyle/>
        <a:p>
          <a:endParaRPr lang="ru-RU"/>
        </a:p>
      </dgm:t>
    </dgm:pt>
    <dgm:pt modelId="{4BE12E35-4EFA-49A7-AC49-F14A1D1A4EED}" type="sibTrans" cxnId="{32D6F53A-970B-4D33-B48F-38875876649A}">
      <dgm:prSet/>
      <dgm:spPr/>
      <dgm:t>
        <a:bodyPr/>
        <a:lstStyle/>
        <a:p>
          <a:endParaRPr lang="ru-RU"/>
        </a:p>
      </dgm:t>
    </dgm:pt>
    <dgm:pt modelId="{9B3397E5-7EBC-4DB0-A0EE-D393938D3CE4}">
      <dgm:prSet phldrT="[Текст]" custT="1"/>
      <dgm:spPr/>
      <dgm:t>
        <a:bodyPr/>
        <a:lstStyle/>
        <a:p>
          <a:r>
            <a:rPr lang="ru-RU" sz="1800" b="0" i="0" u="none" dirty="0"/>
            <a:t>комплекс заданий, критериев </a:t>
          </a:r>
          <a:r>
            <a:rPr lang="ru-RU" sz="1800" b="1" i="0" u="none" dirty="0"/>
            <a:t>оценки</a:t>
          </a:r>
          <a:r>
            <a:rPr lang="ru-RU" sz="1800" b="0" i="0" u="none" dirty="0"/>
            <a:t>, используемых центрами </a:t>
          </a:r>
          <a:r>
            <a:rPr lang="ru-RU" sz="1800" b="1" i="0" u="none" dirty="0"/>
            <a:t>оценки</a:t>
          </a:r>
          <a:r>
            <a:rPr lang="ru-RU" sz="1800" b="0" i="0" u="none" dirty="0"/>
            <a:t> </a:t>
          </a:r>
          <a:r>
            <a:rPr lang="ru-RU" sz="1800" b="1" i="0" u="none" dirty="0"/>
            <a:t>квалификаций</a:t>
          </a:r>
          <a:r>
            <a:rPr lang="ru-RU" sz="1800" b="0" i="0" u="none" dirty="0"/>
            <a:t> при проведении профессионального экзамена на соответствие </a:t>
          </a:r>
          <a:r>
            <a:rPr lang="ru-RU" sz="1800" b="1" i="0" u="none" dirty="0"/>
            <a:t>квалификации</a:t>
          </a:r>
          <a:r>
            <a:rPr lang="ru-RU" sz="1800" b="0" i="0" u="none" dirty="0"/>
            <a:t> соискателя положениям профессионального стандарта или квалификационным требованиям</a:t>
          </a:r>
          <a:endParaRPr lang="ru-RU" sz="1800" dirty="0"/>
        </a:p>
      </dgm:t>
    </dgm:pt>
    <dgm:pt modelId="{B9C963CD-006D-4427-B26A-C9F28B91B510}" type="parTrans" cxnId="{6CD69830-2085-42D6-957F-18740B0863B4}">
      <dgm:prSet/>
      <dgm:spPr/>
      <dgm:t>
        <a:bodyPr/>
        <a:lstStyle/>
        <a:p>
          <a:endParaRPr lang="ru-RU"/>
        </a:p>
      </dgm:t>
    </dgm:pt>
    <dgm:pt modelId="{1CC4ADC0-C060-478A-A75F-A80FA85F260F}" type="sibTrans" cxnId="{6CD69830-2085-42D6-957F-18740B0863B4}">
      <dgm:prSet/>
      <dgm:spPr/>
      <dgm:t>
        <a:bodyPr/>
        <a:lstStyle/>
        <a:p>
          <a:endParaRPr lang="ru-RU"/>
        </a:p>
      </dgm:t>
    </dgm:pt>
    <dgm:pt modelId="{D6A390F4-0C72-4DB4-896B-3A7E511E8E07}">
      <dgm:prSet/>
      <dgm:spPr/>
      <dgm:t>
        <a:bodyPr/>
        <a:lstStyle/>
        <a:p>
          <a:r>
            <a:rPr lang="ru-RU" dirty="0"/>
            <a:t>Требования к уровню знаний, умений, профессиональных навыков и опыта работы работника </a:t>
          </a:r>
        </a:p>
      </dgm:t>
    </dgm:pt>
    <dgm:pt modelId="{CD092E1F-918F-4B13-856A-A1DC27BE4104}" type="parTrans" cxnId="{4230C37C-56DD-49C6-96CE-942CF8CD3E2D}">
      <dgm:prSet/>
      <dgm:spPr/>
      <dgm:t>
        <a:bodyPr/>
        <a:lstStyle/>
        <a:p>
          <a:endParaRPr lang="ru-RU"/>
        </a:p>
      </dgm:t>
    </dgm:pt>
    <dgm:pt modelId="{F7FB19B0-7888-4CE9-9804-BE0FE9B467DD}" type="sibTrans" cxnId="{4230C37C-56DD-49C6-96CE-942CF8CD3E2D}">
      <dgm:prSet/>
      <dgm:spPr/>
      <dgm:t>
        <a:bodyPr/>
        <a:lstStyle/>
        <a:p>
          <a:endParaRPr lang="ru-RU"/>
        </a:p>
      </dgm:t>
    </dgm:pt>
    <dgm:pt modelId="{8E56D4BC-C1A0-42B9-A7A5-297135AC7D9D}">
      <dgm:prSet/>
      <dgm:spPr/>
      <dgm:t>
        <a:bodyPr/>
        <a:lstStyle/>
        <a:p>
          <a:endParaRPr lang="ru-RU" dirty="0"/>
        </a:p>
      </dgm:t>
    </dgm:pt>
    <dgm:pt modelId="{277024FD-E71C-4812-B867-66301B27C836}" type="parTrans" cxnId="{A349122B-45E2-4091-8A6F-160746A408A5}">
      <dgm:prSet/>
      <dgm:spPr/>
      <dgm:t>
        <a:bodyPr/>
        <a:lstStyle/>
        <a:p>
          <a:endParaRPr lang="ru-RU"/>
        </a:p>
      </dgm:t>
    </dgm:pt>
    <dgm:pt modelId="{1E8C52D8-01CB-48C5-A723-318C71E74050}" type="sibTrans" cxnId="{A349122B-45E2-4091-8A6F-160746A408A5}">
      <dgm:prSet/>
      <dgm:spPr/>
      <dgm:t>
        <a:bodyPr/>
        <a:lstStyle/>
        <a:p>
          <a:endParaRPr lang="ru-RU"/>
        </a:p>
      </dgm:t>
    </dgm:pt>
    <dgm:pt modelId="{40F744B6-736B-4032-B354-CB61871F96F2}">
      <dgm:prSet phldrT="[Текст]"/>
      <dgm:spPr/>
      <dgm:t>
        <a:bodyPr/>
        <a:lstStyle/>
        <a:p>
          <a:endParaRPr lang="ru-RU" dirty="0"/>
        </a:p>
      </dgm:t>
    </dgm:pt>
    <dgm:pt modelId="{A40CA7C7-DB81-4893-8322-AD8C837DB78A}" type="parTrans" cxnId="{F66B2CC1-FF95-4A78-BBE2-6F23DE2B9822}">
      <dgm:prSet/>
      <dgm:spPr/>
      <dgm:t>
        <a:bodyPr/>
        <a:lstStyle/>
        <a:p>
          <a:endParaRPr lang="ru-RU"/>
        </a:p>
      </dgm:t>
    </dgm:pt>
    <dgm:pt modelId="{29A9C95D-C342-4838-8305-3BF15A153D64}" type="sibTrans" cxnId="{F66B2CC1-FF95-4A78-BBE2-6F23DE2B9822}">
      <dgm:prSet/>
      <dgm:spPr/>
      <dgm:t>
        <a:bodyPr/>
        <a:lstStyle/>
        <a:p>
          <a:endParaRPr lang="ru-RU"/>
        </a:p>
      </dgm:t>
    </dgm:pt>
    <dgm:pt modelId="{4EB8CFF0-D0A7-4DA0-9A71-84F8EC73D51F}" type="pres">
      <dgm:prSet presAssocID="{2DAAC7DB-9AB2-48C2-ACDA-11ACF311D1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6AB744-D81E-44C6-87F8-A5908D3A35E4}" type="pres">
      <dgm:prSet presAssocID="{2DAAC7DB-9AB2-48C2-ACDA-11ACF311D1BE}" presName="tSp" presStyleCnt="0"/>
      <dgm:spPr/>
    </dgm:pt>
    <dgm:pt modelId="{B8B5ACDA-1E8C-4AA4-A610-7042EEEF65B3}" type="pres">
      <dgm:prSet presAssocID="{2DAAC7DB-9AB2-48C2-ACDA-11ACF311D1BE}" presName="bSp" presStyleCnt="0"/>
      <dgm:spPr/>
    </dgm:pt>
    <dgm:pt modelId="{218A2A35-2A5E-43B6-A29A-8F674AE301A5}" type="pres">
      <dgm:prSet presAssocID="{2DAAC7DB-9AB2-48C2-ACDA-11ACF311D1BE}" presName="process" presStyleCnt="0"/>
      <dgm:spPr/>
    </dgm:pt>
    <dgm:pt modelId="{0619B71E-E0C8-43E7-ADB1-0184494AC9C7}" type="pres">
      <dgm:prSet presAssocID="{580E301A-624A-4EAC-AD18-D79EF3ABE567}" presName="composite1" presStyleCnt="0"/>
      <dgm:spPr/>
    </dgm:pt>
    <dgm:pt modelId="{E486C8A2-A8C0-4C3B-B50D-EAD536071A43}" type="pres">
      <dgm:prSet presAssocID="{580E301A-624A-4EAC-AD18-D79EF3ABE567}" presName="dummyNode1" presStyleLbl="node1" presStyleIdx="0" presStyleCnt="3"/>
      <dgm:spPr/>
    </dgm:pt>
    <dgm:pt modelId="{85138986-57AE-42B8-A517-DF0AA7F653F4}" type="pres">
      <dgm:prSet presAssocID="{580E301A-624A-4EAC-AD18-D79EF3ABE567}" presName="childNode1" presStyleLbl="bgAcc1" presStyleIdx="0" presStyleCnt="3" custScaleY="128850" custLinFactNeighborX="706" custLinFactNeighborY="-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568C4-8D07-4116-BBCC-B7DEF8238626}" type="pres">
      <dgm:prSet presAssocID="{580E301A-624A-4EAC-AD18-D79EF3ABE567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0B9C15-0A53-43E8-9B8F-08E69C38B784}" type="pres">
      <dgm:prSet presAssocID="{580E301A-624A-4EAC-AD18-D79EF3ABE567}" presName="parentNode1" presStyleLbl="node1" presStyleIdx="0" presStyleCnt="3" custLinFactNeighborX="794" custLinFactNeighborY="259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D5C34-A4EB-4BA1-B7EA-02AC50F74430}" type="pres">
      <dgm:prSet presAssocID="{580E301A-624A-4EAC-AD18-D79EF3ABE567}" presName="connSite1" presStyleCnt="0"/>
      <dgm:spPr/>
    </dgm:pt>
    <dgm:pt modelId="{7D6408ED-0A30-4644-87F3-A9FC2BECD038}" type="pres">
      <dgm:prSet presAssocID="{AD546579-D0BF-4632-A0F6-851175916E09}" presName="Name9" presStyleLbl="sibTrans2D1" presStyleIdx="0" presStyleCnt="2" custAng="0" custScaleX="136018" custLinFactNeighborX="-10155" custLinFactNeighborY="9637"/>
      <dgm:spPr/>
      <dgm:t>
        <a:bodyPr/>
        <a:lstStyle/>
        <a:p>
          <a:endParaRPr lang="ru-RU"/>
        </a:p>
      </dgm:t>
    </dgm:pt>
    <dgm:pt modelId="{BC10AAD7-092F-48F4-8C46-FD00B071CE5A}" type="pres">
      <dgm:prSet presAssocID="{08D18B7C-4042-4E37-9CE8-574033F2D6DA}" presName="composite2" presStyleCnt="0"/>
      <dgm:spPr/>
    </dgm:pt>
    <dgm:pt modelId="{8D1B32E6-4924-4B3E-A66D-264D920C7741}" type="pres">
      <dgm:prSet presAssocID="{08D18B7C-4042-4E37-9CE8-574033F2D6DA}" presName="dummyNode2" presStyleLbl="node1" presStyleIdx="0" presStyleCnt="3"/>
      <dgm:spPr/>
    </dgm:pt>
    <dgm:pt modelId="{8EC58006-FBFA-4725-AFE7-B1766DCBF60E}" type="pres">
      <dgm:prSet presAssocID="{08D18B7C-4042-4E37-9CE8-574033F2D6DA}" presName="childNode2" presStyleLbl="bgAcc1" presStyleIdx="1" presStyleCnt="3" custScaleY="181075" custLinFactNeighborX="-1059" custLinFactNeighborY="-8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F88530-85B1-44FC-BADD-94B4462A683D}" type="pres">
      <dgm:prSet presAssocID="{08D18B7C-4042-4E37-9CE8-574033F2D6DA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5755C-1601-441D-9250-B59961C9E484}" type="pres">
      <dgm:prSet presAssocID="{08D18B7C-4042-4E37-9CE8-574033F2D6DA}" presName="parentNode2" presStyleLbl="node1" presStyleIdx="1" presStyleCnt="3" custLinFactNeighborX="-1192" custLinFactNeighborY="-918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94203-1CDA-4758-8015-F094ACA496D3}" type="pres">
      <dgm:prSet presAssocID="{08D18B7C-4042-4E37-9CE8-574033F2D6DA}" presName="connSite2" presStyleCnt="0"/>
      <dgm:spPr/>
    </dgm:pt>
    <dgm:pt modelId="{EDC6C786-664C-4EEF-965F-0F1122991544}" type="pres">
      <dgm:prSet presAssocID="{619E4A8E-D349-4330-AA7C-EA54D2E061DB}" presName="Name18" presStyleLbl="sibTrans2D1" presStyleIdx="1" presStyleCnt="2" custAng="21297071" custLinFactNeighborX="22037" custLinFactNeighborY="6886"/>
      <dgm:spPr/>
      <dgm:t>
        <a:bodyPr/>
        <a:lstStyle/>
        <a:p>
          <a:endParaRPr lang="ru-RU"/>
        </a:p>
      </dgm:t>
    </dgm:pt>
    <dgm:pt modelId="{FE1A7454-45A1-4A52-87D5-E266FE7EFDAA}" type="pres">
      <dgm:prSet presAssocID="{9CAB4D57-C0EC-44FF-8AC1-DDB16529B54E}" presName="composite1" presStyleCnt="0"/>
      <dgm:spPr/>
    </dgm:pt>
    <dgm:pt modelId="{01124225-3287-4B09-8962-75648C0146DF}" type="pres">
      <dgm:prSet presAssocID="{9CAB4D57-C0EC-44FF-8AC1-DDB16529B54E}" presName="dummyNode1" presStyleLbl="node1" presStyleIdx="1" presStyleCnt="3"/>
      <dgm:spPr/>
    </dgm:pt>
    <dgm:pt modelId="{3C4D942A-D49F-41A9-B8C9-C934AB246844}" type="pres">
      <dgm:prSet presAssocID="{9CAB4D57-C0EC-44FF-8AC1-DDB16529B54E}" presName="childNode1" presStyleLbl="bgAcc1" presStyleIdx="2" presStyleCnt="3" custScaleY="136392" custLinFactNeighborX="1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DA906-5CA9-4631-A521-FC8DF4AD902D}" type="pres">
      <dgm:prSet presAssocID="{9CAB4D57-C0EC-44FF-8AC1-DDB16529B54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20CAB-0FDD-4B73-BFD0-5075D2D7E67F}" type="pres">
      <dgm:prSet presAssocID="{9CAB4D57-C0EC-44FF-8AC1-DDB16529B54E}" presName="parentNode1" presStyleLbl="node1" presStyleIdx="2" presStyleCnt="3" custLinFactNeighborX="-42897" custLinFactNeighborY="659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8AF71-A00F-44AC-83D6-A567FF781606}" type="pres">
      <dgm:prSet presAssocID="{9CAB4D57-C0EC-44FF-8AC1-DDB16529B54E}" presName="connSite1" presStyleCnt="0"/>
      <dgm:spPr/>
    </dgm:pt>
  </dgm:ptLst>
  <dgm:cxnLst>
    <dgm:cxn modelId="{3CAF5433-E1E6-425B-AB97-B1292ABC6A7D}" srcId="{08D18B7C-4042-4E37-9CE8-574033F2D6DA}" destId="{8EFD9FC7-9F2A-416F-B836-86A9D2E5ECA8}" srcOrd="4" destOrd="0" parTransId="{42A6B167-515C-4B75-A5C9-F4C979E5F917}" sibTransId="{5659B6BE-D46A-459B-B8B8-4F8E40D30C32}"/>
    <dgm:cxn modelId="{6CD69830-2085-42D6-957F-18740B0863B4}" srcId="{9CAB4D57-C0EC-44FF-8AC1-DDB16529B54E}" destId="{9B3397E5-7EBC-4DB0-A0EE-D393938D3CE4}" srcOrd="0" destOrd="0" parTransId="{B9C963CD-006D-4427-B26A-C9F28B91B510}" sibTransId="{1CC4ADC0-C060-478A-A75F-A80FA85F260F}"/>
    <dgm:cxn modelId="{E083A21B-F707-4261-88E2-66E6EAFD24B2}" type="presOf" srcId="{619E4A8E-D349-4330-AA7C-EA54D2E061DB}" destId="{EDC6C786-664C-4EEF-965F-0F1122991544}" srcOrd="0" destOrd="0" presId="urn:microsoft.com/office/officeart/2005/8/layout/hProcess4"/>
    <dgm:cxn modelId="{E34B63B1-8B1D-46A8-8E1C-B93742F94BA8}" srcId="{580E301A-624A-4EAC-AD18-D79EF3ABE567}" destId="{ADE36171-7644-4C01-B92C-381CD3A17F1D}" srcOrd="0" destOrd="0" parTransId="{74BE3F17-6A41-4DDB-B609-A8CDEE949030}" sibTransId="{111F92C1-D706-4373-89DE-9B468EE6C2D4}"/>
    <dgm:cxn modelId="{DEAA4FBF-29D9-4FDB-9059-CC7EBD22444E}" srcId="{2DAAC7DB-9AB2-48C2-ACDA-11ACF311D1BE}" destId="{580E301A-624A-4EAC-AD18-D79EF3ABE567}" srcOrd="0" destOrd="0" parTransId="{06806DBC-A51B-4B25-A684-CACC1E5E1BE4}" sibTransId="{AD546579-D0BF-4632-A0F6-851175916E09}"/>
    <dgm:cxn modelId="{32D6F53A-970B-4D33-B48F-38875876649A}" srcId="{2DAAC7DB-9AB2-48C2-ACDA-11ACF311D1BE}" destId="{9CAB4D57-C0EC-44FF-8AC1-DDB16529B54E}" srcOrd="2" destOrd="0" parTransId="{F55C079A-C66E-4D2B-8CBB-21D8E7C1DA81}" sibTransId="{4BE12E35-4EFA-49A7-AC49-F14A1D1A4EED}"/>
    <dgm:cxn modelId="{F0659A2B-A927-4CB7-AE3F-D3AC25DEC8D7}" type="presOf" srcId="{8E56D4BC-C1A0-42B9-A7A5-297135AC7D9D}" destId="{1FF88530-85B1-44FC-BADD-94B4462A683D}" srcOrd="1" destOrd="3" presId="urn:microsoft.com/office/officeart/2005/8/layout/hProcess4"/>
    <dgm:cxn modelId="{4FE41825-01A7-496A-96C3-75D07E446549}" srcId="{08D18B7C-4042-4E37-9CE8-574033F2D6DA}" destId="{9BF424C0-0671-45FE-B03D-D3145E634682}" srcOrd="0" destOrd="0" parTransId="{27C32535-B7A3-40FA-8305-DC55712A220F}" sibTransId="{278EFB40-E87D-4D51-B12A-3C49CC30F68D}"/>
    <dgm:cxn modelId="{12E153C4-53ED-436F-AD92-E714A612E67F}" type="presOf" srcId="{580E301A-624A-4EAC-AD18-D79EF3ABE567}" destId="{960B9C15-0A53-43E8-9B8F-08E69C38B784}" srcOrd="0" destOrd="0" presId="urn:microsoft.com/office/officeart/2005/8/layout/hProcess4"/>
    <dgm:cxn modelId="{507D77BA-0657-424C-88DD-8203CDB16F30}" type="presOf" srcId="{40F744B6-736B-4032-B354-CB61871F96F2}" destId="{1FF88530-85B1-44FC-BADD-94B4462A683D}" srcOrd="1" destOrd="1" presId="urn:microsoft.com/office/officeart/2005/8/layout/hProcess4"/>
    <dgm:cxn modelId="{DABC68A6-2536-4218-B3F0-18EA310678CE}" type="presOf" srcId="{2DAAC7DB-9AB2-48C2-ACDA-11ACF311D1BE}" destId="{4EB8CFF0-D0A7-4DA0-9A71-84F8EC73D51F}" srcOrd="0" destOrd="0" presId="urn:microsoft.com/office/officeart/2005/8/layout/hProcess4"/>
    <dgm:cxn modelId="{5E1943D2-15AD-4D57-A41C-FE99D1FB65A1}" type="presOf" srcId="{8EFD9FC7-9F2A-416F-B836-86A9D2E5ECA8}" destId="{1FF88530-85B1-44FC-BADD-94B4462A683D}" srcOrd="1" destOrd="4" presId="urn:microsoft.com/office/officeart/2005/8/layout/hProcess4"/>
    <dgm:cxn modelId="{1572B72B-1EE9-468F-81F9-DEA823F30359}" type="presOf" srcId="{D6A390F4-0C72-4DB4-896B-3A7E511E8E07}" destId="{1FF88530-85B1-44FC-BADD-94B4462A683D}" srcOrd="1" destOrd="2" presId="urn:microsoft.com/office/officeart/2005/8/layout/hProcess4"/>
    <dgm:cxn modelId="{42C434C5-05B4-430F-94C6-694EC36050DE}" type="presOf" srcId="{ADE36171-7644-4C01-B92C-381CD3A17F1D}" destId="{85138986-57AE-42B8-A517-DF0AA7F653F4}" srcOrd="0" destOrd="0" presId="urn:microsoft.com/office/officeart/2005/8/layout/hProcess4"/>
    <dgm:cxn modelId="{51CF2C40-94D2-4CA5-9AFC-C620E78C091C}" type="presOf" srcId="{08D18B7C-4042-4E37-9CE8-574033F2D6DA}" destId="{9415755C-1601-441D-9250-B59961C9E484}" srcOrd="0" destOrd="0" presId="urn:microsoft.com/office/officeart/2005/8/layout/hProcess4"/>
    <dgm:cxn modelId="{892AC712-DBAD-4174-B614-4DAFF39F3230}" type="presOf" srcId="{AD546579-D0BF-4632-A0F6-851175916E09}" destId="{7D6408ED-0A30-4644-87F3-A9FC2BECD038}" srcOrd="0" destOrd="0" presId="urn:microsoft.com/office/officeart/2005/8/layout/hProcess4"/>
    <dgm:cxn modelId="{E7BA5492-B8A1-4BEE-9167-E95A5A1DD61B}" type="presOf" srcId="{9B3397E5-7EBC-4DB0-A0EE-D393938D3CE4}" destId="{CB1DA906-5CA9-4631-A521-FC8DF4AD902D}" srcOrd="1" destOrd="0" presId="urn:microsoft.com/office/officeart/2005/8/layout/hProcess4"/>
    <dgm:cxn modelId="{95195AE9-4184-4192-BEF8-3518E5ABC5D3}" type="presOf" srcId="{40F744B6-736B-4032-B354-CB61871F96F2}" destId="{8EC58006-FBFA-4725-AFE7-B1766DCBF60E}" srcOrd="0" destOrd="1" presId="urn:microsoft.com/office/officeart/2005/8/layout/hProcess4"/>
    <dgm:cxn modelId="{2EFDE724-B7DD-4342-82CA-67312269498E}" type="presOf" srcId="{ADE36171-7644-4C01-B92C-381CD3A17F1D}" destId="{F4E568C4-8D07-4116-BBCC-B7DEF8238626}" srcOrd="1" destOrd="0" presId="urn:microsoft.com/office/officeart/2005/8/layout/hProcess4"/>
    <dgm:cxn modelId="{01F6648C-5021-4E38-85D6-0B886A9650BA}" type="presOf" srcId="{9BF424C0-0671-45FE-B03D-D3145E634682}" destId="{1FF88530-85B1-44FC-BADD-94B4462A683D}" srcOrd="1" destOrd="0" presId="urn:microsoft.com/office/officeart/2005/8/layout/hProcess4"/>
    <dgm:cxn modelId="{A349122B-45E2-4091-8A6F-160746A408A5}" srcId="{08D18B7C-4042-4E37-9CE8-574033F2D6DA}" destId="{8E56D4BC-C1A0-42B9-A7A5-297135AC7D9D}" srcOrd="3" destOrd="0" parTransId="{277024FD-E71C-4812-B867-66301B27C836}" sibTransId="{1E8C52D8-01CB-48C5-A723-318C71E74050}"/>
    <dgm:cxn modelId="{4230C37C-56DD-49C6-96CE-942CF8CD3E2D}" srcId="{08D18B7C-4042-4E37-9CE8-574033F2D6DA}" destId="{D6A390F4-0C72-4DB4-896B-3A7E511E8E07}" srcOrd="2" destOrd="0" parTransId="{CD092E1F-918F-4B13-856A-A1DC27BE4104}" sibTransId="{F7FB19B0-7888-4CE9-9804-BE0FE9B467DD}"/>
    <dgm:cxn modelId="{DF488F45-EB02-4F8F-8EF8-86F4E7C866D3}" type="presOf" srcId="{9B3397E5-7EBC-4DB0-A0EE-D393938D3CE4}" destId="{3C4D942A-D49F-41A9-B8C9-C934AB246844}" srcOrd="0" destOrd="0" presId="urn:microsoft.com/office/officeart/2005/8/layout/hProcess4"/>
    <dgm:cxn modelId="{9FD6DFCA-73B4-4225-A8A8-92E252315D95}" type="presOf" srcId="{D6A390F4-0C72-4DB4-896B-3A7E511E8E07}" destId="{8EC58006-FBFA-4725-AFE7-B1766DCBF60E}" srcOrd="0" destOrd="2" presId="urn:microsoft.com/office/officeart/2005/8/layout/hProcess4"/>
    <dgm:cxn modelId="{A89D4A0B-CA9E-4C64-8640-9F6E6BAE407F}" type="presOf" srcId="{9CAB4D57-C0EC-44FF-8AC1-DDB16529B54E}" destId="{23A20CAB-0FDD-4B73-BFD0-5075D2D7E67F}" srcOrd="0" destOrd="0" presId="urn:microsoft.com/office/officeart/2005/8/layout/hProcess4"/>
    <dgm:cxn modelId="{F66B2CC1-FF95-4A78-BBE2-6F23DE2B9822}" srcId="{08D18B7C-4042-4E37-9CE8-574033F2D6DA}" destId="{40F744B6-736B-4032-B354-CB61871F96F2}" srcOrd="1" destOrd="0" parTransId="{A40CA7C7-DB81-4893-8322-AD8C837DB78A}" sibTransId="{29A9C95D-C342-4838-8305-3BF15A153D64}"/>
    <dgm:cxn modelId="{A1AE9347-C875-46A7-95B1-980C09CFCF7C}" type="presOf" srcId="{8E56D4BC-C1A0-42B9-A7A5-297135AC7D9D}" destId="{8EC58006-FBFA-4725-AFE7-B1766DCBF60E}" srcOrd="0" destOrd="3" presId="urn:microsoft.com/office/officeart/2005/8/layout/hProcess4"/>
    <dgm:cxn modelId="{F7DBA428-8AFA-4255-AB8B-E23D219047E1}" srcId="{2DAAC7DB-9AB2-48C2-ACDA-11ACF311D1BE}" destId="{08D18B7C-4042-4E37-9CE8-574033F2D6DA}" srcOrd="1" destOrd="0" parTransId="{0196758D-E741-4FE9-91A6-B8CA3AADA678}" sibTransId="{619E4A8E-D349-4330-AA7C-EA54D2E061DB}"/>
    <dgm:cxn modelId="{0BF44C2C-D537-4AD4-9D02-6FE859E01A2F}" type="presOf" srcId="{8EFD9FC7-9F2A-416F-B836-86A9D2E5ECA8}" destId="{8EC58006-FBFA-4725-AFE7-B1766DCBF60E}" srcOrd="0" destOrd="4" presId="urn:microsoft.com/office/officeart/2005/8/layout/hProcess4"/>
    <dgm:cxn modelId="{92ABD3BF-3E53-4895-A6C9-4148CA329293}" type="presOf" srcId="{9BF424C0-0671-45FE-B03D-D3145E634682}" destId="{8EC58006-FBFA-4725-AFE7-B1766DCBF60E}" srcOrd="0" destOrd="0" presId="urn:microsoft.com/office/officeart/2005/8/layout/hProcess4"/>
    <dgm:cxn modelId="{83ADAD97-16DA-439F-9C37-F35A635C7035}" type="presParOf" srcId="{4EB8CFF0-D0A7-4DA0-9A71-84F8EC73D51F}" destId="{316AB744-D81E-44C6-87F8-A5908D3A35E4}" srcOrd="0" destOrd="0" presId="urn:microsoft.com/office/officeart/2005/8/layout/hProcess4"/>
    <dgm:cxn modelId="{7A4D735E-03D6-4451-98B3-3A836A3814C4}" type="presParOf" srcId="{4EB8CFF0-D0A7-4DA0-9A71-84F8EC73D51F}" destId="{B8B5ACDA-1E8C-4AA4-A610-7042EEEF65B3}" srcOrd="1" destOrd="0" presId="urn:microsoft.com/office/officeart/2005/8/layout/hProcess4"/>
    <dgm:cxn modelId="{C301523B-E985-48DB-873F-C967BED1C848}" type="presParOf" srcId="{4EB8CFF0-D0A7-4DA0-9A71-84F8EC73D51F}" destId="{218A2A35-2A5E-43B6-A29A-8F674AE301A5}" srcOrd="2" destOrd="0" presId="urn:microsoft.com/office/officeart/2005/8/layout/hProcess4"/>
    <dgm:cxn modelId="{50E00676-B92E-49FF-B717-CEA4F2FCE5E5}" type="presParOf" srcId="{218A2A35-2A5E-43B6-A29A-8F674AE301A5}" destId="{0619B71E-E0C8-43E7-ADB1-0184494AC9C7}" srcOrd="0" destOrd="0" presId="urn:microsoft.com/office/officeart/2005/8/layout/hProcess4"/>
    <dgm:cxn modelId="{BB5AB457-EDF2-4D48-91D4-613BAB43770B}" type="presParOf" srcId="{0619B71E-E0C8-43E7-ADB1-0184494AC9C7}" destId="{E486C8A2-A8C0-4C3B-B50D-EAD536071A43}" srcOrd="0" destOrd="0" presId="urn:microsoft.com/office/officeart/2005/8/layout/hProcess4"/>
    <dgm:cxn modelId="{AB5938B0-FD8F-48BE-A846-6CB23395030B}" type="presParOf" srcId="{0619B71E-E0C8-43E7-ADB1-0184494AC9C7}" destId="{85138986-57AE-42B8-A517-DF0AA7F653F4}" srcOrd="1" destOrd="0" presId="urn:microsoft.com/office/officeart/2005/8/layout/hProcess4"/>
    <dgm:cxn modelId="{D903A12B-25FA-4B7B-AD3A-734AFB142811}" type="presParOf" srcId="{0619B71E-E0C8-43E7-ADB1-0184494AC9C7}" destId="{F4E568C4-8D07-4116-BBCC-B7DEF8238626}" srcOrd="2" destOrd="0" presId="urn:microsoft.com/office/officeart/2005/8/layout/hProcess4"/>
    <dgm:cxn modelId="{95813EC5-D64D-41C8-B31A-BF6F55398762}" type="presParOf" srcId="{0619B71E-E0C8-43E7-ADB1-0184494AC9C7}" destId="{960B9C15-0A53-43E8-9B8F-08E69C38B784}" srcOrd="3" destOrd="0" presId="urn:microsoft.com/office/officeart/2005/8/layout/hProcess4"/>
    <dgm:cxn modelId="{24F8B28F-9D42-4192-9451-CAA51DF5EBA7}" type="presParOf" srcId="{0619B71E-E0C8-43E7-ADB1-0184494AC9C7}" destId="{4CAD5C34-A4EB-4BA1-B7EA-02AC50F74430}" srcOrd="4" destOrd="0" presId="urn:microsoft.com/office/officeart/2005/8/layout/hProcess4"/>
    <dgm:cxn modelId="{7D07065B-BF48-4FAA-9323-762A43DC49E3}" type="presParOf" srcId="{218A2A35-2A5E-43B6-A29A-8F674AE301A5}" destId="{7D6408ED-0A30-4644-87F3-A9FC2BECD038}" srcOrd="1" destOrd="0" presId="urn:microsoft.com/office/officeart/2005/8/layout/hProcess4"/>
    <dgm:cxn modelId="{24AC3A49-248E-42A4-9341-66DDBD3A2620}" type="presParOf" srcId="{218A2A35-2A5E-43B6-A29A-8F674AE301A5}" destId="{BC10AAD7-092F-48F4-8C46-FD00B071CE5A}" srcOrd="2" destOrd="0" presId="urn:microsoft.com/office/officeart/2005/8/layout/hProcess4"/>
    <dgm:cxn modelId="{A90DCBD5-D9DB-4F2A-8AE8-3128367ECBFA}" type="presParOf" srcId="{BC10AAD7-092F-48F4-8C46-FD00B071CE5A}" destId="{8D1B32E6-4924-4B3E-A66D-264D920C7741}" srcOrd="0" destOrd="0" presId="urn:microsoft.com/office/officeart/2005/8/layout/hProcess4"/>
    <dgm:cxn modelId="{F34E4AB3-2150-41AA-829C-1D7F774A2647}" type="presParOf" srcId="{BC10AAD7-092F-48F4-8C46-FD00B071CE5A}" destId="{8EC58006-FBFA-4725-AFE7-B1766DCBF60E}" srcOrd="1" destOrd="0" presId="urn:microsoft.com/office/officeart/2005/8/layout/hProcess4"/>
    <dgm:cxn modelId="{6E399A9F-0387-4243-A774-920B6477A873}" type="presParOf" srcId="{BC10AAD7-092F-48F4-8C46-FD00B071CE5A}" destId="{1FF88530-85B1-44FC-BADD-94B4462A683D}" srcOrd="2" destOrd="0" presId="urn:microsoft.com/office/officeart/2005/8/layout/hProcess4"/>
    <dgm:cxn modelId="{09847ACE-33FF-49B3-A92F-5784E4C869E9}" type="presParOf" srcId="{BC10AAD7-092F-48F4-8C46-FD00B071CE5A}" destId="{9415755C-1601-441D-9250-B59961C9E484}" srcOrd="3" destOrd="0" presId="urn:microsoft.com/office/officeart/2005/8/layout/hProcess4"/>
    <dgm:cxn modelId="{F5FAB686-AFA9-469E-87F5-D69AE75C9BFC}" type="presParOf" srcId="{BC10AAD7-092F-48F4-8C46-FD00B071CE5A}" destId="{44394203-1CDA-4758-8015-F094ACA496D3}" srcOrd="4" destOrd="0" presId="urn:microsoft.com/office/officeart/2005/8/layout/hProcess4"/>
    <dgm:cxn modelId="{49E60BA8-3CB5-450A-85CC-0AF4F984E3C7}" type="presParOf" srcId="{218A2A35-2A5E-43B6-A29A-8F674AE301A5}" destId="{EDC6C786-664C-4EEF-965F-0F1122991544}" srcOrd="3" destOrd="0" presId="urn:microsoft.com/office/officeart/2005/8/layout/hProcess4"/>
    <dgm:cxn modelId="{708DD0BE-DA60-4D1C-8A51-0E26BD5D3751}" type="presParOf" srcId="{218A2A35-2A5E-43B6-A29A-8F674AE301A5}" destId="{FE1A7454-45A1-4A52-87D5-E266FE7EFDAA}" srcOrd="4" destOrd="0" presId="urn:microsoft.com/office/officeart/2005/8/layout/hProcess4"/>
    <dgm:cxn modelId="{B8B9B1CA-B982-4C72-B124-058D173EC800}" type="presParOf" srcId="{FE1A7454-45A1-4A52-87D5-E266FE7EFDAA}" destId="{01124225-3287-4B09-8962-75648C0146DF}" srcOrd="0" destOrd="0" presId="urn:microsoft.com/office/officeart/2005/8/layout/hProcess4"/>
    <dgm:cxn modelId="{499A5104-0138-4358-B3EE-0E09588117BF}" type="presParOf" srcId="{FE1A7454-45A1-4A52-87D5-E266FE7EFDAA}" destId="{3C4D942A-D49F-41A9-B8C9-C934AB246844}" srcOrd="1" destOrd="0" presId="urn:microsoft.com/office/officeart/2005/8/layout/hProcess4"/>
    <dgm:cxn modelId="{0B835AEC-8D95-4E18-B865-D5844039DF58}" type="presParOf" srcId="{FE1A7454-45A1-4A52-87D5-E266FE7EFDAA}" destId="{CB1DA906-5CA9-4631-A521-FC8DF4AD902D}" srcOrd="2" destOrd="0" presId="urn:microsoft.com/office/officeart/2005/8/layout/hProcess4"/>
    <dgm:cxn modelId="{810D01E4-550B-4F22-B12D-D66DACCB1793}" type="presParOf" srcId="{FE1A7454-45A1-4A52-87D5-E266FE7EFDAA}" destId="{23A20CAB-0FDD-4B73-BFD0-5075D2D7E67F}" srcOrd="3" destOrd="0" presId="urn:microsoft.com/office/officeart/2005/8/layout/hProcess4"/>
    <dgm:cxn modelId="{CA21E8D3-9D55-43D5-BAF7-6E6E1CF6A78B}" type="presParOf" srcId="{FE1A7454-45A1-4A52-87D5-E266FE7EFDAA}" destId="{FE48AF71-A00F-44AC-83D6-A567FF781606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FF40B4-1E49-4165-B1BE-C1AB24FEAFF4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92D523D-D126-4A4C-88F6-CC98A54B8C70}">
      <dgm:prSet phldrT="[Текст]"/>
      <dgm:spPr/>
      <dgm:t>
        <a:bodyPr/>
        <a:lstStyle/>
        <a:p>
          <a:r>
            <a:rPr lang="ru-RU" dirty="0"/>
            <a:t>ЦОК</a:t>
          </a:r>
        </a:p>
      </dgm:t>
    </dgm:pt>
    <dgm:pt modelId="{BE709F45-0C11-488D-AA81-3C943CD1597A}" type="parTrans" cxnId="{3BFA4417-929F-493E-BE52-07B495FDCF7E}">
      <dgm:prSet/>
      <dgm:spPr/>
      <dgm:t>
        <a:bodyPr/>
        <a:lstStyle/>
        <a:p>
          <a:endParaRPr lang="ru-RU"/>
        </a:p>
      </dgm:t>
    </dgm:pt>
    <dgm:pt modelId="{3DAF61AC-95D0-4B0C-A9B9-E7EBE11084B3}" type="sibTrans" cxnId="{3BFA4417-929F-493E-BE52-07B495FDCF7E}">
      <dgm:prSet/>
      <dgm:spPr/>
      <dgm:t>
        <a:bodyPr/>
        <a:lstStyle/>
        <a:p>
          <a:endParaRPr lang="ru-RU"/>
        </a:p>
      </dgm:t>
    </dgm:pt>
    <dgm:pt modelId="{ABF63359-38AA-4B4E-B134-443254395091}">
      <dgm:prSet phldrT="[Текст]"/>
      <dgm:spPr/>
      <dgm:t>
        <a:bodyPr/>
        <a:lstStyle/>
        <a:p>
          <a:r>
            <a:rPr lang="ru-RU" dirty="0"/>
            <a:t>ЭЦ</a:t>
          </a:r>
        </a:p>
      </dgm:t>
    </dgm:pt>
    <dgm:pt modelId="{35174D38-CCEF-46FB-826D-FF64A7B5955B}" type="parTrans" cxnId="{BFA322F5-9123-4DFB-95EA-A69F92B31E60}">
      <dgm:prSet/>
      <dgm:spPr/>
      <dgm:t>
        <a:bodyPr/>
        <a:lstStyle/>
        <a:p>
          <a:endParaRPr lang="ru-RU"/>
        </a:p>
      </dgm:t>
    </dgm:pt>
    <dgm:pt modelId="{061717EC-0CF6-49ED-B304-BA0391649E3B}" type="sibTrans" cxnId="{BFA322F5-9123-4DFB-95EA-A69F92B31E60}">
      <dgm:prSet/>
      <dgm:spPr/>
      <dgm:t>
        <a:bodyPr/>
        <a:lstStyle/>
        <a:p>
          <a:endParaRPr lang="ru-RU"/>
        </a:p>
      </dgm:t>
    </dgm:pt>
    <dgm:pt modelId="{565FD4E8-DD45-467D-9F60-C5F55505117B}">
      <dgm:prSet phldrT="[Текст]"/>
      <dgm:spPr/>
      <dgm:t>
        <a:bodyPr/>
        <a:lstStyle/>
        <a:p>
          <a:r>
            <a:rPr lang="ru-RU" dirty="0"/>
            <a:t>ЭЦ</a:t>
          </a:r>
        </a:p>
      </dgm:t>
    </dgm:pt>
    <dgm:pt modelId="{D8F0DEFB-8B78-436C-A4FF-D1E28D8AE5B6}" type="parTrans" cxnId="{0969C3DD-1352-4537-A7C8-6AEE1067C473}">
      <dgm:prSet/>
      <dgm:spPr/>
      <dgm:t>
        <a:bodyPr/>
        <a:lstStyle/>
        <a:p>
          <a:endParaRPr lang="ru-RU"/>
        </a:p>
      </dgm:t>
    </dgm:pt>
    <dgm:pt modelId="{52EBF4DA-8673-4F3E-85B1-9A4B94B7750E}" type="sibTrans" cxnId="{0969C3DD-1352-4537-A7C8-6AEE1067C473}">
      <dgm:prSet/>
      <dgm:spPr/>
      <dgm:t>
        <a:bodyPr/>
        <a:lstStyle/>
        <a:p>
          <a:endParaRPr lang="ru-RU"/>
        </a:p>
      </dgm:t>
    </dgm:pt>
    <dgm:pt modelId="{D9C52823-1DDA-4277-8874-B272E4391C4C}">
      <dgm:prSet phldrT="[Текст]"/>
      <dgm:spPr/>
      <dgm:t>
        <a:bodyPr/>
        <a:lstStyle/>
        <a:p>
          <a:r>
            <a:rPr lang="ru-RU" dirty="0"/>
            <a:t>ЭЦ</a:t>
          </a:r>
        </a:p>
      </dgm:t>
    </dgm:pt>
    <dgm:pt modelId="{3A13EA36-10E7-4838-8553-1B97CD36C7D6}" type="parTrans" cxnId="{2E8071D4-2A41-4E92-BC45-E6AEA3DD4211}">
      <dgm:prSet/>
      <dgm:spPr/>
      <dgm:t>
        <a:bodyPr/>
        <a:lstStyle/>
        <a:p>
          <a:endParaRPr lang="ru-RU"/>
        </a:p>
      </dgm:t>
    </dgm:pt>
    <dgm:pt modelId="{21BF5092-C399-4878-A840-818CE5C06040}" type="sibTrans" cxnId="{2E8071D4-2A41-4E92-BC45-E6AEA3DD4211}">
      <dgm:prSet/>
      <dgm:spPr/>
      <dgm:t>
        <a:bodyPr/>
        <a:lstStyle/>
        <a:p>
          <a:endParaRPr lang="ru-RU"/>
        </a:p>
      </dgm:t>
    </dgm:pt>
    <dgm:pt modelId="{CB865649-994C-4AE0-8254-A2BB2A98C252}" type="pres">
      <dgm:prSet presAssocID="{03FF40B4-1E49-4165-B1BE-C1AB24FEAFF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7F647FF-7504-48F9-A574-D6A1934CA153}" type="pres">
      <dgm:prSet presAssocID="{392D523D-D126-4A4C-88F6-CC98A54B8C70}" presName="singleCycle" presStyleCnt="0"/>
      <dgm:spPr/>
    </dgm:pt>
    <dgm:pt modelId="{6233FBAC-7F94-4579-B6F7-EB03462672BD}" type="pres">
      <dgm:prSet presAssocID="{392D523D-D126-4A4C-88F6-CC98A54B8C70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5A7542C4-4E65-4239-8E02-089851023AE1}" type="pres">
      <dgm:prSet presAssocID="{35174D38-CCEF-46FB-826D-FF64A7B5955B}" presName="Name56" presStyleLbl="parChTrans1D2" presStyleIdx="0" presStyleCnt="3"/>
      <dgm:spPr/>
      <dgm:t>
        <a:bodyPr/>
        <a:lstStyle/>
        <a:p>
          <a:endParaRPr lang="ru-RU"/>
        </a:p>
      </dgm:t>
    </dgm:pt>
    <dgm:pt modelId="{6886E843-123F-4118-9AD5-D0C3FF2D6B49}" type="pres">
      <dgm:prSet presAssocID="{ABF63359-38AA-4B4E-B134-443254395091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EAF17-E307-442F-B643-997803697EDC}" type="pres">
      <dgm:prSet presAssocID="{D8F0DEFB-8B78-436C-A4FF-D1E28D8AE5B6}" presName="Name56" presStyleLbl="parChTrans1D2" presStyleIdx="1" presStyleCnt="3"/>
      <dgm:spPr/>
      <dgm:t>
        <a:bodyPr/>
        <a:lstStyle/>
        <a:p>
          <a:endParaRPr lang="ru-RU"/>
        </a:p>
      </dgm:t>
    </dgm:pt>
    <dgm:pt modelId="{00AC2366-328C-4A7D-A33D-8B02D6CD3FE1}" type="pres">
      <dgm:prSet presAssocID="{565FD4E8-DD45-467D-9F60-C5F55505117B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832EF-62ED-4BFF-B41A-778585C71C82}" type="pres">
      <dgm:prSet presAssocID="{3A13EA36-10E7-4838-8553-1B97CD36C7D6}" presName="Name56" presStyleLbl="parChTrans1D2" presStyleIdx="2" presStyleCnt="3"/>
      <dgm:spPr/>
      <dgm:t>
        <a:bodyPr/>
        <a:lstStyle/>
        <a:p>
          <a:endParaRPr lang="ru-RU"/>
        </a:p>
      </dgm:t>
    </dgm:pt>
    <dgm:pt modelId="{4983236B-DA63-4771-B3D7-293D900EFFA6}" type="pres">
      <dgm:prSet presAssocID="{D9C52823-1DDA-4277-8874-B272E4391C4C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8071D4-2A41-4E92-BC45-E6AEA3DD4211}" srcId="{392D523D-D126-4A4C-88F6-CC98A54B8C70}" destId="{D9C52823-1DDA-4277-8874-B272E4391C4C}" srcOrd="2" destOrd="0" parTransId="{3A13EA36-10E7-4838-8553-1B97CD36C7D6}" sibTransId="{21BF5092-C399-4878-A840-818CE5C06040}"/>
    <dgm:cxn modelId="{0969C3DD-1352-4537-A7C8-6AEE1067C473}" srcId="{392D523D-D126-4A4C-88F6-CC98A54B8C70}" destId="{565FD4E8-DD45-467D-9F60-C5F55505117B}" srcOrd="1" destOrd="0" parTransId="{D8F0DEFB-8B78-436C-A4FF-D1E28D8AE5B6}" sibTransId="{52EBF4DA-8673-4F3E-85B1-9A4B94B7750E}"/>
    <dgm:cxn modelId="{353DE35B-ECC5-46CA-8425-5ACED52455D7}" type="presOf" srcId="{565FD4E8-DD45-467D-9F60-C5F55505117B}" destId="{00AC2366-328C-4A7D-A33D-8B02D6CD3FE1}" srcOrd="0" destOrd="0" presId="urn:microsoft.com/office/officeart/2008/layout/RadialCluster"/>
    <dgm:cxn modelId="{76C08474-3685-43AE-AE54-3705DDC4FD9B}" type="presOf" srcId="{ABF63359-38AA-4B4E-B134-443254395091}" destId="{6886E843-123F-4118-9AD5-D0C3FF2D6B49}" srcOrd="0" destOrd="0" presId="urn:microsoft.com/office/officeart/2008/layout/RadialCluster"/>
    <dgm:cxn modelId="{7A7E1A72-B4CE-4EA5-B180-C5C6BFF82907}" type="presOf" srcId="{D9C52823-1DDA-4277-8874-B272E4391C4C}" destId="{4983236B-DA63-4771-B3D7-293D900EFFA6}" srcOrd="0" destOrd="0" presId="urn:microsoft.com/office/officeart/2008/layout/RadialCluster"/>
    <dgm:cxn modelId="{042C73C3-7193-498B-921A-8AED9BD76375}" type="presOf" srcId="{35174D38-CCEF-46FB-826D-FF64A7B5955B}" destId="{5A7542C4-4E65-4239-8E02-089851023AE1}" srcOrd="0" destOrd="0" presId="urn:microsoft.com/office/officeart/2008/layout/RadialCluster"/>
    <dgm:cxn modelId="{7ED79D8F-1F26-46AF-9418-8D767628518E}" type="presOf" srcId="{392D523D-D126-4A4C-88F6-CC98A54B8C70}" destId="{6233FBAC-7F94-4579-B6F7-EB03462672BD}" srcOrd="0" destOrd="0" presId="urn:microsoft.com/office/officeart/2008/layout/RadialCluster"/>
    <dgm:cxn modelId="{3BFA4417-929F-493E-BE52-07B495FDCF7E}" srcId="{03FF40B4-1E49-4165-B1BE-C1AB24FEAFF4}" destId="{392D523D-D126-4A4C-88F6-CC98A54B8C70}" srcOrd="0" destOrd="0" parTransId="{BE709F45-0C11-488D-AA81-3C943CD1597A}" sibTransId="{3DAF61AC-95D0-4B0C-A9B9-E7EBE11084B3}"/>
    <dgm:cxn modelId="{EFE11F72-B294-4541-A316-31C6D2E6A8C8}" type="presOf" srcId="{D8F0DEFB-8B78-436C-A4FF-D1E28D8AE5B6}" destId="{B77EAF17-E307-442F-B643-997803697EDC}" srcOrd="0" destOrd="0" presId="urn:microsoft.com/office/officeart/2008/layout/RadialCluster"/>
    <dgm:cxn modelId="{4CC35D83-61A6-4BCF-B194-96424B5536A5}" type="presOf" srcId="{3A13EA36-10E7-4838-8553-1B97CD36C7D6}" destId="{E1D832EF-62ED-4BFF-B41A-778585C71C82}" srcOrd="0" destOrd="0" presId="urn:microsoft.com/office/officeart/2008/layout/RadialCluster"/>
    <dgm:cxn modelId="{BFA322F5-9123-4DFB-95EA-A69F92B31E60}" srcId="{392D523D-D126-4A4C-88F6-CC98A54B8C70}" destId="{ABF63359-38AA-4B4E-B134-443254395091}" srcOrd="0" destOrd="0" parTransId="{35174D38-CCEF-46FB-826D-FF64A7B5955B}" sibTransId="{061717EC-0CF6-49ED-B304-BA0391649E3B}"/>
    <dgm:cxn modelId="{AD01CE14-002C-4819-920C-E3E493334E2B}" type="presOf" srcId="{03FF40B4-1E49-4165-B1BE-C1AB24FEAFF4}" destId="{CB865649-994C-4AE0-8254-A2BB2A98C252}" srcOrd="0" destOrd="0" presId="urn:microsoft.com/office/officeart/2008/layout/RadialCluster"/>
    <dgm:cxn modelId="{10926D4E-9C76-4637-A5C3-2E55AE0B586B}" type="presParOf" srcId="{CB865649-994C-4AE0-8254-A2BB2A98C252}" destId="{E7F647FF-7504-48F9-A574-D6A1934CA153}" srcOrd="0" destOrd="0" presId="urn:microsoft.com/office/officeart/2008/layout/RadialCluster"/>
    <dgm:cxn modelId="{E1338833-8D3C-4804-9EB1-36ACCA6F60C9}" type="presParOf" srcId="{E7F647FF-7504-48F9-A574-D6A1934CA153}" destId="{6233FBAC-7F94-4579-B6F7-EB03462672BD}" srcOrd="0" destOrd="0" presId="urn:microsoft.com/office/officeart/2008/layout/RadialCluster"/>
    <dgm:cxn modelId="{110E332A-E57B-448B-B3C9-C11C504D08B7}" type="presParOf" srcId="{E7F647FF-7504-48F9-A574-D6A1934CA153}" destId="{5A7542C4-4E65-4239-8E02-089851023AE1}" srcOrd="1" destOrd="0" presId="urn:microsoft.com/office/officeart/2008/layout/RadialCluster"/>
    <dgm:cxn modelId="{18B715D1-33C8-4522-948A-1AB27A5A63BD}" type="presParOf" srcId="{E7F647FF-7504-48F9-A574-D6A1934CA153}" destId="{6886E843-123F-4118-9AD5-D0C3FF2D6B49}" srcOrd="2" destOrd="0" presId="urn:microsoft.com/office/officeart/2008/layout/RadialCluster"/>
    <dgm:cxn modelId="{929DF468-9214-4CF6-936D-7415D87D4837}" type="presParOf" srcId="{E7F647FF-7504-48F9-A574-D6A1934CA153}" destId="{B77EAF17-E307-442F-B643-997803697EDC}" srcOrd="3" destOrd="0" presId="urn:microsoft.com/office/officeart/2008/layout/RadialCluster"/>
    <dgm:cxn modelId="{A9986599-8A61-4160-9629-8D6028D51B8F}" type="presParOf" srcId="{E7F647FF-7504-48F9-A574-D6A1934CA153}" destId="{00AC2366-328C-4A7D-A33D-8B02D6CD3FE1}" srcOrd="4" destOrd="0" presId="urn:microsoft.com/office/officeart/2008/layout/RadialCluster"/>
    <dgm:cxn modelId="{7E8F28D1-1510-4E91-9447-7D9E28E8EB83}" type="presParOf" srcId="{E7F647FF-7504-48F9-A574-D6A1934CA153}" destId="{E1D832EF-62ED-4BFF-B41A-778585C71C82}" srcOrd="5" destOrd="0" presId="urn:microsoft.com/office/officeart/2008/layout/RadialCluster"/>
    <dgm:cxn modelId="{2FDEF683-FCB4-4742-92A9-4E61FE3EA664}" type="presParOf" srcId="{E7F647FF-7504-48F9-A574-D6A1934CA153}" destId="{4983236B-DA63-4771-B3D7-293D900EFFA6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138986-57AE-42B8-A517-DF0AA7F653F4}">
      <dsp:nvSpPr>
        <dsp:cNvPr id="0" name=""/>
        <dsp:cNvSpPr/>
      </dsp:nvSpPr>
      <dsp:spPr>
        <a:xfrm>
          <a:off x="29307" y="1500084"/>
          <a:ext cx="3237313" cy="34404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i="0" u="none" kern="1200" dirty="0"/>
            <a:t>характеристика квалификации, необходимой работнику для осуществления определенного вида </a:t>
          </a:r>
          <a:r>
            <a:rPr lang="ru-RU" sz="1700" b="1" i="0" u="none" kern="1200" dirty="0"/>
            <a:t>профессиональной</a:t>
          </a:r>
          <a:r>
            <a:rPr lang="ru-RU" sz="1700" b="0" i="0" u="none" kern="1200" dirty="0"/>
            <a:t> деятельности</a:t>
          </a:r>
          <a:endParaRPr lang="ru-RU" sz="1700" kern="1200" dirty="0"/>
        </a:p>
      </dsp:txBody>
      <dsp:txXfrm>
        <a:off x="108481" y="1579258"/>
        <a:ext cx="3078965" cy="2544848"/>
      </dsp:txXfrm>
    </dsp:sp>
    <dsp:sp modelId="{7D6408ED-0A30-4644-87F3-A9FC2BECD038}">
      <dsp:nvSpPr>
        <dsp:cNvPr id="0" name=""/>
        <dsp:cNvSpPr/>
      </dsp:nvSpPr>
      <dsp:spPr>
        <a:xfrm>
          <a:off x="708667" y="2987416"/>
          <a:ext cx="4751634" cy="3493386"/>
        </a:xfrm>
        <a:prstGeom prst="leftCircularArrow">
          <a:avLst>
            <a:gd name="adj1" fmla="val 2981"/>
            <a:gd name="adj2" fmla="val 365365"/>
            <a:gd name="adj3" fmla="val 1516740"/>
            <a:gd name="adj4" fmla="val 8400354"/>
            <a:gd name="adj5" fmla="val 347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0B9C15-0A53-43E8-9B8F-08E69C38B784}">
      <dsp:nvSpPr>
        <dsp:cNvPr id="0" name=""/>
        <dsp:cNvSpPr/>
      </dsp:nvSpPr>
      <dsp:spPr>
        <a:xfrm>
          <a:off x="748703" y="4303226"/>
          <a:ext cx="2877611" cy="11443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Профессиональный стандарт</a:t>
          </a:r>
        </a:p>
      </dsp:txBody>
      <dsp:txXfrm>
        <a:off x="782219" y="4336742"/>
        <a:ext cx="2810579" cy="1077299"/>
      </dsp:txXfrm>
    </dsp:sp>
    <dsp:sp modelId="{8EC58006-FBFA-4725-AFE7-B1766DCBF60E}">
      <dsp:nvSpPr>
        <dsp:cNvPr id="0" name=""/>
        <dsp:cNvSpPr/>
      </dsp:nvSpPr>
      <dsp:spPr>
        <a:xfrm>
          <a:off x="4065089" y="594369"/>
          <a:ext cx="3237313" cy="48348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Краткое наименование с указанием уровня квалификации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Требования к уровню знаний, умений, профессиональных навыков и опыта работы работника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/>
            <a:t>Набор трудовых функций на основе профессионального стандарта</a:t>
          </a:r>
        </a:p>
      </dsp:txBody>
      <dsp:txXfrm>
        <a:off x="4159907" y="1725236"/>
        <a:ext cx="3047677" cy="3609210"/>
      </dsp:txXfrm>
    </dsp:sp>
    <dsp:sp modelId="{EDC6C786-664C-4EEF-965F-0F1122991544}">
      <dsp:nvSpPr>
        <dsp:cNvPr id="0" name=""/>
        <dsp:cNvSpPr/>
      </dsp:nvSpPr>
      <dsp:spPr>
        <a:xfrm rot="21297071">
          <a:off x="6395326" y="-67581"/>
          <a:ext cx="4185787" cy="4185787"/>
        </a:xfrm>
        <a:prstGeom prst="circularArrow">
          <a:avLst>
            <a:gd name="adj1" fmla="val 2488"/>
            <a:gd name="adj2" fmla="val 301438"/>
            <a:gd name="adj3" fmla="val 20586224"/>
            <a:gd name="adj4" fmla="val 13638683"/>
            <a:gd name="adj5" fmla="val 290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5755C-1601-441D-9250-B59961C9E484}">
      <dsp:nvSpPr>
        <dsp:cNvPr id="0" name=""/>
        <dsp:cNvSpPr/>
      </dsp:nvSpPr>
      <dsp:spPr>
        <a:xfrm>
          <a:off x="4784474" y="281625"/>
          <a:ext cx="2877611" cy="11443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Наименование квалификации</a:t>
          </a:r>
        </a:p>
      </dsp:txBody>
      <dsp:txXfrm>
        <a:off x="4817990" y="315141"/>
        <a:ext cx="2810579" cy="1077299"/>
      </dsp:txXfrm>
    </dsp:sp>
    <dsp:sp modelId="{3C4D942A-D49F-41A9-B8C9-C934AB246844}">
      <dsp:nvSpPr>
        <dsp:cNvPr id="0" name=""/>
        <dsp:cNvSpPr/>
      </dsp:nvSpPr>
      <dsp:spPr>
        <a:xfrm>
          <a:off x="8226576" y="1422969"/>
          <a:ext cx="3237313" cy="36418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32385" rIns="32385" bIns="3238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kern="1200" dirty="0"/>
            <a:t>комплекс заданий, критериев </a:t>
          </a:r>
          <a:r>
            <a:rPr lang="ru-RU" sz="1800" b="1" i="0" u="none" kern="1200" dirty="0"/>
            <a:t>оценки</a:t>
          </a:r>
          <a:r>
            <a:rPr lang="ru-RU" sz="1800" b="0" i="0" u="none" kern="1200" dirty="0"/>
            <a:t>, используемых центрами </a:t>
          </a:r>
          <a:r>
            <a:rPr lang="ru-RU" sz="1800" b="1" i="0" u="none" kern="1200" dirty="0"/>
            <a:t>оценки</a:t>
          </a:r>
          <a:r>
            <a:rPr lang="ru-RU" sz="1800" b="0" i="0" u="none" kern="1200" dirty="0"/>
            <a:t> </a:t>
          </a:r>
          <a:r>
            <a:rPr lang="ru-RU" sz="1800" b="1" i="0" u="none" kern="1200" dirty="0"/>
            <a:t>квалификаций</a:t>
          </a:r>
          <a:r>
            <a:rPr lang="ru-RU" sz="1800" b="0" i="0" u="none" kern="1200" dirty="0"/>
            <a:t> при проведении профессионального экзамена на соответствие </a:t>
          </a:r>
          <a:r>
            <a:rPr lang="ru-RU" sz="1800" b="1" i="0" u="none" kern="1200" dirty="0"/>
            <a:t>квалификации</a:t>
          </a:r>
          <a:r>
            <a:rPr lang="ru-RU" sz="1800" b="0" i="0" u="none" kern="1200" dirty="0"/>
            <a:t> соискателя положениям профессионального стандарта или квалификационным требованиям</a:t>
          </a:r>
          <a:endParaRPr lang="ru-RU" sz="1800" kern="1200" dirty="0"/>
        </a:p>
      </dsp:txBody>
      <dsp:txXfrm>
        <a:off x="8310384" y="1506777"/>
        <a:ext cx="3069697" cy="2693807"/>
      </dsp:txXfrm>
    </dsp:sp>
    <dsp:sp modelId="{23A20CAB-0FDD-4B73-BFD0-5075D2D7E67F}">
      <dsp:nvSpPr>
        <dsp:cNvPr id="0" name=""/>
        <dsp:cNvSpPr/>
      </dsp:nvSpPr>
      <dsp:spPr>
        <a:xfrm>
          <a:off x="7677286" y="4761140"/>
          <a:ext cx="2877611" cy="11443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Оценочные средства</a:t>
          </a:r>
        </a:p>
      </dsp:txBody>
      <dsp:txXfrm>
        <a:off x="7710802" y="4794656"/>
        <a:ext cx="2810579" cy="1077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*</a:t>
            </a:r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endParaRPr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216944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4E2B5-5BAC-4104-A669-A3571E9F0A6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4101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8379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6206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79682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54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223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43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204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8959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61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33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248989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420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385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2016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2424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585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58957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9368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42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85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7638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01941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33675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9596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19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9277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298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6630989"/>
            <a:ext cx="12192000" cy="244475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000" b="1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0" y="0"/>
            <a:ext cx="12192000" cy="784830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900" b="1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en-US" sz="900" b="1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en-US" sz="900" b="1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en-US" sz="900" b="1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ru-RU" sz="900" b="1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 rot="-5400000">
            <a:off x="6065309" y="-5038196"/>
            <a:ext cx="107950" cy="11857567"/>
          </a:xfrm>
          <a:prstGeom prst="rect">
            <a:avLst/>
          </a:prstGeom>
          <a:solidFill>
            <a:srgbClr val="0066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400">
              <a:solidFill>
                <a:srgbClr val="000000"/>
              </a:solidFill>
              <a:latin typeface="Verdana" pitchFamily="34" charset="0"/>
              <a:cs typeface="+mn-cs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 rot="-5400000">
            <a:off x="6065309" y="578380"/>
            <a:ext cx="107950" cy="11857567"/>
          </a:xfrm>
          <a:prstGeom prst="rect">
            <a:avLst/>
          </a:prstGeom>
          <a:solidFill>
            <a:srgbClr val="0066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400">
              <a:solidFill>
                <a:srgbClr val="000000"/>
              </a:solidFill>
              <a:latin typeface="Verdana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91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56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asketball-390008_1920.jpg"/>
          <p:cNvPicPr>
            <a:picLocks noChangeAspect="1"/>
          </p:cNvPicPr>
          <p:nvPr/>
        </p:nvPicPr>
        <p:blipFill>
          <a:blip r:embed="rId4"/>
          <a:srcRect l="4016" r="3172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62153" y="1904989"/>
            <a:ext cx="10836164" cy="2952771"/>
          </a:xfrm>
          <a:solidFill>
            <a:schemeClr val="tx1">
              <a:alpha val="6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 проблемах и перспективах внедрения системы независимой оценки профессиональной квалификации в стране и программе деятельности Совета по профессиональным квалификациям в сфере физической культуры и спорта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190459" y="5715016"/>
            <a:ext cx="11811040" cy="990619"/>
          </a:xfrm>
          <a:solidFill>
            <a:schemeClr val="dk1">
              <a:alpha val="5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Черноног Дмитрий Николаевич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логотип спорт после встречи.jpg"/>
          <p:cNvPicPr>
            <a:picLocks noChangeAspect="1"/>
          </p:cNvPicPr>
          <p:nvPr/>
        </p:nvPicPr>
        <p:blipFill>
          <a:blip r:embed="rId5" cstate="print"/>
          <a:srcRect l="16295" t="14414" r="19883" b="22163"/>
          <a:stretch>
            <a:fillRect/>
          </a:stretch>
        </p:blipFill>
        <p:spPr>
          <a:xfrm>
            <a:off x="0" y="1"/>
            <a:ext cx="3810027" cy="1783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>
            <a:extLst>
              <a:ext uri="{FF2B5EF4-FFF2-40B4-BE49-F238E27FC236}">
                <a16:creationId xmlns="" xmlns:a16="http://schemas.microsoft.com/office/drawing/2014/main" id="{93B17A29-92B6-4FCA-9C08-FB6C64F80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0676" y="1606551"/>
            <a:ext cx="2455863" cy="2614613"/>
          </a:xfrm>
          <a:prstGeom prst="octagon">
            <a:avLst>
              <a:gd name="adj" fmla="val 29287"/>
            </a:avLst>
          </a:prstGeom>
          <a:solidFill>
            <a:srgbClr val="FFFFB9"/>
          </a:solidFill>
          <a:ln w="9525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en-US">
              <a:latin typeface="Verdana" panose="020B0604030504040204" pitchFamily="34" charset="0"/>
            </a:endParaRPr>
          </a:p>
        </p:txBody>
      </p:sp>
      <p:sp>
        <p:nvSpPr>
          <p:cNvPr id="35843" name="AutoShape 3">
            <a:extLst>
              <a:ext uri="{FF2B5EF4-FFF2-40B4-BE49-F238E27FC236}">
                <a16:creationId xmlns="" xmlns:a16="http://schemas.microsoft.com/office/drawing/2014/main" id="{AE536244-6771-43F2-8659-0D9B654BE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888" y="2963863"/>
            <a:ext cx="3417887" cy="1689100"/>
          </a:xfrm>
          <a:prstGeom prst="rightArrow">
            <a:avLst>
              <a:gd name="adj1" fmla="val 50000"/>
              <a:gd name="adj2" fmla="val 33940"/>
            </a:avLst>
          </a:prstGeom>
          <a:solidFill>
            <a:srgbClr val="FFFFB9"/>
          </a:solidFill>
          <a:ln w="952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en-US">
              <a:latin typeface="Verdana" panose="020B0604030504040204" pitchFamily="34" charset="0"/>
            </a:endParaRPr>
          </a:p>
        </p:txBody>
      </p:sp>
      <p:sp>
        <p:nvSpPr>
          <p:cNvPr id="70660" name="Text Box 4">
            <a:extLst>
              <a:ext uri="{FF2B5EF4-FFF2-40B4-BE49-F238E27FC236}">
                <a16:creationId xmlns="" xmlns:a16="http://schemas.microsoft.com/office/drawing/2014/main" id="{855393F8-6428-4F14-B483-D27F42F73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21" y="3500439"/>
            <a:ext cx="3142956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НАЦИОНАЛЬНАЯ РАМКА КВАЛИФИКАЦИЙ</a:t>
            </a:r>
          </a:p>
        </p:txBody>
      </p:sp>
      <p:sp>
        <p:nvSpPr>
          <p:cNvPr id="70661" name="Text Box 5">
            <a:extLst>
              <a:ext uri="{FF2B5EF4-FFF2-40B4-BE49-F238E27FC236}">
                <a16:creationId xmlns="" xmlns:a16="http://schemas.microsoft.com/office/drawing/2014/main" id="{55D3C931-09BF-4AE2-ADD1-C500098B5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988" y="4613275"/>
            <a:ext cx="3168650" cy="1479550"/>
          </a:xfrm>
          <a:prstGeom prst="rect">
            <a:avLst/>
          </a:prstGeom>
          <a:solidFill>
            <a:srgbClr val="FFFFB9"/>
          </a:solidFill>
          <a:ln w="9525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ПС: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ТРЕБОВАНИЯ К КВАЛИФИКАЦИИ</a:t>
            </a:r>
            <a:endParaRPr lang="ru-RU" sz="2400" dirty="0"/>
          </a:p>
        </p:txBody>
      </p:sp>
      <p:sp>
        <p:nvSpPr>
          <p:cNvPr id="70663" name="Text Box 7">
            <a:extLst>
              <a:ext uri="{FF2B5EF4-FFF2-40B4-BE49-F238E27FC236}">
                <a16:creationId xmlns="" xmlns:a16="http://schemas.microsoft.com/office/drawing/2014/main" id="{10592116-910F-49F5-B4B6-6DE3BC1DE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4" y="2492376"/>
            <a:ext cx="3195637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ОБР-Я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ПРОГРАММА</a:t>
            </a:r>
          </a:p>
        </p:txBody>
      </p:sp>
      <p:sp>
        <p:nvSpPr>
          <p:cNvPr id="35848" name="Line 8">
            <a:extLst>
              <a:ext uri="{FF2B5EF4-FFF2-40B4-BE49-F238E27FC236}">
                <a16:creationId xmlns="" xmlns:a16="http://schemas.microsoft.com/office/drawing/2014/main" id="{7961E155-EEB5-4EFB-B2A2-E19F1EC262C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16726" y="1844675"/>
            <a:ext cx="1882775" cy="541338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49" name="Line 9">
            <a:extLst>
              <a:ext uri="{FF2B5EF4-FFF2-40B4-BE49-F238E27FC236}">
                <a16:creationId xmlns="" xmlns:a16="http://schemas.microsoft.com/office/drawing/2014/main" id="{64098A31-F189-4244-A05B-341D89F831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16726" y="3284539"/>
            <a:ext cx="1890713" cy="657225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50" name="Line 13">
            <a:extLst>
              <a:ext uri="{FF2B5EF4-FFF2-40B4-BE49-F238E27FC236}">
                <a16:creationId xmlns="" xmlns:a16="http://schemas.microsoft.com/office/drawing/2014/main" id="{3AA11D8F-40E5-4283-809F-EAB6FE212B2B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0864" y="2760663"/>
            <a:ext cx="2581275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70" name="Text Box 14">
            <a:extLst>
              <a:ext uri="{FF2B5EF4-FFF2-40B4-BE49-F238E27FC236}">
                <a16:creationId xmlns="" xmlns:a16="http://schemas.microsoft.com/office/drawing/2014/main" id="{8D26EDD3-6A8B-489C-AD43-247885B31D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6576" y="1624013"/>
            <a:ext cx="3216275" cy="2597150"/>
          </a:xfrm>
          <a:prstGeom prst="rect">
            <a:avLst/>
          </a:prstGeom>
          <a:solidFill>
            <a:srgbClr val="FFFFB9"/>
          </a:solidFill>
          <a:ln w="9525" algn="ctr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Профессиональный стандарт (ПС)</a:t>
            </a:r>
          </a:p>
          <a:p>
            <a:pPr algn="ctr">
              <a:lnSpc>
                <a:spcPct val="90000"/>
              </a:lnSpc>
              <a:spcBef>
                <a:spcPct val="50000"/>
              </a:spcBef>
              <a:buFontTx/>
              <a:buChar char="•"/>
              <a:defRPr/>
            </a:pP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Федеральный государственный образовательный стандарт (ФГОС)</a:t>
            </a:r>
          </a:p>
        </p:txBody>
      </p:sp>
      <p:sp>
        <p:nvSpPr>
          <p:cNvPr id="70666" name="Text Box 10">
            <a:extLst>
              <a:ext uri="{FF2B5EF4-FFF2-40B4-BE49-F238E27FC236}">
                <a16:creationId xmlns="" xmlns:a16="http://schemas.microsoft.com/office/drawing/2014/main" id="{E115768D-A41E-4B94-887C-F2870620D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7438" y="4603750"/>
            <a:ext cx="3384550" cy="1422400"/>
          </a:xfrm>
          <a:prstGeom prst="rect">
            <a:avLst/>
          </a:prstGeom>
          <a:solidFill>
            <a:srgbClr val="FFFFB9"/>
          </a:solidFill>
          <a:ln w="9525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ФГОС: 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ТРЕБОВАНИЯ К РЕЗУЛЬТАТАМ ОБРАЗОВАНИЯ</a:t>
            </a:r>
          </a:p>
        </p:txBody>
      </p:sp>
      <p:sp>
        <p:nvSpPr>
          <p:cNvPr id="35853" name="AutoShape 3">
            <a:extLst>
              <a:ext uri="{FF2B5EF4-FFF2-40B4-BE49-F238E27FC236}">
                <a16:creationId xmlns="" xmlns:a16="http://schemas.microsoft.com/office/drawing/2014/main" id="{057C597C-1514-4D4C-9530-E11B51F55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120" y="1341438"/>
            <a:ext cx="3409655" cy="1689100"/>
          </a:xfrm>
          <a:prstGeom prst="rightArrow">
            <a:avLst>
              <a:gd name="adj1" fmla="val 50000"/>
              <a:gd name="adj2" fmla="val 33940"/>
            </a:avLst>
          </a:prstGeom>
          <a:solidFill>
            <a:srgbClr val="FFFFB9"/>
          </a:solidFill>
          <a:ln w="9525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en-US">
              <a:latin typeface="Verdana" panose="020B0604030504040204" pitchFamily="34" charset="0"/>
            </a:endParaRPr>
          </a:p>
        </p:txBody>
      </p:sp>
      <p:sp>
        <p:nvSpPr>
          <p:cNvPr id="17" name="Text Box 4">
            <a:extLst>
              <a:ext uri="{FF2B5EF4-FFF2-40B4-BE49-F238E27FC236}">
                <a16:creationId xmlns="" xmlns:a16="http://schemas.microsoft.com/office/drawing/2014/main" id="{D4E87C17-5477-4610-9831-E85D522EF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718" y="1844676"/>
            <a:ext cx="3284359" cy="5909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90000"/>
              </a:lnSpc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ОТРАСЛЕВЫЕ</a:t>
            </a:r>
          </a:p>
          <a:p>
            <a:pPr marL="342900" indent="-342900" algn="ctr">
              <a:lnSpc>
                <a:spcPct val="90000"/>
              </a:lnSpc>
              <a:defRPr/>
            </a:pPr>
            <a:r>
              <a:rPr lang="ru-RU" dirty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РАМКИ КВАЛИФИКАЦИЙ</a:t>
            </a:r>
          </a:p>
        </p:txBody>
      </p:sp>
      <p:sp>
        <p:nvSpPr>
          <p:cNvPr id="35855" name="Rectangle 2">
            <a:extLst>
              <a:ext uri="{FF2B5EF4-FFF2-40B4-BE49-F238E27FC236}">
                <a16:creationId xmlns="" xmlns:a16="http://schemas.microsoft.com/office/drawing/2014/main" id="{3602B151-25AE-4117-88C9-8DC77E40A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"/>
            <a:ext cx="9144000" cy="105251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06400" indent="-4064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en-US" sz="2400" b="1">
                <a:solidFill>
                  <a:schemeClr val="bg1"/>
                </a:solidFill>
              </a:rPr>
              <a:t>РАЗДЕЛЕНИЕ СФЕР ВЛИЯНИЯ ПРОФЕССИОНАЛЬНОГО ОБРАЗОВАНИЯ И РЫНКА ТРУДА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="" xmlns:a16="http://schemas.microsoft.com/office/drawing/2014/main" id="{1EDD21E1-BAF0-4314-AB31-82ECB8AC9EA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="" xmlns:a16="http://schemas.microsoft.com/office/drawing/2014/main" id="{FDC8619C-F25D-468E-95FA-2A2151D7DDD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7856B63-B32A-4192-A434-9B7C7D906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1324304"/>
            <a:ext cx="5856678" cy="4151586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Защита интересов работодателей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 обеспечение их участия в установленном порядке в формировании и проведении согласованной политики в сфере социально-трудовых отношений и связанных с ними экономических отношений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Формирование Совета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по профессиональным квалификациям</a:t>
            </a:r>
          </a:p>
          <a:p>
            <a:pPr marL="514350" indent="-514350">
              <a:lnSpc>
                <a:spcPct val="90000"/>
              </a:lnSpc>
              <a:buAutoNum type="arabicPeriod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Определение необходимости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ФГОС и профессионально-общественная аккредитация образовательных программ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55A5594-0143-49FE-BF63-1E9FA7675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916" y="2046372"/>
            <a:ext cx="5451627" cy="2445215"/>
          </a:xfrm>
          <a:prstGeom prst="rect">
            <a:avLst/>
          </a:prstGeom>
        </p:spPr>
      </p:pic>
      <p:sp>
        <p:nvSpPr>
          <p:cNvPr id="17" name="Freeform 12">
            <a:extLst>
              <a:ext uri="{FF2B5EF4-FFF2-40B4-BE49-F238E27FC236}">
                <a16:creationId xmlns="" xmlns:a16="http://schemas.microsoft.com/office/drawing/2014/main" id="{7D9439D6-DEAD-4CEB-A61B-BE3D64D1B59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15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ice-texture-2958737_1280.jpg"/>
          <p:cNvPicPr>
            <a:picLocks noChangeAspect="1"/>
          </p:cNvPicPr>
          <p:nvPr/>
        </p:nvPicPr>
        <p:blipFill>
          <a:blip r:embed="rId2">
            <a:lum bright="12000"/>
          </a:blip>
          <a:srcRect b="10000"/>
          <a:stretch>
            <a:fillRect/>
          </a:stretch>
        </p:blipFill>
        <p:spPr>
          <a:xfrm>
            <a:off x="0" y="23"/>
            <a:ext cx="12192000" cy="685800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47" fontAlgn="base">
              <a:spcBef>
                <a:spcPct val="0"/>
              </a:spcBef>
              <a:spcAft>
                <a:spcPct val="0"/>
              </a:spcAft>
              <a:defRPr/>
            </a:pPr>
            <a:fld id="{25C73DEF-B717-4345-BB42-9F861A3BDD5D}" type="slidenum">
              <a:rPr lang="ru-RU" altLang="ru-RU" sz="1200">
                <a:solidFill>
                  <a:srgbClr val="898989"/>
                </a:solidFill>
                <a:latin typeface="Calibri"/>
                <a:cs typeface="Arial" panose="020B0604020202020204" pitchFamily="34" charset="0"/>
              </a:rPr>
              <a:pPr defTabSz="457147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altLang="ru-RU" sz="1200" dirty="0">
              <a:solidFill>
                <a:srgbClr val="898989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5" name="Прямоугольник: скругленные углы 4"/>
          <p:cNvSpPr/>
          <p:nvPr/>
        </p:nvSpPr>
        <p:spPr>
          <a:xfrm>
            <a:off x="603119" y="1108099"/>
            <a:ext cx="8134215" cy="503939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white"/>
                </a:solidFill>
                <a:latin typeface="Calibri"/>
              </a:rPr>
              <a:t>наличие организационной структуры, обеспечивающей проведение профессионального экзамена в порядке, установленном </a:t>
            </a:r>
            <a:r>
              <a:rPr lang="ru-RU" sz="1600" b="1" dirty="0">
                <a:solidFill>
                  <a:prstClr val="white"/>
                </a:solidFill>
                <a:latin typeface="Calibri"/>
              </a:rPr>
              <a:t>Правилами</a:t>
            </a:r>
          </a:p>
        </p:txBody>
      </p:sp>
      <p:sp>
        <p:nvSpPr>
          <p:cNvPr id="6" name="Прямоугольник: скругленные углы 5"/>
          <p:cNvSpPr/>
          <p:nvPr/>
        </p:nvSpPr>
        <p:spPr>
          <a:xfrm>
            <a:off x="619918" y="1611983"/>
            <a:ext cx="8117417" cy="864511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white"/>
                </a:solidFill>
                <a:latin typeface="Calibri"/>
              </a:rPr>
              <a:t>наличие по месту (местам) осуществления деятельности по НОК на праве собственности (и (или) при необходимости привлеченных на ином законном основании) ресурсов, в том числе материально-технических, а также наличие кадрового обеспечения</a:t>
            </a:r>
          </a:p>
        </p:txBody>
      </p:sp>
      <p:sp>
        <p:nvSpPr>
          <p:cNvPr id="7" name="Прямоугольник: скругленные углы 6"/>
          <p:cNvSpPr/>
          <p:nvPr/>
        </p:nvSpPr>
        <p:spPr>
          <a:xfrm>
            <a:off x="623888" y="2421234"/>
            <a:ext cx="8113445" cy="100776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white"/>
                </a:solidFill>
                <a:latin typeface="Calibri"/>
              </a:rPr>
              <a:t>наличие в штате по основному месту работы в Центре не менее двух работников Центра, участвующих в составе экспертной комиссии в проведении профессионального экзамена</a:t>
            </a:r>
            <a:r>
              <a:rPr lang="ru-RU" sz="1500" dirty="0">
                <a:solidFill>
                  <a:prstClr val="white"/>
                </a:solidFill>
                <a:latin typeface="Calibri"/>
              </a:rPr>
              <a:t>, </a:t>
            </a:r>
            <a:r>
              <a:rPr lang="ru-RU" sz="1500" i="1" dirty="0">
                <a:solidFill>
                  <a:prstClr val="white"/>
                </a:solidFill>
                <a:latin typeface="Calibri"/>
              </a:rPr>
              <a:t>имеющих подтвержденную Советом квалификацию, удовлетворяющую требованиям, определенным в ОС</a:t>
            </a:r>
          </a:p>
        </p:txBody>
      </p:sp>
      <p:sp>
        <p:nvSpPr>
          <p:cNvPr id="9" name="Прямоугольник: скругленные углы 8"/>
          <p:cNvSpPr/>
          <p:nvPr/>
        </p:nvSpPr>
        <p:spPr>
          <a:xfrm>
            <a:off x="630903" y="3429000"/>
            <a:ext cx="8106431" cy="29044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500" dirty="0">
                <a:solidFill>
                  <a:prstClr val="white"/>
                </a:solidFill>
                <a:latin typeface="Calibri"/>
              </a:rPr>
              <a:t>наличие сайта в информационно-телекоммуникационной сети "Интернет" </a:t>
            </a:r>
          </a:p>
        </p:txBody>
      </p:sp>
      <p:sp>
        <p:nvSpPr>
          <p:cNvPr id="10" name="Прямоугольник: скругленные углы 9"/>
          <p:cNvSpPr/>
          <p:nvPr/>
        </p:nvSpPr>
        <p:spPr>
          <a:xfrm>
            <a:off x="603119" y="3714753"/>
            <a:ext cx="8134215" cy="362428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white"/>
                </a:solidFill>
                <a:latin typeface="Calibri"/>
              </a:rPr>
              <a:t>проведение профессионального экзамена в соответствии с </a:t>
            </a:r>
            <a:r>
              <a:rPr lang="ru-RU" sz="1600" b="1" dirty="0">
                <a:solidFill>
                  <a:prstClr val="white"/>
                </a:solidFill>
                <a:latin typeface="Calibri"/>
              </a:rPr>
              <a:t>Правилами</a:t>
            </a:r>
          </a:p>
        </p:txBody>
      </p:sp>
      <p:sp>
        <p:nvSpPr>
          <p:cNvPr id="11" name="Прямоугольник: скругленные углы 10"/>
          <p:cNvSpPr/>
          <p:nvPr/>
        </p:nvSpPr>
        <p:spPr>
          <a:xfrm>
            <a:off x="619918" y="4095755"/>
            <a:ext cx="8117417" cy="62510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200" dirty="0">
                <a:solidFill>
                  <a:prstClr val="black"/>
                </a:solidFill>
                <a:latin typeface="Calibri"/>
              </a:rPr>
              <a:t>наличие подключения к информационно-телекоммуникационным сетям и обеспечение направления протокола экспертной комиссии, копии комплекта документов соискателя и иных материалов профессионального экзамена в Совет для проверки, обработки и признания результатов НОК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630903" y="4667260"/>
            <a:ext cx="8106431" cy="693945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200" dirty="0">
                <a:solidFill>
                  <a:prstClr val="black"/>
                </a:solidFill>
                <a:latin typeface="Calibri"/>
              </a:rPr>
              <a:t>обеспечение хранения (сохранности) протокола экспертной комиссии, комплекта документов соискателя и иных материалов профессионального экзамена в бумажном и(или) электронном виде в течение срока действия свидетельства о квалификации по оцениваемой квалификации и 3 лет после истечения указанного срока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Прямоугольник: скругленные углы 12"/>
          <p:cNvSpPr/>
          <p:nvPr/>
        </p:nvSpPr>
        <p:spPr>
          <a:xfrm>
            <a:off x="599090" y="5334013"/>
            <a:ext cx="8138244" cy="30643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500" dirty="0">
                <a:solidFill>
                  <a:prstClr val="white"/>
                </a:solidFill>
                <a:latin typeface="Calibri"/>
              </a:rPr>
              <a:t>исполнение решений апелляционной комиссии</a:t>
            </a:r>
          </a:p>
        </p:txBody>
      </p:sp>
      <p:sp>
        <p:nvSpPr>
          <p:cNvPr id="14" name="Прямоугольник: скругленные углы 13"/>
          <p:cNvSpPr/>
          <p:nvPr/>
        </p:nvSpPr>
        <p:spPr>
          <a:xfrm>
            <a:off x="630901" y="5619765"/>
            <a:ext cx="8106432" cy="540427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200" dirty="0">
                <a:solidFill>
                  <a:prstClr val="black"/>
                </a:solidFill>
                <a:latin typeface="Calibri"/>
              </a:rPr>
              <a:t>своевременное информирование Совета об изменениях в материально-технических ресурсах и кадровом обеспечении, мест осуществления деятельности и состава экспертов, которые могут повлиять на соблюдение Правил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Прямоугольник: скругленные углы 14"/>
          <p:cNvSpPr/>
          <p:nvPr/>
        </p:nvSpPr>
        <p:spPr>
          <a:xfrm>
            <a:off x="599969" y="6191269"/>
            <a:ext cx="8137367" cy="471523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200" dirty="0">
                <a:solidFill>
                  <a:prstClr val="black"/>
                </a:solidFill>
                <a:latin typeface="Calibri"/>
              </a:rPr>
              <a:t>наличие актуальных и доступных для работников и членов экспертной комиссии Центра нормативных правовых актов Российской Федерации и иных документов, регламентирующих проведение НОК</a:t>
            </a:r>
            <a:endParaRPr lang="ru-RU" sz="1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Прямоугольник: скругленные углы 28"/>
          <p:cNvSpPr/>
          <p:nvPr/>
        </p:nvSpPr>
        <p:spPr>
          <a:xfrm>
            <a:off x="8893027" y="4667260"/>
            <a:ext cx="2918013" cy="20971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500" dirty="0">
                <a:solidFill>
                  <a:prstClr val="black"/>
                </a:solidFill>
                <a:latin typeface="Calibri"/>
              </a:rPr>
              <a:t>Полномочиями Центра не может быть наделено юридическое лицо, являющееся образовательной организацией и (или) в состав учредителей которого входят образовательные организации, их союзы (ассоциации, объединения)</a:t>
            </a:r>
          </a:p>
        </p:txBody>
      </p:sp>
      <p:sp>
        <p:nvSpPr>
          <p:cNvPr id="30" name="Скругленный прямоугольник 36"/>
          <p:cNvSpPr/>
          <p:nvPr/>
        </p:nvSpPr>
        <p:spPr>
          <a:xfrm>
            <a:off x="9696505" y="2666995"/>
            <a:ext cx="1656448" cy="117707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200" dirty="0">
                <a:solidFill>
                  <a:prstClr val="black"/>
                </a:solidFill>
                <a:latin typeface="Calibri"/>
              </a:rPr>
              <a:t>Приказ Минтруда России № 759н от 19 декабря 2016 года</a:t>
            </a:r>
          </a:p>
        </p:txBody>
      </p:sp>
      <p:sp>
        <p:nvSpPr>
          <p:cNvPr id="31" name="Стрелка: влево 30"/>
          <p:cNvSpPr/>
          <p:nvPr/>
        </p:nvSpPr>
        <p:spPr>
          <a:xfrm>
            <a:off x="8963223" y="3032253"/>
            <a:ext cx="720100" cy="446841"/>
          </a:xfrm>
          <a:prstGeom prst="leftArrow">
            <a:avLst>
              <a:gd name="adj1" fmla="val 25454"/>
              <a:gd name="adj2" fmla="val 11237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endParaRPr lang="ru-RU" sz="23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Название 1"/>
          <p:cNvSpPr txBox="1">
            <a:spLocks/>
          </p:cNvSpPr>
          <p:nvPr/>
        </p:nvSpPr>
        <p:spPr bwMode="auto">
          <a:xfrm>
            <a:off x="0" y="284146"/>
            <a:ext cx="12192000" cy="668337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50" tIns="45726" rIns="91450" bIns="4572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457158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kumimoji="0" lang="ru-RU" altLang="ru-RU" sz="3700" b="1" dirty="0" smtClean="0">
                <a:solidFill>
                  <a:srgbClr val="003085"/>
                </a:solidFill>
                <a:latin typeface="Pancetta Serif Pro Regular" charset="0"/>
              </a:rPr>
              <a:t>Требования к центрам оценки квалификации</a:t>
            </a:r>
            <a:endParaRPr kumimoji="0" lang="ru-RU" altLang="ru-RU" sz="3700" b="1" dirty="0">
              <a:solidFill>
                <a:srgbClr val="003085"/>
              </a:solidFill>
              <a:latin typeface="Pancetta Serif Pro Regular" charset="0"/>
            </a:endParaRPr>
          </a:p>
        </p:txBody>
      </p:sp>
      <p:sp>
        <p:nvSpPr>
          <p:cNvPr id="33" name="Прямоугольник: скругленные углы 32"/>
          <p:cNvSpPr/>
          <p:nvPr/>
        </p:nvSpPr>
        <p:spPr>
          <a:xfrm>
            <a:off x="8852795" y="1047734"/>
            <a:ext cx="3040125" cy="161926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ЦОК - юридическое лицо, наделенное СПК полномочиями по проведению НОК и осуществляющее эту деятельность</a:t>
            </a:r>
          </a:p>
        </p:txBody>
      </p:sp>
      <p:sp>
        <p:nvSpPr>
          <p:cNvPr id="18" name="Скругленный прямоугольник 36">
            <a:extLst>
              <a:ext uri="{FF2B5EF4-FFF2-40B4-BE49-F238E27FC236}">
                <a16:creationId xmlns="" xmlns:a16="http://schemas.microsoft.com/office/drawing/2014/main" id="{4E586305-E762-4513-9C03-71353D978A35}"/>
              </a:ext>
            </a:extLst>
          </p:cNvPr>
          <p:cNvSpPr/>
          <p:nvPr/>
        </p:nvSpPr>
        <p:spPr>
          <a:xfrm>
            <a:off x="9061439" y="3905254"/>
            <a:ext cx="2622835" cy="7173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1135386">
              <a:defRPr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«место осуществления деятельности по НОК»</a:t>
            </a:r>
          </a:p>
        </p:txBody>
      </p:sp>
    </p:spTree>
    <p:extLst>
      <p:ext uri="{BB962C8B-B14F-4D97-AF65-F5344CB8AC3E}">
        <p14:creationId xmlns:p14="http://schemas.microsoft.com/office/powerpoint/2010/main" val="31538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>
            <a:extLst>
              <a:ext uri="{FF2B5EF4-FFF2-40B4-BE49-F238E27FC236}">
                <a16:creationId xmlns="" xmlns:a16="http://schemas.microsoft.com/office/drawing/2014/main" id="{F1E548FB-1CB8-433A-91BC-BA145FA69D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8568027"/>
              </p:ext>
            </p:extLst>
          </p:nvPr>
        </p:nvGraphicFramePr>
        <p:xfrm>
          <a:off x="525518" y="447675"/>
          <a:ext cx="11190232" cy="5981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E1992DC-3285-47AA-820B-1FA91756EF2C}"/>
              </a:ext>
            </a:extLst>
          </p:cNvPr>
          <p:cNvSpPr txBox="1"/>
          <p:nvPr/>
        </p:nvSpPr>
        <p:spPr>
          <a:xfrm>
            <a:off x="590550" y="895349"/>
            <a:ext cx="49529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Общероссийским отраслевым объединением работодателей «Союз работодателей в сфере физической культуры и спорте» учрежден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оценки квалификации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908059E-9FCE-4BC7-9B2F-DC7E4207F03C}"/>
              </a:ext>
            </a:extLst>
          </p:cNvPr>
          <p:cNvSpPr txBox="1"/>
          <p:nvPr/>
        </p:nvSpPr>
        <p:spPr>
          <a:xfrm>
            <a:off x="7126015" y="1675415"/>
            <a:ext cx="47710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регионах и на базе значимых физкультурно-спортивных организаций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формирование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Экзаменационных центров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условиях договора с ЦОК</a:t>
            </a:r>
          </a:p>
        </p:txBody>
      </p:sp>
    </p:spTree>
    <p:extLst>
      <p:ext uri="{BB962C8B-B14F-4D97-AF65-F5344CB8AC3E}">
        <p14:creationId xmlns:p14="http://schemas.microsoft.com/office/powerpoint/2010/main" val="546162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21320" y="5532437"/>
            <a:ext cx="3924300" cy="1325563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СПК-ФКИС.РФ</a:t>
            </a:r>
          </a:p>
        </p:txBody>
      </p:sp>
      <p:pic>
        <p:nvPicPr>
          <p:cNvPr id="6" name="Объект 5" descr="Изображение выглядит как снимок экрана&#10;&#10;Описание создано автоматически">
            <a:extLst>
              <a:ext uri="{FF2B5EF4-FFF2-40B4-BE49-F238E27FC236}">
                <a16:creationId xmlns="" xmlns:a16="http://schemas.microsoft.com/office/drawing/2014/main" id="{E06AB4E7-EA7B-418B-AAE7-A4B0D90DEA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7" r="687" b="5854"/>
          <a:stretch/>
        </p:blipFill>
        <p:spPr>
          <a:xfrm>
            <a:off x="84997" y="345439"/>
            <a:ext cx="11121483" cy="518160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490053-929E-4329-BDAA-1AE7D80E3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7440" y="1016001"/>
            <a:ext cx="10586720" cy="359663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        </a:t>
            </a:r>
            <a:r>
              <a:rPr lang="ru-RU" sz="35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«Новые квалификации, присвоенные в нашей системе, должны быть узнаваемы и понятны работодателям и работникам. Национальная система квалификаций России должна быть признана на международном уровне. Необходимо сделать, чтобы профессиональный экзамен стал такой же привычной частью экономической и трудовой жизни, как получение, например, водительских прав для управления автомобилем»</a:t>
            </a:r>
          </a:p>
          <a:p>
            <a:pPr marL="0" indent="0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2FF82E5-87C9-46D1-951A-7ABB6FBBD616}"/>
              </a:ext>
            </a:extLst>
          </p:cNvPr>
          <p:cNvSpPr/>
          <p:nvPr/>
        </p:nvSpPr>
        <p:spPr>
          <a:xfrm>
            <a:off x="1965434" y="4485978"/>
            <a:ext cx="972872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Председатель  Национального совета при Президенте Российской Федерации по профессиональным квалификациям, Президент РСПП </a:t>
            </a:r>
            <a:r>
              <a:rPr lang="ru-RU" sz="2400" b="1" dirty="0">
                <a:solidFill>
                  <a:srgbClr val="000000">
                    <a:lumMod val="65000"/>
                    <a:lumOff val="3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 Шохин </a:t>
            </a:r>
          </a:p>
        </p:txBody>
      </p:sp>
    </p:spTree>
    <p:extLst>
      <p:ext uri="{BB962C8B-B14F-4D97-AF65-F5344CB8AC3E}">
        <p14:creationId xmlns:p14="http://schemas.microsoft.com/office/powerpoint/2010/main" val="3468900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02677" y="599090"/>
            <a:ext cx="10489323" cy="549691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Актуализация профессиональных стандартов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Разработка новых профессиональных стандартов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Разработка оценочных средств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Разработка отраслевой рамки квалификации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Формирование  независимой оценки квалификации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Совершенствование системы ФГОС и примерных образовательных программ на основе профессиональных стандартов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Формирование системы профессионально-общественной аккредитации образовательных программ</a:t>
            </a:r>
          </a:p>
          <a:p>
            <a:pPr marL="0" indent="0">
              <a:buNone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Подготовка кадров для отрасли по новым программам</a:t>
            </a:r>
          </a:p>
          <a:p>
            <a:pPr marL="0" indent="0">
              <a:buNone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Повышение эффективности кадровой политики </a:t>
            </a:r>
          </a:p>
        </p:txBody>
      </p:sp>
    </p:spTree>
    <p:extLst>
      <p:ext uri="{BB962C8B-B14F-4D97-AF65-F5344CB8AC3E}">
        <p14:creationId xmlns:p14="http://schemas.microsoft.com/office/powerpoint/2010/main" val="1987382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ice-texture-2958737_1280.jpg"/>
          <p:cNvPicPr>
            <a:picLocks noChangeAspect="1"/>
          </p:cNvPicPr>
          <p:nvPr/>
        </p:nvPicPr>
        <p:blipFill>
          <a:blip r:embed="rId3">
            <a:lum bright="19000"/>
          </a:blip>
          <a:srcRect b="10000"/>
          <a:stretch>
            <a:fillRect/>
          </a:stretch>
        </p:blipFill>
        <p:spPr>
          <a:xfrm>
            <a:off x="0" y="1"/>
            <a:ext cx="12192000" cy="6858001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692153" y="1333488"/>
            <a:ext cx="4458212" cy="4063035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50" tIns="45726" rIns="91450" bIns="45726" rtlCol="0" anchor="ctr"/>
          <a:lstStyle/>
          <a:p>
            <a:pPr algn="ctr"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17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17067" y="2190741"/>
            <a:ext cx="3550172" cy="197401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36492" y="4099075"/>
            <a:ext cx="3713872" cy="369344"/>
          </a:xfrm>
          <a:prstGeom prst="rect">
            <a:avLst/>
          </a:prstGeom>
          <a:noFill/>
        </p:spPr>
        <p:txBody>
          <a:bodyPr wrap="square" lIns="91450" tIns="45726" rIns="91450" bIns="45726" rtlCol="0">
            <a:spAutoFit/>
          </a:bodyPr>
          <a:lstStyle/>
          <a:p>
            <a:pPr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b="1" dirty="0">
                <a:solidFill>
                  <a:srgbClr val="4F81B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anose="020B0604020202020204" pitchFamily="34" charset="0"/>
              </a:rPr>
              <a:t>ОСНОВНЫЕ ПРОЦЕССЫ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86463" y="1333486"/>
            <a:ext cx="6316395" cy="116689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marL="457066" indent="-457066" algn="ctr"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РАЗРАБОТКА И УТВЕРЖДЕНИЕ ПРОФЕССИОНАЛЬНЫХ СТАНДАРТОВ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65963" y="3926931"/>
            <a:ext cx="6316395" cy="9700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marL="457066" indent="-457066" algn="ctr"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ПРИМЕНЕНИЕ ПРОФЕССИОНАЛЬНЫХ СТАНДАРТОВ        В СФЕРЕ ТРУДА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6463" y="5079761"/>
            <a:ext cx="6316395" cy="8963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marL="457066" indent="-457066" algn="ctr"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ПРИМЕНЕНИЕ ПРОФЕССИОНАЛЬНЫХ СТАНДАРТОВ       В СФЕРЕ ОЦЕНКИ КВАЛИФИКАЦИИ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65963" y="2614499"/>
            <a:ext cx="6316395" cy="104754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50" tIns="45726" rIns="91450" bIns="45726" rtlCol="0" anchor="ctr"/>
          <a:lstStyle/>
          <a:p>
            <a:pPr marL="457066" indent="-457066" algn="ctr" defTabSz="457066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sz="2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ПРИМЕНЕНИЕ ПРОФЕССИОНАЛЬНЫХ СТАНДАРТОВ      В СФЕРЕ ОБРАЗОВАНИЯ И ОБУЧЕНИЯ</a:t>
            </a:r>
          </a:p>
        </p:txBody>
      </p:sp>
      <p:cxnSp>
        <p:nvCxnSpPr>
          <p:cNvPr id="13" name="Прямая со стрелкой 12"/>
          <p:cNvCxnSpPr>
            <a:cxnSpLocks/>
            <a:endCxn id="8" idx="1"/>
          </p:cNvCxnSpPr>
          <p:nvPr/>
        </p:nvCxnSpPr>
        <p:spPr>
          <a:xfrm flipV="1">
            <a:off x="4871386" y="1916932"/>
            <a:ext cx="715077" cy="4054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cxnSpLocks/>
            <a:stCxn id="7" idx="5"/>
            <a:endCxn id="9" idx="1"/>
          </p:cNvCxnSpPr>
          <p:nvPr/>
        </p:nvCxnSpPr>
        <p:spPr>
          <a:xfrm flipV="1">
            <a:off x="4497474" y="4411964"/>
            <a:ext cx="1068489" cy="389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cxnSpLocks/>
            <a:stCxn id="7" idx="5"/>
            <a:endCxn id="10" idx="1"/>
          </p:cNvCxnSpPr>
          <p:nvPr/>
        </p:nvCxnSpPr>
        <p:spPr>
          <a:xfrm>
            <a:off x="4497474" y="4801506"/>
            <a:ext cx="1088989" cy="726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cxnSpLocks/>
            <a:endCxn id="11" idx="1"/>
          </p:cNvCxnSpPr>
          <p:nvPr/>
        </p:nvCxnSpPr>
        <p:spPr>
          <a:xfrm>
            <a:off x="5150363" y="3112375"/>
            <a:ext cx="415600" cy="258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Название 1"/>
          <p:cNvSpPr txBox="1">
            <a:spLocks/>
          </p:cNvSpPr>
          <p:nvPr/>
        </p:nvSpPr>
        <p:spPr bwMode="auto">
          <a:xfrm>
            <a:off x="0" y="285729"/>
            <a:ext cx="12192000" cy="57150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50" tIns="45726" rIns="91450" bIns="4572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457066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kumimoji="0" lang="ru-RU" altLang="ru-RU" sz="3700" b="1" dirty="0" smtClean="0">
                <a:solidFill>
                  <a:srgbClr val="003085"/>
                </a:solidFill>
                <a:latin typeface="Pancetta Serif Pro Regular" charset="0"/>
              </a:rPr>
              <a:t>Национальная система </a:t>
            </a:r>
            <a:r>
              <a:rPr lang="ru-RU" altLang="ru-RU" sz="3700" b="1" dirty="0" smtClean="0">
                <a:solidFill>
                  <a:srgbClr val="1F497D"/>
                </a:solidFill>
                <a:latin typeface="Arial" panose="020B0604020202020204" pitchFamily="34" charset="0"/>
              </a:rPr>
              <a:t>квалификаций</a:t>
            </a:r>
          </a:p>
        </p:txBody>
      </p:sp>
    </p:spTree>
    <p:extLst>
      <p:ext uri="{BB962C8B-B14F-4D97-AF65-F5344CB8AC3E}">
        <p14:creationId xmlns:p14="http://schemas.microsoft.com/office/powerpoint/2010/main" val="722077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ФГБУ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110" y="378973"/>
            <a:ext cx="11014841" cy="6284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452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45324" y="499270"/>
            <a:ext cx="101950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СОВЕТ ПО ПРОФЕССИОНАЛЬНЫМ КВАЛИФИКАЦИЯМ     В СФЕРЕ ФИЗИЧЕСКОЙ КУЛЬТУРЫ И СПОРТА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9187" y="1576553"/>
            <a:ext cx="12002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Утвержден решением Национального совета при Президенте Российской Федерации по профессиональным квалификациям (пункт 3.1.2  протокола заседания от 19 сентября 2018 года № 29)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2455" y="2354705"/>
            <a:ext cx="1154035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 проведение  мониторинга рынка труда, обеспечение его потребностей в квалификациях и профессиональном образовании;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2) разработка и актуализация профессиональных стандартов и квалификационных требований;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3) проведение экспертизы ФГОС, примерных основных профессиональных образовательных программ и их проектов, оценка их соответствия профессиональным стандартам, подготовка предложений по совершенствованию указанных стандартов профессионального образования и образовательных программ;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4) организация профессионально-общественной аккредитации основных профессиональных образовательных программ, основных программ профессионального обучения и (или) дополнительных профессиональных программ;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организация независимой оценки квалификации работников или лиц, претендующих на осуществление определенного вида трудовой деятельности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8579" y="6117021"/>
            <a:ext cx="11330152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Базовая организация – Общероссийское отраслевое объединение работодателей «Союз работодателей в сфере физической культуры и спорта»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1978" y="0"/>
            <a:ext cx="9467240" cy="785834"/>
          </a:xfrm>
        </p:spPr>
        <p:txBody>
          <a:bodyPr>
            <a:normAutofit/>
          </a:bodyPr>
          <a:lstStyle/>
          <a:p>
            <a:pPr algn="ctr" defTabSz="914400">
              <a:spcBef>
                <a:spcPct val="50000"/>
              </a:spcBef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Перечень профессиональных стандартов</a:t>
            </a:r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25911" y="822376"/>
            <a:ext cx="6407416" cy="5894915"/>
          </a:xfrm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ru-RU" sz="1500" dirty="0" smtClean="0"/>
              <a:t>                       05 </a:t>
            </a:r>
            <a:r>
              <a:rPr lang="ru-RU" sz="1500" dirty="0"/>
              <a:t>– область профессиональной деятельности</a:t>
            </a:r>
          </a:p>
          <a:p>
            <a:pPr>
              <a:lnSpc>
                <a:spcPct val="70000"/>
              </a:lnSpc>
            </a:pPr>
            <a:r>
              <a:rPr lang="ru-RU" sz="1500" dirty="0" smtClean="0"/>
              <a:t>                       Физическая </a:t>
            </a:r>
            <a:r>
              <a:rPr lang="ru-RU" sz="1500" dirty="0"/>
              <a:t>культура и спорт</a:t>
            </a:r>
          </a:p>
          <a:p>
            <a:pPr>
              <a:lnSpc>
                <a:spcPct val="70000"/>
              </a:lnSpc>
            </a:pPr>
            <a:r>
              <a:rPr lang="ru-RU" sz="1500" dirty="0"/>
              <a:t>05.001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Спортсмен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07.04.2014 № 186н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05.002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Тренер-преподаватель по адаптивной физической культуре и спорту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04.08.2014 № 528н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05.003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Тренер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07.04.2014 № 193н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05.004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Инструктор-методист по адаптивной физической культуре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04.08.2014 № 526н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05.005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Инструктор-методист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08.09.2014 № 630н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05.006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b="1" dirty="0"/>
              <a:t>Сопровождающий инвалидов, лиц с ограниченными возможностями здоровья и несовершеннолетних</a:t>
            </a:r>
          </a:p>
          <a:p>
            <a:pPr>
              <a:lnSpc>
                <a:spcPct val="70000"/>
              </a:lnSpc>
              <a:buFont typeface="Arial" pitchFamily="34" charset="0"/>
              <a:buNone/>
            </a:pPr>
            <a:r>
              <a:rPr lang="ru-RU" sz="1500" dirty="0"/>
              <a:t>Приказ Минтруда России от 16.11.2015 № 871н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578241" y="741553"/>
            <a:ext cx="5412654" cy="516905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05.007</a:t>
            </a:r>
          </a:p>
          <a:p>
            <a:pPr>
              <a:buNone/>
            </a:pPr>
            <a:r>
              <a:rPr lang="ru-RU" b="1" dirty="0"/>
              <a:t>Спортивный судья</a:t>
            </a:r>
          </a:p>
          <a:p>
            <a:pPr>
              <a:buNone/>
            </a:pPr>
            <a:r>
              <a:rPr lang="ru-RU" dirty="0"/>
              <a:t>Приказ Минтруда России от 23.10.2015 № 769н</a:t>
            </a:r>
          </a:p>
          <a:p>
            <a:r>
              <a:rPr lang="ru-RU" dirty="0"/>
              <a:t>05.008</a:t>
            </a:r>
          </a:p>
          <a:p>
            <a:pPr>
              <a:buNone/>
            </a:pPr>
            <a:r>
              <a:rPr lang="ru-RU" b="1" dirty="0"/>
              <a:t>Руководитель организации (подразделения организации), осуществляющей деятельность в области физической культуры и спорта</a:t>
            </a:r>
          </a:p>
          <a:p>
            <a:pPr>
              <a:buNone/>
            </a:pPr>
            <a:r>
              <a:rPr lang="ru-RU" dirty="0"/>
              <a:t>Приказ Минтруда России от 29.10.2015 № 798н</a:t>
            </a:r>
          </a:p>
          <a:p>
            <a:r>
              <a:rPr lang="ru-RU" dirty="0"/>
              <a:t>05.009</a:t>
            </a:r>
          </a:p>
          <a:p>
            <a:pPr>
              <a:buNone/>
            </a:pPr>
            <a:r>
              <a:rPr lang="ru-RU" b="1" dirty="0"/>
              <a:t>Специалист по обслуживанию и ремонту спортивного инвентаря и оборудования</a:t>
            </a:r>
          </a:p>
          <a:p>
            <a:pPr>
              <a:buNone/>
            </a:pPr>
            <a:r>
              <a:rPr lang="ru-RU" dirty="0"/>
              <a:t>Приказ Минтруда России от 17.12.2015 № 1025н</a:t>
            </a:r>
          </a:p>
          <a:p>
            <a:r>
              <a:rPr lang="ru-RU" dirty="0"/>
              <a:t>05.010</a:t>
            </a:r>
          </a:p>
          <a:p>
            <a:pPr>
              <a:buNone/>
            </a:pPr>
            <a:r>
              <a:rPr lang="ru-RU" b="1" dirty="0"/>
              <a:t>Специалист по антидопинговому обеспечению</a:t>
            </a:r>
          </a:p>
          <a:p>
            <a:pPr>
              <a:buNone/>
            </a:pPr>
            <a:r>
              <a:rPr lang="ru-RU" dirty="0"/>
              <a:t>Приказ Минтруда России от 18.02.2016 № 73н</a:t>
            </a:r>
          </a:p>
          <a:p>
            <a:r>
              <a:rPr lang="ru-RU" dirty="0"/>
              <a:t>05.011</a:t>
            </a:r>
          </a:p>
          <a:p>
            <a:pPr>
              <a:buNone/>
            </a:pPr>
            <a:r>
              <a:rPr lang="ru-RU" b="1" dirty="0"/>
              <a:t>Контролер-распорядитель</a:t>
            </a:r>
          </a:p>
          <a:p>
            <a:pPr>
              <a:buNone/>
            </a:pPr>
            <a:r>
              <a:rPr lang="ru-RU" dirty="0"/>
              <a:t>Приказ Минтруда России от 13.04.2017 № 357н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38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080" y="624110"/>
            <a:ext cx="9594531" cy="1280890"/>
          </a:xfrm>
        </p:spPr>
        <p:txBody>
          <a:bodyPr>
            <a:noAutofit/>
          </a:bodyPr>
          <a:lstStyle/>
          <a:p>
            <a:pPr algn="ctr" defTabSz="914400">
              <a:spcBef>
                <a:spcPct val="50000"/>
              </a:spcBef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применения профессиональных стандартов в госсекторе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2080" y="1703165"/>
            <a:ext cx="5379720" cy="5018310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Правительства РФ от 27 июня 2016 г. N 584 </a:t>
            </a:r>
            <a:r>
              <a:rPr lang="ru-RU" sz="2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установлены особенности применения профессиональных стандартов в государственных и муниципальных учреждениях, Разработать и принять план по организации применения профессиональных стандартов</a:t>
            </a:r>
          </a:p>
          <a:p>
            <a:pPr algn="just"/>
            <a:r>
              <a:rPr lang="ru-RU" sz="22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учредителем организации</a:t>
            </a:r>
          </a:p>
          <a:p>
            <a:pPr algn="just"/>
            <a:r>
              <a:rPr lang="ru-RU" sz="2200" b="1" dirty="0"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внедрению должна завершиться до 1 января 2020 года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54320" y="1690688"/>
            <a:ext cx="6614160" cy="4923471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80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80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профессиональных стандартов, подлежащих применению;</a:t>
            </a:r>
          </a:p>
          <a:p>
            <a:pPr algn="just"/>
            <a:r>
              <a:rPr lang="ru-RU" sz="80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потребности в профессиональном образовании</a:t>
            </a:r>
            <a:r>
              <a:rPr lang="ru-RU" sz="80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профессиональном обучении и (или) дополнительном профессиональном образовании работников, полученные на основе анализа квалификационных требований, содержащихся в профессиональных стандартах, и кадрового состава организаций и о проведении соответствующих мероприятий по образованию и обучению в установленном порядке;</a:t>
            </a:r>
          </a:p>
          <a:p>
            <a:pPr algn="just"/>
            <a:r>
              <a:rPr lang="ru-RU" sz="80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</a:t>
            </a:r>
            <a:r>
              <a:rPr lang="ru-RU" sz="80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применения профессиональных стандартов;</a:t>
            </a:r>
          </a:p>
          <a:p>
            <a:pPr algn="just"/>
            <a:r>
              <a:rPr lang="ru-RU" sz="8000" b="1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локальных нормативных актов </a:t>
            </a:r>
            <a:r>
              <a:rPr lang="ru-RU" sz="8000" dirty="0">
                <a:solidFill>
                  <a:srgbClr val="2227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других документов организаций, в том числе по вопросам аттестации, сертификации и других форм оценки квалификации работников, подлежащих изменению в связи с учетом положений профессиональных стандартов, подлежащих применению.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3CA176E-6FC1-4FA0-A937-326343B1B30A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6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7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7170" y="205740"/>
          <a:ext cx="11795760" cy="6480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ая соединительная линия 60"/>
          <p:cNvSpPr>
            <a:spLocks noChangeShapeType="1"/>
          </p:cNvSpPr>
          <p:nvPr/>
        </p:nvSpPr>
        <p:spPr bwMode="auto">
          <a:xfrm>
            <a:off x="1457471" y="765335"/>
            <a:ext cx="9274057" cy="1501"/>
          </a:xfrm>
          <a:prstGeom prst="line">
            <a:avLst/>
          </a:prstGeom>
          <a:noFill/>
          <a:ln w="31750" cap="rnd">
            <a:solidFill>
              <a:srgbClr val="004A7A"/>
            </a:solidFill>
            <a:round/>
            <a:headEnd/>
            <a:tailEnd/>
          </a:ln>
        </p:spPr>
        <p:txBody>
          <a:bodyPr lIns="95280" tIns="47640" rIns="95280" bIns="47640"/>
          <a:lstStyle/>
          <a:p>
            <a:endParaRPr lang="ru-RU" sz="1702"/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81214" y="38620"/>
            <a:ext cx="7246700" cy="627274"/>
            <a:chOff x="-206786" y="232965"/>
            <a:chExt cx="4754389" cy="746126"/>
          </a:xfrm>
        </p:grpSpPr>
        <p:pic>
          <p:nvPicPr>
            <p:cNvPr id="13" name="Изображение 4" descr="9.png"/>
            <p:cNvPicPr>
              <a:picLocks noChangeAspect="1"/>
            </p:cNvPicPr>
            <p:nvPr/>
          </p:nvPicPr>
          <p:blipFill>
            <a:blip r:embed="rId2" cstate="email">
              <a:extLst/>
            </a:blip>
            <a:srcRect/>
            <a:stretch>
              <a:fillRect/>
            </a:stretch>
          </p:blipFill>
          <p:spPr bwMode="auto">
            <a:xfrm>
              <a:off x="-206786" y="232965"/>
              <a:ext cx="4156179" cy="746126"/>
            </a:xfrm>
            <a:prstGeom prst="rect">
              <a:avLst/>
            </a:prstGeom>
            <a:ln/>
            <a:extLst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</p:pic>
        <p:sp>
          <p:nvSpPr>
            <p:cNvPr id="9226" name="TextBox 10"/>
            <p:cNvSpPr txBox="1">
              <a:spLocks noChangeArrowheads="1"/>
            </p:cNvSpPr>
            <p:nvPr/>
          </p:nvSpPr>
          <p:spPr bwMode="auto">
            <a:xfrm>
              <a:off x="-205658" y="285748"/>
              <a:ext cx="4753261" cy="646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buFont typeface="Arial" pitchFamily="34" charset="0"/>
                <a:buNone/>
              </a:pPr>
              <a:r>
                <a:rPr lang="ru-RU" altLang="ru-RU" sz="2930" b="1" dirty="0">
                  <a:solidFill>
                    <a:schemeClr val="bg1"/>
                  </a:solidFill>
                </a:rPr>
                <a:t> Почему это важно? </a:t>
              </a: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0F11510-EE2C-4528-8A89-7ED54E8DF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894"/>
            <a:ext cx="9029700" cy="5811106"/>
          </a:xfrm>
          <a:prstGeom prst="rect">
            <a:avLst/>
          </a:prstGeom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3972909" y="5056428"/>
            <a:ext cx="7662043" cy="1637210"/>
          </a:xfrm>
          <a:prstGeom prst="rect">
            <a:avLst/>
          </a:prstGeom>
          <a:solidFill>
            <a:srgbClr val="FFFF00"/>
          </a:solidFill>
        </p:spPr>
        <p:txBody>
          <a:bodyPr>
            <a:normAutofit fontScale="92500"/>
          </a:bodyPr>
          <a:lstStyle/>
          <a:p>
            <a:pPr marL="252112" indent="-252112" algn="just" defTabSz="0" eaLnBrk="0" hangingPunct="0">
              <a:lnSpc>
                <a:spcPct val="90000"/>
              </a:lnSpc>
              <a:defRPr/>
            </a:pPr>
            <a:r>
              <a:rPr lang="en-US" altLang="ru-RU" sz="2458" b="1" kern="0" dirty="0">
                <a:solidFill>
                  <a:srgbClr val="004B78"/>
                </a:solidFill>
                <a:highlight>
                  <a:srgbClr val="FFFF00"/>
                </a:highlight>
                <a:sym typeface="Arial" pitchFamily="34" charset="0"/>
              </a:rPr>
              <a:t>			</a:t>
            </a:r>
            <a:r>
              <a:rPr lang="ru-RU" altLang="ru-RU" sz="2800" b="1" kern="0" dirty="0">
                <a:solidFill>
                  <a:srgbClr val="004B78"/>
                </a:solidFill>
                <a:highlight>
                  <a:srgbClr val="FFFF00"/>
                </a:highlight>
                <a:sym typeface="Arial" pitchFamily="34" charset="0"/>
              </a:rPr>
              <a:t>Основой любой организации и ее главным богатством являются люди</a:t>
            </a:r>
          </a:p>
          <a:p>
            <a:pPr marL="252112" indent="-252112" algn="just" defTabSz="0" eaLnBrk="0" hangingPunct="0">
              <a:lnSpc>
                <a:spcPct val="90000"/>
              </a:lnSpc>
              <a:defRPr/>
            </a:pPr>
            <a:r>
              <a:rPr lang="ru-RU" altLang="ru-RU" sz="2800" b="1" kern="0" dirty="0">
                <a:solidFill>
                  <a:srgbClr val="004B78"/>
                </a:solidFill>
                <a:highlight>
                  <a:srgbClr val="FFFF00"/>
                </a:highlight>
                <a:sym typeface="Arial" pitchFamily="34" charset="0"/>
              </a:rPr>
              <a:t>		В современных условиях роль и значение человека в организации  увеличились</a:t>
            </a:r>
          </a:p>
          <a:p>
            <a:pPr marL="432191" indent="-432191" algn="just" defTabSz="0" eaLnBrk="0" hangingPunct="0">
              <a:lnSpc>
                <a:spcPct val="90000"/>
              </a:lnSpc>
              <a:defRPr/>
            </a:pPr>
            <a:endParaRPr lang="ru-RU" altLang="ru-RU" sz="1702" b="1" kern="0" dirty="0">
              <a:solidFill>
                <a:srgbClr val="004B78"/>
              </a:solidFill>
              <a:latin typeface="Arial" charset="0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832199" y="831752"/>
            <a:ext cx="9182642" cy="448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70" tIns="47635" rIns="95270" bIns="47635"/>
          <a:lstStyle/>
          <a:p>
            <a:pPr marL="86009" algn="just"/>
            <a:r>
              <a:rPr lang="en-US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 из главных противоречий, которое возникло в связи с переходом на новую модель образования заключается в том, что </a:t>
            </a:r>
            <a:r>
              <a:rPr lang="ru-RU" sz="28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выпускники бакалавриатов не готовы к самостоятельной работе</a:t>
            </a: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marL="86009" algn="just"/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Практика показывает, что компетенции тренеров и управленцев в спорте связаны с </a:t>
            </a:r>
            <a:r>
              <a:rPr lang="ru-RU" sz="2800" b="1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накоплением опыта в сложных условиях  своей деятельности</a:t>
            </a:r>
            <a:r>
              <a:rPr lang="ru-RU" sz="280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в некоторых случаях, в экстремальной среде</a:t>
            </a:r>
            <a:r>
              <a:rPr lang="ru-RU" sz="2930" b="1" cap="small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en-US" sz="2930" i="1" dirty="0">
              <a:solidFill>
                <a:srgbClr val="00206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Британский Совет 26.02.07">
  <a:themeElements>
    <a:clrScheme name="Британский Совет 26.02.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ританский Совет 26.02.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Британский Совет 26.02.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ританский Совет 26.02.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ританский Совет 26.02.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ританский Совет 26.02.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ританский Совет 26.02.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ританский Совет 26.02.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ританский Совет 26.02.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егкий дым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ppt/theme/themeOverride2.xml><?xml version="1.0" encoding="utf-8"?>
<a:themeOverride xmlns:a="http://schemas.openxmlformats.org/drawingml/2006/main">
  <a:clrScheme name="Легкий дым">
    <a:dk1>
      <a:sysClr val="windowText" lastClr="000000"/>
    </a:dk1>
    <a:lt1>
      <a:sysClr val="window" lastClr="FFFFFF"/>
    </a:lt1>
    <a:dk2>
      <a:srgbClr val="766F54"/>
    </a:dk2>
    <a:lt2>
      <a:srgbClr val="E3EACF"/>
    </a:lt2>
    <a:accent1>
      <a:srgbClr val="A53010"/>
    </a:accent1>
    <a:accent2>
      <a:srgbClr val="DE7E18"/>
    </a:accent2>
    <a:accent3>
      <a:srgbClr val="9F8351"/>
    </a:accent3>
    <a:accent4>
      <a:srgbClr val="728653"/>
    </a:accent4>
    <a:accent5>
      <a:srgbClr val="92AA4C"/>
    </a:accent5>
    <a:accent6>
      <a:srgbClr val="6AAC91"/>
    </a:accent6>
    <a:hlink>
      <a:srgbClr val="FB4A18"/>
    </a:hlink>
    <a:folHlink>
      <a:srgbClr val="FB931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1056</Words>
  <Application>Microsoft Office PowerPoint</Application>
  <PresentationFormat>Произвольный</PresentationFormat>
  <Paragraphs>128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1_Британский Совет 26.02.07</vt:lpstr>
      <vt:lpstr>Легкий дым</vt:lpstr>
      <vt:lpstr>О проблемах и перспективах внедрения системы независимой оценки профессиональной квалификации в стране и программе деятельности Совета по профессиональным квалификациям в сфере физической культуры и спорта</vt:lpstr>
      <vt:lpstr>Презентация PowerPoint</vt:lpstr>
      <vt:lpstr>Презентация PowerPoint</vt:lpstr>
      <vt:lpstr>Презентация PowerPoint</vt:lpstr>
      <vt:lpstr>Перечень профессиональных стандартов</vt:lpstr>
      <vt:lpstr>Особенности применения профессиональных стандартов в госсекторе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СПК-ФКИС.РФ</vt:lpstr>
      <vt:lpstr>Презентация PowerPoint</vt:lpstr>
      <vt:lpstr>Презентация PowerPoint</vt:lpstr>
    </vt:vector>
  </TitlesOfParts>
  <Company>Mobile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Дмитрий Черноног</dc:creator>
  <cp:lastModifiedBy>Борищенко А.А. (578)</cp:lastModifiedBy>
  <cp:revision>61</cp:revision>
  <dcterms:created xsi:type="dcterms:W3CDTF">2017-06-21T13:57:27Z</dcterms:created>
  <dcterms:modified xsi:type="dcterms:W3CDTF">2019-02-25T07:53:44Z</dcterms:modified>
</cp:coreProperties>
</file>