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image/vnd.ms-photo" Extension="wdp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83" r:id="rId3"/>
    <p:sldId id="589" r:id="rId4"/>
    <p:sldId id="600" r:id="rId5"/>
    <p:sldId id="276" r:id="rId6"/>
  </p:sldIdLst>
  <p:sldSz cx="12192000" cy="6858000"/>
  <p:notesSz cx="6805613" cy="99393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51"/>
    <a:srgbClr val="000053"/>
    <a:srgbClr val="696484"/>
    <a:srgbClr val="1CC7FF"/>
    <a:srgbClr val="FFE699"/>
    <a:srgbClr val="0C57A0"/>
    <a:srgbClr val="E6E6E6"/>
    <a:srgbClr val="0005C8"/>
    <a:srgbClr val="FFFFFF"/>
    <a:srgbClr val="0002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354" cy="498566"/>
          </a:xfrm>
          <a:prstGeom prst="rect">
            <a:avLst/>
          </a:prstGeom>
        </p:spPr>
        <p:txBody>
          <a:bodyPr vert="horz" lIns="63313" tIns="31657" rIns="63313" bIns="31657" rtlCol="0"/>
          <a:lstStyle>
            <a:lvl1pPr algn="l">
              <a:defRPr sz="8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5165" y="0"/>
            <a:ext cx="2949354" cy="498566"/>
          </a:xfrm>
          <a:prstGeom prst="rect">
            <a:avLst/>
          </a:prstGeom>
        </p:spPr>
        <p:txBody>
          <a:bodyPr vert="horz" lIns="63313" tIns="31657" rIns="63313" bIns="31657" rtlCol="0"/>
          <a:lstStyle>
            <a:lvl1pPr algn="r">
              <a:defRPr sz="800"/>
            </a:lvl1pPr>
          </a:lstStyle>
          <a:p>
            <a:fld id="{B320B55C-B265-4682-8464-8746E4135C1A}" type="datetimeFigureOut">
              <a:rPr lang="ru-RU" smtClean="0"/>
              <a:t>05.09.2023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3313" tIns="31657" rIns="63313" bIns="3165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452" y="4783810"/>
            <a:ext cx="5444709" cy="3913525"/>
          </a:xfrm>
          <a:prstGeom prst="rect">
            <a:avLst/>
          </a:prstGeom>
        </p:spPr>
        <p:txBody>
          <a:bodyPr vert="horz" lIns="63313" tIns="31657" rIns="63313" bIns="31657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0772"/>
            <a:ext cx="2949354" cy="498566"/>
          </a:xfrm>
          <a:prstGeom prst="rect">
            <a:avLst/>
          </a:prstGeom>
        </p:spPr>
        <p:txBody>
          <a:bodyPr vert="horz" lIns="63313" tIns="31657" rIns="63313" bIns="31657" rtlCol="0" anchor="b"/>
          <a:lstStyle>
            <a:lvl1pPr algn="l">
              <a:defRPr sz="8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5165" y="9440772"/>
            <a:ext cx="2949354" cy="498566"/>
          </a:xfrm>
          <a:prstGeom prst="rect">
            <a:avLst/>
          </a:prstGeom>
        </p:spPr>
        <p:txBody>
          <a:bodyPr vert="horz" lIns="63313" tIns="31657" rIns="63313" bIns="31657" rtlCol="0" anchor="b"/>
          <a:lstStyle>
            <a:lvl1pPr algn="r">
              <a:defRPr sz="800"/>
            </a:lvl1pPr>
          </a:lstStyle>
          <a:p>
            <a:fld id="{5FF49B0F-2364-48FF-A365-D405C9730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869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82E75-826C-430D-8DAD-0E39CCD24B04}" type="datetime1">
              <a:rPr lang="ru-RU" smtClean="0"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9A08-F6E4-481B-9DE8-194A229F0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9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A37C-F9C8-485C-B350-C7003154C436}" type="datetime1">
              <a:rPr lang="ru-RU" smtClean="0"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9A08-F6E4-481B-9DE8-194A229F0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549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2A4F-6EAE-4F0E-98F9-4F19C0484C42}" type="datetime1">
              <a:rPr lang="ru-RU" smtClean="0"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9A08-F6E4-481B-9DE8-194A229F0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486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848D-D29E-4097-A951-66716A2635D9}" type="datetime1">
              <a:rPr lang="ru-RU" smtClean="0"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9A08-F6E4-481B-9DE8-194A229F0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277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6E268-12FB-4F71-BA4E-B32DAA33BA3E}" type="datetime1">
              <a:rPr lang="ru-RU" smtClean="0"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9A08-F6E4-481B-9DE8-194A229F0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001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4CFAF-E0AF-4A6C-9C65-94C15A3B664F}" type="datetime1">
              <a:rPr lang="ru-RU" smtClean="0"/>
              <a:t>05.09.2023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9A08-F6E4-481B-9DE8-194A229F0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350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E6217-29E4-402A-BEF8-A80EBDB5CBC8}" type="datetime1">
              <a:rPr lang="ru-RU" smtClean="0"/>
              <a:t>05.09.2023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9A08-F6E4-481B-9DE8-194A229F0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021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35A7C-2BEC-4791-B5DD-5F5350D31A1B}" type="datetime1">
              <a:rPr lang="ru-RU" smtClean="0"/>
              <a:t>05.09.2023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9A08-F6E4-481B-9DE8-194A229F0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218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B398C-8A31-4CAF-B432-302BCAB7F5BC}" type="datetime1">
              <a:rPr lang="ru-RU" smtClean="0"/>
              <a:t>05.09.2023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9A08-F6E4-481B-9DE8-194A229F0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549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3535A-1E92-4A08-95B6-A1720A2ED00A}" type="datetime1">
              <a:rPr lang="ru-RU" smtClean="0"/>
              <a:t>05.09.2023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9A08-F6E4-481B-9DE8-194A229F0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999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C632-FE3E-4A48-8D25-6C39E4158139}" type="datetime1">
              <a:rPr lang="ru-RU" smtClean="0"/>
              <a:t>05.09.2023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9A08-F6E4-481B-9DE8-194A229F0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097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CDC79-FA9C-484E-A34C-49A0F8446000}" type="datetime1">
              <a:rPr lang="ru-RU" smtClean="0"/>
              <a:t>05.09.2023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29A08-F6E4-481B-9DE8-194A229F0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273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34" Type="http://schemas.openxmlformats.org/officeDocument/2006/relationships/image" Target="../media/image36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33" Type="http://schemas.openxmlformats.org/officeDocument/2006/relationships/image" Target="../media/image35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32" Type="http://schemas.openxmlformats.org/officeDocument/2006/relationships/image" Target="../media/image34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31" Type="http://schemas.openxmlformats.org/officeDocument/2006/relationships/image" Target="../media/image33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Relationship Id="rId30" Type="http://schemas.openxmlformats.org/officeDocument/2006/relationships/image" Target="../media/image32.png"/><Relationship Id="rId35" Type="http://schemas.openxmlformats.org/officeDocument/2006/relationships/image" Target="../media/image37.png"/><Relationship Id="rId8" Type="http://schemas.openxmlformats.org/officeDocument/2006/relationships/image" Target="../media/image10.png"/></Relationships>
</file>

<file path=ppt/slides/_rels/slide3.xml.rels><?xml version="1.0" encoding="UTF-8" standalone="yes" ?><Relationships xmlns="http://schemas.openxmlformats.org/package/2006/relationships"><Relationship Id="rId8" Target="../media/image40.jpeg" Type="http://schemas.openxmlformats.org/officeDocument/2006/relationships/image"/><Relationship Id="rId3" Target="../media/image5.png" Type="http://schemas.openxmlformats.org/officeDocument/2006/relationships/image"/><Relationship Id="rId7" Target="../media/hdphoto1.wdp" Type="http://schemas.microsoft.com/office/2007/relationships/hdphoto"/><Relationship Id="rId2" Target="../media/image38.pn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9.png" Type="http://schemas.openxmlformats.org/officeDocument/2006/relationships/image"/><Relationship Id="rId5" Target="../media/image4.png" Type="http://schemas.openxmlformats.org/officeDocument/2006/relationships/image"/><Relationship Id="rId10" Target="../media/image42.jpeg" Type="http://schemas.openxmlformats.org/officeDocument/2006/relationships/image"/><Relationship Id="rId4" Target="../media/image3.png" Type="http://schemas.openxmlformats.org/officeDocument/2006/relationships/image"/><Relationship Id="rId9" Target="../media/image41.jpeg" Type="http://schemas.openxmlformats.org/officeDocument/2006/relationships/image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1" y="-3958"/>
            <a:ext cx="12192001" cy="6858000"/>
          </a:xfrm>
          <a:prstGeom prst="rect">
            <a:avLst/>
          </a:prstGeom>
          <a:solidFill>
            <a:srgbClr val="000254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18992" y="1817287"/>
            <a:ext cx="6487895" cy="138499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2800">
                <a:solidFill>
                  <a:schemeClr val="accent4">
                    <a:lumMod val="20000"/>
                    <a:lumOff val="80000"/>
                  </a:schemeClr>
                </a:solidFill>
                <a:latin charset="-52" panose="00000500000000000000" pitchFamily="2" typeface="Montserrat"/>
              </a:rPr>
              <a:t>ПРАКТИКА ВЗАИМОДЕЙСТВИЯ </a:t>
            </a:r>
          </a:p>
          <a:p>
            <a:r>
              <a:rPr b="1" dirty="0" lang="ru-RU" sz="2800">
                <a:solidFill>
                  <a:schemeClr val="accent4">
                    <a:lumMod val="20000"/>
                    <a:lumOff val="80000"/>
                  </a:schemeClr>
                </a:solidFill>
                <a:latin charset="-52" panose="00000500000000000000" pitchFamily="2" typeface="Montserrat"/>
              </a:rPr>
              <a:t>ТПП РБ И ЕВРАЗИЙСКОГО НОЦ </a:t>
            </a:r>
          </a:p>
          <a:p>
            <a:r>
              <a:rPr b="1" dirty="0" lang="ru-RU" sz="2800">
                <a:solidFill>
                  <a:schemeClr val="accent4">
                    <a:lumMod val="20000"/>
                    <a:lumOff val="80000"/>
                  </a:schemeClr>
                </a:solidFill>
                <a:latin charset="-52" panose="00000500000000000000" pitchFamily="2" typeface="Montserrat"/>
              </a:rPr>
              <a:t>ИТОГИ И ПЕРСПЕКТИВЫ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6" l="55" r="58" t="159"/>
          <a:stretch/>
        </p:blipFill>
        <p:spPr>
          <a:xfrm>
            <a:off x="6816436" y="390805"/>
            <a:ext cx="2076145" cy="4737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72800" y="4860880"/>
            <a:ext cx="2531273" cy="26161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>
              <a:defRPr/>
            </a:pPr>
            <a:endParaRPr dirty="0" lang="ru-RU" sz="1050">
              <a:solidFill>
                <a:prstClr val="white"/>
              </a:solidFill>
              <a:latin charset="-52" pitchFamily="2" typeface="Montserra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18991" y="4789542"/>
            <a:ext cx="477417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b="1" dirty="0" lang="ru-RU" noProof="0" sz="1600">
                <a:solidFill>
                  <a:prstClr val="white"/>
                </a:solidFill>
                <a:latin charset="-52" pitchFamily="2" typeface="Montserrat"/>
              </a:rPr>
              <a:t>Буренина Ирина Валерьевна</a:t>
            </a:r>
            <a:endParaRPr b="1" baseline="0" cap="none" dirty="0" i="0" kern="1200" kumimoji="0" lang="ru-RU" noProof="0" normalizeH="0" spc="0" strike="noStrike" sz="16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charset="-52" pitchFamily="2" typeface="Montserrat"/>
              <a:ea typeface="+mn-ea"/>
              <a:cs typeface="+mn-cs"/>
            </a:endParaRPr>
          </a:p>
          <a:p>
            <a:pPr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b="1" baseline="0" cap="none" dirty="0" i="0" kern="1200" kumimoji="0" lang="ru-RU" noProof="0" normalizeH="0" spc="0" strike="noStrike" sz="1600" u="none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charset="-52" pitchFamily="2" typeface="Montserrat"/>
                <a:ea typeface="+mn-ea"/>
                <a:cs typeface="+mn-cs"/>
              </a:rPr>
            </a:br>
            <a:r>
              <a:rPr baseline="0" cap="none" dirty="0" i="0" kern="1200" kumimoji="0" lang="ru-RU" noProof="0" normalizeH="0" spc="0" strike="noStrike" sz="1600" u="none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charset="-52" pitchFamily="2" typeface="Montserrat"/>
                <a:ea typeface="+mn-ea"/>
                <a:cs typeface="+mn-cs"/>
              </a:rPr>
              <a:t>Директор</a:t>
            </a:r>
            <a:r>
              <a:rPr baseline="0" cap="none" dirty="0" i="0" kern="1200" kumimoji="0" lang="ru-RU" noProof="0" normalizeH="0" spc="0" strike="noStrike" sz="1500" u="none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charset="-52" pitchFamily="2" typeface="Montserrat"/>
                <a:ea typeface="+mn-ea"/>
                <a:cs typeface="+mn-cs"/>
              </a:rPr>
              <a:t> АНО «Управляющая компания  научно-образовательного центра Республики Башкортостан», </a:t>
            </a:r>
            <a:r>
              <a:rPr baseline="0" cap="none" dirty="0" err="1" i="0" kern="1200" kumimoji="0" lang="ru-RU" noProof="0" normalizeH="0" spc="0" strike="noStrike" sz="1500" u="none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charset="-52" pitchFamily="2" typeface="Montserrat"/>
                <a:ea typeface="+mn-ea"/>
                <a:cs typeface="+mn-cs"/>
              </a:rPr>
              <a:t>д.э.н</a:t>
            </a:r>
            <a:r>
              <a:rPr baseline="0" cap="none" i="0" kern="1200" kumimoji="0" lang="ru-RU" noProof="0" normalizeH="0" spc="0" strike="noStrike" sz="1500" u="none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charset="-52" pitchFamily="2" typeface="Montserrat"/>
                <a:ea typeface="+mn-ea"/>
                <a:cs typeface="+mn-cs"/>
              </a:rPr>
              <a:t>, профессор</a:t>
            </a:r>
            <a:endParaRPr dirty="0" lang="ru-RU" sz="1500">
              <a:solidFill>
                <a:prstClr val="white"/>
              </a:solidFill>
              <a:latin charset="-52" pitchFamily="2" typeface="Montserra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8138" y="326525"/>
            <a:ext cx="3182472" cy="623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793608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311" y="4999656"/>
            <a:ext cx="4458206" cy="487706"/>
          </a:xfrm>
          <a:prstGeom prst="rect">
            <a:avLst/>
          </a:prstGeom>
        </p:spPr>
      </p:pic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052AF971-D15E-45F0-A2DF-B28FAC8C6353}"/>
              </a:ext>
            </a:extLst>
          </p:cNvPr>
          <p:cNvSpPr/>
          <p:nvPr/>
        </p:nvSpPr>
        <p:spPr>
          <a:xfrm>
            <a:off x="6906102" y="1223822"/>
            <a:ext cx="5163884" cy="5546094"/>
          </a:xfrm>
          <a:prstGeom prst="roundRect">
            <a:avLst/>
          </a:prstGeom>
          <a:solidFill>
            <a:srgbClr val="0005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90" name="Заголовок 1">
            <a:extLst>
              <a:ext uri="{FF2B5EF4-FFF2-40B4-BE49-F238E27FC236}">
                <a16:creationId xmlns:a16="http://schemas.microsoft.com/office/drawing/2014/main" id="{6C45530E-4DEB-41F7-AD2C-3ABE86BAEEA3}"/>
              </a:ext>
            </a:extLst>
          </p:cNvPr>
          <p:cNvSpPr txBox="1">
            <a:spLocks/>
          </p:cNvSpPr>
          <p:nvPr/>
        </p:nvSpPr>
        <p:spPr>
          <a:xfrm>
            <a:off x="146120" y="167938"/>
            <a:ext cx="11461021" cy="518473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>
            <a:lvl1pPr algn="ctr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b="1" dirty="0" lang="ru-RU" sz="1800">
                <a:solidFill>
                  <a:schemeClr val="bg1"/>
                </a:solidFill>
                <a:latin charset="-52" pitchFamily="2" typeface="Montserrat ExtraBold"/>
              </a:rPr>
              <a:t>ЕВРАЗИЙСКИЙ НОЦ МИРОВОГО УРОВНЯ - ЭФФЕКТИВНЫЙ ИНСТРУМЕНТ </a:t>
            </a:r>
          </a:p>
          <a:p>
            <a:pPr algn="l"/>
            <a:r>
              <a:rPr b="1" dirty="0" lang="ru-RU" sz="1800">
                <a:solidFill>
                  <a:schemeClr val="bg1"/>
                </a:solidFill>
                <a:latin charset="-52" pitchFamily="2" typeface="Montserrat ExtraBold"/>
              </a:rPr>
              <a:t>ИНТЕГРАЦИИ НАУКИ, ОБРАЗОВАНИЯ И ИНДУСТРИИ</a:t>
            </a:r>
          </a:p>
        </p:txBody>
      </p:sp>
      <p:pic>
        <p:nvPicPr>
          <p:cNvPr descr="Изображение выглядит как текст&#10;&#10;Автоматически созданное описание" id="61" name="Рисунок 60">
            <a:extLst>
              <a:ext uri="{FF2B5EF4-FFF2-40B4-BE49-F238E27FC236}">
                <a16:creationId xmlns:a16="http://schemas.microsoft.com/office/drawing/2014/main" id="{B289ED68-058F-4035-B3B3-742D7BC397AB}"/>
              </a:ext>
            </a:extLst>
          </p:cNvPr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5110" y="229822"/>
            <a:ext cx="1333658" cy="394704"/>
          </a:xfrm>
          <a:prstGeom prst="rect">
            <a:avLst/>
          </a:prstGeom>
        </p:spPr>
      </p:pic>
      <p:sp>
        <p:nvSpPr>
          <p:cNvPr id="155" name="TextBox 154">
            <a:extLst>
              <a:ext uri="{FF2B5EF4-FFF2-40B4-BE49-F238E27FC236}">
                <a16:creationId xmlns:a16="http://schemas.microsoft.com/office/drawing/2014/main" id="{0CA6D336-A5FF-4B4F-ABA1-DF853BD4FC72}"/>
              </a:ext>
            </a:extLst>
          </p:cNvPr>
          <p:cNvSpPr txBox="1"/>
          <p:nvPr/>
        </p:nvSpPr>
        <p:spPr>
          <a:xfrm>
            <a:off x="7110982" y="1650018"/>
            <a:ext cx="3264778" cy="21544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800">
                <a:solidFill>
                  <a:schemeClr val="bg1"/>
                </a:solidFill>
                <a:latin charset="-52" panose="00000500000000000000" pitchFamily="2" typeface="Montserrat"/>
              </a:rPr>
              <a:t>Образовательные организации высшего образования:</a:t>
            </a:r>
          </a:p>
        </p:txBody>
      </p:sp>
      <p:pic>
        <p:nvPicPr>
          <p:cNvPr id="156" name="Рисунок 155">
            <a:extLst>
              <a:ext uri="{FF2B5EF4-FFF2-40B4-BE49-F238E27FC236}">
                <a16:creationId xmlns:a16="http://schemas.microsoft.com/office/drawing/2014/main" id="{68C39D2B-C7BF-410E-9A25-56967E6E8923}"/>
              </a:ext>
            </a:extLst>
          </p:cNvPr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278" y="2581557"/>
            <a:ext cx="1273646" cy="272236"/>
          </a:xfrm>
          <a:prstGeom prst="rect">
            <a:avLst/>
          </a:prstGeom>
        </p:spPr>
      </p:pic>
      <p:pic>
        <p:nvPicPr>
          <p:cNvPr id="157" name="Рисунок 156">
            <a:extLst>
              <a:ext uri="{FF2B5EF4-FFF2-40B4-BE49-F238E27FC236}">
                <a16:creationId xmlns:a16="http://schemas.microsoft.com/office/drawing/2014/main" id="{93D8D366-F2E4-4890-801D-0FA4DD8D9AEC}"/>
              </a:ext>
            </a:extLst>
          </p:cNvPr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741" y="1935406"/>
            <a:ext cx="982239" cy="407982"/>
          </a:xfrm>
          <a:prstGeom prst="rect">
            <a:avLst/>
          </a:prstGeom>
        </p:spPr>
      </p:pic>
      <p:pic>
        <p:nvPicPr>
          <p:cNvPr id="158" name="Рисунок 157">
            <a:extLst>
              <a:ext uri="{FF2B5EF4-FFF2-40B4-BE49-F238E27FC236}">
                <a16:creationId xmlns:a16="http://schemas.microsoft.com/office/drawing/2014/main" id="{48B2311D-31C6-477D-877D-1B74A32C1C1E}"/>
              </a:ext>
            </a:extLst>
          </p:cNvPr>
          <p:cNvPicPr>
            <a:picLocks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9522" y="1935406"/>
            <a:ext cx="467112" cy="469886"/>
          </a:xfrm>
          <a:prstGeom prst="rect">
            <a:avLst/>
          </a:prstGeom>
        </p:spPr>
      </p:pic>
      <p:pic>
        <p:nvPicPr>
          <p:cNvPr id="159" name="Рисунок 158">
            <a:extLst>
              <a:ext uri="{FF2B5EF4-FFF2-40B4-BE49-F238E27FC236}">
                <a16:creationId xmlns:a16="http://schemas.microsoft.com/office/drawing/2014/main" id="{9B3DBA3A-A00D-4B01-A8C1-20E1CFF05BA6}"/>
              </a:ext>
            </a:extLst>
          </p:cNvPr>
          <p:cNvPicPr>
            <a:picLocks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4266" y="2037237"/>
            <a:ext cx="843529" cy="325681"/>
          </a:xfrm>
          <a:prstGeom prst="rect">
            <a:avLst/>
          </a:prstGeom>
        </p:spPr>
      </p:pic>
      <p:pic>
        <p:nvPicPr>
          <p:cNvPr id="160" name="Рисунок 159">
            <a:extLst>
              <a:ext uri="{FF2B5EF4-FFF2-40B4-BE49-F238E27FC236}">
                <a16:creationId xmlns:a16="http://schemas.microsoft.com/office/drawing/2014/main" id="{73F5E601-F5BF-4D33-A1AC-FF3C542D6CAA}"/>
              </a:ext>
            </a:extLst>
          </p:cNvPr>
          <p:cNvPicPr>
            <a:picLocks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847" y="2581557"/>
            <a:ext cx="992689" cy="165085"/>
          </a:xfrm>
          <a:prstGeom prst="rect">
            <a:avLst/>
          </a:prstGeom>
        </p:spPr>
      </p:pic>
      <p:pic>
        <p:nvPicPr>
          <p:cNvPr id="161" name="Рисунок 160">
            <a:extLst>
              <a:ext uri="{FF2B5EF4-FFF2-40B4-BE49-F238E27FC236}">
                <a16:creationId xmlns:a16="http://schemas.microsoft.com/office/drawing/2014/main" id="{CECBA5F0-0603-4BE6-82C5-7A90E0C8F5FD}"/>
              </a:ext>
            </a:extLst>
          </p:cNvPr>
          <p:cNvPicPr>
            <a:picLocks noChangeAspect="1"/>
          </p:cNvPicPr>
          <p:nvPr/>
        </p:nvPicPr>
        <p:blipFill>
          <a:blip cstate="print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377" y="2499888"/>
            <a:ext cx="1112196" cy="328421"/>
          </a:xfrm>
          <a:prstGeom prst="rect">
            <a:avLst/>
          </a:prstGeom>
        </p:spPr>
      </p:pic>
      <p:sp>
        <p:nvSpPr>
          <p:cNvPr id="162" name="TextBox 161">
            <a:extLst>
              <a:ext uri="{FF2B5EF4-FFF2-40B4-BE49-F238E27FC236}">
                <a16:creationId xmlns:a16="http://schemas.microsoft.com/office/drawing/2014/main" id="{D96B9F23-D96E-494E-AC66-CFD9A1317685}"/>
              </a:ext>
            </a:extLst>
          </p:cNvPr>
          <p:cNvSpPr txBox="1"/>
          <p:nvPr/>
        </p:nvSpPr>
        <p:spPr>
          <a:xfrm>
            <a:off x="7134120" y="2998514"/>
            <a:ext cx="3264778" cy="21544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800">
                <a:solidFill>
                  <a:schemeClr val="bg1"/>
                </a:solidFill>
                <a:latin charset="-52" panose="00000500000000000000" pitchFamily="2" typeface="Montserrat"/>
              </a:rPr>
              <a:t>Научные организации:</a:t>
            </a:r>
          </a:p>
        </p:txBody>
      </p:sp>
      <p:pic>
        <p:nvPicPr>
          <p:cNvPr id="163" name="Рисунок 162">
            <a:extLst>
              <a:ext uri="{FF2B5EF4-FFF2-40B4-BE49-F238E27FC236}">
                <a16:creationId xmlns:a16="http://schemas.microsoft.com/office/drawing/2014/main" id="{6F0B34CA-841B-41E5-8481-2128C0B8C6FB}"/>
              </a:ext>
            </a:extLst>
          </p:cNvPr>
          <p:cNvPicPr>
            <a:picLocks noChangeAspect="1"/>
          </p:cNvPicPr>
          <p:nvPr/>
        </p:nvPicPr>
        <p:blipFill>
          <a:blip cstate="print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8738" y="3265470"/>
            <a:ext cx="937904" cy="327060"/>
          </a:xfrm>
          <a:prstGeom prst="rect">
            <a:avLst/>
          </a:prstGeom>
        </p:spPr>
      </p:pic>
      <p:pic>
        <p:nvPicPr>
          <p:cNvPr id="164" name="Рисунок 163">
            <a:extLst>
              <a:ext uri="{FF2B5EF4-FFF2-40B4-BE49-F238E27FC236}">
                <a16:creationId xmlns:a16="http://schemas.microsoft.com/office/drawing/2014/main" id="{88C2BB1B-41DF-4ADD-88DD-9AB54A723D35}"/>
              </a:ext>
            </a:extLst>
          </p:cNvPr>
          <p:cNvPicPr>
            <a:picLocks noChangeAspect="1"/>
          </p:cNvPicPr>
          <p:nvPr/>
        </p:nvPicPr>
        <p:blipFill>
          <a:blip cstate="print"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741" y="3227517"/>
            <a:ext cx="870060" cy="442702"/>
          </a:xfrm>
          <a:prstGeom prst="rect">
            <a:avLst/>
          </a:prstGeom>
        </p:spPr>
      </p:pic>
      <p:pic>
        <p:nvPicPr>
          <p:cNvPr id="165" name="Рисунок 164">
            <a:extLst>
              <a:ext uri="{FF2B5EF4-FFF2-40B4-BE49-F238E27FC236}">
                <a16:creationId xmlns:a16="http://schemas.microsoft.com/office/drawing/2014/main" id="{6FD337C0-464F-4B9E-87D9-9A32BBF75EA2}"/>
              </a:ext>
            </a:extLst>
          </p:cNvPr>
          <p:cNvPicPr>
            <a:picLocks noChangeAspect="1"/>
          </p:cNvPicPr>
          <p:nvPr/>
        </p:nvPicPr>
        <p:blipFill>
          <a:blip cstate="print"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105" y="3151179"/>
            <a:ext cx="579690" cy="566218"/>
          </a:xfrm>
          <a:prstGeom prst="rect">
            <a:avLst/>
          </a:prstGeom>
        </p:spPr>
      </p:pic>
      <p:sp>
        <p:nvSpPr>
          <p:cNvPr id="166" name="TextBox 165">
            <a:extLst>
              <a:ext uri="{FF2B5EF4-FFF2-40B4-BE49-F238E27FC236}">
                <a16:creationId xmlns:a16="http://schemas.microsoft.com/office/drawing/2014/main" id="{35598C36-E910-4789-9D31-76A5D26E6F04}"/>
              </a:ext>
            </a:extLst>
          </p:cNvPr>
          <p:cNvSpPr txBox="1"/>
          <p:nvPr/>
        </p:nvSpPr>
        <p:spPr>
          <a:xfrm>
            <a:off x="7159150" y="3943908"/>
            <a:ext cx="4676790" cy="21544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800">
                <a:solidFill>
                  <a:schemeClr val="bg1"/>
                </a:solidFill>
                <a:latin charset="-52" panose="00000500000000000000" pitchFamily="2" typeface="Montserrat"/>
              </a:rPr>
              <a:t>Организации реального сектора экономики</a:t>
            </a:r>
            <a:r>
              <a:rPr b="1" dirty="0" lang="en-US" sz="800">
                <a:solidFill>
                  <a:schemeClr val="bg1"/>
                </a:solidFill>
                <a:latin charset="-52" panose="00000500000000000000" pitchFamily="2" typeface="Montserrat"/>
              </a:rPr>
              <a:t> </a:t>
            </a:r>
            <a:r>
              <a:rPr b="1" dirty="0" lang="ru-RU" sz="800">
                <a:solidFill>
                  <a:schemeClr val="bg1"/>
                </a:solidFill>
                <a:latin charset="-52" panose="00000500000000000000" pitchFamily="2" typeface="Montserrat"/>
              </a:rPr>
              <a:t>и технологические партнеры:</a:t>
            </a:r>
          </a:p>
        </p:txBody>
      </p:sp>
      <p:cxnSp>
        <p:nvCxnSpPr>
          <p:cNvPr id="167" name="Прямая соединительная линия 166">
            <a:extLst>
              <a:ext uri="{FF2B5EF4-FFF2-40B4-BE49-F238E27FC236}">
                <a16:creationId xmlns:a16="http://schemas.microsoft.com/office/drawing/2014/main" id="{601D967E-4380-4955-B209-C98312D87C0F}"/>
              </a:ext>
            </a:extLst>
          </p:cNvPr>
          <p:cNvCxnSpPr/>
          <p:nvPr/>
        </p:nvCxnSpPr>
        <p:spPr>
          <a:xfrm>
            <a:off x="7224824" y="3834457"/>
            <a:ext cx="4762500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8" name="Рисунок 167">
            <a:extLst>
              <a:ext uri="{FF2B5EF4-FFF2-40B4-BE49-F238E27FC236}">
                <a16:creationId xmlns:a16="http://schemas.microsoft.com/office/drawing/2014/main" id="{2F96B058-90CB-4161-84AA-917A6D9DA907}"/>
              </a:ext>
            </a:extLst>
          </p:cNvPr>
          <p:cNvPicPr>
            <a:picLocks noChangeAspect="1"/>
          </p:cNvPicPr>
          <p:nvPr/>
        </p:nvPicPr>
        <p:blipFill>
          <a:blip cstate="print"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1165" y="5558317"/>
            <a:ext cx="841626" cy="398996"/>
          </a:xfrm>
          <a:prstGeom prst="rect">
            <a:avLst/>
          </a:prstGeom>
        </p:spPr>
      </p:pic>
      <p:pic>
        <p:nvPicPr>
          <p:cNvPr id="169" name="Рисунок 168">
            <a:extLst>
              <a:ext uri="{FF2B5EF4-FFF2-40B4-BE49-F238E27FC236}">
                <a16:creationId xmlns:a16="http://schemas.microsoft.com/office/drawing/2014/main" id="{6C7E156E-17B0-430D-B027-C460FB659EBD}"/>
              </a:ext>
            </a:extLst>
          </p:cNvPr>
          <p:cNvPicPr>
            <a:picLocks noChangeAspect="1"/>
          </p:cNvPicPr>
          <p:nvPr/>
        </p:nvPicPr>
        <p:blipFill>
          <a:blip cstate="print"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3573" y="4165177"/>
            <a:ext cx="905744" cy="486252"/>
          </a:xfrm>
          <a:prstGeom prst="rect">
            <a:avLst/>
          </a:prstGeom>
        </p:spPr>
      </p:pic>
      <p:pic>
        <p:nvPicPr>
          <p:cNvPr id="170" name="Рисунок 169">
            <a:extLst>
              <a:ext uri="{FF2B5EF4-FFF2-40B4-BE49-F238E27FC236}">
                <a16:creationId xmlns:a16="http://schemas.microsoft.com/office/drawing/2014/main" id="{FF2CCC4C-4711-4320-A185-19A7DAA52015}"/>
              </a:ext>
            </a:extLst>
          </p:cNvPr>
          <p:cNvPicPr>
            <a:picLocks noChangeAspect="1"/>
          </p:cNvPicPr>
          <p:nvPr/>
        </p:nvPicPr>
        <p:blipFill>
          <a:blip cstate="print"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413" y="4182194"/>
            <a:ext cx="889904" cy="482238"/>
          </a:xfrm>
          <a:prstGeom prst="rect">
            <a:avLst/>
          </a:prstGeom>
        </p:spPr>
      </p:pic>
      <p:pic>
        <p:nvPicPr>
          <p:cNvPr id="171" name="Рисунок 170">
            <a:extLst>
              <a:ext uri="{FF2B5EF4-FFF2-40B4-BE49-F238E27FC236}">
                <a16:creationId xmlns:a16="http://schemas.microsoft.com/office/drawing/2014/main" id="{29E933B5-FBB5-4DC8-8C56-8519626EE723}"/>
              </a:ext>
            </a:extLst>
          </p:cNvPr>
          <p:cNvPicPr>
            <a:picLocks noChangeAspect="1"/>
          </p:cNvPicPr>
          <p:nvPr/>
        </p:nvPicPr>
        <p:blipFill>
          <a:blip cstate="print"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239" y="4838666"/>
            <a:ext cx="650053" cy="224533"/>
          </a:xfrm>
          <a:prstGeom prst="rect">
            <a:avLst/>
          </a:prstGeom>
        </p:spPr>
      </p:pic>
      <p:pic>
        <p:nvPicPr>
          <p:cNvPr id="172" name="Рисунок 171">
            <a:extLst>
              <a:ext uri="{FF2B5EF4-FFF2-40B4-BE49-F238E27FC236}">
                <a16:creationId xmlns:a16="http://schemas.microsoft.com/office/drawing/2014/main" id="{2EBDCE0D-C5E2-4F2F-B526-8AFB9845E5F0}"/>
              </a:ext>
            </a:extLst>
          </p:cNvPr>
          <p:cNvPicPr>
            <a:picLocks noChangeAspect="1"/>
          </p:cNvPicPr>
          <p:nvPr/>
        </p:nvPicPr>
        <p:blipFill>
          <a:blip cstate="print"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2422" y="4257819"/>
            <a:ext cx="597498" cy="399032"/>
          </a:xfrm>
          <a:prstGeom prst="rect">
            <a:avLst/>
          </a:prstGeom>
        </p:spPr>
      </p:pic>
      <p:pic>
        <p:nvPicPr>
          <p:cNvPr id="173" name="Рисунок 172">
            <a:extLst>
              <a:ext uri="{FF2B5EF4-FFF2-40B4-BE49-F238E27FC236}">
                <a16:creationId xmlns:a16="http://schemas.microsoft.com/office/drawing/2014/main" id="{688FC0D1-2C2D-4F05-AFBE-44B8FA0AFC33}"/>
              </a:ext>
            </a:extLst>
          </p:cNvPr>
          <p:cNvPicPr>
            <a:picLocks noChangeAspect="1"/>
          </p:cNvPicPr>
          <p:nvPr/>
        </p:nvPicPr>
        <p:blipFill>
          <a:blip cstate="print"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662" y="5214673"/>
            <a:ext cx="663927" cy="282147"/>
          </a:xfrm>
          <a:prstGeom prst="rect">
            <a:avLst/>
          </a:prstGeom>
        </p:spPr>
      </p:pic>
      <p:pic>
        <p:nvPicPr>
          <p:cNvPr id="174" name="Рисунок 173">
            <a:extLst>
              <a:ext uri="{FF2B5EF4-FFF2-40B4-BE49-F238E27FC236}">
                <a16:creationId xmlns:a16="http://schemas.microsoft.com/office/drawing/2014/main" id="{30697B5E-51D4-4EDB-9807-3AB2E26B9423}"/>
              </a:ext>
            </a:extLst>
          </p:cNvPr>
          <p:cNvPicPr>
            <a:picLocks noChangeAspect="1"/>
          </p:cNvPicPr>
          <p:nvPr/>
        </p:nvPicPr>
        <p:blipFill>
          <a:blip cstate="print"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188" y="5263091"/>
            <a:ext cx="856219" cy="253340"/>
          </a:xfrm>
          <a:prstGeom prst="rect">
            <a:avLst/>
          </a:prstGeom>
        </p:spPr>
      </p:pic>
      <p:pic>
        <p:nvPicPr>
          <p:cNvPr id="175" name="Рисунок 174">
            <a:extLst>
              <a:ext uri="{FF2B5EF4-FFF2-40B4-BE49-F238E27FC236}">
                <a16:creationId xmlns:a16="http://schemas.microsoft.com/office/drawing/2014/main" id="{120A0FE6-7EEC-4E9C-8199-A446D159C8E7}"/>
              </a:ext>
            </a:extLst>
          </p:cNvPr>
          <p:cNvPicPr>
            <a:picLocks noChangeAspect="1"/>
          </p:cNvPicPr>
          <p:nvPr/>
        </p:nvPicPr>
        <p:blipFill>
          <a:blip cstate="print"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317" y="4865171"/>
            <a:ext cx="740084" cy="236808"/>
          </a:xfrm>
          <a:prstGeom prst="rect">
            <a:avLst/>
          </a:prstGeom>
        </p:spPr>
      </p:pic>
      <p:pic>
        <p:nvPicPr>
          <p:cNvPr id="176" name="Рисунок 175">
            <a:extLst>
              <a:ext uri="{FF2B5EF4-FFF2-40B4-BE49-F238E27FC236}">
                <a16:creationId xmlns:a16="http://schemas.microsoft.com/office/drawing/2014/main" id="{108F707B-5A72-4593-87E5-7E68ED02CC5E}"/>
              </a:ext>
            </a:extLst>
          </p:cNvPr>
          <p:cNvPicPr>
            <a:picLocks noChangeAspect="1"/>
          </p:cNvPicPr>
          <p:nvPr/>
        </p:nvPicPr>
        <p:blipFill>
          <a:blip cstate="print"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5745" y="4843096"/>
            <a:ext cx="760365" cy="220828"/>
          </a:xfrm>
          <a:prstGeom prst="rect">
            <a:avLst/>
          </a:prstGeom>
        </p:spPr>
      </p:pic>
      <p:pic>
        <p:nvPicPr>
          <p:cNvPr id="177" name="Рисунок 176">
            <a:extLst>
              <a:ext uri="{FF2B5EF4-FFF2-40B4-BE49-F238E27FC236}">
                <a16:creationId xmlns:a16="http://schemas.microsoft.com/office/drawing/2014/main" id="{5266BEC7-7A77-4A74-9A26-0DAD85A55D2F}"/>
              </a:ext>
            </a:extLst>
          </p:cNvPr>
          <p:cNvPicPr>
            <a:picLocks noChangeAspect="1"/>
          </p:cNvPicPr>
          <p:nvPr/>
        </p:nvPicPr>
        <p:blipFill>
          <a:blip cstate="print"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3194" y="4374454"/>
            <a:ext cx="1126895" cy="198967"/>
          </a:xfrm>
          <a:prstGeom prst="rect">
            <a:avLst/>
          </a:prstGeom>
        </p:spPr>
      </p:pic>
      <p:pic>
        <p:nvPicPr>
          <p:cNvPr id="178" name="Рисунок 177">
            <a:extLst>
              <a:ext uri="{FF2B5EF4-FFF2-40B4-BE49-F238E27FC236}">
                <a16:creationId xmlns:a16="http://schemas.microsoft.com/office/drawing/2014/main" id="{37E6CCDD-95E4-44E5-A8B2-512A6EC7AFBF}"/>
              </a:ext>
            </a:extLst>
          </p:cNvPr>
          <p:cNvPicPr>
            <a:picLocks noChangeAspect="1"/>
          </p:cNvPicPr>
          <p:nvPr/>
        </p:nvPicPr>
        <p:blipFill>
          <a:blip cstate="print"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5004" y="5270490"/>
            <a:ext cx="704061" cy="255319"/>
          </a:xfrm>
          <a:prstGeom prst="rect">
            <a:avLst/>
          </a:prstGeom>
        </p:spPr>
      </p:pic>
      <p:pic>
        <p:nvPicPr>
          <p:cNvPr id="179" name="Рисунок 178">
            <a:extLst>
              <a:ext uri="{FF2B5EF4-FFF2-40B4-BE49-F238E27FC236}">
                <a16:creationId xmlns:a16="http://schemas.microsoft.com/office/drawing/2014/main" id="{B8164D71-C298-430F-AABD-85B8516188D3}"/>
              </a:ext>
            </a:extLst>
          </p:cNvPr>
          <p:cNvPicPr>
            <a:picLocks noChangeAspect="1"/>
          </p:cNvPicPr>
          <p:nvPr/>
        </p:nvPicPr>
        <p:blipFill>
          <a:blip cstate="print"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2934" y="5213736"/>
            <a:ext cx="909112" cy="210008"/>
          </a:xfrm>
          <a:prstGeom prst="rect">
            <a:avLst/>
          </a:prstGeom>
        </p:spPr>
      </p:pic>
      <p:pic>
        <p:nvPicPr>
          <p:cNvPr id="180" name="Рисунок 179">
            <a:extLst>
              <a:ext uri="{FF2B5EF4-FFF2-40B4-BE49-F238E27FC236}">
                <a16:creationId xmlns:a16="http://schemas.microsoft.com/office/drawing/2014/main" id="{9AF3546A-6F4E-4468-87BF-DD50800B8FB3}"/>
              </a:ext>
            </a:extLst>
          </p:cNvPr>
          <p:cNvPicPr>
            <a:picLocks noChangeAspect="1"/>
          </p:cNvPicPr>
          <p:nvPr/>
        </p:nvPicPr>
        <p:blipFill>
          <a:blip cstate="print"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4611" y="4849517"/>
            <a:ext cx="937435" cy="202830"/>
          </a:xfrm>
          <a:prstGeom prst="rect">
            <a:avLst/>
          </a:prstGeom>
        </p:spPr>
      </p:pic>
      <p:pic>
        <p:nvPicPr>
          <p:cNvPr id="181" name="Рисунок 180">
            <a:extLst>
              <a:ext uri="{FF2B5EF4-FFF2-40B4-BE49-F238E27FC236}">
                <a16:creationId xmlns:a16="http://schemas.microsoft.com/office/drawing/2014/main" id="{BFF54CF4-0674-48A2-AB82-0E283D466FE2}"/>
              </a:ext>
            </a:extLst>
          </p:cNvPr>
          <p:cNvPicPr>
            <a:picLocks noChangeAspect="1"/>
          </p:cNvPicPr>
          <p:nvPr/>
        </p:nvPicPr>
        <p:blipFill>
          <a:blip cstate="print"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188" y="5759796"/>
            <a:ext cx="1103369" cy="218097"/>
          </a:xfrm>
          <a:prstGeom prst="rect">
            <a:avLst/>
          </a:prstGeom>
        </p:spPr>
      </p:pic>
      <p:pic>
        <p:nvPicPr>
          <p:cNvPr id="182" name="Рисунок 181">
            <a:extLst>
              <a:ext uri="{FF2B5EF4-FFF2-40B4-BE49-F238E27FC236}">
                <a16:creationId xmlns:a16="http://schemas.microsoft.com/office/drawing/2014/main" id="{3B1F5FE6-165A-4480-BEEF-A7AC847A9BD5}"/>
              </a:ext>
            </a:extLst>
          </p:cNvPr>
          <p:cNvPicPr>
            <a:picLocks noChangeAspect="1"/>
          </p:cNvPicPr>
          <p:nvPr/>
        </p:nvPicPr>
        <p:blipFill>
          <a:blip cstate="print"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784" y="5553093"/>
            <a:ext cx="682662" cy="376308"/>
          </a:xfrm>
          <a:prstGeom prst="rect">
            <a:avLst/>
          </a:prstGeom>
        </p:spPr>
      </p:pic>
      <p:pic>
        <p:nvPicPr>
          <p:cNvPr id="184" name="Рисунок 183">
            <a:extLst>
              <a:ext uri="{FF2B5EF4-FFF2-40B4-BE49-F238E27FC236}">
                <a16:creationId xmlns:a16="http://schemas.microsoft.com/office/drawing/2014/main" id="{EEBC8E5C-7AFE-479A-B748-6233D1DA077D}"/>
              </a:ext>
            </a:extLst>
          </p:cNvPr>
          <p:cNvPicPr>
            <a:picLocks noChangeAspect="1"/>
          </p:cNvPicPr>
          <p:nvPr/>
        </p:nvPicPr>
        <p:blipFill>
          <a:blip cstate="print"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2118" y="5597076"/>
            <a:ext cx="709821" cy="321477"/>
          </a:xfrm>
          <a:prstGeom prst="rect">
            <a:avLst/>
          </a:prstGeom>
        </p:spPr>
      </p:pic>
      <p:sp>
        <p:nvSpPr>
          <p:cNvPr id="185" name="Скругленный прямоугольник 1">
            <a:extLst>
              <a:ext uri="{FF2B5EF4-FFF2-40B4-BE49-F238E27FC236}">
                <a16:creationId xmlns:a16="http://schemas.microsoft.com/office/drawing/2014/main" id="{945A4C6A-E5DF-4A9D-A3B4-2C3F3277111D}"/>
              </a:ext>
            </a:extLst>
          </p:cNvPr>
          <p:cNvSpPr/>
          <p:nvPr/>
        </p:nvSpPr>
        <p:spPr>
          <a:xfrm>
            <a:off x="8084801" y="868827"/>
            <a:ext cx="2842255" cy="61624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dirty="0" lang="ru-RU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A3590E4F-449D-437F-B096-668CA2468F80}"/>
              </a:ext>
            </a:extLst>
          </p:cNvPr>
          <p:cNvSpPr txBox="1"/>
          <p:nvPr/>
        </p:nvSpPr>
        <p:spPr>
          <a:xfrm>
            <a:off x="7159150" y="6155777"/>
            <a:ext cx="2261618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800">
                <a:solidFill>
                  <a:schemeClr val="bg1"/>
                </a:solidFill>
                <a:latin charset="-52" pitchFamily="2" typeface="Montserrat"/>
              </a:rPr>
              <a:t>Организации, вошедшие </a:t>
            </a:r>
          </a:p>
          <a:p>
            <a:r>
              <a:rPr b="1" dirty="0" lang="ru-RU" sz="800">
                <a:solidFill>
                  <a:schemeClr val="bg1"/>
                </a:solidFill>
                <a:latin charset="-52" pitchFamily="2" typeface="Montserrat"/>
              </a:rPr>
              <a:t>в состав участников Евразийского НОЦ в 2023 году</a:t>
            </a:r>
          </a:p>
        </p:txBody>
      </p:sp>
      <p:pic>
        <p:nvPicPr>
          <p:cNvPr id="187" name="Рисунок 186">
            <a:extLst>
              <a:ext uri="{FF2B5EF4-FFF2-40B4-BE49-F238E27FC236}">
                <a16:creationId xmlns:a16="http://schemas.microsoft.com/office/drawing/2014/main" id="{72412FB9-4360-4496-84FF-3E6CBB9EFBEE}"/>
              </a:ext>
            </a:extLst>
          </p:cNvPr>
          <p:cNvPicPr>
            <a:picLocks noChangeAspect="1"/>
          </p:cNvPicPr>
          <p:nvPr/>
        </p:nvPicPr>
        <p:blipFill>
          <a:blip cstate="print" r:embed="rId29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4390" y="6188826"/>
            <a:ext cx="864902" cy="405080"/>
          </a:xfrm>
          <a:prstGeom prst="rect">
            <a:avLst/>
          </a:prstGeom>
        </p:spPr>
      </p:pic>
      <p:pic>
        <p:nvPicPr>
          <p:cNvPr id="188" name="Рисунок 187">
            <a:extLst>
              <a:ext uri="{FF2B5EF4-FFF2-40B4-BE49-F238E27FC236}">
                <a16:creationId xmlns:a16="http://schemas.microsoft.com/office/drawing/2014/main" id="{F66AD0EE-0423-45CD-A5EE-E2E34223F196}"/>
              </a:ext>
            </a:extLst>
          </p:cNvPr>
          <p:cNvPicPr>
            <a:picLocks noChangeAspect="1"/>
          </p:cNvPicPr>
          <p:nvPr/>
        </p:nvPicPr>
        <p:blipFill>
          <a:blip cstate="print" r:embed="rId30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0680" y="6208377"/>
            <a:ext cx="1098249" cy="279886"/>
          </a:xfrm>
          <a:prstGeom prst="rect">
            <a:avLst/>
          </a:prstGeom>
        </p:spPr>
      </p:pic>
      <p:pic>
        <p:nvPicPr>
          <p:cNvPr id="189" name="Рисунок 188">
            <a:extLst>
              <a:ext uri="{FF2B5EF4-FFF2-40B4-BE49-F238E27FC236}">
                <a16:creationId xmlns:a16="http://schemas.microsoft.com/office/drawing/2014/main" id="{E4B59B96-60A8-4F4B-B655-66036175BC81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31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1"/>
          <a:stretch/>
        </p:blipFill>
        <p:spPr>
          <a:xfrm>
            <a:off x="11431036" y="6177196"/>
            <a:ext cx="404904" cy="264622"/>
          </a:xfrm>
          <a:prstGeom prst="rect">
            <a:avLst/>
          </a:prstGeom>
        </p:spPr>
      </p:pic>
      <p:sp>
        <p:nvSpPr>
          <p:cNvPr id="190" name="TextBox 189">
            <a:extLst>
              <a:ext uri="{FF2B5EF4-FFF2-40B4-BE49-F238E27FC236}">
                <a16:creationId xmlns:a16="http://schemas.microsoft.com/office/drawing/2014/main" id="{F604D6CA-44B9-4F88-AE32-DD83BB4894A5}"/>
              </a:ext>
            </a:extLst>
          </p:cNvPr>
          <p:cNvSpPr txBox="1"/>
          <p:nvPr/>
        </p:nvSpPr>
        <p:spPr>
          <a:xfrm>
            <a:off x="9201062" y="851329"/>
            <a:ext cx="1693092" cy="600164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z="1100">
                <a:solidFill>
                  <a:schemeClr val="bg1"/>
                </a:solidFill>
                <a:latin charset="-52" panose="00000500000000000000" pitchFamily="2" typeface="Montserrat"/>
              </a:rPr>
              <a:t>участников </a:t>
            </a:r>
          </a:p>
          <a:p>
            <a:r>
              <a:rPr b="1" dirty="0" lang="ru-RU" sz="1100">
                <a:solidFill>
                  <a:schemeClr val="bg1"/>
                </a:solidFill>
                <a:latin charset="-52" panose="00000500000000000000" pitchFamily="2" typeface="Montserrat"/>
              </a:rPr>
              <a:t>Евразийского НОЦ </a:t>
            </a:r>
          </a:p>
          <a:p>
            <a:r>
              <a:rPr b="1" dirty="0" lang="ru-RU" sz="1100">
                <a:solidFill>
                  <a:schemeClr val="bg1"/>
                </a:solidFill>
                <a:latin charset="-52" panose="00000500000000000000" pitchFamily="2" typeface="Montserrat"/>
              </a:rPr>
              <a:t>мирового уровня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A9D13D96-9C49-4C0C-B1AC-9788F5F0E96B}"/>
              </a:ext>
            </a:extLst>
          </p:cNvPr>
          <p:cNvSpPr txBox="1"/>
          <p:nvPr/>
        </p:nvSpPr>
        <p:spPr>
          <a:xfrm>
            <a:off x="8344461" y="900297"/>
            <a:ext cx="683200" cy="584775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z="3200">
                <a:solidFill>
                  <a:schemeClr val="bg1"/>
                </a:solidFill>
                <a:latin charset="-52" panose="00000500000000000000" pitchFamily="2" typeface="Montserrat"/>
              </a:rPr>
              <a:t>37</a:t>
            </a:r>
          </a:p>
        </p:txBody>
      </p:sp>
      <p:sp>
        <p:nvSpPr>
          <p:cNvPr id="213" name="Скругленный прямоугольник 1">
            <a:extLst>
              <a:ext uri="{FF2B5EF4-FFF2-40B4-BE49-F238E27FC236}">
                <a16:creationId xmlns:a16="http://schemas.microsoft.com/office/drawing/2014/main" id="{81BBBE02-07B3-4B14-A32F-CC4DB71C2937}"/>
              </a:ext>
            </a:extLst>
          </p:cNvPr>
          <p:cNvSpPr/>
          <p:nvPr/>
        </p:nvSpPr>
        <p:spPr>
          <a:xfrm>
            <a:off x="179516" y="2219783"/>
            <a:ext cx="2980734" cy="267829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728809FE-61C4-4D63-82CF-28F481C34296}"/>
              </a:ext>
            </a:extLst>
          </p:cNvPr>
          <p:cNvSpPr txBox="1"/>
          <p:nvPr/>
        </p:nvSpPr>
        <p:spPr>
          <a:xfrm>
            <a:off x="210822" y="2250889"/>
            <a:ext cx="2724814" cy="26161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1100">
                <a:solidFill>
                  <a:schemeClr val="bg1"/>
                </a:solidFill>
                <a:latin charset="-52" panose="00000500000000000000" pitchFamily="2" typeface="Montserrat"/>
              </a:rPr>
              <a:t>НАПРАВЛЕНИЯ ДЕЯТЕЛЬНОСТИ</a:t>
            </a:r>
          </a:p>
        </p:txBody>
      </p:sp>
      <p:pic>
        <p:nvPicPr>
          <p:cNvPr id="216" name="Рисунок 215">
            <a:extLst>
              <a:ext uri="{FF2B5EF4-FFF2-40B4-BE49-F238E27FC236}">
                <a16:creationId xmlns:a16="http://schemas.microsoft.com/office/drawing/2014/main" id="{D58280F0-E2B9-4698-A18F-C44745DF342B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1" l="413" r="698" t="569"/>
          <a:stretch/>
        </p:blipFill>
        <p:spPr>
          <a:xfrm>
            <a:off x="1086716" y="3747655"/>
            <a:ext cx="509588" cy="516733"/>
          </a:xfrm>
          <a:prstGeom prst="rect">
            <a:avLst/>
          </a:prstGeom>
        </p:spPr>
      </p:pic>
      <p:sp>
        <p:nvSpPr>
          <p:cNvPr id="222" name="TextBox 221">
            <a:extLst>
              <a:ext uri="{FF2B5EF4-FFF2-40B4-BE49-F238E27FC236}">
                <a16:creationId xmlns:a16="http://schemas.microsoft.com/office/drawing/2014/main" id="{13ED898F-0CEC-46E7-835C-4C0189916BAB}"/>
              </a:ext>
            </a:extLst>
          </p:cNvPr>
          <p:cNvSpPr txBox="1"/>
          <p:nvPr/>
        </p:nvSpPr>
        <p:spPr>
          <a:xfrm>
            <a:off x="4463184" y="3890465"/>
            <a:ext cx="1019968" cy="33855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marL="12700" marR="5080">
              <a:spcBef>
                <a:spcPts val="30"/>
              </a:spcBef>
            </a:pPr>
            <a:r>
              <a:rPr dirty="0" kern="0" lang="ru-RU" sz="800">
                <a:solidFill>
                  <a:schemeClr val="bg1"/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НОВАЯ СРЕДА</a:t>
            </a:r>
          </a:p>
          <a:p>
            <a:pPr marL="12700" marR="5080">
              <a:spcBef>
                <a:spcPts val="30"/>
              </a:spcBef>
            </a:pPr>
            <a:r>
              <a:rPr dirty="0" kern="0" lang="ru-RU" sz="800">
                <a:solidFill>
                  <a:schemeClr val="bg1"/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ЖИЗНИ</a:t>
            </a:r>
            <a:endParaRPr dirty="0" lang="ru-RU" sz="800"/>
          </a:p>
        </p:txBody>
      </p:sp>
      <p:pic>
        <p:nvPicPr>
          <p:cNvPr id="223" name="Рисунок 222">
            <a:extLst>
              <a:ext uri="{FF2B5EF4-FFF2-40B4-BE49-F238E27FC236}">
                <a16:creationId xmlns:a16="http://schemas.microsoft.com/office/drawing/2014/main" id="{92046A2F-5E6E-4979-84FB-EA2366395855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" l="583" r="538" t="383"/>
          <a:stretch/>
        </p:blipFill>
        <p:spPr>
          <a:xfrm>
            <a:off x="234444" y="3223780"/>
            <a:ext cx="519112" cy="523875"/>
          </a:xfrm>
          <a:prstGeom prst="rect">
            <a:avLst/>
          </a:prstGeom>
        </p:spPr>
      </p:pic>
      <p:sp>
        <p:nvSpPr>
          <p:cNvPr id="224" name="TextBox 223">
            <a:extLst>
              <a:ext uri="{FF2B5EF4-FFF2-40B4-BE49-F238E27FC236}">
                <a16:creationId xmlns:a16="http://schemas.microsoft.com/office/drawing/2014/main" id="{12BF4159-7CCA-4DA6-87AE-EA539109025D}"/>
              </a:ext>
            </a:extLst>
          </p:cNvPr>
          <p:cNvSpPr txBox="1"/>
          <p:nvPr/>
        </p:nvSpPr>
        <p:spPr>
          <a:xfrm>
            <a:off x="753556" y="3246233"/>
            <a:ext cx="1385115" cy="46166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marL="12700" marR="5080">
              <a:spcBef>
                <a:spcPts val="30"/>
              </a:spcBef>
            </a:pPr>
            <a:r>
              <a:rPr dirty="0" kern="0" lang="ru-RU" sz="800">
                <a:solidFill>
                  <a:schemeClr val="bg1"/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ЦИФРОВАЯ И «ЗЕЛЕНАЯ» ХИМИЯ, ЭНЕРГЕТИКА</a:t>
            </a:r>
            <a:endParaRPr dirty="0" lang="ru-RU" sz="800"/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1B194497-2958-490B-B326-7D38028F4771}"/>
              </a:ext>
            </a:extLst>
          </p:cNvPr>
          <p:cNvSpPr txBox="1"/>
          <p:nvPr/>
        </p:nvSpPr>
        <p:spPr>
          <a:xfrm>
            <a:off x="1765128" y="3713633"/>
            <a:ext cx="1462302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marL="12700" marR="5080">
              <a:spcBef>
                <a:spcPts val="30"/>
              </a:spcBef>
            </a:pPr>
            <a:r>
              <a:rPr dirty="0" kern="0" lang="ru-RU" sz="800">
                <a:solidFill>
                  <a:schemeClr val="bg1"/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ПЕРЕДОВЫЕ ПРОИЗВОДСТВЕННЫЕ</a:t>
            </a:r>
          </a:p>
          <a:p>
            <a:pPr marL="12700" marR="5080">
              <a:spcBef>
                <a:spcPts val="30"/>
              </a:spcBef>
            </a:pPr>
            <a:r>
              <a:rPr dirty="0" kern="0" lang="ru-RU" sz="800">
                <a:solidFill>
                  <a:schemeClr val="bg1"/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ТЕХНОЛОГИИ И ИНЖИНИРИНГ</a:t>
            </a:r>
            <a:endParaRPr dirty="0" lang="ru-RU" sz="800"/>
          </a:p>
        </p:txBody>
      </p:sp>
      <p:pic>
        <p:nvPicPr>
          <p:cNvPr id="226" name="Рисунок 225">
            <a:extLst>
              <a:ext uri="{FF2B5EF4-FFF2-40B4-BE49-F238E27FC236}">
                <a16:creationId xmlns:a16="http://schemas.microsoft.com/office/drawing/2014/main" id="{DC50A280-8BE2-47E2-928B-C84CAD5223DF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025" l="1666" r="661" t="63"/>
          <a:stretch/>
        </p:blipFill>
        <p:spPr>
          <a:xfrm>
            <a:off x="3181487" y="3230605"/>
            <a:ext cx="499252" cy="492919"/>
          </a:xfrm>
          <a:prstGeom prst="rect">
            <a:avLst/>
          </a:prstGeom>
        </p:spPr>
      </p:pic>
      <p:sp>
        <p:nvSpPr>
          <p:cNvPr id="227" name="TextBox 226">
            <a:extLst>
              <a:ext uri="{FF2B5EF4-FFF2-40B4-BE49-F238E27FC236}">
                <a16:creationId xmlns:a16="http://schemas.microsoft.com/office/drawing/2014/main" id="{9BE69207-38A0-46BD-BC60-8C463BE28DF8}"/>
              </a:ext>
            </a:extLst>
          </p:cNvPr>
          <p:cNvSpPr txBox="1"/>
          <p:nvPr/>
        </p:nvSpPr>
        <p:spPr>
          <a:xfrm>
            <a:off x="3858439" y="3369344"/>
            <a:ext cx="1114729" cy="338554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pPr marL="12700" marR="5080">
              <a:spcBef>
                <a:spcPts val="30"/>
              </a:spcBef>
            </a:pPr>
            <a:r>
              <a:rPr dirty="0" kern="0" lang="ru-RU" sz="800">
                <a:solidFill>
                  <a:schemeClr val="bg1"/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БИОМЕДИЦИНА</a:t>
            </a:r>
          </a:p>
          <a:p>
            <a:pPr marL="12700" marR="5080">
              <a:spcBef>
                <a:spcPts val="30"/>
              </a:spcBef>
            </a:pPr>
            <a:r>
              <a:rPr dirty="0" kern="0" lang="ru-RU" sz="800">
                <a:solidFill>
                  <a:schemeClr val="bg1"/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И ГЕНЕТИКА</a:t>
            </a:r>
            <a:endParaRPr dirty="0" lang="ru-RU" sz="800"/>
          </a:p>
        </p:txBody>
      </p:sp>
      <p:pic>
        <p:nvPicPr>
          <p:cNvPr id="228" name="Рисунок 227">
            <a:extLst>
              <a:ext uri="{FF2B5EF4-FFF2-40B4-BE49-F238E27FC236}">
                <a16:creationId xmlns:a16="http://schemas.microsoft.com/office/drawing/2014/main" id="{DAA2FB9E-B380-4A4A-AA9E-215A781609E7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9" l="691" r="1172" t="53877"/>
          <a:stretch/>
        </p:blipFill>
        <p:spPr>
          <a:xfrm>
            <a:off x="3594482" y="3789867"/>
            <a:ext cx="501650" cy="539750"/>
          </a:xfrm>
          <a:prstGeom prst="rect">
            <a:avLst/>
          </a:prstGeom>
        </p:spPr>
      </p:pic>
      <p:sp>
        <p:nvSpPr>
          <p:cNvPr id="230" name="Скругленный прямоугольник 1">
            <a:extLst>
              <a:ext uri="{FF2B5EF4-FFF2-40B4-BE49-F238E27FC236}">
                <a16:creationId xmlns:a16="http://schemas.microsoft.com/office/drawing/2014/main" id="{9EAB47AD-5439-4021-9106-5C7DBA61220A}"/>
              </a:ext>
            </a:extLst>
          </p:cNvPr>
          <p:cNvSpPr/>
          <p:nvPr/>
        </p:nvSpPr>
        <p:spPr>
          <a:xfrm>
            <a:off x="215877" y="845361"/>
            <a:ext cx="2406554" cy="267829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dirty="0" lang="ru-RU"/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C67305EB-5B4F-42CC-829D-BF0BEAD3E6F8}"/>
              </a:ext>
            </a:extLst>
          </p:cNvPr>
          <p:cNvSpPr txBox="1"/>
          <p:nvPr/>
        </p:nvSpPr>
        <p:spPr>
          <a:xfrm>
            <a:off x="249124" y="847492"/>
            <a:ext cx="2401279" cy="26161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1100">
                <a:solidFill>
                  <a:schemeClr val="bg1"/>
                </a:solidFill>
                <a:latin charset="-52" panose="00000500000000000000" pitchFamily="2" typeface="Montserrat"/>
              </a:rPr>
              <a:t>СТРАТЕГИЧЕСКАЯ ЦЕЛЬ </a:t>
            </a: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7D35D1E9-E3DC-4FB3-AC88-205ECAC2DA8F}"/>
              </a:ext>
            </a:extLst>
          </p:cNvPr>
          <p:cNvSpPr txBox="1"/>
          <p:nvPr/>
        </p:nvSpPr>
        <p:spPr>
          <a:xfrm>
            <a:off x="149913" y="1171594"/>
            <a:ext cx="6360137" cy="93871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z="1100">
                <a:solidFill>
                  <a:schemeClr val="bg1"/>
                </a:solidFill>
                <a:latin charset="-52" pitchFamily="2" typeface="Montserrat"/>
              </a:rPr>
              <a:t>Кратный рост вклада науки, образования и технологий в социально-экономическое развитие региона и страны, выраженное в увеличении вклада участников Центра в достижение национальных целей развития Российской Федерации, определенных Указом Президента РФ от 21 июля 2020 года №474 </a:t>
            </a:r>
            <a:br>
              <a:rPr dirty="0" lang="ru-RU" sz="1100">
                <a:solidFill>
                  <a:schemeClr val="bg1"/>
                </a:solidFill>
                <a:latin charset="-52" pitchFamily="2" typeface="Montserrat"/>
              </a:rPr>
            </a:br>
            <a:r>
              <a:rPr dirty="0" lang="ru-RU" sz="1100">
                <a:solidFill>
                  <a:schemeClr val="bg1"/>
                </a:solidFill>
                <a:latin charset="-52" pitchFamily="2" typeface="Montserrat"/>
              </a:rPr>
              <a:t>«О национальных целях развития Российской Федерации на период до 2030 года»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B908DC44-43F8-42BF-8CBE-EB201070DFC0}"/>
              </a:ext>
            </a:extLst>
          </p:cNvPr>
          <p:cNvSpPr/>
          <p:nvPr/>
        </p:nvSpPr>
        <p:spPr>
          <a:xfrm>
            <a:off x="11978768" y="6584086"/>
            <a:ext cx="213232" cy="264622"/>
          </a:xfrm>
          <a:prstGeom prst="rect">
            <a:avLst/>
          </a:prstGeom>
          <a:solidFill>
            <a:srgbClr val="1CC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1000">
                <a:solidFill>
                  <a:srgbClr val="000051"/>
                </a:solidFill>
                <a:latin charset="-52" panose="00000500000000000000" pitchFamily="2" typeface="Montserrat"/>
              </a:rPr>
              <a:t>2</a:t>
            </a:r>
          </a:p>
        </p:txBody>
      </p:sp>
      <p:cxnSp>
        <p:nvCxnSpPr>
          <p:cNvPr id="251" name="Прямая соединительная линия 250">
            <a:extLst>
              <a:ext uri="{FF2B5EF4-FFF2-40B4-BE49-F238E27FC236}">
                <a16:creationId xmlns:a16="http://schemas.microsoft.com/office/drawing/2014/main" id="{2AB37AD8-8FC5-400F-AC22-F8E529F1906C}"/>
              </a:ext>
            </a:extLst>
          </p:cNvPr>
          <p:cNvCxnSpPr/>
          <p:nvPr/>
        </p:nvCxnSpPr>
        <p:spPr>
          <a:xfrm>
            <a:off x="7201377" y="2941913"/>
            <a:ext cx="4762500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0E803E54-09B7-2744-9993-1AAE1F9FADE9}"/>
              </a:ext>
            </a:extLst>
          </p:cNvPr>
          <p:cNvGrpSpPr/>
          <p:nvPr/>
        </p:nvGrpSpPr>
        <p:grpSpPr>
          <a:xfrm>
            <a:off x="11092674" y="4986889"/>
            <a:ext cx="949528" cy="390332"/>
            <a:chOff x="11109563" y="4837089"/>
            <a:chExt cx="949528" cy="39033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38B40D5-C499-3B07-BBC5-D8BBDF2F6A15}"/>
                </a:ext>
              </a:extLst>
            </p:cNvPr>
            <p:cNvSpPr txBox="1"/>
            <p:nvPr/>
          </p:nvSpPr>
          <p:spPr>
            <a:xfrm>
              <a:off x="11109563" y="4996589"/>
              <a:ext cx="94952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ctr"/>
              <a:r>
                <a:rPr b="1" dirty="0" i="0" lang="ru-RU" sz="900">
                  <a:solidFill>
                    <a:schemeClr val="bg1"/>
                  </a:solidFill>
                  <a:effectLst/>
                  <a:latin charset="-52" panose="00000500000000000000" pitchFamily="2" typeface="Montserrat"/>
                </a:rPr>
                <a:t>УК НОЦ РБ</a:t>
              </a:r>
              <a:endParaRPr dirty="0" lang="ru-RU" sz="900"/>
            </a:p>
          </p:txBody>
        </p:sp>
        <p:pic>
          <p:nvPicPr>
            <p:cNvPr descr="Изображение выглядит как текст&#10;&#10;Автоматически созданное описание" id="4" name="Рисунок 3">
              <a:extLst>
                <a:ext uri="{FF2B5EF4-FFF2-40B4-BE49-F238E27FC236}">
                  <a16:creationId xmlns:a16="http://schemas.microsoft.com/office/drawing/2014/main" id="{FCA53CDE-191D-E7FC-0834-D6D1677D315B}"/>
                </a:ext>
              </a:extLst>
            </p:cNvPr>
            <p:cNvPicPr>
              <a:picLocks noChangeAspect="1"/>
            </p:cNvPicPr>
            <p:nvPr/>
          </p:nvPicPr>
          <p:blipFill>
            <a:blip cstate="print"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39191" y="4837089"/>
              <a:ext cx="672286" cy="198967"/>
            </a:xfrm>
            <a:prstGeom prst="rect">
              <a:avLst/>
            </a:prstGeom>
          </p:spPr>
        </p:pic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A9D13D96-9C49-4C0C-B1AC-9788F5F0E96B}"/>
              </a:ext>
            </a:extLst>
          </p:cNvPr>
          <p:cNvSpPr txBox="1"/>
          <p:nvPr/>
        </p:nvSpPr>
        <p:spPr>
          <a:xfrm>
            <a:off x="1033311" y="4924029"/>
            <a:ext cx="1085763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z="3200">
                <a:solidFill>
                  <a:schemeClr val="bg1"/>
                </a:solidFill>
                <a:latin charset="-52" panose="00000500000000000000" pitchFamily="2" typeface="Montserrat"/>
              </a:rPr>
              <a:t>90%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9D13D96-9C49-4C0C-B1AC-9788F5F0E96B}"/>
              </a:ext>
            </a:extLst>
          </p:cNvPr>
          <p:cNvSpPr txBox="1"/>
          <p:nvPr/>
        </p:nvSpPr>
        <p:spPr>
          <a:xfrm>
            <a:off x="2119074" y="4984030"/>
            <a:ext cx="3209383" cy="60016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lvl="0"/>
            <a:r>
              <a:rPr b="1" dirty="0" lang="ru-RU" sz="1100">
                <a:solidFill>
                  <a:prstClr val="white"/>
                </a:solidFill>
                <a:latin charset="-52" panose="00000500000000000000" pitchFamily="2" typeface="Montserrat"/>
              </a:rPr>
              <a:t>участников Евразийского НОЦ </a:t>
            </a:r>
          </a:p>
          <a:p>
            <a:pPr lvl="0"/>
            <a:r>
              <a:rPr b="1" dirty="0" lang="ru-RU" sz="1100">
                <a:solidFill>
                  <a:prstClr val="white"/>
                </a:solidFill>
                <a:latin charset="-52" panose="00000500000000000000" pitchFamily="2" typeface="Montserrat"/>
              </a:rPr>
              <a:t>являются членами ТПП РБ</a:t>
            </a:r>
          </a:p>
          <a:p>
            <a:pPr lvl="0"/>
            <a:endParaRPr b="1" dirty="0" lang="ru-RU" sz="1100">
              <a:solidFill>
                <a:prstClr val="white"/>
              </a:solidFill>
              <a:latin charset="-52" panose="00000500000000000000" pitchFamily="2"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63216499"/>
      </p:ext>
    </p:extLst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Рисунок 6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205" y="1195506"/>
            <a:ext cx="11150862" cy="2171388"/>
          </a:xfrm>
          <a:prstGeom prst="rect">
            <a:avLst/>
          </a:prstGeom>
        </p:spPr>
      </p:pic>
      <p:sp>
        <p:nvSpPr>
          <p:cNvPr id="90" name="Заголовок 1">
            <a:extLst>
              <a:ext uri="{FF2B5EF4-FFF2-40B4-BE49-F238E27FC236}">
                <a16:creationId xmlns:a16="http://schemas.microsoft.com/office/drawing/2014/main" id="{6C45530E-4DEB-41F7-AD2C-3ABE86BAEEA3}"/>
              </a:ext>
            </a:extLst>
          </p:cNvPr>
          <p:cNvSpPr txBox="1">
            <a:spLocks/>
          </p:cNvSpPr>
          <p:nvPr/>
        </p:nvSpPr>
        <p:spPr>
          <a:xfrm>
            <a:off x="146120" y="167693"/>
            <a:ext cx="11461021" cy="534818"/>
          </a:xfrm>
          <a:prstGeom prst="rect">
            <a:avLst/>
          </a:prstGeom>
        </p:spPr>
        <p:txBody>
          <a:bodyPr anchor="b" bIns="45720" lIns="91440" rIns="91440" rtlCol="0" tIns="45720" vert="horz">
            <a:noAutofit/>
          </a:bodyPr>
          <a:lstStyle>
            <a:lvl1pPr algn="ctr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b="1" dirty="0" lang="ru-RU" sz="1800">
                <a:solidFill>
                  <a:schemeClr val="bg1"/>
                </a:solidFill>
                <a:latin charset="-52" pitchFamily="2" typeface="Montserrat ExtraBold"/>
              </a:rPr>
              <a:t>ТПП РБ и ЕВРАЗИЙСКИЙ НОЦ  </a:t>
            </a:r>
          </a:p>
          <a:p>
            <a:pPr algn="l"/>
            <a:r>
              <a:rPr b="1" dirty="0" lang="ru-RU" sz="1800">
                <a:solidFill>
                  <a:schemeClr val="bg1"/>
                </a:solidFill>
                <a:latin charset="-52" pitchFamily="2" typeface="Montserrat ExtraBold"/>
              </a:rPr>
              <a:t>ИТОГИ И ПЕРСПЕКТИВЫ</a:t>
            </a:r>
          </a:p>
        </p:txBody>
      </p:sp>
      <p:pic>
        <p:nvPicPr>
          <p:cNvPr descr="Изображение выглядит как текст&#10;&#10;Автоматически созданное описание" id="61" name="Рисунок 60">
            <a:extLst>
              <a:ext uri="{FF2B5EF4-FFF2-40B4-BE49-F238E27FC236}">
                <a16:creationId xmlns:a16="http://schemas.microsoft.com/office/drawing/2014/main" id="{B289ED68-058F-4035-B3B3-742D7BC397AB}"/>
              </a:ext>
            </a:extLst>
          </p:cNvPr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8888" y="254612"/>
            <a:ext cx="1862179" cy="394704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B908DC44-43F8-42BF-8CBE-EB201070DFC0}"/>
              </a:ext>
            </a:extLst>
          </p:cNvPr>
          <p:cNvSpPr/>
          <p:nvPr/>
        </p:nvSpPr>
        <p:spPr>
          <a:xfrm>
            <a:off x="11978768" y="6601338"/>
            <a:ext cx="213232" cy="264622"/>
          </a:xfrm>
          <a:prstGeom prst="rect">
            <a:avLst/>
          </a:prstGeom>
          <a:solidFill>
            <a:srgbClr val="1CC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1000">
                <a:solidFill>
                  <a:srgbClr val="000051"/>
                </a:solidFill>
                <a:latin charset="-52" panose="00000500000000000000" pitchFamily="2" typeface="Montserrat"/>
              </a:rPr>
              <a:t>3</a:t>
            </a:r>
          </a:p>
        </p:txBody>
      </p:sp>
      <p:sp>
        <p:nvSpPr>
          <p:cNvPr id="111" name="object 96">
            <a:extLst>
              <a:ext uri="{FF2B5EF4-FFF2-40B4-BE49-F238E27FC236}">
                <a16:creationId xmlns:a16="http://schemas.microsoft.com/office/drawing/2014/main" id="{FD97B09B-77AF-424E-944A-63B5BFBE77CB}"/>
              </a:ext>
            </a:extLst>
          </p:cNvPr>
          <p:cNvSpPr txBox="1"/>
          <p:nvPr/>
        </p:nvSpPr>
        <p:spPr>
          <a:xfrm>
            <a:off x="1061054" y="3750096"/>
            <a:ext cx="2051407" cy="259686"/>
          </a:xfrm>
          <a:prstGeom prst="rect">
            <a:avLst/>
          </a:prstGeom>
        </p:spPr>
        <p:txBody>
          <a:bodyPr bIns="0" lIns="0" rIns="0" rtlCol="0" tIns="13335" vert="horz" wrap="square">
            <a:spAutoFit/>
          </a:bodyPr>
          <a:lstStyle/>
          <a:p>
            <a:pPr algn="ctr" marL="12700"/>
            <a:r>
              <a:rPr b="1" dirty="0" kern="0" lang="ru-RU" sz="1600">
                <a:solidFill>
                  <a:srgbClr val="1CC7FF"/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2021 год</a:t>
            </a:r>
          </a:p>
        </p:txBody>
      </p:sp>
      <p:sp>
        <p:nvSpPr>
          <p:cNvPr id="113" name="object 96">
            <a:extLst>
              <a:ext uri="{FF2B5EF4-FFF2-40B4-BE49-F238E27FC236}">
                <a16:creationId xmlns:a16="http://schemas.microsoft.com/office/drawing/2014/main" id="{FAD63651-A086-47F3-A901-06442FD99877}"/>
              </a:ext>
            </a:extLst>
          </p:cNvPr>
          <p:cNvSpPr txBox="1"/>
          <p:nvPr/>
        </p:nvSpPr>
        <p:spPr>
          <a:xfrm>
            <a:off x="4979138" y="3734354"/>
            <a:ext cx="2036618" cy="259686"/>
          </a:xfrm>
          <a:prstGeom prst="rect">
            <a:avLst/>
          </a:prstGeom>
        </p:spPr>
        <p:txBody>
          <a:bodyPr bIns="0" lIns="0" rIns="0" rtlCol="0" tIns="13335" vert="horz" wrap="square">
            <a:spAutoFit/>
          </a:bodyPr>
          <a:lstStyle/>
          <a:p>
            <a:pPr algn="ctr" marL="12700"/>
            <a:r>
              <a:rPr b="1" dirty="0" kern="0" lang="ru-RU" sz="1600">
                <a:solidFill>
                  <a:srgbClr val="1CC7FF"/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2022 год</a:t>
            </a:r>
          </a:p>
        </p:txBody>
      </p:sp>
      <p:sp>
        <p:nvSpPr>
          <p:cNvPr id="114" name="object 96">
            <a:extLst>
              <a:ext uri="{FF2B5EF4-FFF2-40B4-BE49-F238E27FC236}">
                <a16:creationId xmlns:a16="http://schemas.microsoft.com/office/drawing/2014/main" id="{8FACFBE1-EBDD-4425-A088-A6E9DBB39BD3}"/>
              </a:ext>
            </a:extLst>
          </p:cNvPr>
          <p:cNvSpPr txBox="1"/>
          <p:nvPr/>
        </p:nvSpPr>
        <p:spPr>
          <a:xfrm>
            <a:off x="8869571" y="3734354"/>
            <a:ext cx="2234979" cy="259686"/>
          </a:xfrm>
          <a:prstGeom prst="rect">
            <a:avLst/>
          </a:prstGeom>
        </p:spPr>
        <p:txBody>
          <a:bodyPr bIns="0" lIns="0" rIns="0" rtlCol="0" tIns="13335" vert="horz" wrap="square">
            <a:spAutoFit/>
          </a:bodyPr>
          <a:lstStyle/>
          <a:p>
            <a:pPr algn="ctr" marL="12700"/>
            <a:r>
              <a:rPr b="1" dirty="0" kern="0" lang="ru-RU" sz="1600">
                <a:solidFill>
                  <a:srgbClr val="1CC7FF"/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2023 год</a:t>
            </a:r>
          </a:p>
        </p:txBody>
      </p:sp>
      <p:sp>
        <p:nvSpPr>
          <p:cNvPr id="115" name="Прямоугольник: скругленные углы 114">
            <a:extLst>
              <a:ext uri="{FF2B5EF4-FFF2-40B4-BE49-F238E27FC236}">
                <a16:creationId xmlns:a16="http://schemas.microsoft.com/office/drawing/2014/main" id="{85886F11-DD04-4DC0-B4D5-566CE83C9ED1}"/>
              </a:ext>
            </a:extLst>
          </p:cNvPr>
          <p:cNvSpPr/>
          <p:nvPr/>
        </p:nvSpPr>
        <p:spPr>
          <a:xfrm>
            <a:off x="440576" y="3591097"/>
            <a:ext cx="3424842" cy="3018251"/>
          </a:xfrm>
          <a:prstGeom prst="roundRect">
            <a:avLst/>
          </a:prstGeom>
          <a:noFill/>
          <a:ln w="38100">
            <a:solidFill>
              <a:srgbClr val="1CC7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28" name="object 106">
            <a:extLst>
              <a:ext uri="{FF2B5EF4-FFF2-40B4-BE49-F238E27FC236}">
                <a16:creationId xmlns:a16="http://schemas.microsoft.com/office/drawing/2014/main" id="{9AD706D2-C0F0-43E3-BA56-134968BB81F7}"/>
              </a:ext>
            </a:extLst>
          </p:cNvPr>
          <p:cNvSpPr txBox="1"/>
          <p:nvPr/>
        </p:nvSpPr>
        <p:spPr>
          <a:xfrm>
            <a:off x="658905" y="4055052"/>
            <a:ext cx="2926080" cy="364843"/>
          </a:xfrm>
          <a:prstGeom prst="rect">
            <a:avLst/>
          </a:prstGeom>
        </p:spPr>
        <p:txBody>
          <a:bodyPr bIns="0" lIns="0" rIns="0" rtlCol="0" tIns="13335" vert="horz" wrap="square">
            <a:spAutoFit/>
          </a:bodyPr>
          <a:lstStyle>
            <a:defPPr>
              <a:defRPr lang="ru-RU"/>
            </a:defPPr>
            <a:lvl1pPr algn="l" defTabSz="914400" eaLnBrk="1" hangingPunct="1" latinLnBrk="0" marL="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marL="12700" marR="5080">
              <a:lnSpc>
                <a:spcPct val="100000"/>
              </a:lnSpc>
              <a:spcBef>
                <a:spcPts val="105"/>
              </a:spcBef>
            </a:pPr>
            <a:r>
              <a:rPr b="1" dirty="0" kern="0" lang="ru-RU" sz="1100">
                <a:solidFill>
                  <a:schemeClr val="bg1"/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Договор на оказание услуг</a:t>
            </a:r>
            <a:r>
              <a:rPr dirty="0" kern="0" lang="ru-RU" sz="1100">
                <a:solidFill>
                  <a:schemeClr val="bg1"/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, </a:t>
            </a:r>
          </a:p>
          <a:p>
            <a:pPr algn="ctr" marL="12700" marR="5080">
              <a:lnSpc>
                <a:spcPct val="100000"/>
              </a:lnSpc>
              <a:spcBef>
                <a:spcPts val="105"/>
              </a:spcBef>
            </a:pPr>
            <a:r>
              <a:rPr dirty="0" kern="0" lang="ru-RU" sz="1100">
                <a:solidFill>
                  <a:schemeClr val="bg1"/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в том числе:</a:t>
            </a:r>
            <a:endParaRPr dirty="0" kern="0" sz="1100">
              <a:solidFill>
                <a:schemeClr val="bg1"/>
              </a:solidFill>
              <a:latin charset="-52" panose="00000500000000000000" pitchFamily="2" typeface="Montserrat"/>
              <a:cs charset="0" panose="020B0604020202020204" pitchFamily="34" typeface="Arial"/>
            </a:endParaRPr>
          </a:p>
        </p:txBody>
      </p:sp>
      <p:sp>
        <p:nvSpPr>
          <p:cNvPr id="132" name="Прямоугольник: скругленные углы 131">
            <a:extLst>
              <a:ext uri="{FF2B5EF4-FFF2-40B4-BE49-F238E27FC236}">
                <a16:creationId xmlns:a16="http://schemas.microsoft.com/office/drawing/2014/main" id="{91C70B7D-E993-431E-98DB-26F7DE20F322}"/>
              </a:ext>
            </a:extLst>
          </p:cNvPr>
          <p:cNvSpPr/>
          <p:nvPr/>
        </p:nvSpPr>
        <p:spPr>
          <a:xfrm>
            <a:off x="4168980" y="3591097"/>
            <a:ext cx="3608566" cy="3033332"/>
          </a:xfrm>
          <a:prstGeom prst="roundRect">
            <a:avLst/>
          </a:prstGeom>
          <a:noFill/>
          <a:ln w="38100">
            <a:solidFill>
              <a:srgbClr val="1CC7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33" name="object 101">
            <a:extLst>
              <a:ext uri="{FF2B5EF4-FFF2-40B4-BE49-F238E27FC236}">
                <a16:creationId xmlns:a16="http://schemas.microsoft.com/office/drawing/2014/main" id="{1D5559D9-FB1B-402F-ADFB-27EDEA9588EB}"/>
              </a:ext>
            </a:extLst>
          </p:cNvPr>
          <p:cNvSpPr txBox="1"/>
          <p:nvPr/>
        </p:nvSpPr>
        <p:spPr>
          <a:xfrm>
            <a:off x="4280586" y="3998058"/>
            <a:ext cx="3192087" cy="689932"/>
          </a:xfrm>
          <a:prstGeom prst="rect">
            <a:avLst/>
          </a:prstGeom>
        </p:spPr>
        <p:txBody>
          <a:bodyPr bIns="0" lIns="0" rIns="0" rtlCol="0" tIns="12700" vert="horz" wrap="square">
            <a:spAutoFit/>
          </a:bodyPr>
          <a:lstStyle>
            <a:defPPr>
              <a:defRPr lang="ru-RU"/>
            </a:defPPr>
            <a:lvl1pPr algn="l" defTabSz="914400" eaLnBrk="1" hangingPunct="1" latinLnBrk="0" marL="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marL="12700" marR="5080">
              <a:lnSpc>
                <a:spcPct val="100000"/>
              </a:lnSpc>
              <a:spcBef>
                <a:spcPts val="100"/>
              </a:spcBef>
            </a:pPr>
            <a:r>
              <a:rPr b="1" dirty="0" kern="0" lang="ru-RU" sz="1100">
                <a:solidFill>
                  <a:schemeClr val="bg1"/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Официальное открытие Международного года фундаментальных наук в интересах устойчивого развития</a:t>
            </a:r>
            <a:endParaRPr b="1" dirty="0" kern="0" sz="1100">
              <a:solidFill>
                <a:schemeClr val="bg1"/>
              </a:solidFill>
              <a:latin charset="-52" panose="00000500000000000000" pitchFamily="2" typeface="Montserrat"/>
              <a:cs charset="0" panose="020B0604020202020204" pitchFamily="34" typeface="Arial"/>
            </a:endParaRPr>
          </a:p>
        </p:txBody>
      </p:sp>
      <p:sp>
        <p:nvSpPr>
          <p:cNvPr id="137" name="Прямоугольник: скругленные углы 136">
            <a:extLst>
              <a:ext uri="{FF2B5EF4-FFF2-40B4-BE49-F238E27FC236}">
                <a16:creationId xmlns:a16="http://schemas.microsoft.com/office/drawing/2014/main" id="{2B97597F-54BC-44EC-B824-E7B9D5B23C3E}"/>
              </a:ext>
            </a:extLst>
          </p:cNvPr>
          <p:cNvSpPr/>
          <p:nvPr/>
        </p:nvSpPr>
        <p:spPr>
          <a:xfrm>
            <a:off x="8081108" y="3591097"/>
            <a:ext cx="3728567" cy="3018251"/>
          </a:xfrm>
          <a:prstGeom prst="roundRect">
            <a:avLst/>
          </a:prstGeom>
          <a:noFill/>
          <a:ln w="38100">
            <a:solidFill>
              <a:srgbClr val="1CC7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43" name="object 127">
            <a:extLst>
              <a:ext uri="{FF2B5EF4-FFF2-40B4-BE49-F238E27FC236}">
                <a16:creationId xmlns:a16="http://schemas.microsoft.com/office/drawing/2014/main" id="{C83EBBFD-0CB8-4D6E-85B5-2C6489D36F5D}"/>
              </a:ext>
            </a:extLst>
          </p:cNvPr>
          <p:cNvSpPr txBox="1"/>
          <p:nvPr/>
        </p:nvSpPr>
        <p:spPr>
          <a:xfrm>
            <a:off x="8306497" y="3999028"/>
            <a:ext cx="3277787" cy="520655"/>
          </a:xfrm>
          <a:prstGeom prst="rect">
            <a:avLst/>
          </a:prstGeom>
        </p:spPr>
        <p:txBody>
          <a:bodyPr bIns="0" lIns="0" rIns="0" rtlCol="0" tIns="12700" vert="horz" wrap="square">
            <a:spAutoFit/>
          </a:bodyPr>
          <a:lstStyle>
            <a:defPPr>
              <a:defRPr lang="ru-RU"/>
            </a:defPPr>
            <a:lvl1pPr algn="l" defTabSz="914400" eaLnBrk="1" hangingPunct="1" latinLnBrk="0" marL="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marL="12700">
              <a:lnSpc>
                <a:spcPct val="100000"/>
              </a:lnSpc>
              <a:spcBef>
                <a:spcPts val="100"/>
              </a:spcBef>
            </a:pPr>
            <a:r>
              <a:rPr b="1" dirty="0" kern="0" lang="ru-RU" sz="1100">
                <a:solidFill>
                  <a:schemeClr val="bg1"/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X Международный форум технологического развития «ТЕХНОПРОМ-2023</a:t>
            </a:r>
          </a:p>
        </p:txBody>
      </p:sp>
      <p:pic>
        <p:nvPicPr>
          <p:cNvPr id="60" name="Рисунок 5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4669" y="123298"/>
            <a:ext cx="3098264" cy="623608"/>
          </a:xfrm>
          <a:prstGeom prst="rect">
            <a:avLst/>
          </a:prstGeom>
        </p:spPr>
      </p:pic>
      <p:pic>
        <p:nvPicPr>
          <p:cNvPr id="63" name="Рисунок 6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4928" y="1018047"/>
            <a:ext cx="6035040" cy="536436"/>
          </a:xfrm>
          <a:prstGeom prst="rect">
            <a:avLst/>
          </a:prstGeom>
        </p:spPr>
      </p:pic>
      <p:sp>
        <p:nvSpPr>
          <p:cNvPr id="65" name="object 106">
            <a:extLst>
              <a:ext uri="{FF2B5EF4-FFF2-40B4-BE49-F238E27FC236}">
                <a16:creationId xmlns:a16="http://schemas.microsoft.com/office/drawing/2014/main" id="{9AD706D2-C0F0-43E3-BA56-134968BB81F7}"/>
              </a:ext>
            </a:extLst>
          </p:cNvPr>
          <p:cNvSpPr txBox="1"/>
          <p:nvPr/>
        </p:nvSpPr>
        <p:spPr>
          <a:xfrm>
            <a:off x="3325197" y="1152554"/>
            <a:ext cx="5544374" cy="259686"/>
          </a:xfrm>
          <a:prstGeom prst="rect">
            <a:avLst/>
          </a:prstGeom>
        </p:spPr>
        <p:txBody>
          <a:bodyPr bIns="0" lIns="0" rIns="0" rtlCol="0" tIns="13335" vert="horz" wrap="square">
            <a:spAutoFit/>
          </a:bodyPr>
          <a:lstStyle>
            <a:defPPr>
              <a:defRPr lang="ru-RU"/>
            </a:defPPr>
            <a:lvl1pPr algn="l" defTabSz="914400" eaLnBrk="1" hangingPunct="1" latinLnBrk="0" marL="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marL="12700" marR="5080">
              <a:lnSpc>
                <a:spcPct val="100000"/>
              </a:lnSpc>
              <a:spcBef>
                <a:spcPts val="105"/>
              </a:spcBef>
            </a:pPr>
            <a:r>
              <a:rPr dirty="0" kern="0" lang="ru-RU" sz="1600">
                <a:solidFill>
                  <a:schemeClr val="accent4">
                    <a:lumMod val="20000"/>
                    <a:lumOff val="80000"/>
                  </a:schemeClr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Основные направления взаимодействия  </a:t>
            </a:r>
            <a:endParaRPr dirty="0" kern="0" sz="1600">
              <a:solidFill>
                <a:schemeClr val="accent4">
                  <a:lumMod val="20000"/>
                  <a:lumOff val="80000"/>
                </a:schemeClr>
              </a:solidFill>
              <a:latin charset="-52" panose="00000500000000000000" pitchFamily="2" typeface="Montserrat"/>
              <a:cs charset="0" panose="020B0604020202020204" pitchFamily="34" typeface="Arial"/>
            </a:endParaRPr>
          </a:p>
        </p:txBody>
      </p:sp>
      <p:sp>
        <p:nvSpPr>
          <p:cNvPr id="68" name="object 106">
            <a:extLst>
              <a:ext uri="{FF2B5EF4-FFF2-40B4-BE49-F238E27FC236}">
                <a16:creationId xmlns:a16="http://schemas.microsoft.com/office/drawing/2014/main" id="{9AD706D2-C0F0-43E3-BA56-134968BB81F7}"/>
              </a:ext>
            </a:extLst>
          </p:cNvPr>
          <p:cNvSpPr txBox="1"/>
          <p:nvPr/>
        </p:nvSpPr>
        <p:spPr>
          <a:xfrm flipV="1" rot="10800000">
            <a:off x="7062995" y="1715144"/>
            <a:ext cx="3366655" cy="182742"/>
          </a:xfrm>
          <a:prstGeom prst="rect">
            <a:avLst/>
          </a:prstGeom>
        </p:spPr>
        <p:txBody>
          <a:bodyPr bIns="0" lIns="0" rIns="0" rtlCol="0" tIns="13335" vert="horz" wrap="square">
            <a:spAutoFit/>
          </a:bodyPr>
          <a:lstStyle>
            <a:defPPr>
              <a:defRPr lang="ru-RU"/>
            </a:defPPr>
            <a:lvl1pPr algn="l" defTabSz="914400" eaLnBrk="1" hangingPunct="1" latinLnBrk="0" marL="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kern="0" lang="ru-RU" sz="1100">
                <a:solidFill>
                  <a:schemeClr val="accent4">
                    <a:lumMod val="20000"/>
                    <a:lumOff val="80000"/>
                  </a:schemeClr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проведение маркетинговых исследований </a:t>
            </a:r>
            <a:endParaRPr dirty="0" kern="0" sz="1100">
              <a:solidFill>
                <a:schemeClr val="accent4">
                  <a:lumMod val="20000"/>
                  <a:lumOff val="80000"/>
                </a:schemeClr>
              </a:solidFill>
              <a:latin charset="-52" panose="00000500000000000000" pitchFamily="2" typeface="Montserrat"/>
              <a:cs charset="0" panose="020B0604020202020204" pitchFamily="34" typeface="Arial"/>
            </a:endParaRPr>
          </a:p>
        </p:txBody>
      </p:sp>
      <p:sp>
        <p:nvSpPr>
          <p:cNvPr id="70" name="object 106">
            <a:extLst>
              <a:ext uri="{FF2B5EF4-FFF2-40B4-BE49-F238E27FC236}">
                <a16:creationId xmlns:a16="http://schemas.microsoft.com/office/drawing/2014/main" id="{9AD706D2-C0F0-43E3-BA56-134968BB81F7}"/>
              </a:ext>
            </a:extLst>
          </p:cNvPr>
          <p:cNvSpPr txBox="1"/>
          <p:nvPr/>
        </p:nvSpPr>
        <p:spPr>
          <a:xfrm flipV="1" rot="10800000">
            <a:off x="1293341" y="2581454"/>
            <a:ext cx="4583289" cy="534121"/>
          </a:xfrm>
          <a:prstGeom prst="rect">
            <a:avLst/>
          </a:prstGeom>
        </p:spPr>
        <p:txBody>
          <a:bodyPr bIns="0" lIns="0" rIns="0" rtlCol="0" tIns="13335" vert="horz" wrap="square">
            <a:spAutoFit/>
          </a:bodyPr>
          <a:lstStyle>
            <a:defPPr>
              <a:defRPr lang="ru-RU"/>
            </a:defPPr>
            <a:lvl1pPr algn="l" defTabSz="914400" eaLnBrk="1" hangingPunct="1" latinLnBrk="0" marL="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kern="0" lang="ru-RU" sz="1100">
                <a:solidFill>
                  <a:schemeClr val="bg1"/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«</a:t>
            </a:r>
            <a:r>
              <a:rPr dirty="0" kern="0" lang="ru-RU" sz="1100">
                <a:solidFill>
                  <a:schemeClr val="accent4">
                    <a:lumMod val="20000"/>
                    <a:lumOff val="80000"/>
                  </a:schemeClr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упаковка» проектов Евразийского НОЦ, </a:t>
            </a:r>
          </a:p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kern="0" lang="ru-RU" sz="1100">
                <a:solidFill>
                  <a:schemeClr val="accent4">
                    <a:lumMod val="20000"/>
                    <a:lumOff val="80000"/>
                  </a:schemeClr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ориентированных на экспорт: обеспечение охраны и защиты интеллектуальной собственности </a:t>
            </a:r>
            <a:endParaRPr dirty="0" kern="0" sz="1100">
              <a:solidFill>
                <a:schemeClr val="accent4">
                  <a:lumMod val="20000"/>
                  <a:lumOff val="80000"/>
                </a:schemeClr>
              </a:solidFill>
              <a:latin charset="-52" panose="00000500000000000000" pitchFamily="2" typeface="Montserrat"/>
              <a:cs charset="0" panose="020B0604020202020204" pitchFamily="34" typeface="Arial"/>
            </a:endParaRPr>
          </a:p>
        </p:txBody>
      </p:sp>
      <p:sp>
        <p:nvSpPr>
          <p:cNvPr id="71" name="object 106">
            <a:extLst>
              <a:ext uri="{FF2B5EF4-FFF2-40B4-BE49-F238E27FC236}">
                <a16:creationId xmlns:a16="http://schemas.microsoft.com/office/drawing/2014/main" id="{9AD706D2-C0F0-43E3-BA56-134968BB81F7}"/>
              </a:ext>
            </a:extLst>
          </p:cNvPr>
          <p:cNvSpPr txBox="1"/>
          <p:nvPr/>
        </p:nvSpPr>
        <p:spPr>
          <a:xfrm flipV="1" rot="10800000">
            <a:off x="7062995" y="2824897"/>
            <a:ext cx="4439876" cy="352019"/>
          </a:xfrm>
          <a:prstGeom prst="rect">
            <a:avLst/>
          </a:prstGeom>
        </p:spPr>
        <p:txBody>
          <a:bodyPr bIns="0" lIns="0" rIns="0" rtlCol="0" tIns="13335" vert="horz" wrap="square">
            <a:spAutoFit/>
          </a:bodyPr>
          <a:lstStyle>
            <a:defPPr>
              <a:defRPr lang="ru-RU"/>
            </a:defPPr>
            <a:lvl1pPr algn="l" defTabSz="914400" eaLnBrk="1" hangingPunct="1" latinLnBrk="0" marL="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kern="0" lang="ru-RU" sz="1100">
                <a:solidFill>
                  <a:schemeClr val="accent4">
                    <a:lumMod val="20000"/>
                    <a:lumOff val="80000"/>
                  </a:schemeClr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программы дополнительного профессионального образования </a:t>
            </a:r>
            <a:endParaRPr dirty="0" kern="0" sz="1100">
              <a:solidFill>
                <a:schemeClr val="accent4">
                  <a:lumMod val="20000"/>
                  <a:lumOff val="80000"/>
                </a:schemeClr>
              </a:solidFill>
              <a:latin charset="-52" panose="00000500000000000000" pitchFamily="2" typeface="Montserrat"/>
              <a:cs charset="0" panose="020B0604020202020204" pitchFamily="34" typeface="Arial"/>
            </a:endParaRPr>
          </a:p>
        </p:txBody>
      </p:sp>
      <p:sp>
        <p:nvSpPr>
          <p:cNvPr id="72" name="object 106">
            <a:extLst>
              <a:ext uri="{FF2B5EF4-FFF2-40B4-BE49-F238E27FC236}">
                <a16:creationId xmlns:a16="http://schemas.microsoft.com/office/drawing/2014/main" id="{9AD706D2-C0F0-43E3-BA56-134968BB81F7}"/>
              </a:ext>
            </a:extLst>
          </p:cNvPr>
          <p:cNvSpPr txBox="1"/>
          <p:nvPr/>
        </p:nvSpPr>
        <p:spPr>
          <a:xfrm flipV="1" rot="10800000">
            <a:off x="1322885" y="1647758"/>
            <a:ext cx="4749563" cy="521297"/>
          </a:xfrm>
          <a:prstGeom prst="rect">
            <a:avLst/>
          </a:prstGeom>
        </p:spPr>
        <p:txBody>
          <a:bodyPr bIns="0" lIns="0" rIns="0" rtlCol="0" tIns="13335" vert="horz" wrap="square">
            <a:spAutoFit/>
          </a:bodyPr>
          <a:lstStyle>
            <a:defPPr>
              <a:defRPr lang="ru-RU"/>
            </a:defPPr>
            <a:lvl1pPr algn="l" defTabSz="914400" eaLnBrk="1" hangingPunct="1" latinLnBrk="0" marL="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kern="0" lang="ru-RU" sz="1100">
                <a:solidFill>
                  <a:schemeClr val="accent4">
                    <a:lumMod val="20000"/>
                    <a:lumOff val="80000"/>
                  </a:schemeClr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организация и проведение презентационных, </a:t>
            </a:r>
            <a:r>
              <a:rPr dirty="0" err="1" kern="0" lang="ru-RU" sz="1100">
                <a:solidFill>
                  <a:schemeClr val="accent4">
                    <a:lumMod val="20000"/>
                    <a:lumOff val="80000"/>
                  </a:schemeClr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выставочно-конгрессных</a:t>
            </a:r>
            <a:r>
              <a:rPr dirty="0" kern="0" lang="ru-RU" sz="1100">
                <a:solidFill>
                  <a:schemeClr val="accent4">
                    <a:lumMod val="20000"/>
                    <a:lumOff val="80000"/>
                  </a:schemeClr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 мероприятий в сфере науки, образования и инноваций</a:t>
            </a:r>
            <a:endParaRPr dirty="0" kern="0" sz="1100">
              <a:solidFill>
                <a:schemeClr val="accent4">
                  <a:lumMod val="20000"/>
                  <a:lumOff val="80000"/>
                </a:schemeClr>
              </a:solidFill>
              <a:latin charset="-52" panose="00000500000000000000" pitchFamily="2" typeface="Montserrat"/>
              <a:cs charset="0" panose="020B0604020202020204" pitchFamily="34" typeface="Arial"/>
            </a:endParaRPr>
          </a:p>
        </p:txBody>
      </p:sp>
      <p:sp>
        <p:nvSpPr>
          <p:cNvPr id="73" name="object 106">
            <a:extLst>
              <a:ext uri="{FF2B5EF4-FFF2-40B4-BE49-F238E27FC236}">
                <a16:creationId xmlns:a16="http://schemas.microsoft.com/office/drawing/2014/main" id="{9AD706D2-C0F0-43E3-BA56-134968BB81F7}"/>
              </a:ext>
            </a:extLst>
          </p:cNvPr>
          <p:cNvSpPr txBox="1"/>
          <p:nvPr/>
        </p:nvSpPr>
        <p:spPr>
          <a:xfrm flipV="1" rot="10800000">
            <a:off x="7062995" y="2208139"/>
            <a:ext cx="4749563" cy="352019"/>
          </a:xfrm>
          <a:prstGeom prst="rect">
            <a:avLst/>
          </a:prstGeom>
        </p:spPr>
        <p:txBody>
          <a:bodyPr bIns="0" lIns="0" rIns="0" rtlCol="0" tIns="13335" vert="horz" wrap="square">
            <a:spAutoFit/>
          </a:bodyPr>
          <a:lstStyle>
            <a:defPPr>
              <a:defRPr lang="ru-RU"/>
            </a:defPPr>
            <a:lvl1pPr algn="l" defTabSz="914400" eaLnBrk="1" hangingPunct="1" latinLnBrk="0" marL="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kern="0" lang="ru-RU" sz="1100">
                <a:solidFill>
                  <a:schemeClr val="accent4">
                    <a:lumMod val="20000"/>
                    <a:lumOff val="80000"/>
                  </a:schemeClr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содействие в реализации мер государственной поддержки участникам Евразийского НОЦ </a:t>
            </a:r>
            <a:endParaRPr dirty="0" kern="0" sz="1100">
              <a:solidFill>
                <a:schemeClr val="accent4">
                  <a:lumMod val="20000"/>
                  <a:lumOff val="80000"/>
                </a:schemeClr>
              </a:solidFill>
              <a:latin charset="-52" panose="00000500000000000000" pitchFamily="2" typeface="Montserrat"/>
              <a:cs charset="0" panose="020B0604020202020204" pitchFamily="34" typeface="Arial"/>
            </a:endParaRPr>
          </a:p>
        </p:txBody>
      </p:sp>
      <p:sp>
        <p:nvSpPr>
          <p:cNvPr id="93" name="object 106">
            <a:extLst>
              <a:ext uri="{FF2B5EF4-FFF2-40B4-BE49-F238E27FC236}">
                <a16:creationId xmlns:a16="http://schemas.microsoft.com/office/drawing/2014/main" id="{9AD706D2-C0F0-43E3-BA56-134968BB81F7}"/>
              </a:ext>
            </a:extLst>
          </p:cNvPr>
          <p:cNvSpPr txBox="1"/>
          <p:nvPr/>
        </p:nvSpPr>
        <p:spPr>
          <a:xfrm flipV="1" rot="10800000">
            <a:off x="1329304" y="2263596"/>
            <a:ext cx="4156373" cy="182742"/>
          </a:xfrm>
          <a:prstGeom prst="rect">
            <a:avLst/>
          </a:prstGeom>
        </p:spPr>
        <p:txBody>
          <a:bodyPr bIns="0" lIns="0" rIns="0" rtlCol="0" tIns="13335" vert="horz" wrap="square">
            <a:spAutoFit/>
          </a:bodyPr>
          <a:lstStyle>
            <a:defPPr>
              <a:defRPr lang="ru-RU"/>
            </a:defPPr>
            <a:lvl1pPr algn="l" defTabSz="914400" eaLnBrk="1" hangingPunct="1" latinLnBrk="0" marL="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kern="0" lang="ru-RU" sz="1100">
                <a:solidFill>
                  <a:schemeClr val="accent4">
                    <a:lumMod val="20000"/>
                    <a:lumOff val="80000"/>
                  </a:schemeClr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подготовка бизнес-планов </a:t>
            </a:r>
            <a:endParaRPr dirty="0" kern="0" sz="1100">
              <a:solidFill>
                <a:schemeClr val="accent4">
                  <a:lumMod val="20000"/>
                  <a:lumOff val="80000"/>
                </a:schemeClr>
              </a:solidFill>
              <a:latin charset="-52" panose="00000500000000000000" pitchFamily="2" typeface="Montserrat"/>
              <a:cs charset="0" panose="020B0604020202020204" pitchFamily="34" typeface="Arial"/>
            </a:endParaRPr>
          </a:p>
        </p:txBody>
      </p:sp>
      <p:sp>
        <p:nvSpPr>
          <p:cNvPr id="104" name="object 106">
            <a:extLst>
              <a:ext uri="{FF2B5EF4-FFF2-40B4-BE49-F238E27FC236}">
                <a16:creationId xmlns:a16="http://schemas.microsoft.com/office/drawing/2014/main" id="{9AD706D2-C0F0-43E3-BA56-134968BB81F7}"/>
              </a:ext>
            </a:extLst>
          </p:cNvPr>
          <p:cNvSpPr txBox="1"/>
          <p:nvPr/>
        </p:nvSpPr>
        <p:spPr>
          <a:xfrm>
            <a:off x="689957" y="4550667"/>
            <a:ext cx="2926080" cy="321242"/>
          </a:xfrm>
          <a:prstGeom prst="rect">
            <a:avLst/>
          </a:prstGeom>
        </p:spPr>
        <p:txBody>
          <a:bodyPr bIns="0" lIns="0" rIns="0" rtlCol="0" tIns="13335" vert="horz" wrap="square">
            <a:spAutoFit/>
          </a:bodyPr>
          <a:lstStyle>
            <a:defPPr>
              <a:defRPr lang="ru-RU"/>
            </a:defPPr>
            <a:lvl1pPr algn="l" defTabSz="914400" eaLnBrk="1" hangingPunct="1" latinLnBrk="0" marL="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kern="0" lang="ru-RU" sz="1000">
                <a:solidFill>
                  <a:schemeClr val="bg1"/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анализ патентного ландшафта ВУЗов и НО – участников Евразийского НОЦ</a:t>
            </a:r>
            <a:endParaRPr dirty="0" kern="0" sz="1000">
              <a:solidFill>
                <a:schemeClr val="bg1"/>
              </a:solidFill>
              <a:latin charset="-52" panose="00000500000000000000" pitchFamily="2" typeface="Montserrat"/>
              <a:cs charset="0" panose="020B0604020202020204" pitchFamily="34" typeface="Arial"/>
            </a:endParaRPr>
          </a:p>
        </p:txBody>
      </p:sp>
      <p:sp>
        <p:nvSpPr>
          <p:cNvPr id="105" name="object 106">
            <a:extLst>
              <a:ext uri="{FF2B5EF4-FFF2-40B4-BE49-F238E27FC236}">
                <a16:creationId xmlns:a16="http://schemas.microsoft.com/office/drawing/2014/main" id="{9AD706D2-C0F0-43E3-BA56-134968BB81F7}"/>
              </a:ext>
            </a:extLst>
          </p:cNvPr>
          <p:cNvSpPr txBox="1"/>
          <p:nvPr/>
        </p:nvSpPr>
        <p:spPr>
          <a:xfrm>
            <a:off x="658905" y="4990439"/>
            <a:ext cx="2926080" cy="167354"/>
          </a:xfrm>
          <a:prstGeom prst="rect">
            <a:avLst/>
          </a:prstGeom>
        </p:spPr>
        <p:txBody>
          <a:bodyPr bIns="0" lIns="0" rIns="0" rtlCol="0" tIns="13335" vert="horz" wrap="square">
            <a:spAutoFit/>
          </a:bodyPr>
          <a:lstStyle>
            <a:defPPr>
              <a:defRPr lang="ru-RU"/>
            </a:defPPr>
            <a:lvl1pPr algn="l" defTabSz="914400" eaLnBrk="1" hangingPunct="1" latinLnBrk="0" marL="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kern="0" lang="ru-RU" sz="1000">
                <a:solidFill>
                  <a:schemeClr val="bg1"/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концепция передовой инженерной школы</a:t>
            </a:r>
            <a:endParaRPr dirty="0" kern="0" sz="1000">
              <a:solidFill>
                <a:schemeClr val="bg1"/>
              </a:solidFill>
              <a:latin charset="-52" panose="00000500000000000000" pitchFamily="2" typeface="Montserrat"/>
              <a:cs charset="0" panose="020B0604020202020204" pitchFamily="34" typeface="Arial"/>
            </a:endParaRPr>
          </a:p>
        </p:txBody>
      </p:sp>
      <p:sp>
        <p:nvSpPr>
          <p:cNvPr id="106" name="object 106">
            <a:extLst>
              <a:ext uri="{FF2B5EF4-FFF2-40B4-BE49-F238E27FC236}">
                <a16:creationId xmlns:a16="http://schemas.microsoft.com/office/drawing/2014/main" id="{9AD706D2-C0F0-43E3-BA56-134968BB81F7}"/>
              </a:ext>
            </a:extLst>
          </p:cNvPr>
          <p:cNvSpPr txBox="1"/>
          <p:nvPr/>
        </p:nvSpPr>
        <p:spPr>
          <a:xfrm>
            <a:off x="658905" y="5296538"/>
            <a:ext cx="2926080" cy="321242"/>
          </a:xfrm>
          <a:prstGeom prst="rect">
            <a:avLst/>
          </a:prstGeom>
        </p:spPr>
        <p:txBody>
          <a:bodyPr bIns="0" lIns="0" rIns="0" rtlCol="0" tIns="13335" vert="horz" wrap="square">
            <a:spAutoFit/>
          </a:bodyPr>
          <a:lstStyle>
            <a:defPPr>
              <a:defRPr lang="ru-RU"/>
            </a:defPPr>
            <a:lvl1pPr algn="l" defTabSz="914400" eaLnBrk="1" hangingPunct="1" latinLnBrk="0" marL="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kern="0" lang="ru-RU" sz="1000">
                <a:solidFill>
                  <a:schemeClr val="bg1"/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анализ рынка программ дополнительного профессионального образования</a:t>
            </a:r>
            <a:endParaRPr dirty="0" kern="0" sz="1000">
              <a:solidFill>
                <a:schemeClr val="bg1"/>
              </a:solidFill>
              <a:latin charset="-52" panose="00000500000000000000" pitchFamily="2" typeface="Montserrat"/>
              <a:cs charset="0" panose="020B0604020202020204" pitchFamily="34" typeface="Arial"/>
            </a:endParaRPr>
          </a:p>
        </p:txBody>
      </p:sp>
      <p:sp>
        <p:nvSpPr>
          <p:cNvPr id="107" name="object 106">
            <a:extLst>
              <a:ext uri="{FF2B5EF4-FFF2-40B4-BE49-F238E27FC236}">
                <a16:creationId xmlns:a16="http://schemas.microsoft.com/office/drawing/2014/main" id="{9AD706D2-C0F0-43E3-BA56-134968BB81F7}"/>
              </a:ext>
            </a:extLst>
          </p:cNvPr>
          <p:cNvSpPr txBox="1"/>
          <p:nvPr/>
        </p:nvSpPr>
        <p:spPr>
          <a:xfrm>
            <a:off x="623717" y="5797655"/>
            <a:ext cx="2926080" cy="321242"/>
          </a:xfrm>
          <a:prstGeom prst="rect">
            <a:avLst/>
          </a:prstGeom>
        </p:spPr>
        <p:txBody>
          <a:bodyPr bIns="0" lIns="0" rIns="0" rtlCol="0" tIns="13335" vert="horz" wrap="square">
            <a:spAutoFit/>
          </a:bodyPr>
          <a:lstStyle>
            <a:defPPr>
              <a:defRPr lang="ru-RU"/>
            </a:defPPr>
            <a:lvl1pPr algn="l" defTabSz="914400" eaLnBrk="1" hangingPunct="1" latinLnBrk="0" marL="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 latinLnBrk="0" marL="457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 latinLnBrk="0" marL="914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 latinLnBrk="0" marL="1371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defTabSz="914400" eaLnBrk="1" hangingPunct="1" latinLnBrk="0" marL="18288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defTabSz="914400" eaLnBrk="1" hangingPunct="1" latinLnBrk="0" marL="22860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defTabSz="914400" eaLnBrk="1" hangingPunct="1" latinLnBrk="0" marL="27432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defTabSz="914400" eaLnBrk="1" hangingPunct="1" latinLnBrk="0" marL="32004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defTabSz="914400" eaLnBrk="1" hangingPunct="1" latinLnBrk="0" marL="3657600" rtl="0">
              <a:defRPr kern="1200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kern="0" lang="ru-RU" sz="1000">
                <a:solidFill>
                  <a:schemeClr val="bg1"/>
                </a:solidFill>
                <a:latin charset="-52" panose="00000500000000000000" pitchFamily="2" typeface="Montserrat"/>
                <a:cs charset="0" panose="020B0604020202020204" pitchFamily="34" typeface="Arial"/>
              </a:rPr>
              <a:t>формирование каталога программ по направлениям Евразийского НОЦ</a:t>
            </a:r>
            <a:endParaRPr dirty="0" kern="0" sz="1000">
              <a:solidFill>
                <a:schemeClr val="bg1"/>
              </a:solidFill>
              <a:latin charset="-52" panose="00000500000000000000" pitchFamily="2" typeface="Montserrat"/>
              <a:cs charset="0" panose="020B0604020202020204" pitchFamily="34" typeface="Arial"/>
            </a:endParaRPr>
          </a:p>
        </p:txBody>
      </p:sp>
      <p:pic>
        <p:nvPicPr>
          <p:cNvPr id="108" name="Рисунок 107"/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b="100000" l="0" r="100000" t="0">
                        <a14:foregroundMark x1="81198" x2="51033" y1="14570" y2="45254"/>
                        <a14:foregroundMark x1="39463" x2="39463" y1="57395" y2="57395"/>
                        <a14:foregroundMark x1="60950" x2="49587" y1="62031" y2="7902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6056" y="1662081"/>
            <a:ext cx="429996" cy="419507"/>
          </a:xfrm>
          <a:prstGeom prst="rect">
            <a:avLst/>
          </a:prstGeom>
        </p:spPr>
      </p:pic>
      <p:pic>
        <p:nvPicPr>
          <p:cNvPr id="110" name="Рисунок 109"/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b="100000" l="0" r="100000" t="0">
                        <a14:foregroundMark x1="81198" x2="51033" y1="14570" y2="45254"/>
                        <a14:foregroundMark x1="39463" x2="39463" y1="57395" y2="57395"/>
                        <a14:foregroundMark x1="60950" x2="49587" y1="62031" y2="7902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9929" y="2163801"/>
            <a:ext cx="429996" cy="419507"/>
          </a:xfrm>
          <a:prstGeom prst="rect">
            <a:avLst/>
          </a:prstGeom>
        </p:spPr>
      </p:pic>
      <p:pic>
        <p:nvPicPr>
          <p:cNvPr id="112" name="Рисунок 111"/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b="100000" l="0" r="100000" t="0">
                        <a14:foregroundMark x1="81198" x2="51033" y1="14570" y2="45254"/>
                        <a14:foregroundMark x1="39463" x2="39463" y1="57395" y2="57395"/>
                        <a14:foregroundMark x1="60950" x2="49587" y1="62031" y2="7902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9070" y="2667375"/>
            <a:ext cx="429996" cy="419507"/>
          </a:xfrm>
          <a:prstGeom prst="rect">
            <a:avLst/>
          </a:prstGeom>
        </p:spPr>
      </p:pic>
      <p:pic>
        <p:nvPicPr>
          <p:cNvPr id="116" name="Рисунок 115"/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b="100000" l="0" r="100000" t="0">
                        <a14:foregroundMark x1="81198" x2="51033" y1="14570" y2="45254"/>
                        <a14:foregroundMark x1="39463" x2="39463" y1="57395" y2="57395"/>
                        <a14:foregroundMark x1="60950" x2="49587" y1="62031" y2="7902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61508" y="1597435"/>
            <a:ext cx="429996" cy="419507"/>
          </a:xfrm>
          <a:prstGeom prst="rect">
            <a:avLst/>
          </a:prstGeom>
        </p:spPr>
      </p:pic>
      <p:pic>
        <p:nvPicPr>
          <p:cNvPr id="117" name="Рисунок 116"/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b="100000" l="0" r="100000" t="0">
                        <a14:foregroundMark x1="81198" x2="51033" y1="14570" y2="45254"/>
                        <a14:foregroundMark x1="39463" x2="39463" y1="57395" y2="57395"/>
                        <a14:foregroundMark x1="60950" x2="49587" y1="62031" y2="7902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79766" y="2163801"/>
            <a:ext cx="429996" cy="419507"/>
          </a:xfrm>
          <a:prstGeom prst="rect">
            <a:avLst/>
          </a:prstGeom>
        </p:spPr>
      </p:pic>
      <p:pic>
        <p:nvPicPr>
          <p:cNvPr id="118" name="Рисунок 117"/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b="100000" l="0" r="100000" t="0">
                        <a14:foregroundMark x1="81198" x2="51033" y1="14570" y2="45254"/>
                        <a14:foregroundMark x1="39463" x2="39463" y1="57395" y2="57395"/>
                        <a14:foregroundMark x1="60950" x2="49587" y1="62031" y2="7902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79766" y="2791154"/>
            <a:ext cx="429996" cy="419507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 rotWithShape="1"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"/>
          <a:stretch/>
        </p:blipFill>
        <p:spPr>
          <a:xfrm>
            <a:off x="4646815" y="4871909"/>
            <a:ext cx="2560320" cy="157045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29657" y="4561219"/>
            <a:ext cx="2106552" cy="1399006"/>
          </a:xfrm>
          <a:prstGeom prst="rect">
            <a:avLst/>
          </a:prstGeom>
        </p:spPr>
      </p:pic>
      <p:sp>
        <p:nvSpPr>
          <p:cNvPr descr="blob:https://web.telegram.org/12f1045d-649d-44e6-aa15-da87f503a1cf" id="3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10"/>
          <a:srcRect b="56" t="94"/>
          <a:stretch/>
        </p:blipFill>
        <p:spPr>
          <a:xfrm>
            <a:off x="9843326" y="4964162"/>
            <a:ext cx="1769416" cy="146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378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Рисунок 60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B289ED68-058F-4035-B3B3-742D7BC397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3345" y="298722"/>
            <a:ext cx="1333658" cy="394704"/>
          </a:xfrm>
          <a:prstGeom prst="rect">
            <a:avLst/>
          </a:prstGeom>
        </p:spPr>
      </p:pic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638F5A1B-2600-44CE-6ED4-0D41C8630739}"/>
              </a:ext>
            </a:extLst>
          </p:cNvPr>
          <p:cNvSpPr/>
          <p:nvPr/>
        </p:nvSpPr>
        <p:spPr>
          <a:xfrm>
            <a:off x="11841524" y="6601338"/>
            <a:ext cx="350476" cy="264622"/>
          </a:xfrm>
          <a:prstGeom prst="rect">
            <a:avLst/>
          </a:prstGeom>
          <a:solidFill>
            <a:srgbClr val="1CC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srgbClr val="000051"/>
                </a:solidFill>
                <a:latin typeface="Montserrat" panose="00000500000000000000" pitchFamily="2" charset="-52"/>
              </a:rPr>
              <a:t>4</a:t>
            </a:r>
          </a:p>
        </p:txBody>
      </p:sp>
      <p:sp>
        <p:nvSpPr>
          <p:cNvPr id="53" name="Заголовок 1">
            <a:extLst>
              <a:ext uri="{FF2B5EF4-FFF2-40B4-BE49-F238E27FC236}">
                <a16:creationId xmlns:a16="http://schemas.microsoft.com/office/drawing/2014/main" id="{E093D04C-3CAE-8BB1-154E-0C2E19943E08}"/>
              </a:ext>
            </a:extLst>
          </p:cNvPr>
          <p:cNvSpPr txBox="1">
            <a:spLocks/>
          </p:cNvSpPr>
          <p:nvPr/>
        </p:nvSpPr>
        <p:spPr>
          <a:xfrm>
            <a:off x="340831" y="236838"/>
            <a:ext cx="5936144" cy="51847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>
                <a:solidFill>
                  <a:schemeClr val="bg1"/>
                </a:solidFill>
                <a:latin typeface="Montserrat ExtraBold" pitchFamily="2" charset="-52"/>
              </a:rPr>
              <a:t>ТПП РБ и ЕВРАЗИЙСКИЙ НОЦ: ПЕРСПЕКТИВЫ СОТРУДНИЧЕСТВА </a:t>
            </a:r>
          </a:p>
        </p:txBody>
      </p:sp>
      <p:sp>
        <p:nvSpPr>
          <p:cNvPr id="3" name="Скругленный прямоугольник 120">
            <a:extLst>
              <a:ext uri="{FF2B5EF4-FFF2-40B4-BE49-F238E27FC236}">
                <a16:creationId xmlns:a16="http://schemas.microsoft.com/office/drawing/2014/main" id="{C5AB1876-5A5E-178E-A0AA-12278B9BD3B6}"/>
              </a:ext>
            </a:extLst>
          </p:cNvPr>
          <p:cNvSpPr/>
          <p:nvPr/>
        </p:nvSpPr>
        <p:spPr>
          <a:xfrm>
            <a:off x="1306965" y="2155541"/>
            <a:ext cx="4863044" cy="113800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accent4">
                    <a:lumMod val="20000"/>
                    <a:lumOff val="80000"/>
                  </a:schemeClr>
                </a:solidFill>
                <a:latin typeface="Montserrat" pitchFamily="2" charset="-52"/>
                <a:cs typeface="Arial" panose="020B0604020202020204" pitchFamily="34" charset="0"/>
              </a:rPr>
              <a:t>презентационные, </a:t>
            </a:r>
            <a:r>
              <a:rPr lang="ru-RU" sz="1600" dirty="0" err="1">
                <a:solidFill>
                  <a:schemeClr val="accent4">
                    <a:lumMod val="20000"/>
                    <a:lumOff val="80000"/>
                  </a:schemeClr>
                </a:solidFill>
                <a:latin typeface="Montserrat" pitchFamily="2" charset="-52"/>
                <a:cs typeface="Arial" panose="020B0604020202020204" pitchFamily="34" charset="0"/>
              </a:rPr>
              <a:t>выставочно-конгрессные</a:t>
            </a:r>
            <a:r>
              <a:rPr lang="ru-RU" sz="1600" dirty="0">
                <a:solidFill>
                  <a:schemeClr val="accent4">
                    <a:lumMod val="20000"/>
                    <a:lumOff val="80000"/>
                  </a:schemeClr>
                </a:solidFill>
                <a:latin typeface="Montserrat" pitchFamily="2" charset="-52"/>
                <a:cs typeface="Arial" panose="020B0604020202020204" pitchFamily="34" charset="0"/>
              </a:rPr>
              <a:t> мероприятия в сфере науки, образования и инноваций</a:t>
            </a:r>
            <a:endParaRPr lang="ru-RU" sz="1600" dirty="0">
              <a:solidFill>
                <a:schemeClr val="bg1"/>
              </a:solidFill>
              <a:latin typeface="Montserrat" pitchFamily="2" charset="-52"/>
              <a:cs typeface="Arial" panose="020B0604020202020204" pitchFamily="34" charset="0"/>
            </a:endParaRPr>
          </a:p>
        </p:txBody>
      </p:sp>
      <p:sp>
        <p:nvSpPr>
          <p:cNvPr id="5" name="Скругленный прямоугольник 120">
            <a:extLst>
              <a:ext uri="{FF2B5EF4-FFF2-40B4-BE49-F238E27FC236}">
                <a16:creationId xmlns:a16="http://schemas.microsoft.com/office/drawing/2014/main" id="{CFB75A89-DEBF-BDEA-D623-5C96E2AA7159}"/>
              </a:ext>
            </a:extLst>
          </p:cNvPr>
          <p:cNvSpPr/>
          <p:nvPr/>
        </p:nvSpPr>
        <p:spPr>
          <a:xfrm>
            <a:off x="1346322" y="1521779"/>
            <a:ext cx="4863044" cy="7649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accent4">
                    <a:lumMod val="20000"/>
                    <a:lumOff val="80000"/>
                  </a:schemeClr>
                </a:solidFill>
                <a:latin typeface="Montserrat" pitchFamily="2" charset="-52"/>
                <a:cs typeface="Arial" panose="020B0604020202020204" pitchFamily="34" charset="0"/>
              </a:rPr>
              <a:t>соглашение о сотрудничестве между </a:t>
            </a:r>
          </a:p>
          <a:p>
            <a:r>
              <a:rPr lang="ru-RU" sz="1600" dirty="0">
                <a:solidFill>
                  <a:schemeClr val="accent4">
                    <a:lumMod val="20000"/>
                    <a:lumOff val="80000"/>
                  </a:schemeClr>
                </a:solidFill>
                <a:latin typeface="Montserrat" pitchFamily="2" charset="-52"/>
                <a:cs typeface="Arial" panose="020B0604020202020204" pitchFamily="34" charset="0"/>
              </a:rPr>
              <a:t>ТПП РБ и АНО «УК НОЦ РБ»</a:t>
            </a:r>
            <a:br>
              <a:rPr lang="en-US" sz="1600" dirty="0">
                <a:solidFill>
                  <a:schemeClr val="bg1"/>
                </a:solidFill>
                <a:latin typeface="Montserrat" pitchFamily="2" charset="-52"/>
                <a:cs typeface="Arial" panose="020B0604020202020204" pitchFamily="34" charset="0"/>
              </a:rPr>
            </a:br>
            <a:endParaRPr lang="ru-RU" sz="1600" dirty="0">
              <a:solidFill>
                <a:schemeClr val="bg1"/>
              </a:solidFill>
              <a:latin typeface="Montserrat" pitchFamily="2" charset="-52"/>
              <a:cs typeface="Arial" panose="020B0604020202020204" pitchFamily="34" charset="0"/>
            </a:endParaRPr>
          </a:p>
        </p:txBody>
      </p:sp>
      <p:sp>
        <p:nvSpPr>
          <p:cNvPr id="7" name="Скругленный прямоугольник 120">
            <a:extLst>
              <a:ext uri="{FF2B5EF4-FFF2-40B4-BE49-F238E27FC236}">
                <a16:creationId xmlns:a16="http://schemas.microsoft.com/office/drawing/2014/main" id="{11C5EEA9-56C2-7D69-304A-75682CE44D41}"/>
              </a:ext>
            </a:extLst>
          </p:cNvPr>
          <p:cNvSpPr/>
          <p:nvPr/>
        </p:nvSpPr>
        <p:spPr>
          <a:xfrm>
            <a:off x="1306965" y="3544856"/>
            <a:ext cx="4863044" cy="7649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accent4">
                    <a:lumMod val="20000"/>
                    <a:lumOff val="80000"/>
                  </a:schemeClr>
                </a:solidFill>
                <a:latin typeface="Montserrat" pitchFamily="2" charset="-52"/>
                <a:cs typeface="Arial" panose="020B0604020202020204" pitchFamily="34" charset="0"/>
              </a:rPr>
              <a:t>бизнес-миссии, биржи контактов</a:t>
            </a:r>
          </a:p>
          <a:p>
            <a:endParaRPr lang="ru-RU" sz="1600" dirty="0">
              <a:solidFill>
                <a:schemeClr val="bg1"/>
              </a:solidFill>
              <a:latin typeface="Montserrat" pitchFamily="2" charset="-52"/>
              <a:cs typeface="Arial" panose="020B0604020202020204" pitchFamily="34" charset="0"/>
            </a:endParaRPr>
          </a:p>
        </p:txBody>
      </p:sp>
      <p:sp>
        <p:nvSpPr>
          <p:cNvPr id="11" name="Скругленный прямоугольник 120">
            <a:extLst>
              <a:ext uri="{FF2B5EF4-FFF2-40B4-BE49-F238E27FC236}">
                <a16:creationId xmlns:a16="http://schemas.microsoft.com/office/drawing/2014/main" id="{6DC1D955-F41D-04F1-4A05-84C8DB43C5E4}"/>
              </a:ext>
            </a:extLst>
          </p:cNvPr>
          <p:cNvSpPr/>
          <p:nvPr/>
        </p:nvSpPr>
        <p:spPr>
          <a:xfrm>
            <a:off x="1298312" y="4470486"/>
            <a:ext cx="4863044" cy="7649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accent4">
                    <a:lumMod val="20000"/>
                    <a:lumOff val="80000"/>
                  </a:schemeClr>
                </a:solidFill>
                <a:latin typeface="Montserrat" pitchFamily="2" charset="-52"/>
                <a:cs typeface="Arial" panose="020B0604020202020204" pitchFamily="34" charset="0"/>
              </a:rPr>
              <a:t>взаимодействие по программам дополнительного профессионального образования</a:t>
            </a:r>
            <a:endParaRPr lang="ru-RU" sz="1600" dirty="0">
              <a:solidFill>
                <a:schemeClr val="bg1"/>
              </a:solidFill>
              <a:latin typeface="Montserrat" pitchFamily="2" charset="-52"/>
              <a:cs typeface="Arial" panose="020B0604020202020204" pitchFamily="34" charset="0"/>
            </a:endParaRPr>
          </a:p>
        </p:txBody>
      </p:sp>
      <p:sp>
        <p:nvSpPr>
          <p:cNvPr id="15" name="Скругленный прямоугольник 120">
            <a:extLst>
              <a:ext uri="{FF2B5EF4-FFF2-40B4-BE49-F238E27FC236}">
                <a16:creationId xmlns:a16="http://schemas.microsoft.com/office/drawing/2014/main" id="{430EB97F-0302-24FD-2598-81D0F797A78F}"/>
              </a:ext>
            </a:extLst>
          </p:cNvPr>
          <p:cNvSpPr/>
          <p:nvPr/>
        </p:nvSpPr>
        <p:spPr>
          <a:xfrm>
            <a:off x="6439499" y="2286679"/>
            <a:ext cx="4863044" cy="7649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Montserrat" pitchFamily="2" charset="-52"/>
                <a:cs typeface="Arial" panose="020B0604020202020204" pitchFamily="34" charset="0"/>
              </a:rPr>
              <a:t>  </a:t>
            </a:r>
            <a:endParaRPr lang="ru-RU" sz="1600" dirty="0">
              <a:solidFill>
                <a:schemeClr val="bg1"/>
              </a:solidFill>
              <a:latin typeface="Montserrat" pitchFamily="2" charset="-52"/>
              <a:cs typeface="Arial" panose="020B0604020202020204" pitchFamily="34" charset="0"/>
            </a:endParaRPr>
          </a:p>
        </p:txBody>
      </p:sp>
      <p:sp>
        <p:nvSpPr>
          <p:cNvPr id="17" name="Скругленный прямоугольник 120">
            <a:extLst>
              <a:ext uri="{FF2B5EF4-FFF2-40B4-BE49-F238E27FC236}">
                <a16:creationId xmlns:a16="http://schemas.microsoft.com/office/drawing/2014/main" id="{D49787AE-E79D-BB58-D0A8-EA9B8C5F16A6}"/>
              </a:ext>
            </a:extLst>
          </p:cNvPr>
          <p:cNvSpPr/>
          <p:nvPr/>
        </p:nvSpPr>
        <p:spPr>
          <a:xfrm>
            <a:off x="6439499" y="3419706"/>
            <a:ext cx="5746683" cy="7649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>
              <a:solidFill>
                <a:schemeClr val="bg1"/>
              </a:solidFill>
              <a:latin typeface="Montserrat" pitchFamily="2" charset="-52"/>
              <a:cs typeface="Arial" panose="020B0604020202020204" pitchFamily="34" charset="0"/>
            </a:endParaRPr>
          </a:p>
        </p:txBody>
      </p:sp>
      <p:sp>
        <p:nvSpPr>
          <p:cNvPr id="19" name="Скругленный прямоугольник 120">
            <a:extLst>
              <a:ext uri="{FF2B5EF4-FFF2-40B4-BE49-F238E27FC236}">
                <a16:creationId xmlns:a16="http://schemas.microsoft.com/office/drawing/2014/main" id="{CA6B1413-0684-4621-A231-C192A9EA98FD}"/>
              </a:ext>
            </a:extLst>
          </p:cNvPr>
          <p:cNvSpPr/>
          <p:nvPr/>
        </p:nvSpPr>
        <p:spPr>
          <a:xfrm>
            <a:off x="6979273" y="3465665"/>
            <a:ext cx="5231570" cy="70481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accent4">
                    <a:lumMod val="20000"/>
                    <a:lumOff val="80000"/>
                  </a:schemeClr>
                </a:solidFill>
                <a:latin typeface="Montserrat" pitchFamily="2" charset="-52"/>
                <a:cs typeface="Arial" panose="020B0604020202020204" pitchFamily="34" charset="0"/>
              </a:rPr>
              <a:t>экспертиза уровней технологической готовности проектов НОЦ и оценка потенциала коммерциализации проектов</a:t>
            </a:r>
          </a:p>
        </p:txBody>
      </p:sp>
      <p:sp>
        <p:nvSpPr>
          <p:cNvPr id="26" name="Скругленный прямоугольник 120">
            <a:extLst>
              <a:ext uri="{FF2B5EF4-FFF2-40B4-BE49-F238E27FC236}">
                <a16:creationId xmlns:a16="http://schemas.microsoft.com/office/drawing/2014/main" id="{D2D0D261-970A-9099-9DBC-288FA9359ED8}"/>
              </a:ext>
            </a:extLst>
          </p:cNvPr>
          <p:cNvSpPr/>
          <p:nvPr/>
        </p:nvSpPr>
        <p:spPr>
          <a:xfrm>
            <a:off x="6953542" y="4366098"/>
            <a:ext cx="4912920" cy="112299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accent4">
                    <a:lumMod val="20000"/>
                    <a:lumOff val="80000"/>
                  </a:schemeClr>
                </a:solidFill>
                <a:latin typeface="Montserrat" pitchFamily="2" charset="-52"/>
                <a:cs typeface="Arial" panose="020B0604020202020204" pitchFamily="34" charset="0"/>
              </a:rPr>
              <a:t>содействие в коммерциализации технологических разработок, реализуемых участниками Евразийского НОЦ; </a:t>
            </a:r>
          </a:p>
          <a:p>
            <a:r>
              <a:rPr lang="ru-RU" sz="1600" dirty="0">
                <a:solidFill>
                  <a:schemeClr val="accent4">
                    <a:lumMod val="20000"/>
                    <a:lumOff val="80000"/>
                  </a:schemeClr>
                </a:solidFill>
                <a:latin typeface="Montserrat" pitchFamily="2" charset="-52"/>
                <a:cs typeface="Arial" panose="020B0604020202020204" pitchFamily="34" charset="0"/>
              </a:rPr>
              <a:t>подбор индустриальных партнеров</a:t>
            </a:r>
            <a:endParaRPr lang="ru-RU" sz="1600" b="1" dirty="0">
              <a:solidFill>
                <a:schemeClr val="accent4">
                  <a:lumMod val="20000"/>
                  <a:lumOff val="80000"/>
                </a:schemeClr>
              </a:solidFill>
              <a:latin typeface="Montserrat" pitchFamily="2" charset="-52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556" y="236838"/>
            <a:ext cx="2527070" cy="456588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205C72C3-15F7-4447-24E6-A12583B5F11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25" y="1392168"/>
            <a:ext cx="566061" cy="566061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205C72C3-15F7-4447-24E6-A12583B5F11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25" y="2379935"/>
            <a:ext cx="566061" cy="566061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205C72C3-15F7-4447-24E6-A12583B5F11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25" y="3501542"/>
            <a:ext cx="566061" cy="566061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205C72C3-15F7-4447-24E6-A12583B5F11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96" y="4579491"/>
            <a:ext cx="566061" cy="566061"/>
          </a:xfrm>
          <a:prstGeom prst="rect">
            <a:avLst/>
          </a:prstGeom>
        </p:spPr>
      </p:pic>
      <p:sp>
        <p:nvSpPr>
          <p:cNvPr id="32" name="Скругленный прямоугольник 120">
            <a:extLst>
              <a:ext uri="{FF2B5EF4-FFF2-40B4-BE49-F238E27FC236}">
                <a16:creationId xmlns:a16="http://schemas.microsoft.com/office/drawing/2014/main" id="{6DC1D955-F41D-04F1-4A05-84C8DB43C5E4}"/>
              </a:ext>
            </a:extLst>
          </p:cNvPr>
          <p:cNvSpPr/>
          <p:nvPr/>
        </p:nvSpPr>
        <p:spPr>
          <a:xfrm>
            <a:off x="6978480" y="1291666"/>
            <a:ext cx="4863044" cy="7649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accent4">
                    <a:lumMod val="20000"/>
                    <a:lumOff val="80000"/>
                  </a:schemeClr>
                </a:solidFill>
                <a:latin typeface="Montserrat" pitchFamily="2" charset="-52"/>
                <a:cs typeface="Arial" panose="020B0604020202020204" pitchFamily="34" charset="0"/>
              </a:rPr>
              <a:t>подготовка бизнес-планов</a:t>
            </a:r>
            <a:endParaRPr lang="ru-RU" sz="1600" dirty="0">
              <a:solidFill>
                <a:schemeClr val="bg1"/>
              </a:solidFill>
              <a:latin typeface="Montserrat" pitchFamily="2" charset="-52"/>
              <a:cs typeface="Arial" panose="020B0604020202020204" pitchFamily="34" charset="0"/>
            </a:endParaRPr>
          </a:p>
        </p:txBody>
      </p:sp>
      <p:sp>
        <p:nvSpPr>
          <p:cNvPr id="34" name="Скругленный прямоугольник 120">
            <a:extLst>
              <a:ext uri="{FF2B5EF4-FFF2-40B4-BE49-F238E27FC236}">
                <a16:creationId xmlns:a16="http://schemas.microsoft.com/office/drawing/2014/main" id="{6DC1D955-F41D-04F1-4A05-84C8DB43C5E4}"/>
              </a:ext>
            </a:extLst>
          </p:cNvPr>
          <p:cNvSpPr/>
          <p:nvPr/>
        </p:nvSpPr>
        <p:spPr>
          <a:xfrm>
            <a:off x="6978480" y="2317405"/>
            <a:ext cx="4863044" cy="7649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accent4">
                    <a:lumMod val="20000"/>
                    <a:lumOff val="80000"/>
                  </a:schemeClr>
                </a:solidFill>
                <a:latin typeface="Montserrat" pitchFamily="2" charset="-52"/>
                <a:cs typeface="Arial" panose="020B0604020202020204" pitchFamily="34" charset="0"/>
              </a:rPr>
              <a:t>проведение маркетинговых исследований</a:t>
            </a:r>
            <a:endParaRPr lang="ru-RU" sz="1600" dirty="0">
              <a:solidFill>
                <a:schemeClr val="bg1"/>
              </a:solidFill>
              <a:latin typeface="Montserrat" pitchFamily="2" charset="-52"/>
              <a:cs typeface="Arial" panose="020B0604020202020204" pitchFamily="34" charset="0"/>
            </a:endParaRPr>
          </a:p>
        </p:txBody>
      </p:sp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205C72C3-15F7-4447-24E6-A12583B5F11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499" y="1383305"/>
            <a:ext cx="566061" cy="566061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205C72C3-15F7-4447-24E6-A12583B5F11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499" y="2414474"/>
            <a:ext cx="566061" cy="561531"/>
          </a:xfrm>
          <a:prstGeom prst="rect">
            <a:avLst/>
          </a:prstGeom>
        </p:spPr>
      </p:pic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205C72C3-15F7-4447-24E6-A12583B5F11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865" y="4569906"/>
            <a:ext cx="566061" cy="566061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205C72C3-15F7-4447-24E6-A12583B5F11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356" y="3501542"/>
            <a:ext cx="566061" cy="566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757771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3762864" y="2550287"/>
            <a:ext cx="4666267" cy="12003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>
              <a:buClr>
                <a:srgbClr val="1CC7FF"/>
              </a:buClr>
            </a:pPr>
            <a:r>
              <a:rPr b="1" dirty="0" lang="ru-RU" sz="3600">
                <a:solidFill>
                  <a:srgbClr val="1CC7FF"/>
                </a:solidFill>
                <a:latin charset="-52" panose="00000500000000000000" pitchFamily="2" typeface="Montserrat"/>
              </a:rPr>
              <a:t>СПАСИБО</a:t>
            </a:r>
          </a:p>
          <a:p>
            <a:pPr algn="ctr">
              <a:buClr>
                <a:srgbClr val="1CC7FF"/>
              </a:buClr>
            </a:pPr>
            <a:r>
              <a:rPr b="1" dirty="0" lang="ru-RU" sz="3600">
                <a:solidFill>
                  <a:srgbClr val="1CC7FF"/>
                </a:solidFill>
                <a:latin charset="-52" panose="00000500000000000000" pitchFamily="2" typeface="Montserrat"/>
              </a:rPr>
              <a:t>ЗА ВНИМАНИЕ!</a:t>
            </a:r>
            <a:endParaRPr b="1" dirty="0" lang="ru-RU" sz="3600">
              <a:solidFill>
                <a:schemeClr val="bg1"/>
              </a:solidFill>
              <a:latin charset="-52" panose="00000500000000000000" pitchFamily="2" typeface="Montserrat"/>
            </a:endParaRPr>
          </a:p>
        </p:txBody>
      </p:sp>
      <p:pic>
        <p:nvPicPr>
          <p:cNvPr id="45" name="Рисунок 44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6" l="55" r="58" t="159"/>
          <a:stretch/>
        </p:blipFill>
        <p:spPr>
          <a:xfrm>
            <a:off x="7473143" y="5656151"/>
            <a:ext cx="1576672" cy="417286"/>
          </a:xfrm>
          <a:prstGeom prst="rect">
            <a:avLst/>
          </a:prstGeom>
        </p:spPr>
      </p:pic>
      <p:cxnSp>
        <p:nvCxnSpPr>
          <p:cNvPr id="51" name="Прямая соединительная линия 50"/>
          <p:cNvCxnSpPr/>
          <p:nvPr/>
        </p:nvCxnSpPr>
        <p:spPr>
          <a:xfrm>
            <a:off x="5027446" y="3851284"/>
            <a:ext cx="2137104" cy="0"/>
          </a:xfrm>
          <a:prstGeom prst="line">
            <a:avLst/>
          </a:prstGeom>
          <a:ln w="12700">
            <a:solidFill>
              <a:srgbClr val="1CC7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3525" y="5552990"/>
            <a:ext cx="3182472" cy="623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0958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27398</TotalTime>
  <Words>333</Words>
  <Application>Microsoft Office PowerPoint</Application>
  <PresentationFormat>Широкоэкранный</PresentationFormat>
  <Paragraphs>68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Montserrat</vt:lpstr>
      <vt:lpstr>Montserrat ExtraBold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ПК03 тип 1</dc:creator>
  <cp:lastModifiedBy>ПК-1</cp:lastModifiedBy>
  <cp:revision>330</cp:revision>
  <cp:lastPrinted>2023-07-22T10:06:48Z</cp:lastPrinted>
  <dcterms:created xsi:type="dcterms:W3CDTF">2023-03-21T07:11:01Z</dcterms:created>
  <dcterms:modified xsi:type="dcterms:W3CDTF">2023-09-05T05:42:28Z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734112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