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5" r:id="rId2"/>
    <p:sldId id="303" r:id="rId3"/>
    <p:sldId id="313" r:id="rId4"/>
    <p:sldId id="305" r:id="rId5"/>
    <p:sldId id="309" r:id="rId6"/>
    <p:sldId id="308" r:id="rId7"/>
    <p:sldId id="307" r:id="rId8"/>
    <p:sldId id="312" r:id="rId9"/>
    <p:sldId id="314" r:id="rId10"/>
    <p:sldId id="315" r:id="rId11"/>
    <p:sldId id="299" r:id="rId12"/>
    <p:sldId id="292" r:id="rId13"/>
    <p:sldId id="301" r:id="rId14"/>
    <p:sldId id="300" r:id="rId15"/>
    <p:sldId id="290" r:id="rId16"/>
    <p:sldId id="291" r:id="rId17"/>
    <p:sldId id="316" r:id="rId18"/>
    <p:sldId id="317" r:id="rId19"/>
  </p:sldIdLst>
  <p:sldSz cx="12192000" cy="6858000"/>
  <p:notesSz cx="6761163" cy="9942513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205" userDrawn="1">
          <p15:clr>
            <a:srgbClr val="A4A3A4"/>
          </p15:clr>
        </p15:guide>
        <p15:guide id="2" pos="6816" userDrawn="1">
          <p15:clr>
            <a:srgbClr val="A4A3A4"/>
          </p15:clr>
        </p15:guide>
        <p15:guide id="3" pos="801" userDrawn="1">
          <p15:clr>
            <a:srgbClr val="A4A3A4"/>
          </p15:clr>
        </p15:guide>
        <p15:guide id="4" orient="horz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93D81CF-94F2-401A-BA57-92F5A7B2D0C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79559" autoAdjust="0"/>
  </p:normalViewPr>
  <p:slideViewPr>
    <p:cSldViewPr>
      <p:cViewPr varScale="1">
        <p:scale>
          <a:sx n="92" d="100"/>
          <a:sy n="92" d="100"/>
        </p:scale>
        <p:origin x="498" y="90"/>
      </p:cViewPr>
      <p:guideLst>
        <p:guide pos="3205"/>
        <p:guide pos="6816"/>
        <p:guide pos="801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5" d="100"/>
          <a:sy n="95" d="100"/>
        </p:scale>
        <p:origin x="357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BAE14B8-3CC9-472D-9BC5-A84D80684DE2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76117" y="4784834"/>
            <a:ext cx="5408930" cy="33555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FB667E1-E601-4AAF-B95C-B25720D70A60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"/>
              <a:t>Может потребоваться несколько слайдов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FB667E1-E601-4AAF-B95C-B25720D70A60}" type="slidenum">
              <a:rPr lang="en-US" smtClean="0"/>
              <a:pPr rtl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103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"/>
              <a:t>Может потребоваться несколько слайдов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FB667E1-E601-4AAF-B95C-B25720D70A60}" type="slidenum">
              <a:rPr lang="en-US" smtClean="0"/>
              <a:pPr rtl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854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Восход солнца над зелеными холмами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" y="0"/>
            <a:ext cx="12188699" cy="47993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 bwMode="ltGray">
          <a:xfrm>
            <a:off x="-2" y="4754880"/>
            <a:ext cx="12192002" cy="21031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 bwMode="white">
          <a:xfrm>
            <a:off x="-127" y="4724400"/>
            <a:ext cx="12188826" cy="7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4800600"/>
            <a:ext cx="9144002" cy="1143000"/>
          </a:xfrm>
        </p:spPr>
        <p:txBody>
          <a:bodyPr rtlCol="0" anchor="b">
            <a:normAutofit/>
          </a:bodyPr>
          <a:lstStyle>
            <a:lvl1pPr algn="ctr" rtl="0">
              <a:defRPr sz="48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3" y="5943600"/>
            <a:ext cx="9144002" cy="762000"/>
          </a:xfrm>
        </p:spPr>
        <p:txBody>
          <a:bodyPr rtlCol="0">
            <a:normAutofit/>
          </a:bodyPr>
          <a:lstStyle>
            <a:lvl1pPr marL="0" indent="0" algn="ctr" rtl="0">
              <a:spcBef>
                <a:spcPts val="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 algn="ctr" rtl="0">
              <a:buNone/>
              <a:defRPr sz="2800"/>
            </a:lvl2pPr>
            <a:lvl3pPr marL="914400" indent="0" algn="ctr" rtl="0">
              <a:buNone/>
              <a:defRPr sz="2400"/>
            </a:lvl3pPr>
            <a:lvl4pPr marL="1371600" indent="0" algn="ctr" rtl="0">
              <a:buNone/>
              <a:defRPr sz="2000"/>
            </a:lvl4pPr>
            <a:lvl5pPr marL="1828800" indent="0" algn="ctr" rtl="0">
              <a:buNone/>
              <a:defRPr sz="2000"/>
            </a:lvl5pPr>
            <a:lvl6pPr marL="2286000" indent="0" algn="ctr" rtl="0">
              <a:buNone/>
              <a:defRPr sz="2000"/>
            </a:lvl6pPr>
            <a:lvl7pPr marL="2743200" indent="0" algn="ctr" rtl="0">
              <a:buNone/>
              <a:defRPr sz="2000"/>
            </a:lvl7pPr>
            <a:lvl8pPr marL="3200400" indent="0" algn="ctr" rtl="0">
              <a:buNone/>
              <a:defRPr sz="2000"/>
            </a:lvl8pPr>
            <a:lvl9pPr marL="3657600" indent="0" algn="ctr" rtl="0">
              <a:buNone/>
              <a:defRPr sz="2000"/>
            </a:lvl9pPr>
          </a:lstStyle>
          <a:p>
            <a:pPr rtl="0"/>
            <a:r>
              <a:rPr lang="ru-RU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Альтернативный 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0" y="0"/>
            <a:ext cx="4873752" cy="6858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rtlCol="0" anchor="b">
            <a:normAutofit/>
          </a:bodyPr>
          <a:lstStyle>
            <a:lvl1pPr algn="l" rtl="0">
              <a:defRPr sz="3400" b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412" y="4367308"/>
            <a:ext cx="3200400" cy="1622012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62892" y="685800"/>
            <a:ext cx="6370320" cy="5486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fld id="{CA8D9AD5-F248-4919-864A-CFD76CC027D6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93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7315200" y="0"/>
            <a:ext cx="4873752" cy="68580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3214" y="2362200"/>
            <a:ext cx="3200400" cy="1993392"/>
          </a:xfrm>
        </p:spPr>
        <p:txBody>
          <a:bodyPr rtlCol="0" anchor="b">
            <a:normAutofit/>
          </a:bodyPr>
          <a:lstStyle>
            <a:lvl1pPr algn="l" rtl="0">
              <a:defRPr sz="3400" b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0" y="0"/>
            <a:ext cx="7315200" cy="6858000"/>
          </a:xfrm>
          <a:solidFill>
            <a:schemeClr val="bg2">
              <a:lumMod val="90000"/>
            </a:schemeClr>
          </a:solidFill>
        </p:spPr>
        <p:txBody>
          <a:bodyPr rtlCol="0"/>
          <a:lstStyle>
            <a:lvl1pPr marL="0" indent="0" algn="ctr" rtl="0">
              <a:buNone/>
              <a:defRPr sz="3200">
                <a:solidFill>
                  <a:schemeClr val="tx2"/>
                </a:solidFill>
              </a:defRPr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23214" y="4355592"/>
            <a:ext cx="3200400" cy="1644614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6pPr algn="l" rtl="0">
              <a:defRPr/>
            </a:lvl6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pPr rtl="0"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0" y="0"/>
            <a:ext cx="12188826" cy="45720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1" y="411480"/>
            <a:ext cx="12188826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143000"/>
            <a:ext cx="9144000" cy="2667000"/>
          </a:xfrm>
        </p:spPr>
        <p:txBody>
          <a:bodyPr rtlCol="0" anchor="b">
            <a:normAutofit/>
          </a:bodyPr>
          <a:lstStyle>
            <a:lvl1pPr algn="ctr" rtl="0">
              <a:defRPr sz="5200" b="0"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4000" y="3810000"/>
            <a:ext cx="9144000" cy="1143000"/>
          </a:xfrm>
        </p:spPr>
        <p:txBody>
          <a:bodyPr rtlCol="0" anchor="t">
            <a:normAutofit/>
          </a:bodyPr>
          <a:lstStyle>
            <a:lvl1pPr marL="0" indent="0" algn="ctr" rtl="0">
              <a:spcBef>
                <a:spcPts val="0"/>
              </a:spcBef>
              <a:buNone/>
              <a:defRPr sz="2400" cap="none" baseline="0">
                <a:solidFill>
                  <a:schemeClr val="tx2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Альтернативный 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1143000"/>
            <a:ext cx="9144000" cy="2667000"/>
          </a:xfrm>
        </p:spPr>
        <p:txBody>
          <a:bodyPr rtlCol="0" anchor="b">
            <a:normAutofit/>
          </a:bodyPr>
          <a:lstStyle>
            <a:lvl1pPr algn="ctr" rtl="0">
              <a:defRPr sz="5200" b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522413" y="3810000"/>
            <a:ext cx="9144000" cy="1143000"/>
          </a:xfrm>
        </p:spPr>
        <p:txBody>
          <a:bodyPr rtlCol="0" anchor="t">
            <a:normAutofit/>
          </a:bodyPr>
          <a:lstStyle>
            <a:lvl1pPr marL="0" indent="0" algn="ctr" rtl="0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fld id="{CA8D9AD5-F248-4919-864A-CFD76CC027D6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43280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A0ECE5F2-81AA-4605-B028-6FBA391056AF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707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66344"/>
            <a:ext cx="9509760" cy="1234440"/>
          </a:xfrm>
        </p:spPr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rtlCol="0" anchor="ctr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200" b="0" cap="none" baseline="0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 rtlCol="0">
            <a:normAutofit/>
          </a:bodyPr>
          <a:lstStyle>
            <a:lvl1pPr algn="l" rtl="0">
              <a:defRPr sz="1800"/>
            </a:lvl1pPr>
            <a:lvl2pPr algn="l" rtl="0">
              <a:defRPr sz="1600"/>
            </a:lvl2pPr>
            <a:lvl3pPr algn="l" rtl="0">
              <a:defRPr sz="1400"/>
            </a:lvl3pPr>
            <a:lvl4pPr algn="l" rtl="0">
              <a:defRPr sz="1200"/>
            </a:lvl4pPr>
            <a:lvl5pPr algn="l" rtl="0">
              <a:defRPr sz="1200"/>
            </a:lvl5pPr>
            <a:lvl6pPr algn="l" rtl="0">
              <a:defRPr sz="1200"/>
            </a:lvl6pPr>
            <a:lvl7pPr algn="l" rtl="0">
              <a:defRPr sz="1200"/>
            </a:lvl7pPr>
            <a:lvl8pPr algn="l" rtl="0">
              <a:defRPr sz="1200"/>
            </a:lvl8pPr>
            <a:lvl9pPr algn="l" rtl="0">
              <a:defRPr sz="12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rtlCol="0" anchor="ctr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200" b="0" cap="none" baseline="0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 rtlCol="0">
            <a:normAutofit/>
          </a:bodyPr>
          <a:lstStyle>
            <a:lvl1pPr algn="l" rtl="0">
              <a:defRPr sz="1800"/>
            </a:lvl1pPr>
            <a:lvl2pPr algn="l" rtl="0">
              <a:defRPr sz="1600"/>
            </a:lvl2pPr>
            <a:lvl3pPr algn="l" rtl="0">
              <a:defRPr sz="1400"/>
            </a:lvl3pPr>
            <a:lvl4pPr algn="l" rtl="0">
              <a:defRPr sz="1200"/>
            </a:lvl4pPr>
            <a:lvl5pPr algn="l" rtl="0">
              <a:defRPr sz="1200"/>
            </a:lvl5pPr>
            <a:lvl6pPr algn="l" rtl="0">
              <a:defRPr sz="1200"/>
            </a:lvl6pPr>
            <a:lvl7pPr algn="l" rtl="0">
              <a:defRPr sz="1200"/>
            </a:lvl7pPr>
            <a:lvl8pPr algn="l" rtl="0">
              <a:defRPr sz="1200"/>
            </a:lvl8pPr>
            <a:lvl9pPr algn="l" rtl="0">
              <a:defRPr sz="12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708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fld id="{CA8D9AD5-F248-4919-864A-CFD76CC027D6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412" y="2362200"/>
            <a:ext cx="3200400" cy="1990725"/>
          </a:xfrm>
        </p:spPr>
        <p:txBody>
          <a:bodyPr rtlCol="0" anchor="b">
            <a:normAutofit/>
          </a:bodyPr>
          <a:lstStyle>
            <a:lvl1pPr algn="l" rtl="0">
              <a:defRPr sz="3400" b="0"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412" y="4367308"/>
            <a:ext cx="3200400" cy="1622012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200"/>
              </a:spcBef>
              <a:buNone/>
              <a:defRPr sz="16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94212" y="685800"/>
            <a:ext cx="7239001" cy="5486400"/>
          </a:xfrm>
        </p:spPr>
        <p:txBody>
          <a:bodyPr rtlCol="0">
            <a:normAutofit/>
          </a:bodyPr>
          <a:lstStyle>
            <a:lvl1pPr algn="l" rtl="0"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08.09.2016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ltGray">
          <a:xfrm>
            <a:off x="1587" y="6583680"/>
            <a:ext cx="12188826" cy="274320"/>
          </a:xfrm>
          <a:prstGeom prst="rect">
            <a:avLst/>
          </a:prstGeom>
          <a:gradFill flip="none" rotWithShape="1">
            <a:gsLst>
              <a:gs pos="100000">
                <a:schemeClr val="tx2">
                  <a:lumMod val="75000"/>
                </a:schemeClr>
              </a:gs>
              <a:gs pos="0">
                <a:schemeClr val="tx2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R="0" lvl="0" indent="0" algn="ctr" rtl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b="0" i="0" u="none" strike="noStrike" kern="0" cap="none" spc="0" normalizeH="0" baseline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Euphemia"/>
            </a:endParaRP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1587" y="6583680"/>
            <a:ext cx="12188826" cy="457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t>Стиль образца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  <a:p>
            <a:pPr lvl="5" rtl="0"/>
            <a:r>
              <a:t>Шестой</a:t>
            </a:r>
          </a:p>
          <a:p>
            <a:pPr lvl="6" rtl="0"/>
            <a:r>
              <a:t>Седьмой</a:t>
            </a:r>
          </a:p>
          <a:p>
            <a:pPr lvl="7" rtl="0"/>
            <a:r>
              <a:t>Восьмой</a:t>
            </a:r>
          </a:p>
          <a:p>
            <a:pPr lvl="8" rtl="0"/>
            <a:r>
              <a:t>Девятый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 cap="all" baseline="0">
                <a:solidFill>
                  <a:schemeClr val="bg2"/>
                </a:solidFill>
              </a:defRPr>
            </a:lvl1pPr>
          </a:lstStyle>
          <a:p>
            <a:pPr rtl="0"/>
            <a:endParaRPr lang="en-US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bg2"/>
                </a:solidFill>
              </a:defRPr>
            </a:lvl1pPr>
          </a:lstStyle>
          <a:p>
            <a:pPr rtl="0"/>
            <a:r>
              <a:rPr lang="en-US"/>
              <a:t>08.09.2016</a:t>
            </a:r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bg2"/>
                </a:solidFill>
              </a:defRPr>
            </a:lvl1pPr>
          </a:lstStyle>
          <a:p>
            <a:pPr rtl="0"/>
            <a:fld id="{CA8D9AD5-F248-4919-864A-CFD76CC027D6}" type="slidenum">
              <a:rPr lang="en-US" smtClean="0"/>
              <a:pPr rtl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2" r:id="rId4"/>
    <p:sldLayoutId id="2147483661" r:id="rId5"/>
    <p:sldLayoutId id="2147483653" r:id="rId6"/>
    <p:sldLayoutId id="2147483654" r:id="rId7"/>
    <p:sldLayoutId id="2147483655" r:id="rId8"/>
    <p:sldLayoutId id="2147483656" r:id="rId9"/>
    <p:sldLayoutId id="2147483663" r:id="rId10"/>
    <p:sldLayoutId id="2147483657" r:id="rId11"/>
    <p:sldLayoutId id="2147483658" r:id="rId12"/>
    <p:sldLayoutId id="2147483659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2"/>
        </a:buClr>
        <a:buSzPct val="80000"/>
        <a:buFont typeface="Wingdings" pitchFamily="2" charset="2"/>
        <a:buChar char="§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SzPct val="80000"/>
        <a:buFont typeface="Wingdings" pitchFamily="2" charset="2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itchFamily="2" charset="2"/>
        <a:buChar char="§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60">
          <p15:clr>
            <a:srgbClr val="F26B43"/>
          </p15:clr>
        </p15:guide>
        <p15:guide id="2" pos="40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999" y="4941168"/>
            <a:ext cx="9144002" cy="1002432"/>
          </a:xfrm>
        </p:spPr>
        <p:txBody>
          <a:bodyPr rtlCol="0">
            <a:normAutofit fontScale="90000"/>
          </a:bodyPr>
          <a:lstStyle/>
          <a:p>
            <a:pPr rtl="0"/>
            <a:r>
              <a:rPr lang="ru" dirty="0" smtClean="0"/>
              <a:t/>
            </a:r>
            <a:br>
              <a:rPr lang="ru" dirty="0" smtClean="0"/>
            </a:br>
            <a:r>
              <a:rPr lang="ru" dirty="0" smtClean="0"/>
              <a:t/>
            </a:r>
            <a:br>
              <a:rPr lang="ru" dirty="0" smtClean="0"/>
            </a:br>
            <a:r>
              <a:rPr lang="ru" dirty="0"/>
              <a:t/>
            </a:r>
            <a:br>
              <a:rPr lang="ru" dirty="0"/>
            </a:br>
            <a:r>
              <a:rPr lang="ru" dirty="0" smtClean="0"/>
              <a:t/>
            </a:r>
            <a:br>
              <a:rPr lang="ru" dirty="0" smtClean="0"/>
            </a:br>
            <a:r>
              <a:rPr lang="ru" dirty="0"/>
              <a:t/>
            </a:r>
            <a:br>
              <a:rPr lang="ru" dirty="0"/>
            </a:br>
            <a:r>
              <a:rPr lang="ru" dirty="0" smtClean="0">
                <a:solidFill>
                  <a:schemeClr val="tx2"/>
                </a:solidFill>
              </a:rPr>
              <a:t>Тематические парки в России: </a:t>
            </a:r>
            <a:r>
              <a:rPr lang="ru" dirty="0" smtClean="0"/>
              <a:t>поддержка на государственном уровне</a:t>
            </a:r>
            <a:endParaRPr lang="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ru" dirty="0" smtClean="0"/>
              <a:t>Платонова Наталья Алексеевна, проректор  Российского государственного университета </a:t>
            </a:r>
            <a:r>
              <a:rPr lang="ru" dirty="0"/>
              <a:t>туризма и сервиса</a:t>
            </a:r>
          </a:p>
        </p:txBody>
      </p:sp>
    </p:spTree>
    <p:extLst>
      <p:ext uri="{BB962C8B-B14F-4D97-AF65-F5344CB8AC3E}">
        <p14:creationId xmlns:p14="http://schemas.microsoft.com/office/powerpoint/2010/main" val="279880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0A40DF5-DD57-40A8-9232-5B7173757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640" y="0"/>
            <a:ext cx="9509760" cy="980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Внимание государства (в связке с кинематографией)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A9EB954-3A0E-4631-B1B6-28923D851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120" y="1196752"/>
            <a:ext cx="9509760" cy="4832827"/>
          </a:xfrm>
        </p:spPr>
        <p:txBody>
          <a:bodyPr/>
          <a:lstStyle/>
          <a:p>
            <a:r>
              <a:rPr lang="ru-RU" sz="2800" dirty="0"/>
              <a:t>Роль кинематографа в превращении досуга и развлечений в </a:t>
            </a:r>
            <a:r>
              <a:rPr lang="ru-RU" sz="2800" dirty="0" smtClean="0"/>
              <a:t>индустрию?</a:t>
            </a:r>
          </a:p>
          <a:p>
            <a:r>
              <a:rPr lang="ru-RU" sz="2800" dirty="0" smtClean="0"/>
              <a:t>Принимаются значительные государственные меры по поддержке и развитию отечественного кинематографа, включая анимацию</a:t>
            </a:r>
          </a:p>
          <a:p>
            <a:r>
              <a:rPr lang="ru-RU" sz="2800" dirty="0" smtClean="0"/>
              <a:t>Однако связь кинематографа с тематическими парками пока государство не видит 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804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116632"/>
            <a:ext cx="9509760" cy="648072"/>
          </a:xfrm>
        </p:spPr>
        <p:txBody>
          <a:bodyPr rtlCol="0"/>
          <a:lstStyle/>
          <a:p>
            <a:pPr rtl="0"/>
            <a:r>
              <a:rPr lang="ru" dirty="0" smtClean="0"/>
              <a:t>Что парки могут? Каковы их функции?</a:t>
            </a:r>
            <a:endParaRPr lang="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1120" y="1196752"/>
            <a:ext cx="9509760" cy="4832827"/>
          </a:xfrm>
        </p:spPr>
        <p:txBody>
          <a:bodyPr rtlCol="0">
            <a:normAutofit/>
          </a:bodyPr>
          <a:lstStyle/>
          <a:p>
            <a:pPr lvl="0"/>
            <a:r>
              <a:rPr lang="ru-RU" sz="2800" dirty="0" smtClean="0"/>
              <a:t>информационная</a:t>
            </a:r>
          </a:p>
          <a:p>
            <a:pPr lvl="0"/>
            <a:r>
              <a:rPr lang="ru-RU" sz="2800" dirty="0" err="1" smtClean="0"/>
              <a:t>профориентационная</a:t>
            </a:r>
            <a:endParaRPr lang="ru-RU" sz="2800" dirty="0" smtClean="0"/>
          </a:p>
          <a:p>
            <a:pPr lvl="0"/>
            <a:r>
              <a:rPr lang="ru-RU" sz="2800" dirty="0" smtClean="0"/>
              <a:t>образовательная</a:t>
            </a:r>
            <a:endParaRPr lang="ru-RU" sz="2800" dirty="0"/>
          </a:p>
          <a:p>
            <a:pPr lvl="0"/>
            <a:r>
              <a:rPr lang="ru-RU" sz="2800" dirty="0" smtClean="0"/>
              <a:t>рекламная</a:t>
            </a:r>
          </a:p>
          <a:p>
            <a:pPr lvl="0"/>
            <a:r>
              <a:rPr lang="ru-RU" sz="2800" dirty="0"/>
              <a:t>в</a:t>
            </a:r>
            <a:r>
              <a:rPr lang="ru-RU" sz="2800" dirty="0" smtClean="0"/>
              <a:t>оспитательная</a:t>
            </a:r>
          </a:p>
          <a:p>
            <a:pPr lvl="0"/>
            <a:r>
              <a:rPr lang="ru-RU" sz="2800" dirty="0" smtClean="0"/>
              <a:t>патриотическая</a:t>
            </a:r>
          </a:p>
          <a:p>
            <a:pPr marL="45720" lvl="0" indent="0">
              <a:buNone/>
            </a:pPr>
            <a:r>
              <a:rPr lang="ru-RU" sz="2800" b="1" dirty="0" smtClean="0"/>
              <a:t>Лучший пример – ВДНХ советского времени</a:t>
            </a:r>
            <a:endParaRPr lang="ru" sz="2800" b="1" dirty="0"/>
          </a:p>
        </p:txBody>
      </p:sp>
    </p:spTree>
    <p:extLst>
      <p:ext uri="{BB962C8B-B14F-4D97-AF65-F5344CB8AC3E}">
        <p14:creationId xmlns:p14="http://schemas.microsoft.com/office/powerpoint/2010/main" val="3701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585376"/>
          </a:xfrm>
        </p:spPr>
        <p:txBody>
          <a:bodyPr rtlCol="0"/>
          <a:lstStyle/>
          <a:p>
            <a:pPr rtl="0"/>
            <a:r>
              <a:rPr lang="ru" dirty="0"/>
              <a:t>Зачем развивать тематические </a:t>
            </a:r>
            <a:r>
              <a:rPr lang="ru" dirty="0" smtClean="0"/>
              <a:t>парки</a:t>
            </a:r>
            <a:r>
              <a:rPr lang="en-US" dirty="0" smtClean="0"/>
              <a:t> </a:t>
            </a:r>
            <a:r>
              <a:rPr lang="ru-RU" dirty="0" smtClean="0"/>
              <a:t>в России</a:t>
            </a:r>
            <a:r>
              <a:rPr lang="ru" dirty="0" smtClean="0"/>
              <a:t>?</a:t>
            </a:r>
            <a:endParaRPr lang="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1120" y="1196752"/>
            <a:ext cx="9509760" cy="4832827"/>
          </a:xfrm>
        </p:spPr>
        <p:txBody>
          <a:bodyPr rtlCol="0">
            <a:normAutofit lnSpcReduction="10000"/>
          </a:bodyPr>
          <a:lstStyle/>
          <a:p>
            <a:pPr rtl="0"/>
            <a:r>
              <a:rPr lang="ru" sz="2800" dirty="0"/>
              <a:t>П</a:t>
            </a:r>
            <a:r>
              <a:rPr lang="ru-RU" sz="2800" dirty="0"/>
              <a:t>о</a:t>
            </a:r>
            <a:r>
              <a:rPr lang="ru" sz="2800" dirty="0"/>
              <a:t>явятся туристские объекты, популярные у людей во всем мире</a:t>
            </a:r>
          </a:p>
          <a:p>
            <a:pPr rtl="0"/>
            <a:r>
              <a:rPr lang="ru-RU" sz="2800" dirty="0"/>
              <a:t>В</a:t>
            </a:r>
            <a:r>
              <a:rPr lang="ru" sz="2800" dirty="0"/>
              <a:t>оспитательная и познавательная функции</a:t>
            </a:r>
          </a:p>
          <a:p>
            <a:pPr rtl="0"/>
            <a:r>
              <a:rPr lang="ru" sz="2800" dirty="0"/>
              <a:t>Тематический парк – объект семейного отдыха</a:t>
            </a:r>
          </a:p>
          <a:p>
            <a:pPr rtl="0"/>
            <a:r>
              <a:rPr lang="ru" sz="2800" dirty="0"/>
              <a:t>Тематический парк способствует развитию туризма в регионе</a:t>
            </a:r>
          </a:p>
          <a:p>
            <a:pPr rtl="0"/>
            <a:r>
              <a:rPr lang="ru" sz="2800" dirty="0"/>
              <a:t>Дополнительный вклад в ВРП</a:t>
            </a:r>
          </a:p>
          <a:p>
            <a:pPr rtl="0"/>
            <a:r>
              <a:rPr lang="ru" sz="2800" dirty="0"/>
              <a:t>Р</a:t>
            </a:r>
            <a:r>
              <a:rPr lang="ru-RU" sz="2800" dirty="0"/>
              <a:t>а</a:t>
            </a:r>
            <a:r>
              <a:rPr lang="ru" sz="2800" dirty="0"/>
              <a:t>бочие места</a:t>
            </a:r>
          </a:p>
          <a:p>
            <a:pPr rtl="0"/>
            <a:r>
              <a:rPr lang="ru" sz="2800" dirty="0"/>
              <a:t>Импортозамещение</a:t>
            </a:r>
          </a:p>
          <a:p>
            <a:pPr rtl="0"/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1511145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Будут ли тематические парки пользоваться успехом в России? Тенденции и выводы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По мнению </a:t>
            </a:r>
            <a:r>
              <a:rPr lang="ru-RU" sz="2400" dirty="0" smtClean="0"/>
              <a:t>экспертов, </a:t>
            </a:r>
            <a:r>
              <a:rPr lang="ru-RU" sz="2400" dirty="0"/>
              <a:t>существенно изменяются потребительские предпочтения людей.</a:t>
            </a:r>
            <a:endParaRPr lang="en-US" sz="2400" dirty="0"/>
          </a:p>
          <a:p>
            <a:r>
              <a:rPr lang="ru-RU" sz="2400" dirty="0"/>
              <a:t> В торгово-развлекательных центрах кроме традиционных кинотеатров, катков, детских </a:t>
            </a:r>
            <a:r>
              <a:rPr lang="ru-RU" sz="2400" dirty="0" err="1"/>
              <a:t>досуговых</a:t>
            </a:r>
            <a:r>
              <a:rPr lang="ru-RU" sz="2400" dirty="0"/>
              <a:t> зон появляются океанариумы (РИО, «Твой дом Крокус» в Москве), зоны аттракционов (Вегас Москва). </a:t>
            </a:r>
            <a:endParaRPr lang="en-US" sz="2400" dirty="0"/>
          </a:p>
          <a:p>
            <a:r>
              <a:rPr lang="ru-RU" sz="2400" dirty="0"/>
              <a:t>Соотношение торговых и развлекательных площадей в настоявший момент 30</a:t>
            </a:r>
            <a:r>
              <a:rPr lang="en-US" sz="2400" dirty="0"/>
              <a:t>/70</a:t>
            </a:r>
            <a:r>
              <a:rPr lang="ru-RU" sz="2400" dirty="0"/>
              <a:t>, в течении 10 лет изменится на 50</a:t>
            </a:r>
            <a:r>
              <a:rPr lang="en-US" sz="2400" dirty="0"/>
              <a:t>/50</a:t>
            </a:r>
            <a:endParaRPr lang="ru-RU" sz="2400" dirty="0"/>
          </a:p>
          <a:p>
            <a:r>
              <a:rPr lang="ru-RU" sz="2400" b="1" dirty="0"/>
              <a:t>Люди больше тратят на развлечения</a:t>
            </a:r>
            <a:endParaRPr lang="en-US" sz="2400" b="1" dirty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657384"/>
          </a:xfrm>
        </p:spPr>
        <p:txBody>
          <a:bodyPr rtlCol="0"/>
          <a:lstStyle/>
          <a:p>
            <a:pPr rtl="0"/>
            <a:r>
              <a:rPr lang="ru" dirty="0"/>
              <a:t>Особенности тематических парков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1120" y="1340768"/>
            <a:ext cx="9509760" cy="4688811"/>
          </a:xfrm>
        </p:spPr>
        <p:txBody>
          <a:bodyPr rtlCol="0">
            <a:normAutofit/>
          </a:bodyPr>
          <a:lstStyle/>
          <a:p>
            <a:pPr rtl="0"/>
            <a:r>
              <a:rPr lang="ru" dirty="0"/>
              <a:t>Необходимость большого участка земли</a:t>
            </a:r>
          </a:p>
          <a:p>
            <a:pPr rtl="0"/>
            <a:r>
              <a:rPr lang="ru" dirty="0" smtClean="0"/>
              <a:t>Важность места </a:t>
            </a:r>
            <a:r>
              <a:rPr lang="ru" dirty="0"/>
              <a:t>распорложения</a:t>
            </a:r>
          </a:p>
          <a:p>
            <a:pPr rtl="0"/>
            <a:r>
              <a:rPr lang="ru" dirty="0"/>
              <a:t>Транспортная доступность</a:t>
            </a:r>
          </a:p>
          <a:p>
            <a:r>
              <a:rPr lang="ru-RU" dirty="0"/>
              <a:t>Сложность проектирования</a:t>
            </a:r>
          </a:p>
          <a:p>
            <a:pPr rtl="0"/>
            <a:r>
              <a:rPr lang="ru" dirty="0"/>
              <a:t>Значительные финансовые вложения</a:t>
            </a:r>
          </a:p>
          <a:p>
            <a:pPr rtl="0"/>
            <a:r>
              <a:rPr lang="ru" dirty="0"/>
              <a:t>Импорт аттракционов </a:t>
            </a:r>
          </a:p>
          <a:p>
            <a:pPr rtl="0"/>
            <a:r>
              <a:rPr lang="ru-RU" dirty="0" smtClean="0"/>
              <a:t>Необходимость разработки</a:t>
            </a:r>
            <a:r>
              <a:rPr lang="ru" dirty="0" smtClean="0"/>
              <a:t> </a:t>
            </a:r>
            <a:r>
              <a:rPr lang="ru" dirty="0"/>
              <a:t>концепции</a:t>
            </a:r>
          </a:p>
          <a:p>
            <a:pPr rtl="0"/>
            <a:r>
              <a:rPr lang="ru" dirty="0"/>
              <a:t>Трудозатратность</a:t>
            </a:r>
          </a:p>
          <a:p>
            <a:pPr rtl="0"/>
            <a:r>
              <a:rPr lang="ru-RU" dirty="0"/>
              <a:t>Б</a:t>
            </a:r>
            <a:r>
              <a:rPr lang="ru" dirty="0"/>
              <a:t>ольшое количество отдельных объектов разного функционального назначения (досуг, питание, размещение, торговля и пр.)</a:t>
            </a:r>
          </a:p>
        </p:txBody>
      </p:sp>
    </p:spTree>
    <p:extLst>
      <p:ext uri="{BB962C8B-B14F-4D97-AF65-F5344CB8AC3E}">
        <p14:creationId xmlns:p14="http://schemas.microsoft.com/office/powerpoint/2010/main" val="690707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188640"/>
            <a:ext cx="9509760" cy="720080"/>
          </a:xfrm>
        </p:spPr>
        <p:txBody>
          <a:bodyPr rtlCol="0">
            <a:normAutofit/>
          </a:bodyPr>
          <a:lstStyle/>
          <a:p>
            <a:pPr rtl="0"/>
            <a:r>
              <a:rPr lang="ru" dirty="0"/>
              <a:t>Проблемы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1120" y="1196752"/>
            <a:ext cx="9509760" cy="4832827"/>
          </a:xfrm>
        </p:spPr>
        <p:txBody>
          <a:bodyPr rtlCol="0">
            <a:normAutofit/>
          </a:bodyPr>
          <a:lstStyle/>
          <a:p>
            <a:pPr rtl="0"/>
            <a:r>
              <a:rPr lang="ru" sz="2400" dirty="0"/>
              <a:t>Отсутсвие федеральной поддержки</a:t>
            </a:r>
          </a:p>
          <a:p>
            <a:pPr rtl="0"/>
            <a:r>
              <a:rPr lang="ru" sz="2400" dirty="0"/>
              <a:t>Отсутсвие региональной поддержки</a:t>
            </a:r>
          </a:p>
          <a:p>
            <a:pPr rtl="0"/>
            <a:r>
              <a:rPr lang="ru" sz="2400" dirty="0" smtClean="0"/>
              <a:t>Отсутсвие дешевых кредитных ресурсов</a:t>
            </a:r>
            <a:endParaRPr lang="ru" sz="2400" dirty="0"/>
          </a:p>
          <a:p>
            <a:pPr rtl="0"/>
            <a:r>
              <a:rPr lang="ru" sz="2400" dirty="0"/>
              <a:t>Земельные</a:t>
            </a:r>
          </a:p>
          <a:p>
            <a:pPr rtl="0"/>
            <a:r>
              <a:rPr lang="ru" sz="2400" dirty="0"/>
              <a:t>Отсутствие отечественного производства атракционов</a:t>
            </a:r>
          </a:p>
          <a:p>
            <a:pPr rtl="0"/>
            <a:r>
              <a:rPr lang="ru" sz="2400" dirty="0"/>
              <a:t>Отсутсвие специализированных квалифицированных кадров, в первую очередь управленцев </a:t>
            </a:r>
          </a:p>
          <a:p>
            <a:pPr rtl="0"/>
            <a:r>
              <a:rPr lang="ru-RU" sz="2400" dirty="0"/>
              <a:t>О</a:t>
            </a:r>
            <a:r>
              <a:rPr lang="ru" sz="2400" dirty="0"/>
              <a:t>тсутсвие концепции развития, основанной на отечественных морально-нравственных ценностях </a:t>
            </a:r>
          </a:p>
          <a:p>
            <a:pPr rtl="0"/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376586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0"/>
            <a:ext cx="9509760" cy="692696"/>
          </a:xfrm>
        </p:spPr>
        <p:txBody>
          <a:bodyPr rtlCol="0">
            <a:normAutofit/>
          </a:bodyPr>
          <a:lstStyle/>
          <a:p>
            <a:pPr rtl="0"/>
            <a:r>
              <a:rPr lang="ru" dirty="0" smtClean="0"/>
              <a:t>Меры </a:t>
            </a:r>
            <a:r>
              <a:rPr lang="ru" dirty="0" smtClean="0"/>
              <a:t>поддержки </a:t>
            </a:r>
            <a:r>
              <a:rPr lang="ru" dirty="0"/>
              <a:t>на федеральном уровне: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41120" y="908720"/>
            <a:ext cx="9509760" cy="5120859"/>
          </a:xfrm>
        </p:spPr>
        <p:txBody>
          <a:bodyPr rtlCol="0">
            <a:normAutofit fontScale="92500" lnSpcReduction="10000"/>
          </a:bodyPr>
          <a:lstStyle/>
          <a:p>
            <a:pPr rtl="0"/>
            <a:r>
              <a:rPr lang="ru-RU" sz="2400" dirty="0"/>
              <a:t>В</a:t>
            </a:r>
            <a:r>
              <a:rPr lang="ru" sz="2400" dirty="0"/>
              <a:t>ключение понятия тематических парков в </a:t>
            </a:r>
            <a:r>
              <a:rPr lang="ru" sz="2400" b="1" dirty="0"/>
              <a:t>ФЗ 132</a:t>
            </a:r>
          </a:p>
          <a:p>
            <a:pPr rtl="0"/>
            <a:r>
              <a:rPr lang="ru" sz="2400" dirty="0"/>
              <a:t>Включение в качестве </a:t>
            </a:r>
            <a:r>
              <a:rPr lang="ru" sz="2400" dirty="0" smtClean="0"/>
              <a:t>приоритетных объектов туризма  </a:t>
            </a:r>
            <a:r>
              <a:rPr lang="ru" sz="2400" dirty="0"/>
              <a:t>тематических парков в </a:t>
            </a:r>
            <a:r>
              <a:rPr lang="ru" sz="2400" b="1" dirty="0"/>
              <a:t>Стратегию развития туризма до 2035 года</a:t>
            </a:r>
          </a:p>
          <a:p>
            <a:pPr rtl="0"/>
            <a:r>
              <a:rPr lang="ru" sz="2400" dirty="0"/>
              <a:t> Включение тематическх парков  как </a:t>
            </a:r>
            <a:r>
              <a:rPr lang="ru" sz="2400" dirty="0" smtClean="0"/>
              <a:t>объектов</a:t>
            </a:r>
            <a:r>
              <a:rPr lang="ru" sz="2400" dirty="0"/>
              <a:t>, претендующих на получение </a:t>
            </a:r>
            <a:r>
              <a:rPr lang="ru" sz="2400" dirty="0" smtClean="0"/>
              <a:t>субсидий и других форм господдержки в </a:t>
            </a:r>
            <a:r>
              <a:rPr lang="ru" sz="2400" b="1" dirty="0" smtClean="0"/>
              <a:t>ГП 15 Минэкономразвития </a:t>
            </a:r>
          </a:p>
          <a:p>
            <a:pPr rtl="0"/>
            <a:r>
              <a:rPr lang="ru" sz="2400" dirty="0" smtClean="0"/>
              <a:t>Включение </a:t>
            </a:r>
            <a:r>
              <a:rPr lang="ru" sz="2400" dirty="0"/>
              <a:t>тематическх парков как приоритетных </a:t>
            </a:r>
            <a:r>
              <a:rPr lang="ru" sz="2400" dirty="0" smtClean="0"/>
              <a:t> объектов в </a:t>
            </a:r>
            <a:r>
              <a:rPr lang="ru" sz="2400" b="1" dirty="0"/>
              <a:t>Стратегию экспорта услуг</a:t>
            </a:r>
          </a:p>
          <a:p>
            <a:pPr rtl="0"/>
            <a:r>
              <a:rPr lang="ru" sz="2400" dirty="0" smtClean="0"/>
              <a:t>Разработка </a:t>
            </a:r>
            <a:r>
              <a:rPr lang="ru" sz="2400" dirty="0"/>
              <a:t>механизмов </a:t>
            </a:r>
            <a:r>
              <a:rPr lang="ru" sz="2400" b="1" dirty="0"/>
              <a:t>ГЧП и концессии </a:t>
            </a:r>
            <a:r>
              <a:rPr lang="ru" sz="2400" dirty="0"/>
              <a:t>специально для  тематических парков</a:t>
            </a:r>
          </a:p>
          <a:p>
            <a:pPr rtl="0"/>
            <a:r>
              <a:rPr lang="ru" sz="2400" dirty="0"/>
              <a:t>Включение производства аттракционов </a:t>
            </a:r>
            <a:r>
              <a:rPr lang="ru" sz="2400" b="1" dirty="0"/>
              <a:t>в перечень социально-значимых </a:t>
            </a:r>
            <a:r>
              <a:rPr lang="ru" sz="2400" b="1" dirty="0" smtClean="0"/>
              <a:t>товаров Минпромторга</a:t>
            </a:r>
          </a:p>
          <a:p>
            <a:pPr rtl="0"/>
            <a:r>
              <a:rPr lang="ru" sz="2400" b="1" dirty="0" smtClean="0"/>
              <a:t>Земля????Минэкономразвития</a:t>
            </a:r>
            <a:endParaRPr lang="ru" sz="2400" b="1" dirty="0" smtClean="0"/>
          </a:p>
          <a:p>
            <a:pPr rtl="0"/>
            <a:endParaRPr lang="ru" b="1" dirty="0"/>
          </a:p>
        </p:txBody>
      </p:sp>
    </p:spTree>
    <p:extLst>
      <p:ext uri="{BB962C8B-B14F-4D97-AF65-F5344CB8AC3E}">
        <p14:creationId xmlns:p14="http://schemas.microsoft.com/office/powerpoint/2010/main" val="2193455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0"/>
            <a:ext cx="9509760" cy="620688"/>
          </a:xfrm>
        </p:spPr>
        <p:txBody>
          <a:bodyPr/>
          <a:lstStyle/>
          <a:p>
            <a:r>
              <a:rPr lang="ru-RU" dirty="0"/>
              <a:t>Классификация парков по тематике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1091" y="980728"/>
            <a:ext cx="2261812" cy="10303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6592" y="1999001"/>
            <a:ext cx="3174853" cy="10303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2791" y="980728"/>
            <a:ext cx="2426418" cy="10303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4232" y="979271"/>
            <a:ext cx="2261812" cy="103031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36616" y="1999001"/>
            <a:ext cx="2957043" cy="135952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36905" y="5445224"/>
            <a:ext cx="2773920" cy="103031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7448" y="2978014"/>
            <a:ext cx="2425455" cy="94496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64152" y="5013176"/>
            <a:ext cx="3445466" cy="128556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27599" y="3982863"/>
            <a:ext cx="2853175" cy="103031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60440" y="3926083"/>
            <a:ext cx="2853175" cy="103031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51979" y="3160993"/>
            <a:ext cx="3237256" cy="117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90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Платонова Наталья Алексеевна </a:t>
            </a:r>
          </a:p>
          <a:p>
            <a:r>
              <a:rPr lang="ru-RU" sz="2800" dirty="0" smtClean="0"/>
              <a:t>+7 (985) 774 32 70</a:t>
            </a:r>
          </a:p>
          <a:p>
            <a:r>
              <a:rPr lang="en-US" sz="2800" dirty="0" smtClean="0"/>
              <a:t>Prorektor_nir@mail.ru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85282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A0323C8-D9E4-4648-96CA-E0D59A4A4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585376"/>
          </a:xfrm>
        </p:spPr>
        <p:txBody>
          <a:bodyPr/>
          <a:lstStyle/>
          <a:p>
            <a:r>
              <a:rPr lang="ru-RU" dirty="0" smtClean="0"/>
              <a:t>Мировой опыт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C417719E-74A2-465C-AC82-2CBF962B0BE7}"/>
              </a:ext>
            </a:extLst>
          </p:cNvPr>
          <p:cNvSpPr/>
          <p:nvPr/>
        </p:nvSpPr>
        <p:spPr>
          <a:xfrm>
            <a:off x="623392" y="980728"/>
            <a:ext cx="928903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81660" marR="346075" indent="-34290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+mj-lt"/>
                <a:ea typeface="Times New Roman" panose="02020603050405020304" pitchFamily="18" charset="0"/>
              </a:rPr>
              <a:t>По </a:t>
            </a:r>
            <a:r>
              <a:rPr lang="ru-RU" sz="2400" dirty="0">
                <a:latin typeface="+mj-lt"/>
                <a:ea typeface="Times New Roman" panose="02020603050405020304" pitchFamily="18" charset="0"/>
              </a:rPr>
              <a:t>зарубежному опыту, один крупный тематический парк развлечений может генерировать около 500 млн. долл. годовой выручки и способен значительно увеличить поток как внутренних, так и международных </a:t>
            </a:r>
            <a:r>
              <a:rPr lang="ru-RU" sz="2400" dirty="0" smtClean="0">
                <a:latin typeface="+mj-lt"/>
                <a:ea typeface="Times New Roman" panose="02020603050405020304" pitchFamily="18" charset="0"/>
              </a:rPr>
              <a:t>туристов</a:t>
            </a:r>
          </a:p>
          <a:p>
            <a:pPr marL="581660" marR="346075" indent="-342900" algn="just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+mj-lt"/>
                <a:ea typeface="Times New Roman" panose="02020603050405020304" pitchFamily="18" charset="0"/>
              </a:rPr>
              <a:t>По </a:t>
            </a:r>
            <a:r>
              <a:rPr lang="ru-RU" sz="2400" dirty="0">
                <a:latin typeface="+mj-lt"/>
                <a:ea typeface="Times New Roman" panose="02020603050405020304" pitchFamily="18" charset="0"/>
              </a:rPr>
              <a:t>данным </a:t>
            </a:r>
            <a:r>
              <a:rPr lang="ru-RU" sz="2400" dirty="0" smtClean="0">
                <a:latin typeface="+mj-lt"/>
                <a:ea typeface="Times New Roman" panose="02020603050405020304" pitchFamily="18" charset="0"/>
              </a:rPr>
              <a:t>консалтинговой </a:t>
            </a:r>
            <a:r>
              <a:rPr lang="ru-RU" sz="2400" dirty="0">
                <a:latin typeface="+mj-lt"/>
                <a:ea typeface="Times New Roman" panose="02020603050405020304" pitchFamily="18" charset="0"/>
              </a:rPr>
              <a:t>компании </a:t>
            </a:r>
            <a:r>
              <a:rPr lang="ru-RU" sz="2400" dirty="0" err="1">
                <a:latin typeface="+mj-lt"/>
                <a:ea typeface="Times New Roman" panose="02020603050405020304" pitchFamily="18" charset="0"/>
              </a:rPr>
              <a:t>Pricewaterhouse</a:t>
            </a:r>
            <a:r>
              <a:rPr lang="ru-RU" sz="2400" dirty="0">
                <a:latin typeface="+mj-lt"/>
                <a:ea typeface="Times New Roman" panose="02020603050405020304" pitchFamily="18" charset="0"/>
              </a:rPr>
              <a:t> </a:t>
            </a:r>
            <a:r>
              <a:rPr lang="ru-RU" sz="2400" dirty="0" err="1">
                <a:latin typeface="+mj-lt"/>
                <a:ea typeface="Times New Roman" panose="02020603050405020304" pitchFamily="18" charset="0"/>
              </a:rPr>
              <a:t>Coopers</a:t>
            </a:r>
            <a:r>
              <a:rPr lang="ru-RU" sz="2400" dirty="0">
                <a:latin typeface="+mj-lt"/>
                <a:ea typeface="Times New Roman" panose="02020603050405020304" pitchFamily="18" charset="0"/>
              </a:rPr>
              <a:t>, на сегодняшний день в Европе насчитывается около 300 парков, специализирующихся на предоставлении развлекательных </a:t>
            </a:r>
            <a:r>
              <a:rPr lang="ru-RU" sz="2400" dirty="0" smtClean="0">
                <a:latin typeface="+mj-lt"/>
                <a:ea typeface="Times New Roman" panose="02020603050405020304" pitchFamily="18" charset="0"/>
              </a:rPr>
              <a:t>услуг</a:t>
            </a:r>
            <a:endParaRPr lang="ru-RU" sz="2400" dirty="0">
              <a:latin typeface="+mj-lt"/>
              <a:ea typeface="Times New Roman" panose="02020603050405020304" pitchFamily="18" charset="0"/>
            </a:endParaRPr>
          </a:p>
          <a:p>
            <a:pPr marL="238760" marR="346075" indent="359410" algn="just">
              <a:lnSpc>
                <a:spcPct val="150000"/>
              </a:lnSpc>
              <a:spcAft>
                <a:spcPts val="0"/>
              </a:spcAft>
            </a:pPr>
            <a:endParaRPr lang="ru-RU" sz="2800" dirty="0">
              <a:latin typeface="+mj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440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518073F-C53B-454B-A3FC-8A7B3896B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</a:t>
            </a:r>
            <a:r>
              <a:rPr lang="ru-RU" dirty="0"/>
              <a:t>развития тематических парков в регионах мира </a:t>
            </a:r>
          </a:p>
        </p:txBody>
      </p:sp>
      <p:pic>
        <p:nvPicPr>
          <p:cNvPr id="1026" name="image2.jpeg">
            <a:extLst>
              <a:ext uri="{FF2B5EF4-FFF2-40B4-BE49-F238E27FC236}">
                <a16:creationId xmlns:a16="http://schemas.microsoft.com/office/drawing/2014/main" xmlns="" id="{1FDB0227-D5C1-4906-8890-308AD8AA82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6" y="1916832"/>
            <a:ext cx="965683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3463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421F142-746C-4B07-A5DE-FEBE2B247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Самые </a:t>
            </a:r>
            <a:r>
              <a:rPr lang="ru-RU" dirty="0"/>
              <a:t>посещаемые тематические парки Европы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xmlns="" id="{6D1525AD-DDA3-430E-B007-DFB4762335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1424" y="1556792"/>
            <a:ext cx="8957330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91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8EDBAE3-3550-4601-AB77-E4C145B52B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0"/>
            <a:ext cx="9509760" cy="836712"/>
          </a:xfrm>
        </p:spPr>
        <p:txBody>
          <a:bodyPr>
            <a:normAutofit/>
          </a:bodyPr>
          <a:lstStyle/>
          <a:p>
            <a:r>
              <a:rPr lang="ru-RU" dirty="0" smtClean="0"/>
              <a:t>Современное состояние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4BAD6BD-9EEE-4700-B141-0C34745FA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120" y="908720"/>
            <a:ext cx="9509760" cy="512085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Формирование </a:t>
            </a:r>
            <a:r>
              <a:rPr lang="ru-RU" sz="2400" dirty="0"/>
              <a:t>транснациональных цепей тематических </a:t>
            </a:r>
            <a:r>
              <a:rPr lang="ru-RU" sz="2400" dirty="0" smtClean="0"/>
              <a:t>парков, как путь  глобализации этого  рынка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Транснациональные компании-операторы тематических парков (ТНК) действуют через свои дочерние предприятия и филиалы в десятках стран мира, следуя </a:t>
            </a:r>
            <a:r>
              <a:rPr lang="ru-RU" sz="2400" dirty="0" smtClean="0"/>
              <a:t>единой</a:t>
            </a:r>
            <a:r>
              <a:rPr lang="en-US" sz="2400" dirty="0" smtClean="0"/>
              <a:t> </a:t>
            </a:r>
            <a:r>
              <a:rPr lang="ru-RU" sz="2400" dirty="0" smtClean="0"/>
              <a:t>стратегии</a:t>
            </a:r>
            <a:r>
              <a:rPr lang="en-US" sz="2400" dirty="0" smtClean="0"/>
              <a:t> </a:t>
            </a:r>
            <a:r>
              <a:rPr lang="en-US" sz="2400" dirty="0" err="1" smtClean="0"/>
              <a:t>hfpdbnbz</a:t>
            </a:r>
            <a:endParaRPr lang="ru-RU" sz="2400" dirty="0" smtClean="0"/>
          </a:p>
          <a:p>
            <a:r>
              <a:rPr lang="ru-RU" sz="2400" dirty="0" smtClean="0"/>
              <a:t>ТНК </a:t>
            </a:r>
            <a:r>
              <a:rPr lang="ru-RU" sz="2400" dirty="0" smtClean="0"/>
              <a:t>обладают </a:t>
            </a:r>
            <a:r>
              <a:rPr lang="ru-RU" sz="2400" dirty="0"/>
              <a:t>огромным научно-производственным и рыночным потенциалом, обеспечивающим высокий динамизм </a:t>
            </a:r>
            <a:r>
              <a:rPr lang="ru-RU" sz="2400" dirty="0" smtClean="0"/>
              <a:t>развития</a:t>
            </a:r>
          </a:p>
          <a:p>
            <a:r>
              <a:rPr lang="ru-RU" sz="2400" dirty="0" smtClean="0"/>
              <a:t>ТНК </a:t>
            </a:r>
            <a:r>
              <a:rPr lang="ru-RU" sz="2400" dirty="0"/>
              <a:t>оказывают сильное влияние на сферу тематических парковых развлечений в международном </a:t>
            </a:r>
            <a:r>
              <a:rPr lang="ru-RU" sz="2400" dirty="0" smtClean="0"/>
              <a:t>масштабе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89189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A18DA18-AFE1-4F3D-9690-B8DE66BF8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0"/>
            <a:ext cx="9509760" cy="1124744"/>
          </a:xfrm>
        </p:spPr>
        <p:txBody>
          <a:bodyPr/>
          <a:lstStyle/>
          <a:p>
            <a:r>
              <a:rPr lang="ru-RU" dirty="0"/>
              <a:t>Международный рейтинг ТНК цепей тематических парков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F73D2B2-8237-4EBE-BAE3-2D29A596E4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120" y="1124744"/>
            <a:ext cx="9509760" cy="4904835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b="1" dirty="0" smtClean="0"/>
              <a:t>Среди </a:t>
            </a:r>
            <a:r>
              <a:rPr lang="ru-RU" sz="2400" b="1" dirty="0"/>
              <a:t>первой </a:t>
            </a:r>
            <a:r>
              <a:rPr lang="ru-RU" sz="2400" b="1" dirty="0" smtClean="0"/>
              <a:t>десятки:</a:t>
            </a:r>
          </a:p>
          <a:p>
            <a:r>
              <a:rPr lang="ru-RU" dirty="0" smtClean="0"/>
              <a:t> 5 американских (рейтинг традиционно возглавляет цепь «Уолт Дисней </a:t>
            </a:r>
            <a:r>
              <a:rPr lang="ru-RU" dirty="0" err="1" smtClean="0"/>
              <a:t>Эттрекшенс</a:t>
            </a:r>
            <a:r>
              <a:rPr lang="ru-RU" dirty="0" smtClean="0"/>
              <a:t>») </a:t>
            </a:r>
          </a:p>
          <a:p>
            <a:r>
              <a:rPr lang="ru-RU" dirty="0" smtClean="0"/>
              <a:t>британская «</a:t>
            </a:r>
            <a:r>
              <a:rPr lang="ru-RU" dirty="0" err="1" smtClean="0"/>
              <a:t>Мэрлин</a:t>
            </a:r>
            <a:r>
              <a:rPr lang="ru-RU" dirty="0" smtClean="0"/>
              <a:t> </a:t>
            </a:r>
            <a:r>
              <a:rPr lang="ru-RU" dirty="0" err="1" smtClean="0"/>
              <a:t>Энтертейнмент</a:t>
            </a:r>
            <a:r>
              <a:rPr lang="ru-RU" dirty="0" smtClean="0"/>
              <a:t> </a:t>
            </a:r>
            <a:r>
              <a:rPr lang="ru-RU" dirty="0" err="1" smtClean="0"/>
              <a:t>Груп</a:t>
            </a:r>
            <a:r>
              <a:rPr lang="ru-RU" dirty="0" smtClean="0"/>
              <a:t>»  (объединила под своим брендом ранее самостоятельные британские, немецкие, датские и итальянские тематические парки)</a:t>
            </a:r>
          </a:p>
          <a:p>
            <a:r>
              <a:rPr lang="ru-RU" dirty="0"/>
              <a:t>д</a:t>
            </a:r>
            <a:r>
              <a:rPr lang="ru-RU" dirty="0" smtClean="0"/>
              <a:t>алее </a:t>
            </a:r>
            <a:r>
              <a:rPr lang="ru-RU" dirty="0" smtClean="0"/>
              <a:t>испанские, французские и китайские цепи</a:t>
            </a:r>
          </a:p>
          <a:p>
            <a:r>
              <a:rPr lang="ru-RU" sz="2400" b="1" i="1" dirty="0" smtClean="0"/>
              <a:t>Китай – единственная азиатская страна, которая имеет собственную цепь тематических парков и смогла пробиться в десятку лидеров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8773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795515A-385B-4810-BE4B-5BCC486614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116632"/>
            <a:ext cx="9509760" cy="1080120"/>
          </a:xfrm>
        </p:spPr>
        <p:txBody>
          <a:bodyPr/>
          <a:lstStyle/>
          <a:p>
            <a:r>
              <a:rPr lang="ru-RU" dirty="0" smtClean="0"/>
              <a:t>Самостоятельность или зависимость?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0E04363-B93F-44C0-8546-DFFE87B0A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120" y="1340768"/>
            <a:ext cx="9509760" cy="4688811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b="1" dirty="0" smtClean="0"/>
              <a:t>Международные цепи тематических парков оказывают неоднозначное влияние на экономику принимающих стран:</a:t>
            </a:r>
          </a:p>
          <a:p>
            <a:r>
              <a:rPr lang="ru-RU" sz="2400" dirty="0"/>
              <a:t>у</a:t>
            </a:r>
            <a:r>
              <a:rPr lang="ru-RU" sz="2400" dirty="0" smtClean="0"/>
              <a:t>силение конкурентной борьбы с приходом ТНК вынуждает местные компании заниматься технической модернизацией, выделять больше средств на подготовку и переподготовку кадров, обращать пристальное внимание на качество сервиса и пр.</a:t>
            </a:r>
          </a:p>
          <a:p>
            <a:r>
              <a:rPr lang="ru-RU" sz="2400" dirty="0"/>
              <a:t>н</a:t>
            </a:r>
            <a:r>
              <a:rPr lang="ru-RU" sz="2400" dirty="0" smtClean="0"/>
              <a:t>егативное влияние </a:t>
            </a:r>
            <a:r>
              <a:rPr lang="ru-RU" sz="2400" dirty="0"/>
              <a:t>выражается в подавлении собственного развлекательного </a:t>
            </a:r>
            <a:r>
              <a:rPr lang="ru-RU" sz="2400" dirty="0" smtClean="0"/>
              <a:t>сектора, </a:t>
            </a:r>
            <a:r>
              <a:rPr lang="ru-RU" sz="2400" dirty="0"/>
              <a:t>усилении его экономической зависимости, перераспределении ресурсов в пользу более «хищной» сетевой парковой </a:t>
            </a:r>
            <a:r>
              <a:rPr lang="ru-RU" sz="2400" dirty="0" smtClean="0"/>
              <a:t>структуры</a:t>
            </a:r>
          </a:p>
        </p:txBody>
      </p:sp>
    </p:spTree>
    <p:extLst>
      <p:ext uri="{BB962C8B-B14F-4D97-AF65-F5344CB8AC3E}">
        <p14:creationId xmlns:p14="http://schemas.microsoft.com/office/powerpoint/2010/main" val="2461187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736E5D0-8033-42EE-9CEC-EA869E572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0"/>
            <a:ext cx="9509760" cy="836712"/>
          </a:xfrm>
        </p:spPr>
        <p:txBody>
          <a:bodyPr>
            <a:normAutofit/>
          </a:bodyPr>
          <a:lstStyle/>
          <a:p>
            <a:r>
              <a:rPr lang="ru-RU" dirty="0"/>
              <a:t>Самостоятельность или зависимость?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63857A7-FF69-4E29-9F3F-EA94E92CF0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120" y="980728"/>
            <a:ext cx="9509760" cy="504885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парковые </a:t>
            </a:r>
            <a:r>
              <a:rPr lang="ru-RU" sz="2400" dirty="0"/>
              <a:t>ТНК вторгаются в сферы, которые традиционно считались областью государственных интересов, например </a:t>
            </a:r>
            <a:r>
              <a:rPr lang="ru-RU" sz="2400" dirty="0" smtClean="0"/>
              <a:t>воспитание</a:t>
            </a:r>
          </a:p>
          <a:p>
            <a:r>
              <a:rPr lang="ru-RU" sz="2400" dirty="0" smtClean="0"/>
              <a:t>они могут оказать негативное  </a:t>
            </a:r>
            <a:r>
              <a:rPr lang="ru-RU" sz="2400" dirty="0"/>
              <a:t>влияние на местную </a:t>
            </a:r>
            <a:r>
              <a:rPr lang="ru-RU" sz="2400" dirty="0" smtClean="0"/>
              <a:t>культуру</a:t>
            </a:r>
          </a:p>
          <a:p>
            <a:pPr marL="45720" indent="0">
              <a:buNone/>
            </a:pPr>
            <a:r>
              <a:rPr lang="ru-RU" sz="2400" b="1" dirty="0" smtClean="0"/>
              <a:t>Это   </a:t>
            </a:r>
            <a:r>
              <a:rPr lang="ru-RU" sz="2400" b="1" dirty="0"/>
              <a:t>явление   получило   наименование</a:t>
            </a:r>
          </a:p>
          <a:p>
            <a:r>
              <a:rPr lang="ru-RU" sz="2400" b="1" dirty="0"/>
              <a:t>«</a:t>
            </a:r>
            <a:r>
              <a:rPr lang="ru-RU" sz="2400" b="1" dirty="0" err="1"/>
              <a:t>Диснеизация</a:t>
            </a:r>
            <a:r>
              <a:rPr lang="ru-RU" sz="2400" b="1" dirty="0"/>
              <a:t>» </a:t>
            </a:r>
            <a:r>
              <a:rPr lang="ru-RU" sz="2400" dirty="0"/>
              <a:t>(</a:t>
            </a:r>
            <a:r>
              <a:rPr lang="ru-RU" sz="2400" dirty="0" err="1"/>
              <a:t>Disneyfication</a:t>
            </a:r>
            <a:r>
              <a:rPr lang="ru-RU" sz="2400" dirty="0"/>
              <a:t>, </a:t>
            </a:r>
            <a:r>
              <a:rPr lang="ru-RU" sz="2400" dirty="0" err="1"/>
              <a:t>Disneyization</a:t>
            </a:r>
            <a:r>
              <a:rPr lang="ru-RU" sz="2400" dirty="0"/>
              <a:t>, а также </a:t>
            </a:r>
            <a:r>
              <a:rPr lang="ru-RU" sz="2400" dirty="0" err="1" smtClean="0"/>
              <a:t>McDisneyization</a:t>
            </a:r>
            <a:r>
              <a:rPr lang="ru-RU" sz="2400" dirty="0" smtClean="0"/>
              <a:t>) – это неологизм, появившийся в среде социологов.</a:t>
            </a:r>
          </a:p>
          <a:p>
            <a:r>
              <a:rPr lang="ru-RU" sz="2400" dirty="0" smtClean="0"/>
              <a:t>Ш. </a:t>
            </a:r>
            <a:r>
              <a:rPr lang="ru-RU" sz="2400" dirty="0" err="1" smtClean="0"/>
              <a:t>Зукин</a:t>
            </a:r>
            <a:r>
              <a:rPr lang="ru-RU" sz="2400" dirty="0" smtClean="0"/>
              <a:t> «Культура городов» (1996) </a:t>
            </a:r>
          </a:p>
          <a:p>
            <a:r>
              <a:rPr lang="ru-RU" sz="2400" dirty="0" smtClean="0"/>
              <a:t>Д. </a:t>
            </a:r>
            <a:r>
              <a:rPr lang="ru-RU" sz="2400" dirty="0" err="1" smtClean="0"/>
              <a:t>Феррелл</a:t>
            </a:r>
            <a:r>
              <a:rPr lang="ru-RU" sz="2400" dirty="0" smtClean="0"/>
              <a:t> «Разрушение улиц: приключения в городской анархии»</a:t>
            </a:r>
          </a:p>
          <a:p>
            <a:r>
              <a:rPr lang="ru-RU" sz="2400" dirty="0" smtClean="0"/>
              <a:t>А</a:t>
            </a:r>
            <a:r>
              <a:rPr lang="ru-RU" sz="2400" dirty="0"/>
              <a:t>. </a:t>
            </a:r>
            <a:r>
              <a:rPr lang="ru-RU" sz="2400" dirty="0" err="1" smtClean="0"/>
              <a:t>Браймен</a:t>
            </a:r>
            <a:r>
              <a:rPr lang="ru-RU" sz="2400" dirty="0" smtClean="0"/>
              <a:t> «</a:t>
            </a:r>
            <a:r>
              <a:rPr lang="ru-RU" sz="2400" dirty="0" err="1"/>
              <a:t>Диснеизация</a:t>
            </a:r>
            <a:r>
              <a:rPr lang="ru-RU" sz="2400" dirty="0"/>
              <a:t> Общества</a:t>
            </a:r>
            <a:r>
              <a:rPr lang="ru-RU" sz="2400" dirty="0" smtClean="0"/>
              <a:t>» (2004)</a:t>
            </a:r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17926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DF85FB8-345F-4C04-9992-30154495D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1120" y="0"/>
            <a:ext cx="9509760" cy="1124744"/>
          </a:xfrm>
        </p:spPr>
        <p:txBody>
          <a:bodyPr/>
          <a:lstStyle/>
          <a:p>
            <a:r>
              <a:rPr lang="ru-RU" dirty="0" smtClean="0"/>
              <a:t>Тематические парки и территория (регион)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518C087-1D1F-45C9-9497-433A9891BD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1120" y="1268760"/>
            <a:ext cx="9509760" cy="4760819"/>
          </a:xfrm>
        </p:spPr>
        <p:txBody>
          <a:bodyPr/>
          <a:lstStyle/>
          <a:p>
            <a:r>
              <a:rPr lang="ru-RU" sz="3200" dirty="0" smtClean="0"/>
              <a:t>тематические парки, включающие </a:t>
            </a:r>
            <a:r>
              <a:rPr lang="ru-RU" sz="3200" dirty="0"/>
              <a:t>объекты развлечений, средства размещения, магазины, спортивные заведения и учреждения культуры, сами становятся туристскими территориями, привлекающими потоки путешественников.</a:t>
            </a:r>
          </a:p>
          <a:p>
            <a:r>
              <a:rPr lang="ru-RU" sz="3200" b="1" dirty="0"/>
              <a:t>Тематические парки как </a:t>
            </a:r>
            <a:r>
              <a:rPr lang="ru-RU" sz="3200" b="1" dirty="0" smtClean="0"/>
              <a:t>туристский </a:t>
            </a:r>
            <a:r>
              <a:rPr lang="ru-RU" sz="3200" b="1" dirty="0"/>
              <a:t>кластер: кейс </a:t>
            </a:r>
            <a:r>
              <a:rPr lang="ru-RU" sz="3200" b="1" dirty="0" smtClean="0"/>
              <a:t>«Диснейленд </a:t>
            </a:r>
            <a:r>
              <a:rPr lang="ru-RU" sz="3200" b="1" dirty="0"/>
              <a:t>в </a:t>
            </a:r>
            <a:r>
              <a:rPr lang="ru-RU" sz="3200" b="1" dirty="0" smtClean="0"/>
              <a:t>Париже»</a:t>
            </a:r>
            <a:endParaRPr lang="ru-RU" sz="32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6354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Синие полосы 16 х 9">
  <a:themeElements>
    <a:clrScheme name="Banded_Design_Blue">
      <a:dk1>
        <a:srgbClr val="404040"/>
      </a:dk1>
      <a:lt1>
        <a:sysClr val="window" lastClr="FFFFFF"/>
      </a:lt1>
      <a:dk2>
        <a:srgbClr val="263050"/>
      </a:dk2>
      <a:lt2>
        <a:srgbClr val="E5E8E8"/>
      </a:lt2>
      <a:accent1>
        <a:srgbClr val="77B142"/>
      </a:accent1>
      <a:accent2>
        <a:srgbClr val="E3C01E"/>
      </a:accent2>
      <a:accent3>
        <a:srgbClr val="0070C0"/>
      </a:accent3>
      <a:accent4>
        <a:srgbClr val="7556A4"/>
      </a:accent4>
      <a:accent5>
        <a:srgbClr val="F08F1E"/>
      </a:accent5>
      <a:accent6>
        <a:srgbClr val="CB3E3A"/>
      </a:accent6>
      <a:hlink>
        <a:srgbClr val="0070C0"/>
      </a:hlink>
      <a:folHlink>
        <a:srgbClr val="7556A4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lumMod val="0"/>
                <a:lumOff val="100000"/>
              </a:schemeClr>
            </a:gs>
            <a:gs pos="72000">
              <a:schemeClr val="phClr"/>
            </a:gs>
            <a:gs pos="100000">
              <a:schemeClr val="phClr">
                <a:lumMod val="90000"/>
              </a:schemeClr>
            </a:gs>
          </a:gsLst>
          <a:lin ang="5400000" scaled="1"/>
        </a:gradFill>
        <a:gradFill flip="none" rotWithShape="1">
          <a:gsLst>
            <a:gs pos="32000">
              <a:schemeClr val="phClr"/>
            </a:gs>
            <a:gs pos="100000">
              <a:schemeClr val="phClr">
                <a:lumMod val="75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3092_TF03417271_TF03417271" id="{8E779135-F8A5-4813-BE3E-5BF2FB77C896}" vid="{2C038C33-191C-4C46-94BC-3C23BCA2E37C}"/>
    </a:ext>
  </a:extLst>
</a:theme>
</file>

<file path=ppt/theme/theme2.xml><?xml version="1.0" encoding="utf-8"?>
<a:theme xmlns:a="http://schemas.openxmlformats.org/drawingml/2006/main" name="Тема Offic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anded_Design_Teal">
      <a:dk1>
        <a:srgbClr val="363D3D"/>
      </a:dk1>
      <a:lt1>
        <a:sysClr val="window" lastClr="FFFFFF"/>
      </a:lt1>
      <a:dk2>
        <a:srgbClr val="000000"/>
      </a:dk2>
      <a:lt2>
        <a:srgbClr val="E5E8E8"/>
      </a:lt2>
      <a:accent1>
        <a:srgbClr val="3AAFB2"/>
      </a:accent1>
      <a:accent2>
        <a:srgbClr val="6ABD45"/>
      </a:accent2>
      <a:accent3>
        <a:srgbClr val="EBCA21"/>
      </a:accent3>
      <a:accent4>
        <a:srgbClr val="EB8D21"/>
      </a:accent4>
      <a:accent5>
        <a:srgbClr val="EB5638"/>
      </a:accent5>
      <a:accent6>
        <a:srgbClr val="5172B1"/>
      </a:accent6>
      <a:hlink>
        <a:srgbClr val="3A9CDB"/>
      </a:hlink>
      <a:folHlink>
        <a:srgbClr val="5172B1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плана бизнес-проекта (широкоэкранный формат)</Template>
  <TotalTime>609</TotalTime>
  <Words>781</Words>
  <Application>Microsoft Office PowerPoint</Application>
  <PresentationFormat>Широкоэкранный</PresentationFormat>
  <Paragraphs>93</Paragraphs>
  <Slides>18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Corbel</vt:lpstr>
      <vt:lpstr>Euphemia</vt:lpstr>
      <vt:lpstr>Times New Roman</vt:lpstr>
      <vt:lpstr>Wingdings</vt:lpstr>
      <vt:lpstr>Синие полосы 16 х 9</vt:lpstr>
      <vt:lpstr>     Тематические парки в России: поддержка на государственном уровне</vt:lpstr>
      <vt:lpstr>Мировой опыт</vt:lpstr>
      <vt:lpstr>Этапы развития тематических парков в регионах мира </vt:lpstr>
      <vt:lpstr>Самые посещаемые тематические парки Европы </vt:lpstr>
      <vt:lpstr>Современное состояние</vt:lpstr>
      <vt:lpstr>Международный рейтинг ТНК цепей тематических парков</vt:lpstr>
      <vt:lpstr>Самостоятельность или зависимость?</vt:lpstr>
      <vt:lpstr>Самостоятельность или зависимость?</vt:lpstr>
      <vt:lpstr>Тематические парки и территория (регион)</vt:lpstr>
      <vt:lpstr>Внимание государства (в связке с кинематографией)</vt:lpstr>
      <vt:lpstr>Что парки могут? Каковы их функции?</vt:lpstr>
      <vt:lpstr>Зачем развивать тематические парки в России?</vt:lpstr>
      <vt:lpstr>Будут ли тематические парки пользоваться успехом в России? Тенденции и выводы</vt:lpstr>
      <vt:lpstr>Особенности тематических парков</vt:lpstr>
      <vt:lpstr>Проблемы</vt:lpstr>
      <vt:lpstr>Меры поддержки на федеральном уровне:</vt:lpstr>
      <vt:lpstr>Классификация парков по тематике</vt:lpstr>
      <vt:lpstr>Спасибо за внимание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Тематические парки: проблнмы и перспективы развития в России</dc:title>
  <dc:creator>Наталья</dc:creator>
  <cp:lastModifiedBy>Наталья</cp:lastModifiedBy>
  <cp:revision>33</cp:revision>
  <cp:lastPrinted>2019-05-26T19:19:57Z</cp:lastPrinted>
  <dcterms:created xsi:type="dcterms:W3CDTF">2019-05-13T17:11:31Z</dcterms:created>
  <dcterms:modified xsi:type="dcterms:W3CDTF">2019-05-26T19:21:07Z</dcterms:modified>
</cp:coreProperties>
</file>