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79" r:id="rId2"/>
    <p:sldMasterId id="2147483991" r:id="rId3"/>
    <p:sldMasterId id="2147484004" r:id="rId4"/>
    <p:sldMasterId id="2147484017" r:id="rId5"/>
    <p:sldMasterId id="2147484030" r:id="rId6"/>
    <p:sldMasterId id="2147484043" r:id="rId7"/>
    <p:sldMasterId id="2147484056" r:id="rId8"/>
    <p:sldMasterId id="2147484069" r:id="rId9"/>
  </p:sldMasterIdLst>
  <p:notesMasterIdLst>
    <p:notesMasterId r:id="rId31"/>
  </p:notesMasterIdLst>
  <p:sldIdLst>
    <p:sldId id="256" r:id="rId10"/>
    <p:sldId id="320" r:id="rId11"/>
    <p:sldId id="321" r:id="rId12"/>
    <p:sldId id="322" r:id="rId13"/>
    <p:sldId id="319" r:id="rId14"/>
    <p:sldId id="309" r:id="rId15"/>
    <p:sldId id="317" r:id="rId16"/>
    <p:sldId id="323" r:id="rId17"/>
    <p:sldId id="324" r:id="rId18"/>
    <p:sldId id="325" r:id="rId19"/>
    <p:sldId id="326" r:id="rId20"/>
    <p:sldId id="327" r:id="rId21"/>
    <p:sldId id="331" r:id="rId22"/>
    <p:sldId id="332" r:id="rId23"/>
    <p:sldId id="328" r:id="rId24"/>
    <p:sldId id="329" r:id="rId25"/>
    <p:sldId id="330" r:id="rId26"/>
    <p:sldId id="333" r:id="rId27"/>
    <p:sldId id="295" r:id="rId28"/>
    <p:sldId id="304" r:id="rId29"/>
    <p:sldId id="260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FFFF99"/>
    <a:srgbClr val="003399"/>
    <a:srgbClr val="E7072C"/>
    <a:srgbClr val="4A9C00"/>
    <a:srgbClr val="568616"/>
    <a:srgbClr val="94F6A7"/>
    <a:srgbClr val="99FF33"/>
    <a:srgbClr val="3DA39E"/>
    <a:srgbClr val="B08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665" autoAdjust="0"/>
  </p:normalViewPr>
  <p:slideViewPr>
    <p:cSldViewPr>
      <p:cViewPr varScale="1">
        <p:scale>
          <a:sx n="50" d="100"/>
          <a:sy n="50" d="100"/>
        </p:scale>
        <p:origin x="-15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7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2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6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5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4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3.xml"/><Relationship Id="rId9" Type="http://schemas.openxmlformats.org/officeDocument/2006/relationships/slideMaster" Target="slideMasters/slideMaster8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70CF6D-F9F1-43A3-96A0-C8620E25BBE3}" type="doc">
      <dgm:prSet loTypeId="urn:microsoft.com/office/officeart/2005/8/layout/hierarchy2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9A2AF90-1200-4DEA-8AB0-48C30737C237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sz="4400" b="1" dirty="0" smtClean="0">
            <a:solidFill>
              <a:schemeClr val="bg1"/>
            </a:solidFill>
          </a:endParaRPr>
        </a:p>
        <a:p>
          <a:endParaRPr lang="ru-RU" sz="4400" b="1" dirty="0" smtClean="0">
            <a:solidFill>
              <a:schemeClr val="bg1"/>
            </a:solidFill>
          </a:endParaRPr>
        </a:p>
        <a:p>
          <a:r>
            <a:rPr lang="ru-RU" sz="4400" b="1" dirty="0" smtClean="0">
              <a:solidFill>
                <a:schemeClr val="bg1"/>
              </a:solidFill>
            </a:rPr>
            <a:t>Байкал</a:t>
          </a:r>
          <a:r>
            <a:rPr lang="ru-RU" sz="4400" b="1" dirty="0" smtClean="0">
              <a:solidFill>
                <a:schemeClr val="bg1"/>
              </a:solidFill>
            </a:rPr>
            <a:t>… </a:t>
          </a:r>
          <a:endParaRPr lang="ru-RU" sz="4400" b="1" dirty="0" smtClean="0">
            <a:solidFill>
              <a:schemeClr val="bg1"/>
            </a:solidFill>
          </a:endParaRPr>
        </a:p>
        <a:p>
          <a:endParaRPr lang="ru-RU" sz="4400" b="1" dirty="0" smtClean="0">
            <a:solidFill>
              <a:srgbClr val="00B0F0"/>
            </a:solidFill>
          </a:endParaRPr>
        </a:p>
        <a:p>
          <a:r>
            <a:rPr lang="ru-RU" sz="2900" b="1" dirty="0" smtClean="0">
              <a:solidFill>
                <a:schemeClr val="bg1"/>
              </a:solidFill>
            </a:rPr>
            <a:t>Бесценное </a:t>
          </a:r>
          <a:r>
            <a:rPr lang="ru-RU" sz="2900" b="1" dirty="0" smtClean="0">
              <a:solidFill>
                <a:schemeClr val="bg1"/>
              </a:solidFill>
            </a:rPr>
            <a:t>сокровище мира и символ вечной </a:t>
          </a:r>
          <a:r>
            <a:rPr lang="ru-RU" sz="2900" b="1" dirty="0" smtClean="0">
              <a:solidFill>
                <a:schemeClr val="bg1"/>
              </a:solidFill>
            </a:rPr>
            <a:t>красоты… </a:t>
          </a:r>
        </a:p>
      </dgm:t>
    </dgm:pt>
    <dgm:pt modelId="{E7CD8D45-C8A6-47B2-936D-0347BF6B09FC}" type="parTrans" cxnId="{D0190269-01B5-4865-9920-4987B174CACC}">
      <dgm:prSet/>
      <dgm:spPr/>
      <dgm:t>
        <a:bodyPr/>
        <a:lstStyle/>
        <a:p>
          <a:endParaRPr lang="ru-RU"/>
        </a:p>
      </dgm:t>
    </dgm:pt>
    <dgm:pt modelId="{9D90A97A-331D-44C5-AB26-467EA3D2CC28}" type="sibTrans" cxnId="{D0190269-01B5-4865-9920-4987B174CACC}">
      <dgm:prSet/>
      <dgm:spPr/>
      <dgm:t>
        <a:bodyPr/>
        <a:lstStyle/>
        <a:p>
          <a:endParaRPr lang="ru-RU"/>
        </a:p>
      </dgm:t>
    </dgm:pt>
    <dgm:pt modelId="{B304DFD6-1106-4E73-9312-A2EFC5973D61}" type="pres">
      <dgm:prSet presAssocID="{6970CF6D-F9F1-43A3-96A0-C8620E25BBE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8F6909-426D-4E61-BB72-5942EC4B9EC6}" type="pres">
      <dgm:prSet presAssocID="{B9A2AF90-1200-4DEA-8AB0-48C30737C237}" presName="root1" presStyleCnt="0"/>
      <dgm:spPr/>
    </dgm:pt>
    <dgm:pt modelId="{11ED3679-397F-4713-9E46-9E87A5AA5833}" type="pres">
      <dgm:prSet presAssocID="{B9A2AF90-1200-4DEA-8AB0-48C30737C237}" presName="LevelOneTextNode" presStyleLbl="node0" presStyleIdx="0" presStyleCnt="1" custScaleX="76855" custScale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E1A190-5B32-43A6-8A4D-1230A2EE3194}" type="pres">
      <dgm:prSet presAssocID="{B9A2AF90-1200-4DEA-8AB0-48C30737C237}" presName="level2hierChild" presStyleCnt="0"/>
      <dgm:spPr/>
    </dgm:pt>
  </dgm:ptLst>
  <dgm:cxnLst>
    <dgm:cxn modelId="{D0190269-01B5-4865-9920-4987B174CACC}" srcId="{6970CF6D-F9F1-43A3-96A0-C8620E25BBE3}" destId="{B9A2AF90-1200-4DEA-8AB0-48C30737C237}" srcOrd="0" destOrd="0" parTransId="{E7CD8D45-C8A6-47B2-936D-0347BF6B09FC}" sibTransId="{9D90A97A-331D-44C5-AB26-467EA3D2CC28}"/>
    <dgm:cxn modelId="{A12E74F4-75BB-440C-A868-10EB4E60429B}" type="presOf" srcId="{6970CF6D-F9F1-43A3-96A0-C8620E25BBE3}" destId="{B304DFD6-1106-4E73-9312-A2EFC5973D61}" srcOrd="0" destOrd="0" presId="urn:microsoft.com/office/officeart/2005/8/layout/hierarchy2"/>
    <dgm:cxn modelId="{553DBFD0-C815-4518-8EE7-8C8012A04D04}" type="presOf" srcId="{B9A2AF90-1200-4DEA-8AB0-48C30737C237}" destId="{11ED3679-397F-4713-9E46-9E87A5AA5833}" srcOrd="0" destOrd="0" presId="urn:microsoft.com/office/officeart/2005/8/layout/hierarchy2"/>
    <dgm:cxn modelId="{CBB214CB-CA91-45A3-8D1D-58E408AA4F04}" type="presParOf" srcId="{B304DFD6-1106-4E73-9312-A2EFC5973D61}" destId="{C78F6909-426D-4E61-BB72-5942EC4B9EC6}" srcOrd="0" destOrd="0" presId="urn:microsoft.com/office/officeart/2005/8/layout/hierarchy2"/>
    <dgm:cxn modelId="{D87BF77F-A235-4AC3-903D-CB31E3DFBF34}" type="presParOf" srcId="{C78F6909-426D-4E61-BB72-5942EC4B9EC6}" destId="{11ED3679-397F-4713-9E46-9E87A5AA5833}" srcOrd="0" destOrd="0" presId="urn:microsoft.com/office/officeart/2005/8/layout/hierarchy2"/>
    <dgm:cxn modelId="{AE3F4DD8-6FB9-4C6E-A666-4FB24303D10B}" type="presParOf" srcId="{C78F6909-426D-4E61-BB72-5942EC4B9EC6}" destId="{EDE1A190-5B32-43A6-8A4D-1230A2EE3194}" srcOrd="1" destOrd="0" presId="urn:microsoft.com/office/officeart/2005/8/layout/hierarchy2"/>
  </dgm:cxnLst>
  <dgm:bg>
    <a:gradFill>
      <a:gsLst>
        <a:gs pos="0">
          <a:srgbClr val="FFFF99"/>
        </a:gs>
        <a:gs pos="50000">
          <a:schemeClr val="tx2">
            <a:lumMod val="10000"/>
            <a:lumOff val="90000"/>
            <a:shade val="67500"/>
            <a:satMod val="115000"/>
          </a:schemeClr>
        </a:gs>
        <a:gs pos="100000">
          <a:schemeClr val="tx2">
            <a:lumMod val="10000"/>
            <a:lumOff val="90000"/>
            <a:shade val="100000"/>
            <a:satMod val="115000"/>
          </a:schemeClr>
        </a:gs>
      </a:gsLst>
      <a:path path="circle">
        <a:fillToRect l="100000" t="100000"/>
      </a:path>
    </a:gra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70CF6D-F9F1-43A3-96A0-C8620E25BBE3}" type="doc">
      <dgm:prSet loTypeId="urn:microsoft.com/office/officeart/2005/8/layout/hierarchy2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9A2AF90-1200-4DEA-8AB0-48C30737C237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sz="2900" b="1" dirty="0" smtClean="0">
              <a:solidFill>
                <a:srgbClr val="FFFF99"/>
              </a:solidFill>
              <a:latin typeface="Arial Black" panose="020B0A04020102020204" pitchFamily="34" charset="0"/>
            </a:rPr>
            <a:t>Мощь </a:t>
          </a:r>
          <a:r>
            <a:rPr lang="ru-RU" sz="2900" b="1" dirty="0" smtClean="0">
              <a:solidFill>
                <a:srgbClr val="FFFF99"/>
              </a:solidFill>
              <a:latin typeface="Arial Black" panose="020B0A04020102020204" pitchFamily="34" charset="0"/>
            </a:rPr>
            <a:t>и величие </a:t>
          </a:r>
          <a:r>
            <a:rPr lang="ru-RU" sz="2900" b="1" dirty="0" smtClean="0">
              <a:solidFill>
                <a:srgbClr val="FFFF99"/>
              </a:solidFill>
              <a:latin typeface="Arial Black" panose="020B0A04020102020204" pitchFamily="34" charset="0"/>
            </a:rPr>
            <a:t>России. Уникальный стратегический ресурс. </a:t>
          </a:r>
        </a:p>
        <a:p>
          <a:r>
            <a:rPr lang="ru-RU" sz="2900" b="1" dirty="0" smtClean="0">
              <a:solidFill>
                <a:srgbClr val="FF0000"/>
              </a:solidFill>
              <a:latin typeface="Arial Black" panose="020B0A04020102020204" pitchFamily="34" charset="0"/>
            </a:rPr>
            <a:t>Сакральная святыня бурятского и русского народа, всех народов многонациональной России,</a:t>
          </a:r>
          <a:endParaRPr lang="ru-RU" sz="2900" b="1" dirty="0" smtClean="0">
            <a:solidFill>
              <a:srgbClr val="FFFF00"/>
            </a:solidFill>
          </a:endParaRPr>
        </a:p>
        <a:p>
          <a:r>
            <a:rPr lang="ru-RU" sz="2000" b="1" i="1" dirty="0" smtClean="0">
              <a:solidFill>
                <a:srgbClr val="FFFF99"/>
              </a:solidFill>
            </a:rPr>
            <a:t>удивительная </a:t>
          </a:r>
          <a:r>
            <a:rPr lang="ru-RU" sz="2000" b="1" i="1" dirty="0" smtClean="0">
              <a:solidFill>
                <a:srgbClr val="FFFF99"/>
              </a:solidFill>
            </a:rPr>
            <a:t>и  поэтичная,  как и </a:t>
          </a:r>
          <a:r>
            <a:rPr lang="ru-RU" sz="2000" b="1" i="1" dirty="0" err="1" smtClean="0">
              <a:solidFill>
                <a:srgbClr val="FFFF99"/>
              </a:solidFill>
            </a:rPr>
            <a:t>Гэсэриада</a:t>
          </a:r>
          <a:r>
            <a:rPr lang="ru-RU" sz="2000" b="1" i="1" dirty="0" smtClean="0">
              <a:solidFill>
                <a:srgbClr val="FFFF99"/>
              </a:solidFill>
            </a:rPr>
            <a:t>, трансцедентальный эпос, заставляющий </a:t>
          </a:r>
          <a:r>
            <a:rPr lang="ru-RU" sz="2000" b="1" i="1" dirty="0" smtClean="0">
              <a:solidFill>
                <a:srgbClr val="FF0000"/>
              </a:solidFill>
            </a:rPr>
            <a:t>любого из нас</a:t>
          </a:r>
          <a:r>
            <a:rPr lang="ru-RU" sz="2000" b="1" i="1" dirty="0" smtClean="0">
              <a:solidFill>
                <a:srgbClr val="FFFF99"/>
              </a:solidFill>
            </a:rPr>
            <a:t> возвращаться к исконным ценностям </a:t>
          </a:r>
          <a:r>
            <a:rPr lang="ru-RU" sz="2000" b="1" i="1" dirty="0" smtClean="0">
              <a:solidFill>
                <a:srgbClr val="FF0000"/>
              </a:solidFill>
            </a:rPr>
            <a:t>добра и зла</a:t>
          </a:r>
          <a:r>
            <a:rPr lang="ru-RU" sz="2000" b="1" i="1" dirty="0" smtClean="0">
              <a:solidFill>
                <a:srgbClr val="FFFF99"/>
              </a:solidFill>
            </a:rPr>
            <a:t>, сохранения и сбережения незыблемых основ существования человечества. </a:t>
          </a:r>
          <a:endParaRPr lang="ru-RU" sz="2000" b="1" i="1" dirty="0">
            <a:solidFill>
              <a:srgbClr val="FFFF99"/>
            </a:solidFill>
          </a:endParaRPr>
        </a:p>
      </dgm:t>
    </dgm:pt>
    <dgm:pt modelId="{E7CD8D45-C8A6-47B2-936D-0347BF6B09FC}" type="parTrans" cxnId="{D0190269-01B5-4865-9920-4987B174CACC}">
      <dgm:prSet/>
      <dgm:spPr/>
      <dgm:t>
        <a:bodyPr/>
        <a:lstStyle/>
        <a:p>
          <a:endParaRPr lang="ru-RU"/>
        </a:p>
      </dgm:t>
    </dgm:pt>
    <dgm:pt modelId="{9D90A97A-331D-44C5-AB26-467EA3D2CC28}" type="sibTrans" cxnId="{D0190269-01B5-4865-9920-4987B174CACC}">
      <dgm:prSet/>
      <dgm:spPr/>
      <dgm:t>
        <a:bodyPr/>
        <a:lstStyle/>
        <a:p>
          <a:endParaRPr lang="ru-RU"/>
        </a:p>
      </dgm:t>
    </dgm:pt>
    <dgm:pt modelId="{B304DFD6-1106-4E73-9312-A2EFC5973D61}" type="pres">
      <dgm:prSet presAssocID="{6970CF6D-F9F1-43A3-96A0-C8620E25BBE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8F6909-426D-4E61-BB72-5942EC4B9EC6}" type="pres">
      <dgm:prSet presAssocID="{B9A2AF90-1200-4DEA-8AB0-48C30737C237}" presName="root1" presStyleCnt="0"/>
      <dgm:spPr/>
    </dgm:pt>
    <dgm:pt modelId="{11ED3679-397F-4713-9E46-9E87A5AA5833}" type="pres">
      <dgm:prSet presAssocID="{B9A2AF90-1200-4DEA-8AB0-48C30737C237}" presName="LevelOneTextNode" presStyleLbl="node0" presStyleIdx="0" presStyleCnt="1" custScaleX="76855" custScale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E1A190-5B32-43A6-8A4D-1230A2EE3194}" type="pres">
      <dgm:prSet presAssocID="{B9A2AF90-1200-4DEA-8AB0-48C30737C237}" presName="level2hierChild" presStyleCnt="0"/>
      <dgm:spPr/>
    </dgm:pt>
  </dgm:ptLst>
  <dgm:cxnLst>
    <dgm:cxn modelId="{D0190269-01B5-4865-9920-4987B174CACC}" srcId="{6970CF6D-F9F1-43A3-96A0-C8620E25BBE3}" destId="{B9A2AF90-1200-4DEA-8AB0-48C30737C237}" srcOrd="0" destOrd="0" parTransId="{E7CD8D45-C8A6-47B2-936D-0347BF6B09FC}" sibTransId="{9D90A97A-331D-44C5-AB26-467EA3D2CC28}"/>
    <dgm:cxn modelId="{22B59A35-082E-415C-AF72-815923556A92}" type="presOf" srcId="{6970CF6D-F9F1-43A3-96A0-C8620E25BBE3}" destId="{B304DFD6-1106-4E73-9312-A2EFC5973D61}" srcOrd="0" destOrd="0" presId="urn:microsoft.com/office/officeart/2005/8/layout/hierarchy2"/>
    <dgm:cxn modelId="{969B3B57-D851-4579-B584-521499B497CB}" type="presOf" srcId="{B9A2AF90-1200-4DEA-8AB0-48C30737C237}" destId="{11ED3679-397F-4713-9E46-9E87A5AA5833}" srcOrd="0" destOrd="0" presId="urn:microsoft.com/office/officeart/2005/8/layout/hierarchy2"/>
    <dgm:cxn modelId="{15143467-84D3-4FEF-B759-D0210211940E}" type="presParOf" srcId="{B304DFD6-1106-4E73-9312-A2EFC5973D61}" destId="{C78F6909-426D-4E61-BB72-5942EC4B9EC6}" srcOrd="0" destOrd="0" presId="urn:microsoft.com/office/officeart/2005/8/layout/hierarchy2"/>
    <dgm:cxn modelId="{48899F1C-87EE-4D13-B381-0C206B32DF88}" type="presParOf" srcId="{C78F6909-426D-4E61-BB72-5942EC4B9EC6}" destId="{11ED3679-397F-4713-9E46-9E87A5AA5833}" srcOrd="0" destOrd="0" presId="urn:microsoft.com/office/officeart/2005/8/layout/hierarchy2"/>
    <dgm:cxn modelId="{EFC82F03-B999-430A-88AB-B6DF4E90962D}" type="presParOf" srcId="{C78F6909-426D-4E61-BB72-5942EC4B9EC6}" destId="{EDE1A190-5B32-43A6-8A4D-1230A2EE3194}" srcOrd="1" destOrd="0" presId="urn:microsoft.com/office/officeart/2005/8/layout/hierarchy2"/>
  </dgm:cxnLst>
  <dgm:bg>
    <a:gradFill>
      <a:gsLst>
        <a:gs pos="0">
          <a:srgbClr val="FFFF99"/>
        </a:gs>
        <a:gs pos="50000">
          <a:schemeClr val="tx2">
            <a:lumMod val="10000"/>
            <a:lumOff val="90000"/>
            <a:shade val="67500"/>
            <a:satMod val="115000"/>
          </a:schemeClr>
        </a:gs>
        <a:gs pos="100000">
          <a:schemeClr val="tx2">
            <a:lumMod val="10000"/>
            <a:lumOff val="90000"/>
            <a:shade val="100000"/>
            <a:satMod val="115000"/>
          </a:schemeClr>
        </a:gs>
      </a:gsLst>
      <a:path path="circle">
        <a:fillToRect l="100000" t="100000"/>
      </a:path>
    </a:gra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70CF6D-F9F1-43A3-96A0-C8620E25BBE3}" type="doc">
      <dgm:prSet loTypeId="urn:microsoft.com/office/officeart/2005/8/layout/hierarchy2" loCatId="hierarchy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A4192E99-C313-44A4-AE1F-D2D489CC1AC5}">
      <dgm:prSet custT="1"/>
      <dgm:spPr/>
      <dgm:t>
        <a:bodyPr/>
        <a:lstStyle/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dirty="0" smtClean="0"/>
            <a:t>- тотальное загрязнение  уникальной экосистемы озера  </a:t>
          </a:r>
          <a:r>
            <a:rPr lang="ru-RU" sz="1800" b="1" dirty="0" err="1" smtClean="0"/>
            <a:t>биореагентами</a:t>
          </a:r>
          <a:r>
            <a:rPr lang="ru-RU" sz="1800" b="1" dirty="0" smtClean="0"/>
            <a:t>, </a:t>
          </a:r>
          <a:r>
            <a:rPr lang="ru-RU" sz="1800" b="1" dirty="0" err="1" smtClean="0"/>
            <a:t>токсикантами</a:t>
          </a:r>
          <a:r>
            <a:rPr lang="ru-RU" sz="1800" b="1" dirty="0" smtClean="0"/>
            <a:t> и супертоксикантами;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dirty="0" smtClean="0"/>
            <a:t>-  сброс неочищенных сточных вод в силу разрушения или отсутствия очистных сооружений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dirty="0" smtClean="0"/>
            <a:t>- сброс в озеро фекальных и </a:t>
          </a:r>
          <a:r>
            <a:rPr lang="ru-RU" sz="1800" b="1" dirty="0" err="1" smtClean="0"/>
            <a:t>подсланцевых</a:t>
          </a:r>
          <a:r>
            <a:rPr lang="ru-RU" sz="1800" b="1" dirty="0" smtClean="0"/>
            <a:t> вод с судов;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dirty="0" smtClean="0"/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dirty="0" smtClean="0"/>
            <a:t>Источниками загрязнения являются хозяйствующие субъекты,  промышленные предприятия , предприятия сферы  ЖКХ. Усугубляет ситуацию отсутствие комплексной межрегиональной системы обращения с отходами производства и потребления. 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dirty="0"/>
        </a:p>
      </dgm:t>
    </dgm:pt>
    <dgm:pt modelId="{B87C67E0-1DD1-4F51-973D-8E6C53230A6E}" type="parTrans" cxnId="{B5EF9F3C-C32D-4786-BCC5-FC44FE11716A}">
      <dgm:prSet/>
      <dgm:spPr/>
      <dgm:t>
        <a:bodyPr/>
        <a:lstStyle/>
        <a:p>
          <a:endParaRPr lang="ru-RU"/>
        </a:p>
      </dgm:t>
    </dgm:pt>
    <dgm:pt modelId="{2EC63532-0769-4032-BB14-7EC59DF2D26E}" type="sibTrans" cxnId="{B5EF9F3C-C32D-4786-BCC5-FC44FE11716A}">
      <dgm:prSet/>
      <dgm:spPr/>
      <dgm:t>
        <a:bodyPr/>
        <a:lstStyle/>
        <a:p>
          <a:endParaRPr lang="ru-RU"/>
        </a:p>
      </dgm:t>
    </dgm:pt>
    <dgm:pt modelId="{B304DFD6-1106-4E73-9312-A2EFC5973D61}" type="pres">
      <dgm:prSet presAssocID="{6970CF6D-F9F1-43A3-96A0-C8620E25BBE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C5AD01-2D62-4210-B62F-77DB68F63022}" type="pres">
      <dgm:prSet presAssocID="{A4192E99-C313-44A4-AE1F-D2D489CC1AC5}" presName="root1" presStyleCnt="0"/>
      <dgm:spPr/>
    </dgm:pt>
    <dgm:pt modelId="{9167DB5E-BD73-44A0-A620-9C817D5FE69D}" type="pres">
      <dgm:prSet presAssocID="{A4192E99-C313-44A4-AE1F-D2D489CC1AC5}" presName="LevelOneTextNode" presStyleLbl="node0" presStyleIdx="0" presStyleCnt="1" custScaleX="83570" custScaleY="93090" custLinFactNeighborX="0" custLinFactNeighborY="-41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02B3E5-C5F1-4E65-AB92-7BF70840AF15}" type="pres">
      <dgm:prSet presAssocID="{A4192E99-C313-44A4-AE1F-D2D489CC1AC5}" presName="level2hierChild" presStyleCnt="0"/>
      <dgm:spPr/>
    </dgm:pt>
  </dgm:ptLst>
  <dgm:cxnLst>
    <dgm:cxn modelId="{33174234-3FDD-46F8-A7AD-24905A6357C1}" type="presOf" srcId="{A4192E99-C313-44A4-AE1F-D2D489CC1AC5}" destId="{9167DB5E-BD73-44A0-A620-9C817D5FE69D}" srcOrd="0" destOrd="0" presId="urn:microsoft.com/office/officeart/2005/8/layout/hierarchy2"/>
    <dgm:cxn modelId="{2DED5675-BA98-415E-B586-D525B8B36BCA}" type="presOf" srcId="{6970CF6D-F9F1-43A3-96A0-C8620E25BBE3}" destId="{B304DFD6-1106-4E73-9312-A2EFC5973D61}" srcOrd="0" destOrd="0" presId="urn:microsoft.com/office/officeart/2005/8/layout/hierarchy2"/>
    <dgm:cxn modelId="{B5EF9F3C-C32D-4786-BCC5-FC44FE11716A}" srcId="{6970CF6D-F9F1-43A3-96A0-C8620E25BBE3}" destId="{A4192E99-C313-44A4-AE1F-D2D489CC1AC5}" srcOrd="0" destOrd="0" parTransId="{B87C67E0-1DD1-4F51-973D-8E6C53230A6E}" sibTransId="{2EC63532-0769-4032-BB14-7EC59DF2D26E}"/>
    <dgm:cxn modelId="{920A0EC3-8F1F-43E8-B204-6AE645EB1103}" type="presParOf" srcId="{B304DFD6-1106-4E73-9312-A2EFC5973D61}" destId="{6DC5AD01-2D62-4210-B62F-77DB68F63022}" srcOrd="0" destOrd="0" presId="urn:microsoft.com/office/officeart/2005/8/layout/hierarchy2"/>
    <dgm:cxn modelId="{87A68101-F198-472E-8EEF-FA23230B7ED7}" type="presParOf" srcId="{6DC5AD01-2D62-4210-B62F-77DB68F63022}" destId="{9167DB5E-BD73-44A0-A620-9C817D5FE69D}" srcOrd="0" destOrd="0" presId="urn:microsoft.com/office/officeart/2005/8/layout/hierarchy2"/>
    <dgm:cxn modelId="{A719967F-16B2-47DF-BEC7-FA220D41713F}" type="presParOf" srcId="{6DC5AD01-2D62-4210-B62F-77DB68F63022}" destId="{CB02B3E5-C5F1-4E65-AB92-7BF70840AF15}" srcOrd="1" destOrd="0" presId="urn:microsoft.com/office/officeart/2005/8/layout/hierarchy2"/>
  </dgm:cxnLst>
  <dgm:bg>
    <a:gradFill>
      <a:gsLst>
        <a:gs pos="0">
          <a:srgbClr val="FFFF99"/>
        </a:gs>
        <a:gs pos="50000">
          <a:schemeClr val="tx2">
            <a:lumMod val="10000"/>
            <a:lumOff val="90000"/>
            <a:shade val="67500"/>
            <a:satMod val="115000"/>
          </a:schemeClr>
        </a:gs>
        <a:gs pos="100000">
          <a:schemeClr val="tx2">
            <a:lumMod val="10000"/>
            <a:lumOff val="90000"/>
            <a:shade val="100000"/>
            <a:satMod val="115000"/>
          </a:schemeClr>
        </a:gs>
      </a:gsLst>
      <a:path path="circle">
        <a:fillToRect l="100000" t="100000"/>
      </a:path>
    </a:gra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ED3679-397F-4713-9E46-9E87A5AA5833}">
      <dsp:nvSpPr>
        <dsp:cNvPr id="0" name=""/>
        <dsp:cNvSpPr/>
      </dsp:nvSpPr>
      <dsp:spPr>
        <a:xfrm>
          <a:off x="6" y="0"/>
          <a:ext cx="7637161" cy="496855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0000" cap="flat" cmpd="sng" algn="ctr">
          <a:solidFill>
            <a:schemeClr val="accent4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b="1" kern="1200" dirty="0" smtClean="0">
            <a:solidFill>
              <a:schemeClr val="bg1"/>
            </a:solidFill>
          </a:endParaRP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b="1" kern="1200" dirty="0" smtClean="0">
            <a:solidFill>
              <a:schemeClr val="bg1"/>
            </a:solidFill>
          </a:endParaRP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>
              <a:solidFill>
                <a:schemeClr val="bg1"/>
              </a:solidFill>
            </a:rPr>
            <a:t>Байкал</a:t>
          </a:r>
          <a:r>
            <a:rPr lang="ru-RU" sz="4400" b="1" kern="1200" dirty="0" smtClean="0">
              <a:solidFill>
                <a:schemeClr val="bg1"/>
              </a:solidFill>
            </a:rPr>
            <a:t>… </a:t>
          </a:r>
          <a:endParaRPr lang="ru-RU" sz="4400" b="1" kern="1200" dirty="0" smtClean="0">
            <a:solidFill>
              <a:schemeClr val="bg1"/>
            </a:solidFill>
          </a:endParaRP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b="1" kern="1200" dirty="0" smtClean="0">
            <a:solidFill>
              <a:srgbClr val="00B0F0"/>
            </a:solidFill>
          </a:endParaRP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chemeClr val="bg1"/>
              </a:solidFill>
            </a:rPr>
            <a:t>Бесценное </a:t>
          </a:r>
          <a:r>
            <a:rPr lang="ru-RU" sz="2900" b="1" kern="1200" dirty="0" smtClean="0">
              <a:solidFill>
                <a:schemeClr val="bg1"/>
              </a:solidFill>
            </a:rPr>
            <a:t>сокровище мира и символ вечной </a:t>
          </a:r>
          <a:r>
            <a:rPr lang="ru-RU" sz="2900" b="1" kern="1200" dirty="0" smtClean="0">
              <a:solidFill>
                <a:schemeClr val="bg1"/>
              </a:solidFill>
            </a:rPr>
            <a:t>красоты… </a:t>
          </a:r>
        </a:p>
      </dsp:txBody>
      <dsp:txXfrm>
        <a:off x="145530" y="145524"/>
        <a:ext cx="7346113" cy="46775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ED3679-397F-4713-9E46-9E87A5AA5833}">
      <dsp:nvSpPr>
        <dsp:cNvPr id="0" name=""/>
        <dsp:cNvSpPr/>
      </dsp:nvSpPr>
      <dsp:spPr>
        <a:xfrm>
          <a:off x="6" y="0"/>
          <a:ext cx="7637161" cy="496855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0000" cap="flat" cmpd="sng" algn="ctr">
          <a:solidFill>
            <a:schemeClr val="accent4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rgbClr val="FFFF99"/>
              </a:solidFill>
              <a:latin typeface="Arial Black" panose="020B0A04020102020204" pitchFamily="34" charset="0"/>
            </a:rPr>
            <a:t>Мощь </a:t>
          </a:r>
          <a:r>
            <a:rPr lang="ru-RU" sz="2900" b="1" kern="1200" dirty="0" smtClean="0">
              <a:solidFill>
                <a:srgbClr val="FFFF99"/>
              </a:solidFill>
              <a:latin typeface="Arial Black" panose="020B0A04020102020204" pitchFamily="34" charset="0"/>
            </a:rPr>
            <a:t>и величие </a:t>
          </a:r>
          <a:r>
            <a:rPr lang="ru-RU" sz="2900" b="1" kern="1200" dirty="0" smtClean="0">
              <a:solidFill>
                <a:srgbClr val="FFFF99"/>
              </a:solidFill>
              <a:latin typeface="Arial Black" panose="020B0A04020102020204" pitchFamily="34" charset="0"/>
            </a:rPr>
            <a:t>России. Уникальный стратегический ресурс. 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rgbClr val="FF0000"/>
              </a:solidFill>
              <a:latin typeface="Arial Black" panose="020B0A04020102020204" pitchFamily="34" charset="0"/>
            </a:rPr>
            <a:t>Сакральная святыня бурятского и русского народа, всех народов многонациональной России,</a:t>
          </a:r>
          <a:endParaRPr lang="ru-RU" sz="2900" b="1" kern="1200" dirty="0" smtClean="0">
            <a:solidFill>
              <a:srgbClr val="FFFF00"/>
            </a:solidFill>
          </a:endParaRP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FFFF99"/>
              </a:solidFill>
            </a:rPr>
            <a:t>удивительная </a:t>
          </a:r>
          <a:r>
            <a:rPr lang="ru-RU" sz="2000" b="1" i="1" kern="1200" dirty="0" smtClean="0">
              <a:solidFill>
                <a:srgbClr val="FFFF99"/>
              </a:solidFill>
            </a:rPr>
            <a:t>и  поэтичная,  как и </a:t>
          </a:r>
          <a:r>
            <a:rPr lang="ru-RU" sz="2000" b="1" i="1" kern="1200" dirty="0" err="1" smtClean="0">
              <a:solidFill>
                <a:srgbClr val="FFFF99"/>
              </a:solidFill>
            </a:rPr>
            <a:t>Гэсэриада</a:t>
          </a:r>
          <a:r>
            <a:rPr lang="ru-RU" sz="2000" b="1" i="1" kern="1200" dirty="0" smtClean="0">
              <a:solidFill>
                <a:srgbClr val="FFFF99"/>
              </a:solidFill>
            </a:rPr>
            <a:t>, трансцедентальный эпос, заставляющий </a:t>
          </a:r>
          <a:r>
            <a:rPr lang="ru-RU" sz="2000" b="1" i="1" kern="1200" dirty="0" smtClean="0">
              <a:solidFill>
                <a:srgbClr val="FF0000"/>
              </a:solidFill>
            </a:rPr>
            <a:t>любого из нас</a:t>
          </a:r>
          <a:r>
            <a:rPr lang="ru-RU" sz="2000" b="1" i="1" kern="1200" dirty="0" smtClean="0">
              <a:solidFill>
                <a:srgbClr val="FFFF99"/>
              </a:solidFill>
            </a:rPr>
            <a:t> возвращаться к исконным ценностям </a:t>
          </a:r>
          <a:r>
            <a:rPr lang="ru-RU" sz="2000" b="1" i="1" kern="1200" dirty="0" smtClean="0">
              <a:solidFill>
                <a:srgbClr val="FF0000"/>
              </a:solidFill>
            </a:rPr>
            <a:t>добра и зла</a:t>
          </a:r>
          <a:r>
            <a:rPr lang="ru-RU" sz="2000" b="1" i="1" kern="1200" dirty="0" smtClean="0">
              <a:solidFill>
                <a:srgbClr val="FFFF99"/>
              </a:solidFill>
            </a:rPr>
            <a:t>, сохранения и сбережения незыблемых основ существования человечества. </a:t>
          </a:r>
          <a:endParaRPr lang="ru-RU" sz="2000" b="1" i="1" kern="1200" dirty="0">
            <a:solidFill>
              <a:srgbClr val="FFFF99"/>
            </a:solidFill>
          </a:endParaRPr>
        </a:p>
      </dsp:txBody>
      <dsp:txXfrm>
        <a:off x="145530" y="145524"/>
        <a:ext cx="7346113" cy="46775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67DB5E-BD73-44A0-A620-9C817D5FE69D}">
      <dsp:nvSpPr>
        <dsp:cNvPr id="0" name=""/>
        <dsp:cNvSpPr/>
      </dsp:nvSpPr>
      <dsp:spPr>
        <a:xfrm>
          <a:off x="77981" y="0"/>
          <a:ext cx="7410843" cy="41275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3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3">
              <a:hueOff val="0"/>
              <a:satOff val="0"/>
              <a:lumOff val="0"/>
              <a:alphaOff val="0"/>
              <a:shade val="60000"/>
              <a:satMod val="11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- тотальное загрязнение  уникальной экосистемы озера  </a:t>
          </a:r>
          <a:r>
            <a:rPr lang="ru-RU" sz="1800" b="1" kern="1200" dirty="0" err="1" smtClean="0"/>
            <a:t>биореагентами</a:t>
          </a:r>
          <a:r>
            <a:rPr lang="ru-RU" sz="1800" b="1" kern="1200" dirty="0" smtClean="0"/>
            <a:t>, </a:t>
          </a:r>
          <a:r>
            <a:rPr lang="ru-RU" sz="1800" b="1" kern="1200" dirty="0" err="1" smtClean="0"/>
            <a:t>токсикантами</a:t>
          </a:r>
          <a:r>
            <a:rPr lang="ru-RU" sz="1800" b="1" kern="1200" dirty="0" smtClean="0"/>
            <a:t> и супертоксикантами;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-  сброс неочищенных сточных вод в силу разрушения или отсутствия очистных сооружений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- сброс в озеро фекальных и </a:t>
          </a:r>
          <a:r>
            <a:rPr lang="ru-RU" sz="1800" b="1" kern="1200" dirty="0" err="1" smtClean="0"/>
            <a:t>подсланцевых</a:t>
          </a:r>
          <a:r>
            <a:rPr lang="ru-RU" sz="1800" b="1" kern="1200" dirty="0" smtClean="0"/>
            <a:t> вод с судов;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Источниками загрязнения являются хозяйствующие субъекты,  промышленные предприятия , предприятия сферы  ЖКХ. Усугубляет ситуацию отсутствие комплексной межрегиональной системы обращения с отходами производства и потребления.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/>
        </a:p>
      </dsp:txBody>
      <dsp:txXfrm>
        <a:off x="198872" y="120891"/>
        <a:ext cx="7169061" cy="38857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2DCBE51-CCAC-480B-829E-F9F77AB871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7185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Байкал – сердце планеты!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2DCBE51-CCAC-480B-829E-F9F77AB8711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9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52" y="425569"/>
            <a:ext cx="7772400" cy="1362075"/>
          </a:xfrm>
          <a:prstGeom prst="rect">
            <a:avLst/>
          </a:prstGeom>
        </p:spPr>
        <p:txBody>
          <a:bodyPr anchor="b"/>
          <a:lstStyle>
            <a:lvl1pPr algn="r">
              <a:defRPr sz="40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00213"/>
            <a:ext cx="7772400" cy="15001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558507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991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729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937435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2516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2152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8736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825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2119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10113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8462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9643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52" y="425569"/>
            <a:ext cx="7772400" cy="1362075"/>
          </a:xfrm>
          <a:prstGeom prst="rect">
            <a:avLst/>
          </a:prstGeom>
        </p:spPr>
        <p:txBody>
          <a:bodyPr anchor="b"/>
          <a:lstStyle>
            <a:lvl1pPr algn="r">
              <a:defRPr sz="40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00213"/>
            <a:ext cx="7772400" cy="15001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4124200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5280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7842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756664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7108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067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2886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511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3693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972922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031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49101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52" y="425569"/>
            <a:ext cx="7772400" cy="1362075"/>
          </a:xfrm>
          <a:prstGeom prst="rect">
            <a:avLst/>
          </a:prstGeom>
        </p:spPr>
        <p:txBody>
          <a:bodyPr anchor="b"/>
          <a:lstStyle>
            <a:lvl1pPr algn="r">
              <a:defRPr sz="40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00213"/>
            <a:ext cx="7772400" cy="15001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645767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39621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6443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552860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47218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407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1793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8029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25313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9442050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13824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0922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52" y="425569"/>
            <a:ext cx="7772400" cy="1362075"/>
          </a:xfrm>
          <a:prstGeom prst="rect">
            <a:avLst/>
          </a:prstGeom>
        </p:spPr>
        <p:txBody>
          <a:bodyPr anchor="b"/>
          <a:lstStyle>
            <a:lvl1pPr algn="r">
              <a:defRPr sz="40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00213"/>
            <a:ext cx="7772400" cy="15001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7921985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728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03768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342439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36201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37266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96945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6584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21214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6656034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62519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287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52" y="425569"/>
            <a:ext cx="7772400" cy="1362075"/>
          </a:xfrm>
          <a:prstGeom prst="rect">
            <a:avLst/>
          </a:prstGeom>
        </p:spPr>
        <p:txBody>
          <a:bodyPr anchor="b"/>
          <a:lstStyle>
            <a:lvl1pPr algn="r">
              <a:defRPr sz="40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00213"/>
            <a:ext cx="7772400" cy="15001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0990810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23495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64590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103159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8295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6156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73245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82355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6815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846176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33876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74846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52" y="425569"/>
            <a:ext cx="7772400" cy="1362075"/>
          </a:xfrm>
          <a:prstGeom prst="rect">
            <a:avLst/>
          </a:prstGeom>
        </p:spPr>
        <p:txBody>
          <a:bodyPr anchor="b"/>
          <a:lstStyle>
            <a:lvl1pPr algn="r">
              <a:defRPr sz="40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00213"/>
            <a:ext cx="7772400" cy="15001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1807292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94270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05085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989753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02381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50598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65515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445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8241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06086594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72557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40752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52" y="425569"/>
            <a:ext cx="7772400" cy="1362075"/>
          </a:xfrm>
          <a:prstGeom prst="rect">
            <a:avLst/>
          </a:prstGeom>
        </p:spPr>
        <p:txBody>
          <a:bodyPr anchor="b"/>
          <a:lstStyle>
            <a:lvl1pPr algn="r">
              <a:defRPr sz="40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00213"/>
            <a:ext cx="7772400" cy="15001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36740324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50307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4279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609021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69253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333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49088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18235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60898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7818548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32654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04737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52" y="425569"/>
            <a:ext cx="7772400" cy="1362075"/>
          </a:xfrm>
          <a:prstGeom prst="rect">
            <a:avLst/>
          </a:prstGeom>
        </p:spPr>
        <p:txBody>
          <a:bodyPr anchor="b"/>
          <a:lstStyle>
            <a:lvl1pPr algn="r">
              <a:defRPr sz="40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00213"/>
            <a:ext cx="7772400" cy="15001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868341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ECE8A2-669B-4ACB-AB9F-2EA7737562AC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EABEF9-D866-4CD1-9F96-987B33BAF6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  <p:sldLayoutId id="2147483675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132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  <p:sldLayoutId id="2147484003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985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5" r:id="rId1"/>
    <p:sldLayoutId id="2147484006" r:id="rId2"/>
    <p:sldLayoutId id="2147484007" r:id="rId3"/>
    <p:sldLayoutId id="2147484008" r:id="rId4"/>
    <p:sldLayoutId id="2147484009" r:id="rId5"/>
    <p:sldLayoutId id="2147484010" r:id="rId6"/>
    <p:sldLayoutId id="2147484011" r:id="rId7"/>
    <p:sldLayoutId id="2147484012" r:id="rId8"/>
    <p:sldLayoutId id="2147484013" r:id="rId9"/>
    <p:sldLayoutId id="2147484014" r:id="rId10"/>
    <p:sldLayoutId id="2147484015" r:id="rId11"/>
    <p:sldLayoutId id="2147484016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423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8" r:id="rId1"/>
    <p:sldLayoutId id="2147484019" r:id="rId2"/>
    <p:sldLayoutId id="2147484020" r:id="rId3"/>
    <p:sldLayoutId id="2147484021" r:id="rId4"/>
    <p:sldLayoutId id="2147484022" r:id="rId5"/>
    <p:sldLayoutId id="2147484023" r:id="rId6"/>
    <p:sldLayoutId id="2147484024" r:id="rId7"/>
    <p:sldLayoutId id="2147484025" r:id="rId8"/>
    <p:sldLayoutId id="2147484026" r:id="rId9"/>
    <p:sldLayoutId id="2147484027" r:id="rId10"/>
    <p:sldLayoutId id="2147484028" r:id="rId11"/>
    <p:sldLayoutId id="2147484029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647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  <p:sldLayoutId id="2147484042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720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  <p:sldLayoutId id="2147484055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142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  <p:sldLayoutId id="2147484068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AECE8A2-669B-4ACB-AB9F-2EA7737562AC}" type="datetimeFigureOut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22.03.2016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EABEF9-D866-4CD1-9F96-987B33BAF62E}" type="slidenum">
              <a:rPr lang="ru-RU" smtClean="0">
                <a:solidFill>
                  <a:srgbClr val="AD0101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AD0101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103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0" r:id="rId1"/>
    <p:sldLayoutId id="2147484071" r:id="rId2"/>
    <p:sldLayoutId id="2147484072" r:id="rId3"/>
    <p:sldLayoutId id="2147484073" r:id="rId4"/>
    <p:sldLayoutId id="2147484074" r:id="rId5"/>
    <p:sldLayoutId id="2147484075" r:id="rId6"/>
    <p:sldLayoutId id="2147484076" r:id="rId7"/>
    <p:sldLayoutId id="2147484077" r:id="rId8"/>
    <p:sldLayoutId id="2147484078" r:id="rId9"/>
    <p:sldLayoutId id="2147484079" r:id="rId10"/>
    <p:sldLayoutId id="2147484080" r:id="rId11"/>
    <p:sldLayoutId id="2147484081" r:id="rId12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16.jpeg"/><Relationship Id="rId5" Type="http://schemas.openxmlformats.org/officeDocument/2006/relationships/image" Target="../media/image14.jpe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2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6.jpeg"/><Relationship Id="rId5" Type="http://schemas.openxmlformats.org/officeDocument/2006/relationships/image" Target="../media/image14.jpe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6.jpeg"/><Relationship Id="rId5" Type="http://schemas.openxmlformats.org/officeDocument/2006/relationships/image" Target="../media/image14.jpe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2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D:\1Мои документы\1МОИ\1Мои рисунки\Изображения, рисунки\1Пейзаж\Красота\Байкал\Ольхон\осень\М. Чукмасова\65052_523909214351710_1731699236_n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20" y="-10760"/>
            <a:ext cx="9143999" cy="6248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2" name="Title 5"/>
          <p:cNvSpPr>
            <a:spLocks noGrp="1"/>
          </p:cNvSpPr>
          <p:nvPr>
            <p:ph type="ctrTitle"/>
          </p:nvPr>
        </p:nvSpPr>
        <p:spPr>
          <a:xfrm>
            <a:off x="747260" y="188640"/>
            <a:ext cx="7895108" cy="1368152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Экология Байкала как национальная модель практического решения задач сохранения стратегического ресурса  питьевой воды мирового уровня: правовые основы, оценка эффективности государственного управления, риски и вызовы, системные задачи</a:t>
            </a:r>
            <a:r>
              <a:rPr lang="ru-RU" sz="18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800" b="1" dirty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19882" y="5671447"/>
            <a:ext cx="7606997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1600" b="1" i="1" u="sng" dirty="0">
                <a:solidFill>
                  <a:srgbClr val="336600"/>
                </a:solidFill>
              </a:rPr>
              <a:t>Варфоломеева Л. В. , </a:t>
            </a:r>
            <a:r>
              <a:rPr lang="ru-RU" sz="1600" b="1" i="1" dirty="0">
                <a:solidFill>
                  <a:srgbClr val="336600"/>
                </a:solidFill>
              </a:rPr>
              <a:t>директор Центра стратегического развития Агентства безопасности по инвестициям и бизнесу в России.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44602" y="6256222"/>
            <a:ext cx="7899398" cy="98424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indent="-179705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3366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Заседание Комитета по природопользованию </a:t>
            </a:r>
          </a:p>
          <a:p>
            <a:pPr lvl="0" indent="-179705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3366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и экологии  ТПП РФ </a:t>
            </a:r>
            <a:endParaRPr lang="ru-RU" sz="1400" dirty="0">
              <a:solidFill>
                <a:srgbClr val="3366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/>
            <a:r>
              <a:rPr lang="ru-RU" sz="1400" b="1" i="1" dirty="0" smtClean="0">
                <a:solidFill>
                  <a:srgbClr val="336600"/>
                </a:solidFill>
              </a:rPr>
              <a:t>22 марта 2016  </a:t>
            </a:r>
            <a:r>
              <a:rPr lang="ru-RU" sz="1400" b="1" i="1" dirty="0">
                <a:solidFill>
                  <a:srgbClr val="336600"/>
                </a:solidFill>
              </a:rPr>
              <a:t>г., г </a:t>
            </a:r>
            <a:r>
              <a:rPr lang="ru-RU" sz="1400" b="1" i="1" dirty="0" smtClean="0">
                <a:solidFill>
                  <a:srgbClr val="336600"/>
                </a:solidFill>
              </a:rPr>
              <a:t>Москва, Ильинка, 6.</a:t>
            </a:r>
            <a:endParaRPr lang="ru-RU" sz="1400" b="1" i="1" dirty="0">
              <a:solidFill>
                <a:srgbClr val="336600"/>
              </a:solidFill>
            </a:endParaRPr>
          </a:p>
          <a:p>
            <a:pPr lvl="0" algn="ctr"/>
            <a:endParaRPr lang="ru-RU" sz="1400" dirty="0" smtClean="0"/>
          </a:p>
        </p:txBody>
      </p:sp>
      <p:pic>
        <p:nvPicPr>
          <p:cNvPr id="8198" name="Picture 6" descr="C:\Documents and Settings\Ludmila\Мои документы\МОИ\Мои рисунки\Изображения,  фото и рисунки\Испр\201803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71447"/>
            <a:ext cx="1519882" cy="151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3" y="514546"/>
            <a:ext cx="1547960" cy="1035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967274" y="5345832"/>
            <a:ext cx="7493158" cy="13069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683568" y="1549744"/>
            <a:ext cx="7808055" cy="4449562"/>
          </a:xfrm>
          <a:prstGeom prst="roundRect">
            <a:avLst/>
          </a:prstGeom>
          <a:gradFill flip="none" rotWithShape="1">
            <a:gsLst>
              <a:gs pos="0">
                <a:srgbClr val="FFFF99"/>
              </a:gs>
              <a:gs pos="50000">
                <a:schemeClr val="tx2">
                  <a:lumMod val="10000"/>
                  <a:lumOff val="90000"/>
                  <a:shade val="67500"/>
                  <a:satMod val="115000"/>
                </a:schemeClr>
              </a:gs>
              <a:gs pos="100000">
                <a:schemeClr val="tx2">
                  <a:lumMod val="10000"/>
                  <a:lumOff val="90000"/>
                  <a:shade val="100000"/>
                  <a:satMod val="115000"/>
                </a:schemeClr>
              </a:gs>
            </a:gsLst>
            <a:lin ang="13500000" scaled="1"/>
            <a:tileRect/>
          </a:gradFill>
        </p:spPr>
        <p:style>
          <a:lnRef idx="1">
            <a:schemeClr val="accent1"/>
          </a:lnRef>
          <a:fillRef idx="1003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ts val="1800"/>
              </a:lnSpc>
              <a:spcBef>
                <a:spcPts val="0"/>
              </a:spcBef>
              <a:spcAft>
                <a:spcPts val="1350"/>
              </a:spcAft>
            </a:pPr>
            <a:r>
              <a:rPr lang="ru-RU" b="1" dirty="0" smtClean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«… в </a:t>
            </a:r>
            <a:r>
              <a:rPr lang="ru-RU" b="1" dirty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2013—2015 годах общий объём финансирования программы по охране озера составил </a:t>
            </a:r>
            <a:r>
              <a:rPr lang="ru-RU" b="1" dirty="0">
                <a:solidFill>
                  <a:srgbClr val="C00000"/>
                </a:solidFill>
                <a:latin typeface="Helvetica"/>
                <a:ea typeface="Times New Roman"/>
                <a:cs typeface="Times New Roman"/>
              </a:rPr>
              <a:t>7 </a:t>
            </a:r>
            <a:r>
              <a:rPr lang="ru-RU" b="1" dirty="0" smtClean="0">
                <a:solidFill>
                  <a:srgbClr val="C00000"/>
                </a:solidFill>
                <a:latin typeface="Helvetica"/>
                <a:ea typeface="Times New Roman"/>
                <a:cs typeface="Times New Roman"/>
              </a:rPr>
              <a:t>млрд </a:t>
            </a:r>
            <a:r>
              <a:rPr lang="ru-RU" b="1" dirty="0">
                <a:solidFill>
                  <a:srgbClr val="C00000"/>
                </a:solidFill>
                <a:latin typeface="Helvetica"/>
                <a:ea typeface="Times New Roman"/>
                <a:cs typeface="Times New Roman"/>
              </a:rPr>
              <a:t>рублей</a:t>
            </a:r>
            <a:r>
              <a:rPr lang="ru-RU" b="1" dirty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, из которых государственными заказчиками уже израсходовано </a:t>
            </a:r>
            <a:r>
              <a:rPr lang="ru-RU" b="1" dirty="0">
                <a:solidFill>
                  <a:srgbClr val="C00000"/>
                </a:solidFill>
                <a:latin typeface="Helvetica"/>
                <a:ea typeface="Times New Roman"/>
                <a:cs typeface="Times New Roman"/>
              </a:rPr>
              <a:t>4,9 </a:t>
            </a:r>
            <a:r>
              <a:rPr lang="ru-RU" b="1" dirty="0" smtClean="0">
                <a:solidFill>
                  <a:srgbClr val="C00000"/>
                </a:solidFill>
                <a:latin typeface="Helvetica"/>
                <a:ea typeface="Times New Roman"/>
                <a:cs typeface="Times New Roman"/>
              </a:rPr>
              <a:t>млрд</a:t>
            </a:r>
            <a:r>
              <a:rPr lang="ru-RU" b="1" dirty="0" smtClean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,</a:t>
            </a:r>
            <a:r>
              <a:rPr lang="ru-RU" b="1" dirty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 при том что в эксплуатацию введено только </a:t>
            </a:r>
            <a:r>
              <a:rPr lang="ru-RU" b="1" dirty="0">
                <a:solidFill>
                  <a:srgbClr val="C00000"/>
                </a:solidFill>
                <a:latin typeface="Helvetica"/>
                <a:ea typeface="Times New Roman"/>
                <a:cs typeface="Times New Roman"/>
              </a:rPr>
              <a:t>три из девяти </a:t>
            </a:r>
            <a:r>
              <a:rPr lang="ru-RU" b="1" dirty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запланированных объектов. </a:t>
            </a:r>
            <a:endParaRPr lang="ru-RU" b="1" dirty="0" smtClean="0">
              <a:solidFill>
                <a:prstClr val="black"/>
              </a:solidFill>
              <a:latin typeface="Helvetica"/>
              <a:ea typeface="Times New Roman"/>
              <a:cs typeface="Times New Roman"/>
            </a:endParaRPr>
          </a:p>
          <a:p>
            <a:pPr algn="ctr">
              <a:lnSpc>
                <a:spcPts val="1800"/>
              </a:lnSpc>
              <a:spcBef>
                <a:spcPts val="0"/>
              </a:spcBef>
              <a:spcAft>
                <a:spcPts val="1350"/>
              </a:spcAft>
            </a:pPr>
            <a:r>
              <a:rPr lang="ru-RU" b="1" dirty="0" smtClean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Причина в </a:t>
            </a:r>
            <a:r>
              <a:rPr lang="ru-RU" b="1" dirty="0" smtClean="0">
                <a:solidFill>
                  <a:srgbClr val="C00000"/>
                </a:solidFill>
                <a:latin typeface="Helvetica"/>
                <a:ea typeface="Times New Roman"/>
                <a:cs typeface="Times New Roman"/>
              </a:rPr>
              <a:t>некачественной подготовке проектов регионами</a:t>
            </a:r>
            <a:r>
              <a:rPr lang="ru-RU" b="1" dirty="0" smtClean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, как результат – в  позднем перечислении </a:t>
            </a:r>
            <a:r>
              <a:rPr lang="ru-RU" b="1" dirty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регионам бюджетных </a:t>
            </a:r>
            <a:r>
              <a:rPr lang="ru-RU" b="1" dirty="0" smtClean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средств, </a:t>
            </a:r>
            <a:r>
              <a:rPr lang="ru-RU" b="1" dirty="0" smtClean="0">
                <a:solidFill>
                  <a:srgbClr val="C00000"/>
                </a:solidFill>
                <a:latin typeface="Helvetica"/>
                <a:ea typeface="Times New Roman"/>
                <a:cs typeface="Times New Roman"/>
              </a:rPr>
              <a:t>неэффективном контроле МПР</a:t>
            </a:r>
            <a:r>
              <a:rPr lang="ru-RU" b="1" dirty="0" smtClean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. </a:t>
            </a:r>
            <a:r>
              <a:rPr lang="ru-RU" b="1" dirty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«Фактически контроль </a:t>
            </a:r>
            <a:r>
              <a:rPr lang="ru-RU" b="1" dirty="0" smtClean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МПР </a:t>
            </a:r>
            <a:r>
              <a:rPr lang="ru-RU" b="1" dirty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сводится к получению отчётных форм от государственных заказчиков и направлению сводной отчётности в </a:t>
            </a:r>
            <a:r>
              <a:rPr lang="ru-RU" b="1" dirty="0" smtClean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МЭР, Минфин</a:t>
            </a:r>
            <a:r>
              <a:rPr lang="ru-RU" b="1" dirty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, </a:t>
            </a:r>
            <a:r>
              <a:rPr lang="ru-RU" b="1" dirty="0" err="1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Минобрнауки</a:t>
            </a:r>
            <a:r>
              <a:rPr lang="ru-RU" b="1" dirty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 и Росстат. </a:t>
            </a:r>
            <a:r>
              <a:rPr lang="ru-RU" b="1" dirty="0" smtClean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«При</a:t>
            </a:r>
            <a:r>
              <a:rPr lang="ru-RU" b="1" dirty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 этом достоверность представленных отчётов не проверяется, документы, подтверждающие выполнение мероприятий, не </a:t>
            </a:r>
            <a:r>
              <a:rPr lang="ru-RU" b="1" dirty="0" smtClean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запрашиваются» (Т. Голикова). 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967274" y="4736"/>
            <a:ext cx="8001116" cy="5232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Заключение Счетной палаты РФ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20" y="4736"/>
            <a:ext cx="697064" cy="952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281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67274" y="5551051"/>
            <a:ext cx="7493158" cy="13069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70820" y="770203"/>
            <a:ext cx="8698180" cy="5666649"/>
          </a:xfrm>
          <a:prstGeom prst="roundRect">
            <a:avLst/>
          </a:prstGeom>
          <a:gradFill flip="none" rotWithShape="1">
            <a:gsLst>
              <a:gs pos="0">
                <a:srgbClr val="FFFF99"/>
              </a:gs>
              <a:gs pos="50000">
                <a:schemeClr val="tx2">
                  <a:lumMod val="10000"/>
                  <a:lumOff val="90000"/>
                  <a:shade val="67500"/>
                  <a:satMod val="115000"/>
                </a:schemeClr>
              </a:gs>
              <a:gs pos="100000">
                <a:schemeClr val="tx2">
                  <a:lumMod val="10000"/>
                  <a:lumOff val="90000"/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1003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black"/>
              </a:solidFill>
              <a:latin typeface="Helvetica"/>
              <a:ea typeface="Times New Roman"/>
              <a:cs typeface="Times New Roman"/>
            </a:endParaRPr>
          </a:p>
          <a:p>
            <a:pPr indent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 smtClean="0">
              <a:solidFill>
                <a:prstClr val="black"/>
              </a:solidFill>
              <a:latin typeface="Helvetica"/>
              <a:ea typeface="Times New Roman"/>
              <a:cs typeface="Times New Roman"/>
            </a:endParaRPr>
          </a:p>
          <a:p>
            <a:pPr indent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black"/>
              </a:solidFill>
              <a:latin typeface="Helvetica"/>
              <a:ea typeface="Times New Roman"/>
              <a:cs typeface="Times New Roman"/>
            </a:endParaRPr>
          </a:p>
          <a:p>
            <a:pPr indent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100" dirty="0" smtClean="0">
              <a:solidFill>
                <a:prstClr val="black"/>
              </a:solidFill>
              <a:latin typeface="Helvetica"/>
              <a:ea typeface="Times New Roman"/>
              <a:cs typeface="Times New Roman"/>
            </a:endParaRPr>
          </a:p>
          <a:p>
            <a:pPr indent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black"/>
              </a:solidFill>
              <a:latin typeface="Helvetica"/>
              <a:ea typeface="Times New Roman"/>
              <a:cs typeface="Times New Roman"/>
            </a:endParaRPr>
          </a:p>
          <a:p>
            <a:pPr indent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solidFill>
                <a:prstClr val="black"/>
              </a:solidFill>
              <a:latin typeface="Helvetica"/>
              <a:ea typeface="Times New Roman"/>
              <a:cs typeface="Times New Roman"/>
            </a:endParaRPr>
          </a:p>
          <a:p>
            <a:pPr indent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black"/>
              </a:solidFill>
              <a:latin typeface="Helvetica"/>
              <a:ea typeface="Times New Roman"/>
              <a:cs typeface="Times New Roman"/>
            </a:endParaRPr>
          </a:p>
          <a:p>
            <a:pPr indent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 smtClean="0">
              <a:solidFill>
                <a:prstClr val="black"/>
              </a:solidFill>
              <a:latin typeface="Helvetica"/>
              <a:ea typeface="Times New Roman"/>
              <a:cs typeface="Times New Roman"/>
            </a:endParaRPr>
          </a:p>
          <a:p>
            <a:pPr indent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100" dirty="0">
              <a:solidFill>
                <a:prstClr val="black"/>
              </a:solidFill>
              <a:latin typeface="Helvetica"/>
              <a:ea typeface="Times New Roman"/>
              <a:cs typeface="Times New Roman"/>
            </a:endParaRPr>
          </a:p>
          <a:p>
            <a:pPr indent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 smtClean="0">
              <a:solidFill>
                <a:prstClr val="black"/>
              </a:solidFill>
              <a:latin typeface="Helvetica"/>
              <a:ea typeface="Times New Roman"/>
              <a:cs typeface="Times New Roman"/>
            </a:endParaRPr>
          </a:p>
          <a:p>
            <a:pPr indent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black"/>
              </a:solidFill>
              <a:latin typeface="Helvetica"/>
              <a:ea typeface="Times New Roman"/>
              <a:cs typeface="Times New Roman"/>
            </a:endParaRPr>
          </a:p>
          <a:p>
            <a:pPr indent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 smtClean="0">
              <a:solidFill>
                <a:prstClr val="black"/>
              </a:solidFill>
              <a:latin typeface="Helvetica"/>
              <a:ea typeface="Times New Roman"/>
              <a:cs typeface="Times New Roman"/>
            </a:endParaRPr>
          </a:p>
          <a:p>
            <a:pPr indent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600" dirty="0">
              <a:solidFill>
                <a:prstClr val="black"/>
              </a:solidFill>
              <a:latin typeface="Helvetica"/>
              <a:ea typeface="Times New Roman"/>
              <a:cs typeface="Times New Roman"/>
            </a:endParaRPr>
          </a:p>
          <a:p>
            <a:pPr indent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600" dirty="0" smtClean="0">
              <a:solidFill>
                <a:prstClr val="black"/>
              </a:solidFill>
              <a:latin typeface="Helvetica"/>
              <a:ea typeface="Times New Roman"/>
              <a:cs typeface="Times New Roman"/>
            </a:endParaRPr>
          </a:p>
          <a:p>
            <a:pPr indent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600" dirty="0">
              <a:solidFill>
                <a:prstClr val="black"/>
              </a:solidFill>
              <a:latin typeface="Helvetica"/>
              <a:ea typeface="Times New Roman"/>
              <a:cs typeface="Times New Roman"/>
            </a:endParaRPr>
          </a:p>
          <a:p>
            <a:pPr indent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…</a:t>
            </a:r>
            <a:r>
              <a:rPr lang="ru-RU" sz="1600" b="1" dirty="0" smtClean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в результате по итогам 1 этапа реализации ФЦП в эксплуатацию </a:t>
            </a:r>
            <a:r>
              <a:rPr lang="ru-RU" sz="1600" b="1" dirty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введены </a:t>
            </a:r>
            <a:r>
              <a:rPr lang="ru-RU" sz="1600" b="1" dirty="0" smtClean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только </a:t>
            </a:r>
            <a:r>
              <a:rPr lang="ru-RU" sz="1600" b="1" dirty="0" smtClean="0">
                <a:solidFill>
                  <a:srgbClr val="DEDEE0">
                    <a:lumMod val="10000"/>
                  </a:srgbClr>
                </a:solidFill>
                <a:latin typeface="Helvetica"/>
                <a:ea typeface="Times New Roman"/>
                <a:cs typeface="Times New Roman"/>
              </a:rPr>
              <a:t>полигон </a:t>
            </a:r>
            <a:r>
              <a:rPr lang="ru-RU" sz="1600" b="1" dirty="0">
                <a:solidFill>
                  <a:srgbClr val="DEDEE0">
                    <a:lumMod val="10000"/>
                  </a:srgbClr>
                </a:solidFill>
                <a:latin typeface="Helvetica"/>
                <a:ea typeface="Times New Roman"/>
                <a:cs typeface="Times New Roman"/>
              </a:rPr>
              <a:t>твёрдых бытовых отходов </a:t>
            </a:r>
            <a:r>
              <a:rPr lang="ru-RU" sz="1600" b="1" dirty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в Республике Бурятия и канализационная насосная </a:t>
            </a:r>
            <a:r>
              <a:rPr lang="ru-RU" sz="1600" b="1" dirty="0" smtClean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станция с напорным коллектором </a:t>
            </a:r>
            <a:r>
              <a:rPr lang="ru-RU" sz="1600" b="1" dirty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в г. </a:t>
            </a:r>
            <a:r>
              <a:rPr lang="ru-RU" sz="1600" b="1" dirty="0" smtClean="0">
                <a:solidFill>
                  <a:prstClr val="black"/>
                </a:solidFill>
                <a:latin typeface="Helvetica"/>
                <a:ea typeface="Times New Roman"/>
                <a:cs typeface="Times New Roman"/>
              </a:rPr>
              <a:t>Байкальске. </a:t>
            </a:r>
            <a:r>
              <a:rPr lang="ru-RU" sz="1600" b="1" dirty="0" smtClean="0">
                <a:solidFill>
                  <a:srgbClr val="C00000"/>
                </a:solidFill>
                <a:latin typeface="Helvetica"/>
                <a:ea typeface="Times New Roman"/>
                <a:cs typeface="Times New Roman"/>
              </a:rPr>
              <a:t>Хозяйственно-фекальные </a:t>
            </a:r>
            <a:r>
              <a:rPr lang="ru-RU" sz="1600" b="1" dirty="0">
                <a:solidFill>
                  <a:srgbClr val="C00000"/>
                </a:solidFill>
                <a:latin typeface="Helvetica"/>
                <a:ea typeface="Times New Roman"/>
                <a:cs typeface="Times New Roman"/>
              </a:rPr>
              <a:t>стоки </a:t>
            </a:r>
            <a:r>
              <a:rPr lang="ru-RU" sz="1600" b="1" dirty="0" smtClean="0">
                <a:solidFill>
                  <a:srgbClr val="C00000"/>
                </a:solidFill>
                <a:latin typeface="Helvetica"/>
                <a:ea typeface="Times New Roman"/>
                <a:cs typeface="Times New Roman"/>
              </a:rPr>
              <a:t>города, как мы уже упоминали,  </a:t>
            </a:r>
            <a:r>
              <a:rPr lang="ru-RU" sz="1600" b="1" dirty="0">
                <a:solidFill>
                  <a:srgbClr val="C00000"/>
                </a:solidFill>
                <a:latin typeface="Helvetica"/>
                <a:ea typeface="Times New Roman"/>
                <a:cs typeface="Times New Roman"/>
              </a:rPr>
              <a:t>прямым ходом идут в </a:t>
            </a:r>
            <a:r>
              <a:rPr lang="ru-RU" sz="1600" b="1" dirty="0" smtClean="0">
                <a:solidFill>
                  <a:srgbClr val="C00000"/>
                </a:solidFill>
                <a:latin typeface="Helvetica"/>
                <a:ea typeface="Times New Roman"/>
                <a:cs typeface="Times New Roman"/>
              </a:rPr>
              <a:t>Байкал, и такая шокирующая картина - </a:t>
            </a:r>
            <a:r>
              <a:rPr lang="ru-RU" sz="1600" b="1" dirty="0" smtClean="0">
                <a:solidFill>
                  <a:srgbClr val="C00000"/>
                </a:solidFill>
                <a:latin typeface="Helvetica"/>
                <a:ea typeface="Times New Roman"/>
                <a:cs typeface="Times New Roman"/>
              </a:rPr>
              <a:t> практически по </a:t>
            </a:r>
            <a:r>
              <a:rPr lang="ru-RU" sz="1600" b="1" dirty="0" smtClean="0">
                <a:solidFill>
                  <a:srgbClr val="C00000"/>
                </a:solidFill>
                <a:latin typeface="Helvetica"/>
                <a:ea typeface="Times New Roman"/>
                <a:cs typeface="Times New Roman"/>
              </a:rPr>
              <a:t>всему побережью великого озера!</a:t>
            </a:r>
          </a:p>
          <a:p>
            <a:pPr indent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600" b="1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20" y="4736"/>
            <a:ext cx="697064" cy="952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загрязнения воды на Байкале: Живая планета Земля, практическое восстановление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07" y="1196752"/>
            <a:ext cx="4364785" cy="327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851" y="1196752"/>
            <a:ext cx="4994349" cy="3325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996600" y="68859"/>
            <a:ext cx="7773584" cy="770467"/>
          </a:xfrm>
          <a:prstGeom prst="rect">
            <a:avLst/>
          </a:prstGeom>
          <a:ln/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1800"/>
              </a:lnSpc>
              <a:spcBef>
                <a:spcPts val="0"/>
              </a:spcBef>
              <a:spcAft>
                <a:spcPts val="1350"/>
              </a:spcAft>
            </a:pPr>
            <a:endParaRPr lang="ru-RU" sz="2800" b="1" dirty="0" smtClean="0">
              <a:solidFill>
                <a:srgbClr val="C0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pPr algn="ctr">
              <a:lnSpc>
                <a:spcPts val="1800"/>
              </a:lnSpc>
              <a:spcBef>
                <a:spcPts val="0"/>
              </a:spcBef>
              <a:spcAft>
                <a:spcPts val="135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БАЙКАЛ </a:t>
            </a:r>
            <a:r>
              <a:rPr lang="ru-RU" sz="2800" b="1" dirty="0" smtClean="0">
                <a:solidFill>
                  <a:srgbClr val="C0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-</a:t>
            </a:r>
            <a:r>
              <a:rPr lang="en-US" sz="2800" b="1" dirty="0" smtClean="0">
                <a:solidFill>
                  <a:srgbClr val="C0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 SOS!!!</a:t>
            </a:r>
            <a:r>
              <a:rPr lang="ru-RU" sz="2800" b="1" dirty="0" smtClean="0">
                <a:solidFill>
                  <a:srgbClr val="C0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endParaRPr lang="ru-RU" sz="2800" b="1" dirty="0">
              <a:solidFill>
                <a:srgbClr val="C0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0521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D:\1Мои документы\1МОИ\1Мои рисунки\Изображения, рисунки\1Пейзаж\Красота\Байкал\Ольхон\осень\М. Чукмасова\1381221_523615037714461_907701641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851"/>
            <a:ext cx="45362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928" y="475299"/>
            <a:ext cx="3816424" cy="79208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D02300"/>
                </a:solidFill>
              </a:rPr>
              <a:t>       Модельная</a:t>
            </a:r>
            <a:br>
              <a:rPr lang="ru-RU" sz="3200" b="1" dirty="0" smtClean="0">
                <a:solidFill>
                  <a:srgbClr val="D02300"/>
                </a:solidFill>
              </a:rPr>
            </a:br>
            <a:r>
              <a:rPr lang="ru-RU" sz="3200" b="1" dirty="0" smtClean="0">
                <a:solidFill>
                  <a:srgbClr val="D02300"/>
                </a:solidFill>
              </a:rPr>
              <a:t>территория  СТРАНЫ</a:t>
            </a:r>
            <a:endParaRPr lang="ru-RU" sz="3200" b="1" dirty="0">
              <a:solidFill>
                <a:srgbClr val="D023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1283490"/>
            <a:ext cx="4427984" cy="4524315"/>
          </a:xfrm>
          <a:prstGeom prst="rect">
            <a:avLst/>
          </a:prstGeom>
          <a:gradFill>
            <a:gsLst>
              <a:gs pos="0">
                <a:srgbClr val="FFFF99"/>
              </a:gs>
              <a:gs pos="50000">
                <a:schemeClr val="tx2">
                  <a:lumMod val="10000"/>
                  <a:lumOff val="90000"/>
                  <a:shade val="67500"/>
                  <a:satMod val="115000"/>
                </a:schemeClr>
              </a:gs>
              <a:gs pos="100000">
                <a:schemeClr val="tx2">
                  <a:lumMod val="10000"/>
                  <a:lumOff val="9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</a:gra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336600"/>
                </a:solidFill>
              </a:rPr>
              <a:t>Предлагаем НОВОЕ прочтение,  актуальное  использование решения 1 </a:t>
            </a:r>
            <a:r>
              <a:rPr lang="ru-RU" b="1" dirty="0" smtClean="0">
                <a:solidFill>
                  <a:srgbClr val="336600"/>
                </a:solidFill>
              </a:rPr>
              <a:t>Всероссийского съезда  </a:t>
            </a:r>
            <a:r>
              <a:rPr lang="ru-RU" b="1" dirty="0" smtClean="0">
                <a:solidFill>
                  <a:srgbClr val="336600"/>
                </a:solidFill>
              </a:rPr>
              <a:t>по </a:t>
            </a:r>
            <a:r>
              <a:rPr lang="ru-RU" b="1" dirty="0" smtClean="0">
                <a:solidFill>
                  <a:srgbClr val="336600"/>
                </a:solidFill>
              </a:rPr>
              <a:t>охране природы </a:t>
            </a:r>
            <a:r>
              <a:rPr lang="ru-RU" b="1" dirty="0" smtClean="0">
                <a:solidFill>
                  <a:srgbClr val="336600"/>
                </a:solidFill>
              </a:rPr>
              <a:t>1995 года </a:t>
            </a:r>
            <a:r>
              <a:rPr lang="ru-RU" b="1" dirty="0" smtClean="0">
                <a:solidFill>
                  <a:srgbClr val="C00000"/>
                </a:solidFill>
              </a:rPr>
              <a:t>о признании Байкальского региона модельной территорией по отработке перехода России на устойчивое развитие</a:t>
            </a:r>
            <a:r>
              <a:rPr lang="ru-RU" b="1" dirty="0" smtClean="0">
                <a:solidFill>
                  <a:prstClr val="black"/>
                </a:solidFill>
              </a:rPr>
              <a:t>, </a:t>
            </a:r>
          </a:p>
          <a:p>
            <a:pPr algn="ctr"/>
            <a:r>
              <a:rPr lang="ru-RU" b="1" dirty="0" smtClean="0">
                <a:solidFill>
                  <a:srgbClr val="336600"/>
                </a:solidFill>
              </a:rPr>
              <a:t>сможет </a:t>
            </a:r>
            <a:r>
              <a:rPr lang="ru-RU" b="1" dirty="0">
                <a:solidFill>
                  <a:srgbClr val="336600"/>
                </a:solidFill>
              </a:rPr>
              <a:t>в кратчайшие сроки обеспечить </a:t>
            </a:r>
            <a:endParaRPr lang="ru-RU" b="1" dirty="0" smtClean="0">
              <a:solidFill>
                <a:srgbClr val="336600"/>
              </a:solidFill>
            </a:endParaRPr>
          </a:p>
          <a:p>
            <a:pPr algn="ctr"/>
            <a:r>
              <a:rPr lang="ru-RU" b="1" dirty="0" smtClean="0">
                <a:solidFill>
                  <a:srgbClr val="336600"/>
                </a:solidFill>
              </a:rPr>
              <a:t>конкурентоспособность </a:t>
            </a:r>
          </a:p>
          <a:p>
            <a:pPr algn="ctr"/>
            <a:r>
              <a:rPr lang="ru-RU" b="1" dirty="0" smtClean="0">
                <a:solidFill>
                  <a:srgbClr val="336600"/>
                </a:solidFill>
              </a:rPr>
              <a:t>и </a:t>
            </a:r>
            <a:r>
              <a:rPr lang="ru-RU" b="1" dirty="0">
                <a:solidFill>
                  <a:srgbClr val="336600"/>
                </a:solidFill>
              </a:rPr>
              <a:t>новое </a:t>
            </a:r>
            <a:r>
              <a:rPr lang="ru-RU" b="1" dirty="0" smtClean="0">
                <a:solidFill>
                  <a:srgbClr val="336600"/>
                </a:solidFill>
              </a:rPr>
              <a:t>позиционирование страны </a:t>
            </a:r>
          </a:p>
          <a:p>
            <a:pPr algn="ctr"/>
            <a:r>
              <a:rPr lang="ru-RU" b="1" dirty="0" smtClean="0">
                <a:solidFill>
                  <a:srgbClr val="336600"/>
                </a:solidFill>
              </a:rPr>
              <a:t>в </a:t>
            </a:r>
            <a:r>
              <a:rPr lang="ru-RU" b="1" dirty="0">
                <a:solidFill>
                  <a:srgbClr val="336600"/>
                </a:solidFill>
              </a:rPr>
              <a:t>рамках </a:t>
            </a:r>
            <a:r>
              <a:rPr lang="ru-RU" b="1" dirty="0" smtClean="0">
                <a:solidFill>
                  <a:srgbClr val="336600"/>
                </a:solidFill>
              </a:rPr>
              <a:t>умной </a:t>
            </a:r>
            <a:r>
              <a:rPr lang="ru-RU" b="1" dirty="0" smtClean="0">
                <a:solidFill>
                  <a:srgbClr val="C00000"/>
                </a:solidFill>
              </a:rPr>
              <a:t>«зеленой</a:t>
            </a:r>
            <a:r>
              <a:rPr lang="ru-RU" b="1" dirty="0">
                <a:solidFill>
                  <a:srgbClr val="C00000"/>
                </a:solidFill>
              </a:rPr>
              <a:t>» </a:t>
            </a:r>
            <a:r>
              <a:rPr lang="ru-RU" b="1" dirty="0" smtClean="0">
                <a:solidFill>
                  <a:srgbClr val="C00000"/>
                </a:solidFill>
              </a:rPr>
              <a:t>модернизации и эффективному обращению с отходами. 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36281" y="5344380"/>
            <a:ext cx="4607719" cy="1200329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rgbClr val="AD0101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БАЙКАЛ – </a:t>
            </a:r>
          </a:p>
          <a:p>
            <a:pPr algn="ctr"/>
            <a:r>
              <a:rPr lang="ru-RU" sz="24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rgbClr val="AD0101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СЕРДЦЕ  </a:t>
            </a:r>
          </a:p>
          <a:p>
            <a:pPr algn="ctr"/>
            <a:r>
              <a:rPr lang="ru-RU" sz="24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rgbClr val="AD0101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РОССИИ!</a:t>
            </a:r>
            <a:endParaRPr lang="ru-RU" sz="2400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rgbClr val="AD0101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98725" y="404664"/>
            <a:ext cx="44828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Где же выход и что делать?</a:t>
            </a:r>
          </a:p>
        </p:txBody>
      </p:sp>
    </p:spTree>
    <p:extLst>
      <p:ext uri="{BB962C8B-B14F-4D97-AF65-F5344CB8AC3E}">
        <p14:creationId xmlns:p14="http://schemas.microsoft.com/office/powerpoint/2010/main" val="412101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D:\1Мои документы\1МОИ\1Мои рисунки\Изображения, рисунки\1Пейзаж\Красота\Байкал\Ольхон\осень\М. Чукмасова\1376312_523615007714464_120057093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93" y="69818"/>
            <a:ext cx="8524473" cy="852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Ludmila\Мои документы\МОИ\Мои рисунки\Изображения,  фото и рисунки\1 Коллекция рисунков\alicante8Громов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5" y="1844824"/>
            <a:ext cx="1405034" cy="94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7632" y="274638"/>
            <a:ext cx="6394648" cy="63408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D02300"/>
                </a:solidFill>
              </a:rPr>
              <a:t>Исходные предпосылки</a:t>
            </a:r>
            <a:endParaRPr lang="ru-RU" sz="3200" b="1" dirty="0">
              <a:solidFill>
                <a:srgbClr val="D023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033120"/>
            <a:ext cx="8151618" cy="480131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ru-RU" b="1" dirty="0">
                <a:solidFill>
                  <a:prstClr val="black"/>
                </a:solidFill>
              </a:rPr>
              <a:t>Перед россиянами  стоит амбициозная и благородная задача создать прецедент практического решения комплекса проблем на Байкале, </a:t>
            </a:r>
            <a:r>
              <a:rPr lang="ru-RU" b="1" dirty="0">
                <a:solidFill>
                  <a:srgbClr val="C00000"/>
                </a:solidFill>
              </a:rPr>
              <a:t>сформировать действенное, эффективное поле эколого-экономического правового регулирования</a:t>
            </a:r>
            <a:r>
              <a:rPr lang="ru-RU" b="1" dirty="0">
                <a:solidFill>
                  <a:prstClr val="black"/>
                </a:solidFill>
              </a:rPr>
              <a:t>, УР БР –масштабный пилотный проект международного уровня с синергетическим эффектом по всем направлениям. 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b="1" dirty="0" smtClean="0">
                <a:solidFill>
                  <a:srgbClr val="C00000"/>
                </a:solidFill>
              </a:rPr>
              <a:t>Институционализация</a:t>
            </a:r>
            <a:r>
              <a:rPr lang="ru-RU" b="1" dirty="0" smtClean="0">
                <a:solidFill>
                  <a:prstClr val="black"/>
                </a:solidFill>
              </a:rPr>
              <a:t> стратегического вектора развития «зеленой экономики», как платформы масштабного кластерного развития </a:t>
            </a:r>
            <a:r>
              <a:rPr lang="ru-RU" b="1" dirty="0" smtClean="0">
                <a:solidFill>
                  <a:srgbClr val="C00000"/>
                </a:solidFill>
              </a:rPr>
              <a:t>прорывных </a:t>
            </a:r>
            <a:r>
              <a:rPr lang="ru-RU" b="1" dirty="0">
                <a:solidFill>
                  <a:srgbClr val="C00000"/>
                </a:solidFill>
              </a:rPr>
              <a:t>инновационных </a:t>
            </a:r>
            <a:r>
              <a:rPr lang="ru-RU" b="1" dirty="0">
                <a:solidFill>
                  <a:prstClr val="black"/>
                </a:solidFill>
              </a:rPr>
              <a:t>технологий </a:t>
            </a:r>
            <a:r>
              <a:rPr lang="ru-RU" b="1" dirty="0" smtClean="0">
                <a:solidFill>
                  <a:prstClr val="black"/>
                </a:solidFill>
              </a:rPr>
              <a:t> позволяет </a:t>
            </a:r>
            <a:r>
              <a:rPr lang="ru-RU" b="1" dirty="0">
                <a:solidFill>
                  <a:prstClr val="black"/>
                </a:solidFill>
              </a:rPr>
              <a:t>получить на практике значительный </a:t>
            </a:r>
            <a:r>
              <a:rPr lang="ru-RU" b="1" dirty="0">
                <a:solidFill>
                  <a:srgbClr val="C00000"/>
                </a:solidFill>
              </a:rPr>
              <a:t>экономический и экологический </a:t>
            </a:r>
            <a:r>
              <a:rPr lang="ru-RU" b="1" dirty="0" smtClean="0">
                <a:solidFill>
                  <a:srgbClr val="C00000"/>
                </a:solidFill>
              </a:rPr>
              <a:t>эффекты, эффективную модернизацию  </a:t>
            </a:r>
            <a:r>
              <a:rPr lang="ru-RU" b="1" dirty="0" smtClean="0">
                <a:solidFill>
                  <a:prstClr val="black"/>
                </a:solidFill>
              </a:rPr>
              <a:t>и обеспечить  устойчивое развитие Байкальского региона, гарантированную экологическую безопасность и реальную защиту водных ресурсов и окружающей среды. Предлагаем  участникам конференции принять участие в работе </a:t>
            </a:r>
            <a:r>
              <a:rPr lang="ru-RU" b="1" dirty="0" smtClean="0">
                <a:solidFill>
                  <a:srgbClr val="C00000"/>
                </a:solidFill>
              </a:rPr>
              <a:t>Байкальского Глобального Альянса</a:t>
            </a:r>
            <a:r>
              <a:rPr lang="ru-RU" b="1" dirty="0" smtClean="0">
                <a:solidFill>
                  <a:prstClr val="black"/>
                </a:solidFill>
              </a:rPr>
              <a:t>, цель создания которого - координировать эти процессы. 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48889"/>
            <a:ext cx="720080" cy="984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D:\1Мои документы\1МОИ\1Мои рисунки\Изображения, рисунки\1Пейзаж\Красота\Байкал\Ольхон\осень\1385142_523914561017842_418679176_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18" y="5906857"/>
            <a:ext cx="2668407" cy="1780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D:\1Мои документы\1МОИ\1Мои рисунки\Изображения, рисунки\1Пейзаж\Красота\Байкал\Ольхон\осень\М. Чукмасова\1378513_523614931047805_648802336_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004" y="5890841"/>
            <a:ext cx="2843808" cy="188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D:\1Мои документы\1МОИ\1Мои рисунки\Изображения, рисунки\1Пейзаж\Красота\Байкал\Ольхон\осень\М. Чукмасова\1374155_524769487599016_1043894709_n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471" y="5906857"/>
            <a:ext cx="2956867" cy="1684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253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D:\1Мои документы\1МОИ\1Мои рисунки\Изображения, рисунки\1Пейзаж\Красота\Байкал\Ольхон\осень\М. Чукмасова\1376312_523615007714464_120057093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304" y="147"/>
            <a:ext cx="8524473" cy="852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Ludmila\Мои документы\МОИ\Мои рисунки\Изображения,  фото и рисунки\1 Коллекция рисунков\alicante8Громов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5" y="1844824"/>
            <a:ext cx="1405034" cy="94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3289" y="541004"/>
            <a:ext cx="6811119" cy="4544180"/>
          </a:xfrm>
        </p:spPr>
        <p:style>
          <a:lnRef idx="1">
            <a:schemeClr val="accent3"/>
          </a:lnRef>
          <a:fillRef idx="1001">
            <a:schemeClr val="lt2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Законотворчество</a:t>
            </a:r>
            <a:br>
              <a:rPr lang="ru-RU" sz="2000" b="1" dirty="0" smtClean="0">
                <a:solidFill>
                  <a:srgbClr val="C00000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C00000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>
                <a:solidFill>
                  <a:srgbClr val="C00000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003399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br>
              <a:rPr lang="ru-RU" sz="2000" b="1" dirty="0" smtClean="0">
                <a:solidFill>
                  <a:srgbClr val="003399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003399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как </a:t>
            </a:r>
            <a:r>
              <a:rPr lang="ru-RU" sz="2000" b="1" dirty="0">
                <a:solidFill>
                  <a:srgbClr val="003399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концентрированное </a:t>
            </a:r>
            <a:br>
              <a:rPr lang="ru-RU" sz="2000" b="1" dirty="0">
                <a:solidFill>
                  <a:srgbClr val="003399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003399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и системное </a:t>
            </a:r>
            <a:r>
              <a:rPr lang="ru-RU" sz="2000" b="1" dirty="0" smtClean="0">
                <a:solidFill>
                  <a:srgbClr val="003399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 выражение  </a:t>
            </a:r>
            <a:r>
              <a:rPr lang="ru-RU" sz="2000" b="1" dirty="0">
                <a:solidFill>
                  <a:srgbClr val="003399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государственной политики </a:t>
            </a:r>
            <a:br>
              <a:rPr lang="ru-RU" sz="2000" b="1" dirty="0">
                <a:solidFill>
                  <a:srgbClr val="003399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003399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 по формированию «зеленой» экономики» и эффективному решению задач  защиты уникального водного объекта – озера Байкал. 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48889"/>
            <a:ext cx="720080" cy="984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 descr="D:\1Мои документы\1МОИ\1Мои рисунки\Изображения, рисунки\1Пейзаж\Красота\Байкал\Ольхон\осень\М. Чукмасова\1374155_524769487599016_1043894709_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952" y="5612290"/>
            <a:ext cx="2445592" cy="139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D:\1Мои документы\1МОИ\1Мои рисунки\Изображения, рисунки\1Пейзаж\Красота\Байкал\Ольхон\осень\М. Чукмасова\1378513_523614931047805_648802336_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24707"/>
            <a:ext cx="2843808" cy="188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D:\1Мои документы\1МОИ\1Мои рисунки\Изображения, рисунки\1Пейзаж\Красота\Байкал\Ольхон\осень\М. Чукмасова\1374155_524769487599016_1043894709_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327" y="5157627"/>
            <a:ext cx="2445592" cy="139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156" y="5108757"/>
            <a:ext cx="2356302" cy="2326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758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D:\1Мои документы\1МОИ\1Мои рисунки\Изображения, рисунки\1Пейзаж\Красота\Байкал\Ольхон\осень\М. Чукмасова\1376312_523615007714464_120057093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716" y="-4905"/>
            <a:ext cx="6437064" cy="6437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Ludmila\Мои документы\МОИ\Мои рисунки\Изображения,  фото и рисунки\1 Коллекция рисунков\alicante8Громов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5" y="1844824"/>
            <a:ext cx="1405034" cy="94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7128" y="48889"/>
            <a:ext cx="7766872" cy="4630321"/>
          </a:xfrm>
        </p:spPr>
        <p:style>
          <a:lnRef idx="1">
            <a:schemeClr val="accent3"/>
          </a:lnRef>
          <a:fillRef idx="1001">
            <a:schemeClr val="lt2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Байкальский Глобальный Альянс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/>
              </a:rPr>
              <a:t>Правовой аспект:</a:t>
            </a:r>
            <a:r>
              <a:rPr lang="ru-RU" sz="2800" b="1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effectLst/>
              </a:rPr>
            </a:br>
            <a:r>
              <a:rPr lang="ru-RU" sz="28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- </a:t>
            </a:r>
            <a:r>
              <a:rPr lang="ru-RU" sz="18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Содействие формированию </a:t>
            </a:r>
            <a:r>
              <a:rPr lang="ru-RU" sz="1800" b="1" dirty="0" smtClean="0">
                <a:solidFill>
                  <a:srgbClr val="C00000"/>
                </a:solidFill>
                <a:effectLst/>
              </a:rPr>
              <a:t>экологического и ресурсосберегающего</a:t>
            </a:r>
            <a:r>
              <a:rPr lang="ru-RU" sz="18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 законодательства, отвечающего целям </a:t>
            </a:r>
            <a:r>
              <a:rPr lang="ru-RU" sz="1800" b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ур</a:t>
            </a:r>
            <a:r>
              <a:rPr lang="ru-RU" sz="18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 Байкальского региона. </a:t>
            </a:r>
            <a:br>
              <a:rPr lang="ru-RU" sz="18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</a:br>
            <a:r>
              <a:rPr lang="ru-RU" sz="18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- </a:t>
            </a:r>
            <a:r>
              <a:rPr lang="ru-RU" sz="1800" b="1" dirty="0" err="1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эколоббирование</a:t>
            </a:r>
            <a:r>
              <a:rPr lang="ru-RU" sz="18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, работа с проектами ФЗ</a:t>
            </a:r>
            <a:r>
              <a:rPr lang="ru-RU" sz="20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ru-RU" sz="18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№ </a:t>
            </a:r>
            <a:r>
              <a:rPr lang="ru-RU" sz="1800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175151-6 «О внесении изменений в отдельные законодательные акты Российской Федерации по вопросу Байкальской природной </a:t>
            </a:r>
            <a:r>
              <a:rPr lang="ru-RU" sz="18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территории, ФЗ </a:t>
            </a:r>
            <a:r>
              <a:rPr lang="ru-RU" sz="1800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«Об особых условиях ускоренного развития Дальнего Востока и Байкальского региона» </a:t>
            </a:r>
            <a:r>
              <a:rPr lang="ru-RU" sz="18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(по </a:t>
            </a:r>
            <a:r>
              <a:rPr lang="ru-RU" sz="1800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развитию </a:t>
            </a:r>
            <a:r>
              <a:rPr lang="ru-RU" sz="18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ГЧОП), а также подготовить предложения </a:t>
            </a:r>
            <a:r>
              <a:rPr lang="ru-RU" sz="1800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по </a:t>
            </a:r>
            <a:r>
              <a:rPr lang="ru-RU" sz="18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целевым подпрограммам </a:t>
            </a:r>
            <a:r>
              <a:rPr lang="ru-RU" sz="1800" b="1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в ФЦП по развитию ДВ и </a:t>
            </a:r>
            <a:r>
              <a:rPr lang="ru-RU" sz="1800" b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/>
              </a:rPr>
              <a:t>БР, принятую в этом году. </a:t>
            </a:r>
            <a:endParaRPr lang="ru-RU" sz="1800" b="1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48889"/>
            <a:ext cx="720080" cy="984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D:\1Мои документы\1МОИ\1Мои рисунки\Изображения, рисунки\1Пейзаж\Красота\Байкал\Ольхон\осень\1385142_523914561017842_418679176_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45" y="5026183"/>
            <a:ext cx="2308367" cy="154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D:\1Мои документы\1МОИ\1Мои рисунки\Изображения, рисунки\1Пейзаж\Красота\Байкал\Ольхон\осень\М. Чукмасова\1378513_523614931047805_648802336_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344" y="4855709"/>
            <a:ext cx="2843808" cy="188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D:\1Мои документы\1МОИ\1Мои рисунки\Изображения, рисунки\1Пейзаж\Красота\Байкал\Ольхон\осень\М. Чукмасова\1374155_524769487599016_1043894709_n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038681"/>
            <a:ext cx="2445592" cy="139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744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D:\1Мои документы\1МОИ\1Мои рисунки\Изображения, рисунки\1Пейзаж\Красота\Байкал\Ольхон\осень\М. Чукмасова\1376312_523615007714464_120057093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67" y="0"/>
            <a:ext cx="8261635" cy="8261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Ludmila\Мои документы\МОИ\Мои рисунки\Изображения,  фото и рисунки\1 Коллекция рисунков\alicante8Громов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5" y="1844824"/>
            <a:ext cx="1405034" cy="94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3289" y="541004"/>
            <a:ext cx="6811119" cy="4544180"/>
          </a:xfrm>
        </p:spPr>
        <p:style>
          <a:lnRef idx="1">
            <a:schemeClr val="accent3"/>
          </a:lnRef>
          <a:fillRef idx="1001">
            <a:schemeClr val="lt2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Байкальский Глобальный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Альянс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Стратегический   </a:t>
            </a:r>
            <a:r>
              <a:rPr lang="ru-RU" sz="2400" b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аспект </a:t>
            </a:r>
            <a:br>
              <a:rPr lang="ru-RU" sz="2400" b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Определение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миссии, целей и задач Байкальского Глобального Альянса, адаптация их и дополнение с  учетом существующих документов  по стратегическим программам и концепциям развития международного, федерального и регионального уровня, в частности, ФЦП по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Байкалу, ФЦП ПО развитию </a:t>
            </a:r>
            <a:r>
              <a:rPr lang="ru-RU" sz="18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ДВ и БР,  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СТРАТЕГИИ РАЗВИТИЯ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БАЙКАЛЬСКИХ РЕГИОНОВ.</a:t>
            </a:r>
            <a:endParaRPr lang="ru-RU" sz="18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48889"/>
            <a:ext cx="720080" cy="984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D:\1Мои документы\1МОИ\1Мои рисунки\Изображения, рисунки\1Пейзаж\Красота\Байкал\Ольхон\осень\1385142_523914561017842_418679176_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509" y="5290056"/>
            <a:ext cx="2308367" cy="154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D:\1Мои документы\1МОИ\1Мои рисунки\Изображения, рисунки\1Пейзаж\Красота\Байкал\Ольхон\осень\М. Чукмасова\1378513_523614931047805_648802336_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219" y="5145342"/>
            <a:ext cx="2843808" cy="188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D:\1Мои документы\1МОИ\1Мои рисунки\Изображения, рисунки\1Пейзаж\Красота\Байкал\Ольхон\осень\М. Чукмасова\1374155_524769487599016_1043894709_n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027" y="5290056"/>
            <a:ext cx="2702942" cy="154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785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D:\1Мои документы\1МОИ\1Мои рисунки\Изображения, рисунки\1Пейзаж\Красота\Байкал\Ольхон\осень\М. Чукмасова\1376312_523615007714464_120057093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304" y="147"/>
            <a:ext cx="8524473" cy="852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Ludmila\Мои документы\МОИ\Мои рисунки\Изображения,  фото и рисунки\1 Коллекция рисунков\alicante8Громов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5" y="1844824"/>
            <a:ext cx="1405034" cy="94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3289" y="541004"/>
            <a:ext cx="6811119" cy="4544180"/>
          </a:xfrm>
        </p:spPr>
        <p:style>
          <a:lnRef idx="1">
            <a:schemeClr val="accent3"/>
          </a:lnRef>
          <a:fillRef idx="1001">
            <a:schemeClr val="lt2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Законотворчество</a:t>
            </a:r>
            <a:br>
              <a:rPr lang="ru-RU" sz="2000" b="1" dirty="0" smtClean="0">
                <a:solidFill>
                  <a:srgbClr val="C00000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C00000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>
                <a:solidFill>
                  <a:srgbClr val="C00000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003399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br>
              <a:rPr lang="ru-RU" sz="2000" b="1" dirty="0" smtClean="0">
                <a:solidFill>
                  <a:srgbClr val="003399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rgbClr val="003399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как </a:t>
            </a:r>
            <a:r>
              <a:rPr lang="ru-RU" sz="2000" b="1" dirty="0">
                <a:solidFill>
                  <a:srgbClr val="003399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концентрированное </a:t>
            </a:r>
            <a:br>
              <a:rPr lang="ru-RU" sz="2000" b="1" dirty="0">
                <a:solidFill>
                  <a:srgbClr val="003399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003399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и системное </a:t>
            </a:r>
            <a:r>
              <a:rPr lang="ru-RU" sz="2000" b="1" dirty="0" smtClean="0">
                <a:solidFill>
                  <a:srgbClr val="003399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 выражение  </a:t>
            </a:r>
            <a:r>
              <a:rPr lang="ru-RU" sz="2000" b="1" dirty="0">
                <a:solidFill>
                  <a:srgbClr val="003399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государственной политики </a:t>
            </a:r>
            <a:br>
              <a:rPr lang="ru-RU" sz="2000" b="1" dirty="0">
                <a:solidFill>
                  <a:srgbClr val="003399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rgbClr val="003399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 по формированию «зеленой» экономики» и эффективному решению задач  защиты уникального водного объекта – озера Байкал. 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48889"/>
            <a:ext cx="720080" cy="984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 descr="D:\1Мои документы\1МОИ\1Мои рисунки\Изображения, рисунки\1Пейзаж\Красота\Байкал\Ольхон\осень\М. Чукмасова\1374155_524769487599016_1043894709_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952" y="5612290"/>
            <a:ext cx="2445592" cy="139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D:\1Мои документы\1МОИ\1Мои рисунки\Изображения, рисунки\1Пейзаж\Красота\Байкал\Ольхон\осень\М. Чукмасова\1378513_523614931047805_648802336_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24707"/>
            <a:ext cx="2843808" cy="188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D:\1Мои документы\1МОИ\1Мои рисунки\Изображения, рисунки\1Пейзаж\Красота\Байкал\Ольхон\осень\М. Чукмасова\1374155_524769487599016_1043894709_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327" y="5157627"/>
            <a:ext cx="2445592" cy="139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156" y="5108757"/>
            <a:ext cx="2356302" cy="2326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769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D:\1Мои документы\1МОИ\1Мои рисунки\Изображения, рисунки\1Пейзаж\Красота\Байкал\Ольхон\осень\М. Чукмасова\1376312_523615007714464_120057093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0" y="69818"/>
            <a:ext cx="8524473" cy="852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Ludmila\Мои документы\МОИ\Мои рисунки\Изображения,  фото и рисунки\1 Коллекция рисунков\alicante8Громов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5" y="1844824"/>
            <a:ext cx="1405034" cy="94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5743" y="43998"/>
            <a:ext cx="7378257" cy="4609138"/>
          </a:xfrm>
        </p:spPr>
        <p:style>
          <a:lnRef idx="1">
            <a:schemeClr val="accent3"/>
          </a:lnRef>
          <a:fillRef idx="1001">
            <a:schemeClr val="lt2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Байкальский Глобальный Альянс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effectLst/>
              </a:rPr>
              <a:t>Содружество  и сотрудничество.</a:t>
            </a:r>
            <a:br>
              <a:rPr lang="ru-RU" sz="2400" b="1" dirty="0" smtClean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effectLst/>
              </a:rPr>
              <a:t>2. Роль байкальского региона, как модельной территории, на которой можно разрабатывать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effectLst/>
              </a:rPr>
              <a:t>и внедрять эффективные решения, которые будут востребованы во всем мире и будут служить  формированию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effectLst/>
              </a:rPr>
              <a:t/>
            </a:r>
            <a:br>
              <a:rPr lang="ru-RU" sz="2400" b="1" dirty="0" smtClean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Гомо </a:t>
            </a:r>
            <a:r>
              <a:rPr lang="ru-RU" sz="2400" b="1" dirty="0" err="1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экологикус</a:t>
            </a: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2400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48889"/>
            <a:ext cx="720080" cy="984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D:\1Мои документы\1МОИ\1Мои рисунки\Изображения, рисунки\1Пейзаж\Красота\Байкал\Ольхон\осень\1385142_523914561017842_418679176_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517232"/>
            <a:ext cx="2308367" cy="154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D:\1Мои документы\1МОИ\1Мои рисунки\Изображения, рисунки\1Пейзаж\Красота\Байкал\Ольхон\осень\М. Чукмасова\1374155_524769487599016_1043894709_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952" y="5612290"/>
            <a:ext cx="2445592" cy="139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D:\1Мои документы\1МОИ\1Мои рисунки\Изображения, рисунки\1Пейзаж\Красота\Байкал\Ольхон\осень\М. Чукмасова\1378513_523614931047805_648802336_n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368498"/>
            <a:ext cx="2843808" cy="188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D:\1Мои документы\1МОИ\1Мои рисунки\Изображения, рисунки\1Пейзаж\Красота\Байкал\Ольхон\осень\М. Чукмасова\1374155_524769487599016_1043894709_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474" y="5612290"/>
            <a:ext cx="2445592" cy="139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15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5"/>
          <p:cNvSpPr>
            <a:spLocks noGrp="1"/>
          </p:cNvSpPr>
          <p:nvPr>
            <p:ph type="title"/>
          </p:nvPr>
        </p:nvSpPr>
        <p:spPr>
          <a:xfrm>
            <a:off x="683568" y="404664"/>
            <a:ext cx="8380040" cy="60270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D02300"/>
                </a:solidFill>
              </a:rPr>
              <a:t>Уровень инновационной активности</a:t>
            </a:r>
          </a:p>
        </p:txBody>
      </p:sp>
      <p:sp>
        <p:nvSpPr>
          <p:cNvPr id="7171" name="Content Placeholder 6"/>
          <p:cNvSpPr>
            <a:spLocks noGrp="1"/>
          </p:cNvSpPr>
          <p:nvPr>
            <p:ph idx="1"/>
          </p:nvPr>
        </p:nvSpPr>
        <p:spPr>
          <a:xfrm>
            <a:off x="264604" y="2534170"/>
            <a:ext cx="86868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endParaRPr lang="ru-RU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ru-RU" sz="2400" b="1" dirty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ru-RU" sz="2400" dirty="0" smtClean="0"/>
          </a:p>
        </p:txBody>
      </p:sp>
      <p:pic>
        <p:nvPicPr>
          <p:cNvPr id="6146" name="Picture 2" descr="C:\Documents and Settings\Ludmila\Мои документы\МОИ\Мои рисунки\Изображения,  фото и рисунки\1 Коллекция рисунков\33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168860"/>
            <a:ext cx="1544960" cy="154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www.strategyjournal.ru/sites/default/files/styles/full_content_img/public/1_76.jpg?itok=hnSf5yN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33482"/>
            <a:ext cx="5544616" cy="3615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5013176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По данным НИУ «Высшая школа экономики» (ВШЭ) инновационная активность в российской промышленности держится на одном уровне более 10 лет, и никакого оживления за последние годы не происходит. Доля предприятий, осуществляющих технологические инновации, в общем числе организаций, как и десять лет назад, не превышает 10%. Это в разы ниже, чем в развитых странах мира.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036" y="117644"/>
            <a:ext cx="697064" cy="952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014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67274" y="5345832"/>
            <a:ext cx="7493158" cy="13069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39552" y="692696"/>
            <a:ext cx="8604448" cy="555378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1003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4572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888084" y="4736"/>
            <a:ext cx="8080306" cy="5232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Перезагрузка матрицы… 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20" y="4736"/>
            <a:ext cx="697064" cy="952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164670195"/>
              </p:ext>
            </p:extLst>
          </p:nvPr>
        </p:nvGraphicFramePr>
        <p:xfrm>
          <a:off x="1109650" y="985313"/>
          <a:ext cx="763717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1001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5"/>
          <p:cNvSpPr>
            <a:spLocks noGrp="1"/>
          </p:cNvSpPr>
          <p:nvPr>
            <p:ph type="title"/>
          </p:nvPr>
        </p:nvSpPr>
        <p:spPr>
          <a:xfrm>
            <a:off x="683568" y="404664"/>
            <a:ext cx="8380040" cy="60270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D02300"/>
                </a:solidFill>
              </a:rPr>
              <a:t>Байкальский глобальный альянс:</a:t>
            </a:r>
            <a:br>
              <a:rPr lang="ru-RU" sz="2400" b="1" dirty="0" smtClean="0">
                <a:solidFill>
                  <a:srgbClr val="D02300"/>
                </a:solidFill>
              </a:rPr>
            </a:br>
            <a:r>
              <a:rPr lang="ru-RU" sz="2400" b="1" dirty="0" smtClean="0">
                <a:solidFill>
                  <a:srgbClr val="D02300"/>
                </a:solidFill>
              </a:rPr>
              <a:t>Инновационная </a:t>
            </a:r>
            <a:r>
              <a:rPr lang="ru-RU" sz="2400" b="1" dirty="0" err="1" smtClean="0">
                <a:solidFill>
                  <a:srgbClr val="D02300"/>
                </a:solidFill>
              </a:rPr>
              <a:t>россия</a:t>
            </a:r>
            <a:r>
              <a:rPr lang="ru-RU" sz="2400" b="1" dirty="0" smtClean="0">
                <a:solidFill>
                  <a:srgbClr val="D02300"/>
                </a:solidFill>
              </a:rPr>
              <a:t> – «зеленая экономика»</a:t>
            </a:r>
          </a:p>
        </p:txBody>
      </p:sp>
      <p:sp>
        <p:nvSpPr>
          <p:cNvPr id="7171" name="Content Placeholder 6"/>
          <p:cNvSpPr>
            <a:spLocks noGrp="1"/>
          </p:cNvSpPr>
          <p:nvPr>
            <p:ph idx="1"/>
          </p:nvPr>
        </p:nvSpPr>
        <p:spPr>
          <a:xfrm>
            <a:off x="683568" y="2952293"/>
            <a:ext cx="8208912" cy="37890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lvl="0" fontAlgn="base"/>
            <a:r>
              <a:rPr lang="ru-RU" sz="1600" b="1" dirty="0" smtClean="0"/>
              <a:t>Совершенствование </a:t>
            </a:r>
            <a:r>
              <a:rPr lang="ru-RU" sz="1600" b="1" dirty="0"/>
              <a:t>системы нормирования негативного воздействия на окружающую среду: добиваться того, чтобы плата за такое воздействие была адекватна оказываемому негативному воздействию и стимулировала введение экологически безопасных технологий. Принципы НДТ – наилучших доступных технологий  </a:t>
            </a:r>
            <a:r>
              <a:rPr lang="ru-RU" sz="1600" b="1" dirty="0" smtClean="0"/>
              <a:t>на Байкале  позволит </a:t>
            </a:r>
            <a:r>
              <a:rPr lang="ru-RU" sz="1600" b="1" dirty="0"/>
              <a:t>максимально заинтересовать в этом бизнес. </a:t>
            </a:r>
            <a:endParaRPr lang="ru-RU" sz="1600" dirty="0"/>
          </a:p>
          <a:p>
            <a:pPr lvl="0" fontAlgn="base"/>
            <a:r>
              <a:rPr lang="ru-RU" sz="1600" b="1" dirty="0"/>
              <a:t>Предприятия должны получать материальную выгоду от перехода на современные технологии, перехода на программы модернизации производств, на внедрение, например,  современных очистных систем и переработки ТБО и ЖБО</a:t>
            </a:r>
            <a:r>
              <a:rPr lang="ru-RU" sz="1600" b="1" dirty="0" smtClean="0"/>
              <a:t>. Механизмы целевого стимулирования  в границах  БПТ. Байкальский сетевой центр проектного инжиниринга. </a:t>
            </a:r>
            <a:endParaRPr lang="ru-RU" sz="1600" dirty="0"/>
          </a:p>
          <a:p>
            <a:pPr lvl="0" fontAlgn="base"/>
            <a:r>
              <a:rPr lang="ru-RU" sz="1600" b="1" dirty="0"/>
              <a:t>Повышение  уровня экологической ответственности </a:t>
            </a:r>
            <a:r>
              <a:rPr lang="ru-RU" sz="1600" b="1" dirty="0" err="1"/>
              <a:t>природопользователей</a:t>
            </a:r>
            <a:r>
              <a:rPr lang="ru-RU" sz="1600" b="1" dirty="0"/>
              <a:t> за причиняемый вред. </a:t>
            </a:r>
            <a:r>
              <a:rPr lang="ru-RU" sz="1600" b="1" dirty="0" smtClean="0"/>
              <a:t>П</a:t>
            </a:r>
            <a:r>
              <a:rPr lang="ru-RU" sz="1600" b="1" dirty="0" smtClean="0"/>
              <a:t>ревентивный принцип профилактики рисков нанесения ущерба экосистеме озера. </a:t>
            </a:r>
            <a:endParaRPr lang="ru-RU" sz="1600" dirty="0"/>
          </a:p>
          <a:p>
            <a:pPr lvl="0" fontAlgn="base"/>
            <a:r>
              <a:rPr lang="ru-RU" sz="1600" b="1" dirty="0"/>
              <a:t>Экологическое </a:t>
            </a:r>
            <a:r>
              <a:rPr lang="ru-RU" sz="1600" b="1" dirty="0" smtClean="0"/>
              <a:t>образование и воспитание</a:t>
            </a:r>
            <a:r>
              <a:rPr lang="ru-RU" sz="1600" b="1" dirty="0" smtClean="0"/>
              <a:t>. Байкальский открытый университет.  </a:t>
            </a:r>
            <a:r>
              <a:rPr lang="ru-RU" sz="1600" b="1" dirty="0"/>
              <a:t>Исполнение экологического законодательства должно стать нормой поведения всех участников природоохранных </a:t>
            </a:r>
            <a:r>
              <a:rPr lang="ru-RU" sz="1600" b="1" dirty="0" smtClean="0"/>
              <a:t>отношений в Байкальском регионе.</a:t>
            </a:r>
            <a:endParaRPr lang="ru-RU" sz="1600" dirty="0"/>
          </a:p>
          <a:p>
            <a:endParaRPr lang="ru-RU" sz="56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1556792"/>
            <a:ext cx="6624736" cy="1200329"/>
          </a:xfrm>
          <a:prstGeom prst="rect">
            <a:avLst/>
          </a:prstGeom>
          <a:solidFill>
            <a:srgbClr val="92D050"/>
          </a:solidFill>
          <a:ln>
            <a:solidFill>
              <a:srgbClr val="336600"/>
            </a:solidFill>
          </a:ln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Байкальские н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аилучшие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доступные технологии» (НДТ).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/>
              <a:t>Эффективный инструмент, формирующий </a:t>
            </a:r>
            <a:r>
              <a:rPr lang="ru-RU" dirty="0"/>
              <a:t>систему технологического нормирования нагрузки на окружающую </a:t>
            </a:r>
            <a:r>
              <a:rPr lang="ru-RU" dirty="0" smtClean="0"/>
              <a:t>среду,  </a:t>
            </a:r>
            <a:r>
              <a:rPr lang="ru-RU" dirty="0"/>
              <a:t>обеспечивает стране</a:t>
            </a:r>
            <a:r>
              <a:rPr lang="ru-RU" b="1" dirty="0"/>
              <a:t> </a:t>
            </a:r>
            <a:r>
              <a:rPr lang="ru-RU" dirty="0"/>
              <a:t>переход к устойчивому развитию. </a:t>
            </a:r>
          </a:p>
        </p:txBody>
      </p:sp>
      <p:pic>
        <p:nvPicPr>
          <p:cNvPr id="8206" name="Picture 14" descr="D:\1Мои документы\1МОИ\1Мои рисунки\Изображения, рисунки\1Пейзаж\Времена года, время дня\Лето\100898914970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03" y="1361618"/>
            <a:ext cx="1809750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036" y="117644"/>
            <a:ext cx="697064" cy="952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172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1Мои документы\1МОИ\1Мои рисунки\Изображения, рисунки\1Пейзаж\Красота\Байкал\Ольхон\осень\М. Чукмасова\1383853_523615057714459_1034019222_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56" y="836712"/>
            <a:ext cx="2103383" cy="3176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2059049"/>
            <a:ext cx="9252520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nivers" pitchFamily="34" charset="0"/>
                <a:cs typeface="Tahoma" pitchFamily="34" charset="0"/>
              </a:rPr>
              <a:t>Байкальский Глобальный Альянс: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Univers" pitchFamily="34" charset="0"/>
                <a:cs typeface="Tahoma" pitchFamily="34" charset="0"/>
              </a:rPr>
              <a:t>«Зеленая» экономика и УР</a:t>
            </a:r>
            <a:r>
              <a:rPr lang="ru-RU" sz="2800" b="1" dirty="0" smtClean="0">
                <a:solidFill>
                  <a:srgbClr val="FF0000"/>
                </a:solidFill>
                <a:cs typeface="Tahoma" pitchFamily="34" charset="0"/>
              </a:rPr>
              <a:t>:</a:t>
            </a:r>
            <a:r>
              <a:rPr lang="ru-RU" sz="2000" b="1" dirty="0" smtClean="0">
                <a:solidFill>
                  <a:srgbClr val="336600"/>
                </a:solidFill>
                <a:cs typeface="Tahoma" pitchFamily="34" charset="0"/>
              </a:rPr>
              <a:t> </a:t>
            </a:r>
            <a:r>
              <a:rPr lang="ru-RU" sz="1400" b="1" dirty="0" smtClean="0">
                <a:solidFill>
                  <a:srgbClr val="3366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b="1" dirty="0" smtClean="0">
                <a:solidFill>
                  <a:srgbClr val="336600"/>
                </a:solidFill>
                <a:latin typeface="Tahoma" pitchFamily="34" charset="0"/>
                <a:cs typeface="Tahoma" pitchFamily="34" charset="0"/>
              </a:rPr>
              <a:t>это </a:t>
            </a:r>
            <a:r>
              <a:rPr lang="ru-RU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ПУТЬ К УСПЕХ</a:t>
            </a:r>
            <a:r>
              <a:rPr lang="ru-RU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У</a:t>
            </a:r>
            <a:r>
              <a:rPr lang="ru-RU" b="1" dirty="0" smtClean="0">
                <a:solidFill>
                  <a:srgbClr val="336600"/>
                </a:solidFill>
                <a:latin typeface="Tahoma" pitchFamily="34" charset="0"/>
                <a:cs typeface="Tahoma" pitchFamily="34" charset="0"/>
              </a:rPr>
              <a:t> через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0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СОВРЕМЕННЫЕ РЕШЕНИЯ</a:t>
            </a:r>
            <a:r>
              <a:rPr lang="ru-RU" b="1" dirty="0" smtClean="0">
                <a:solidFill>
                  <a:srgbClr val="336600"/>
                </a:solidFill>
                <a:latin typeface="Tahoma" pitchFamily="34" charset="0"/>
                <a:cs typeface="Tahoma" pitchFamily="34" charset="0"/>
              </a:rPr>
              <a:t>, это </a:t>
            </a:r>
            <a:r>
              <a:rPr lang="ru-RU" sz="2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ЭФФЕКТИВНОСТЬ</a:t>
            </a:r>
            <a:r>
              <a:rPr lang="ru-RU" sz="20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,</a:t>
            </a:r>
            <a:r>
              <a:rPr lang="ru-RU" sz="2000" b="1" dirty="0" smtClean="0">
                <a:solidFill>
                  <a:srgbClr val="336600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ЭКОЛОГИЯ</a:t>
            </a:r>
            <a:r>
              <a:rPr lang="ru-RU" sz="2000" b="1" dirty="0" smtClean="0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2000" b="1" dirty="0" smtClean="0">
                <a:solidFill>
                  <a:srgbClr val="336600"/>
                </a:solidFill>
                <a:latin typeface="Tahoma" pitchFamily="34" charset="0"/>
                <a:cs typeface="Tahoma" pitchFamily="34" charset="0"/>
              </a:rPr>
              <a:t>И 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ЭКОНОМИЯ</a:t>
            </a:r>
            <a:r>
              <a:rPr lang="ru-RU" sz="2000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!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b="1" dirty="0">
              <a:solidFill>
                <a:srgbClr val="33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СПАСИБО ЗА ВНИМАНИЕ!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Tahoma" pitchFamily="34" charset="0"/>
              </a:rPr>
              <a:t>__________________________________________________</a:t>
            </a:r>
            <a:endParaRPr lang="ru-RU" b="1" dirty="0">
              <a:solidFill>
                <a:srgbClr val="33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4221088"/>
            <a:ext cx="70025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rgbClr val="336600"/>
                </a:solidFill>
                <a:latin typeface="Tahoma" pitchFamily="34" charset="0"/>
                <a:cs typeface="Tahoma" pitchFamily="34" charset="0"/>
              </a:rPr>
              <a:t>Контакты  Инициативной группы по созданию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Байкальского Глобального Альянса</a:t>
            </a:r>
            <a:r>
              <a:rPr lang="ru-RU" b="1" dirty="0" smtClean="0">
                <a:solidFill>
                  <a:srgbClr val="336600"/>
                </a:solidFill>
                <a:latin typeface="Tahoma" pitchFamily="34" charset="0"/>
                <a:cs typeface="Tahoma" pitchFamily="34" charset="0"/>
              </a:rPr>
              <a:t>: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rgbClr val="336600"/>
                </a:solidFill>
                <a:latin typeface="Tahoma" pitchFamily="34" charset="0"/>
                <a:cs typeface="Tahoma" pitchFamily="34" charset="0"/>
              </a:rPr>
              <a:t>Руководитель: 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Варфоломеева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Людмила Васильевна, 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rgbClr val="336600"/>
                </a:solidFill>
                <a:latin typeface="Tahoma" pitchFamily="34" charset="0"/>
                <a:cs typeface="Tahoma" pitchFamily="34" charset="0"/>
              </a:rPr>
              <a:t>директор </a:t>
            </a:r>
            <a:r>
              <a:rPr lang="ru-RU" b="1" dirty="0">
                <a:solidFill>
                  <a:srgbClr val="336600"/>
                </a:solidFill>
                <a:latin typeface="Tahoma" pitchFamily="34" charset="0"/>
                <a:cs typeface="Tahoma" pitchFamily="34" charset="0"/>
              </a:rPr>
              <a:t>ЦСР </a:t>
            </a:r>
            <a:r>
              <a:rPr lang="ru-RU" b="1" dirty="0" smtClean="0">
                <a:solidFill>
                  <a:srgbClr val="336600"/>
                </a:solidFill>
                <a:latin typeface="Tahoma" pitchFamily="34" charset="0"/>
                <a:cs typeface="Tahoma" pitchFamily="34" charset="0"/>
              </a:rPr>
              <a:t>САИБР, член Высшего экологического Совета ГД РФ</a:t>
            </a:r>
            <a:endParaRPr lang="en-US" b="1" dirty="0" smtClean="0">
              <a:solidFill>
                <a:srgbClr val="336600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endParaRPr lang="ru-RU" b="1" dirty="0" smtClean="0">
              <a:solidFill>
                <a:srgbClr val="336600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b="1" u="sng" dirty="0" smtClean="0">
                <a:solidFill>
                  <a:srgbClr val="336600"/>
                </a:solidFill>
                <a:latin typeface="Tahoma" pitchFamily="34" charset="0"/>
                <a:cs typeface="Tahoma" pitchFamily="34" charset="0"/>
              </a:rPr>
              <a:t>Конт</a:t>
            </a:r>
            <a:r>
              <a:rPr lang="ru-RU" b="1" u="sng" dirty="0">
                <a:solidFill>
                  <a:srgbClr val="336600"/>
                </a:solidFill>
                <a:latin typeface="Tahoma" pitchFamily="34" charset="0"/>
                <a:cs typeface="Tahoma" pitchFamily="34" charset="0"/>
              </a:rPr>
              <a:t>. реквизиты: </a:t>
            </a:r>
            <a:endParaRPr lang="ru-RU" b="1" u="sng" dirty="0" smtClean="0">
              <a:solidFill>
                <a:srgbClr val="336600"/>
              </a:solidFill>
              <a:latin typeface="Tahoma" pitchFamily="34" charset="0"/>
              <a:cs typeface="Tahoma" pitchFamily="34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rgbClr val="336600"/>
                </a:solidFill>
                <a:latin typeface="Tahoma" pitchFamily="34" charset="0"/>
                <a:cs typeface="Tahoma" pitchFamily="34" charset="0"/>
              </a:rPr>
              <a:t>Моб</a:t>
            </a:r>
            <a:r>
              <a:rPr lang="ru-RU" b="1" dirty="0">
                <a:solidFill>
                  <a:srgbClr val="336600"/>
                </a:solidFill>
                <a:latin typeface="Tahoma" pitchFamily="34" charset="0"/>
                <a:cs typeface="Tahoma" pitchFamily="34" charset="0"/>
              </a:rPr>
              <a:t>. тел. +</a:t>
            </a:r>
            <a:r>
              <a:rPr lang="ru-RU" b="1" dirty="0" smtClean="0">
                <a:solidFill>
                  <a:srgbClr val="336600"/>
                </a:solidFill>
                <a:latin typeface="Tahoma" pitchFamily="34" charset="0"/>
                <a:cs typeface="Tahoma" pitchFamily="34" charset="0"/>
              </a:rPr>
              <a:t>7(916)996-89-47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rgbClr val="3366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b="1" dirty="0">
                <a:solidFill>
                  <a:srgbClr val="336600"/>
                </a:solidFill>
                <a:latin typeface="Tahoma" pitchFamily="34" charset="0"/>
                <a:cs typeface="Tahoma" pitchFamily="34" charset="0"/>
              </a:rPr>
              <a:t>Эл. адрес: </a:t>
            </a:r>
            <a:r>
              <a:rPr lang="en-US" b="1" dirty="0" err="1" smtClean="0">
                <a:solidFill>
                  <a:srgbClr val="336600"/>
                </a:solidFill>
                <a:latin typeface="Tahoma" pitchFamily="34" charset="0"/>
                <a:cs typeface="Tahoma" pitchFamily="34" charset="0"/>
              </a:rPr>
              <a:t>ludvarf</a:t>
            </a:r>
            <a:r>
              <a:rPr lang="ru-RU" b="1" dirty="0" smtClean="0">
                <a:solidFill>
                  <a:srgbClr val="336600"/>
                </a:solidFill>
                <a:latin typeface="Tahoma" pitchFamily="34" charset="0"/>
                <a:cs typeface="Tahoma" pitchFamily="34" charset="0"/>
              </a:rPr>
              <a:t>5</a:t>
            </a:r>
            <a:r>
              <a:rPr lang="en-US" b="1" dirty="0" smtClean="0">
                <a:solidFill>
                  <a:srgbClr val="336600"/>
                </a:solidFill>
                <a:latin typeface="Tahoma" pitchFamily="34" charset="0"/>
                <a:cs typeface="Tahoma" pitchFamily="34" charset="0"/>
              </a:rPr>
              <a:t>@gmail.com</a:t>
            </a:r>
            <a:endParaRPr lang="ru-RU" b="1" dirty="0">
              <a:solidFill>
                <a:srgbClr val="3366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66256" y="98048"/>
            <a:ext cx="8377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solidFill>
                  <a:srgbClr val="AD0101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Байкал – сердце планеты!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67274" y="5345832"/>
            <a:ext cx="7493158" cy="13069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39552" y="692696"/>
            <a:ext cx="8604448" cy="555378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1003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4572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888084" y="4736"/>
            <a:ext cx="8080306" cy="5232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Перезагрузка матрицы… 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20" y="4736"/>
            <a:ext cx="697064" cy="952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658219497"/>
              </p:ext>
            </p:extLst>
          </p:nvPr>
        </p:nvGraphicFramePr>
        <p:xfrm>
          <a:off x="1109650" y="985313"/>
          <a:ext cx="763717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0460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1Мои документы\1МОИ\1Мои рисунки\Изображения, рисунки\1Пейзаж\Красота\Байкал\1супер\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336" y="24580"/>
            <a:ext cx="1735033" cy="2314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967274" y="5345832"/>
            <a:ext cx="7493158" cy="13069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888084" y="4736"/>
            <a:ext cx="8080306" cy="52322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Быть или не быть Байкалу?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20" y="4736"/>
            <a:ext cx="697064" cy="952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825421" y="2132856"/>
            <a:ext cx="7776864" cy="408787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indent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dirty="0" smtClean="0">
                <a:solidFill>
                  <a:srgbClr val="C00000"/>
                </a:solidFill>
                <a:latin typeface="Arial Black" panose="020B0A04020102020204" pitchFamily="34" charset="0"/>
                <a:ea typeface="Calibri"/>
                <a:cs typeface="Times New Roman"/>
              </a:rPr>
              <a:t>Если мы, РФ, признаем ответственность за сохранение Байкала, то мы  определяем Байкал, Байкальский регион как Национальную модель</a:t>
            </a:r>
            <a:r>
              <a:rPr lang="ru-RU" sz="2800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Arial" panose="020B0604020202020204" pitchFamily="34" charset="0"/>
              </a:rPr>
              <a:t> </a:t>
            </a:r>
            <a:endParaRPr lang="ru-RU" sz="2800" b="1" cap="all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Calibri"/>
              <a:cs typeface="Arial" panose="020B0604020202020204" pitchFamily="34" charset="0"/>
            </a:endParaRPr>
          </a:p>
          <a:p>
            <a:pPr indent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Arial" panose="020B0604020202020204" pitchFamily="34" charset="0"/>
              </a:rPr>
              <a:t>практического </a:t>
            </a:r>
            <a:r>
              <a:rPr lang="ru-RU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Arial" panose="020B0604020202020204" pitchFamily="34" charset="0"/>
              </a:rPr>
              <a:t>решения задач сохранения стратегического ресурса  питьевой воды мирового </a:t>
            </a:r>
            <a:r>
              <a:rPr lang="ru-RU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Arial" panose="020B0604020202020204" pitchFamily="34" charset="0"/>
              </a:rPr>
              <a:t>уровня</a:t>
            </a:r>
            <a:r>
              <a:rPr lang="ru-RU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Arial" panose="020B0604020202020204" pitchFamily="34" charset="0"/>
              </a:rPr>
              <a:t>.</a:t>
            </a:r>
            <a:endParaRPr lang="ru-RU" sz="1400" dirty="0">
              <a:solidFill>
                <a:srgbClr val="C0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815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D:\1Мои документы\1МОИ\1Мои рисунки\Изображения, рисунки\1Пейзаж\Красота\Байкал\Ольхон\осень\М. Чукмасова\1381221_523615037714461_907701641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851"/>
            <a:ext cx="45362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6394648" cy="63408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D02300"/>
                </a:solidFill>
              </a:rPr>
              <a:t>       Преамбула</a:t>
            </a:r>
            <a:endParaRPr lang="ru-RU" sz="3200" b="1" dirty="0">
              <a:solidFill>
                <a:srgbClr val="D023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221661"/>
            <a:ext cx="4176464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E707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  Устойчивое развитие </a:t>
            </a:r>
          </a:p>
          <a:p>
            <a:r>
              <a:rPr lang="ru-RU" sz="2400" b="1" dirty="0" smtClean="0">
                <a:solidFill>
                  <a:srgbClr val="E707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Российской Федерации </a:t>
            </a:r>
          </a:p>
          <a:p>
            <a:endParaRPr lang="ru-RU" sz="2000" b="1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определено </a:t>
            </a: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Указом </a:t>
            </a:r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Президента РФ от 1 апреля </a:t>
            </a: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1996 </a:t>
            </a:r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г. № 440 «О Концепции перехода Российской Федерации к устойчивому развитию». Согласно Указу, переход к устойчивому развитию должен был обеспечить </a:t>
            </a: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комплексное решение социально-экономических проблем</a:t>
            </a:r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</a:t>
            </a:r>
            <a:r>
              <a:rPr lang="ru-RU" sz="2000" b="1" dirty="0">
                <a:solidFill>
                  <a:srgbClr val="3366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сохранение природно-ресурсного потенциала страны и окружающей среды </a:t>
            </a:r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для удовлетворения потребностей сегодняшних и будущих поколений российских граждан. </a:t>
            </a:r>
            <a:endParaRPr lang="ru-RU" sz="20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48889"/>
            <a:ext cx="720080" cy="984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10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D:\1Мои документы\1МОИ\1Мои рисунки\Изображения, рисунки\1Пейзаж\Красота\Байкал\Ольхон\осень\М. Чукмасова\1381221_523615037714461_907701641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851"/>
            <a:ext cx="45362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Ludmila\Мои документы\МОИ\Мои рисунки\Изображения,  фото и рисунки\1 Коллекция рисунков\alicante8Громов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937" y="5949605"/>
            <a:ext cx="1205063" cy="808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6394648" cy="63408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D02300"/>
                </a:solidFill>
              </a:rPr>
              <a:t>       Преамбула</a:t>
            </a:r>
            <a:endParaRPr lang="ru-RU" sz="3200" b="1" dirty="0">
              <a:solidFill>
                <a:srgbClr val="D023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48889"/>
            <a:ext cx="4045749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rgbClr val="C00000"/>
              </a:solidFill>
            </a:endParaRPr>
          </a:p>
          <a:p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  <a:p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ru-RU" sz="1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Байкал, как уникальный водный объект , особый для россиян символ глубины, чистоты и святости должен иметь надежную защиту и ресурсосбережение международного уровня.</a:t>
            </a:r>
            <a:endParaRPr lang="ru-RU" sz="2800" b="1" dirty="0">
              <a:solidFill>
                <a:srgbClr val="C00000"/>
              </a:solidFill>
              <a:effectLst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48889"/>
            <a:ext cx="720080" cy="984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140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D:\1Мои документы\1МОИ\1Мои рисунки\Изображения, рисунки\1Пейзаж\Красота\Байкал\Ольхон\осень\М. Чукмасова\1376312_523615007714464_120057093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0" y="69818"/>
            <a:ext cx="8524473" cy="852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Ludmila\Мои документы\МОИ\Мои рисунки\Изображения,  фото и рисунки\1 Коллекция рисунков\alicante8Громов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5" y="1844824"/>
            <a:ext cx="1405034" cy="94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5743" y="43998"/>
            <a:ext cx="7378257" cy="4609138"/>
          </a:xfrm>
        </p:spPr>
        <p:style>
          <a:lnRef idx="1">
            <a:schemeClr val="accent3"/>
          </a:lnRef>
          <a:fillRef idx="1001">
            <a:schemeClr val="lt2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Байкальский Глобальный Альянс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effectLst/>
              </a:rPr>
              <a:t>Содружество  и сотрудничество.</a:t>
            </a:r>
            <a:br>
              <a:rPr lang="ru-RU" sz="2400" b="1" dirty="0" smtClean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effectLst/>
              </a:rPr>
              <a:t>2. Роль байкальского региона, как модельной территории, на которой можно разрабатывать </a:t>
            </a: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effectLst/>
              </a:rPr>
              <a:t>и внедрять эффективные решения, которые будут востребованы во всем мире и будут служить  формированию </a:t>
            </a:r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effectLst/>
              </a:rPr>
              <a:t/>
            </a:r>
            <a:br>
              <a:rPr lang="ru-RU" sz="2400" b="1" dirty="0" smtClean="0">
                <a:solidFill>
                  <a:schemeClr val="bg1">
                    <a:lumMod val="50000"/>
                  </a:schemeClr>
                </a:solidFill>
                <a:effectLst/>
              </a:rPr>
            </a:br>
            <a: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Гомо </a:t>
            </a:r>
            <a:r>
              <a:rPr lang="ru-RU" sz="2400" b="1" dirty="0" err="1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экологикус</a:t>
            </a: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2400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48889"/>
            <a:ext cx="720080" cy="984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D:\1Мои документы\1МОИ\1Мои рисунки\Изображения, рисунки\1Пейзаж\Красота\Байкал\Ольхон\осень\1385142_523914561017842_418679176_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517232"/>
            <a:ext cx="2308367" cy="154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D:\1Мои документы\1МОИ\1Мои рисунки\Изображения, рисунки\1Пейзаж\Красота\Байкал\Ольхон\осень\М. Чукмасова\1374155_524769487599016_1043894709_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5952" y="5612290"/>
            <a:ext cx="2445592" cy="139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D:\1Мои документы\1МОИ\1Мои рисунки\Изображения, рисунки\1Пейзаж\Красота\Байкал\Ольхон\осень\М. Чукмасова\1378513_523614931047805_648802336_n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368498"/>
            <a:ext cx="2843808" cy="188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D:\1Мои документы\1МОИ\1Мои рисунки\Изображения, рисунки\1Пейзаж\Красота\Байкал\Ольхон\осень\М. Чукмасова\1374155_524769487599016_1043894709_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474" y="5612290"/>
            <a:ext cx="2445592" cy="139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63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67274" y="5345832"/>
            <a:ext cx="7493158" cy="13069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39552" y="1628800"/>
            <a:ext cx="8428838" cy="5049927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1003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45720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888084" y="4736"/>
            <a:ext cx="8080306" cy="138499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Что сейчас происходит на Байкале?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Резкая 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нтенсификация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техногенной и антропогенной нагрузки на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Байкал…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20" y="4736"/>
            <a:ext cx="697064" cy="952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45857523"/>
              </p:ext>
            </p:extLst>
          </p:nvPr>
        </p:nvGraphicFramePr>
        <p:xfrm>
          <a:off x="1109650" y="1875406"/>
          <a:ext cx="7566806" cy="44339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3971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992426" y="49016"/>
            <a:ext cx="8001116" cy="101566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Пример: выполнение мероприятий ФЦП 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"ОХРАНА ОЗЕРА </a:t>
            </a:r>
            <a:r>
              <a:rPr lang="ru-RU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БАЙКАЛ И СОЦИАЛЬНО-ЭКОНОМИЧЕСКОЕ </a:t>
            </a: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БАЙКАЛЬСКОЙ </a:t>
            </a:r>
            <a:r>
              <a:rPr lang="ru-RU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ПРИРОДНОЙ ТЕРРИТОРИИ НА 2012 - 2020 ГОДЫ</a:t>
            </a: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endParaRPr lang="ru-RU" sz="1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20" y="4736"/>
            <a:ext cx="697064" cy="952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13970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510952" y="1162457"/>
            <a:ext cx="8158011" cy="4968550"/>
          </a:xfrm>
          <a:prstGeom prst="roundRect">
            <a:avLst/>
          </a:prstGeom>
          <a:gradFill flip="none" rotWithShape="1">
            <a:gsLst>
              <a:gs pos="0">
                <a:srgbClr val="FFFFCC"/>
              </a:gs>
              <a:gs pos="50000">
                <a:schemeClr val="tx2">
                  <a:lumMod val="10000"/>
                  <a:lumOff val="90000"/>
                  <a:shade val="67500"/>
                  <a:satMod val="115000"/>
                </a:schemeClr>
              </a:gs>
              <a:gs pos="100000">
                <a:schemeClr val="tx2">
                  <a:lumMod val="10000"/>
                  <a:lumOff val="9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1003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prstClr val="black"/>
              </a:solidFill>
              <a:latin typeface="Verdana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504238"/>
              </p:ext>
            </p:extLst>
          </p:nvPr>
        </p:nvGraphicFramePr>
        <p:xfrm>
          <a:off x="347210" y="1554163"/>
          <a:ext cx="8601980" cy="4525962"/>
        </p:xfrm>
        <a:graphic>
          <a:graphicData uri="http://schemas.openxmlformats.org/drawingml/2006/table">
            <a:tbl>
              <a:tblPr firstRow="1" bandRow="1"/>
              <a:tblGrid>
                <a:gridCol w="1416478"/>
                <a:gridCol w="560426"/>
                <a:gridCol w="727402"/>
                <a:gridCol w="706754"/>
                <a:gridCol w="741560"/>
                <a:gridCol w="741560"/>
                <a:gridCol w="741560"/>
                <a:gridCol w="741560"/>
                <a:gridCol w="741560"/>
                <a:gridCol w="741560"/>
                <a:gridCol w="741560"/>
              </a:tblGrid>
              <a:tr h="510598">
                <a:tc gridSpan="1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900" b="1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Целевые индикаторы (9)</a:t>
                      </a:r>
                      <a:endParaRPr lang="ru-RU" sz="1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297" marR="85297" marT="42649" marB="42649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D0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1749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85297" marR="85297" marT="42649" marB="4264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CBCB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Единица измерения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297" marR="85297" marT="42649" marB="42649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CBCB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этап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297" marR="85297" marT="42649" marB="4264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CB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II этап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CB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17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2012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297" marR="85297" marT="42649" marB="42649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2013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297" marR="85297" marT="42649" marB="42649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2014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297" marR="85297" marT="42649" marB="42649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2015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CBCB"/>
                    </a:solidFill>
                  </a:tcPr>
                </a:tc>
              </a:tr>
              <a:tr h="2831866">
                <a:tc>
                  <a:txBody>
                    <a:bodyPr/>
                    <a:lstStyle/>
                    <a:p>
                      <a:pPr marL="76200" marR="0" lvl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38125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Сокращение объемов сбросов загрязненных сточных вод в водные объекты Байкальской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620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38125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природной территории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297" marR="85297" marT="42649" marB="4264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7E7"/>
                    </a:solidFill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процентов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297" marR="85297" marT="42649" marB="42649" vert="vert27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297" marR="85297" marT="42649" marB="42649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297" marR="85297" marT="42649" marB="42649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Arial"/>
                          <a:ea typeface="Times New Roman"/>
                          <a:cs typeface="Times New Roman"/>
                        </a:rPr>
                        <a:t>95,3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5297" marR="85297" marT="42649" marB="42649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Arial"/>
                          <a:ea typeface="Times New Roman"/>
                          <a:cs typeface="Times New Roman"/>
                        </a:rPr>
                        <a:t>91,7</a:t>
                      </a:r>
                      <a:r>
                        <a:rPr lang="ru-RU" sz="1700" b="1" dirty="0">
                          <a:effectLst/>
                          <a:highlight>
                            <a:srgbClr val="FFFF00"/>
                          </a:highlight>
                          <a:latin typeface="Arial"/>
                          <a:ea typeface="Times New Roman"/>
                          <a:cs typeface="Times New Roman"/>
                        </a:rPr>
                        <a:t>?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Arial"/>
                          <a:ea typeface="Times New Roman"/>
                          <a:cs typeface="Times New Roman"/>
                        </a:rPr>
                        <a:t>78,9</a:t>
                      </a:r>
                      <a:r>
                        <a:rPr lang="ru-RU" sz="1700" b="1" dirty="0">
                          <a:effectLst/>
                          <a:highlight>
                            <a:srgbClr val="FFFF00"/>
                          </a:highlight>
                          <a:latin typeface="Arial"/>
                          <a:ea typeface="Times New Roman"/>
                          <a:cs typeface="Times New Roman"/>
                        </a:rPr>
                        <a:t>?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1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  <a:latin typeface="Arial"/>
                          <a:ea typeface="Times New Roman"/>
                          <a:cs typeface="Times New Roman"/>
                        </a:rPr>
                        <a:t>70,7</a:t>
                      </a:r>
                      <a:r>
                        <a:rPr lang="ru-RU" sz="1700" b="1">
                          <a:effectLst/>
                          <a:highlight>
                            <a:srgbClr val="FFFF00"/>
                          </a:highlight>
                          <a:latin typeface="Arial"/>
                          <a:ea typeface="Times New Roman"/>
                          <a:cs typeface="Times New Roman"/>
                        </a:rPr>
                        <a:t>?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1">
                          <a:solidFill>
                            <a:srgbClr val="77933C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53,3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1">
                          <a:solidFill>
                            <a:srgbClr val="77933C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40,4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700" b="1" dirty="0">
                          <a:solidFill>
                            <a:srgbClr val="77933C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31,6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7E7"/>
                    </a:solidFill>
                  </a:tcPr>
                </a:tc>
              </a:tr>
            </a:tbl>
          </a:graphicData>
        </a:graphic>
      </p:graphicFrame>
      <p:pic>
        <p:nvPicPr>
          <p:cNvPr id="3075" name="Picture 3" descr="D:\1Мои документы\1МОИ\1Мои рисунки\Изображения, рисунки\Деловые\Бизнес и управление\Мененджмент\IT Tehnolog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882" y="5006287"/>
            <a:ext cx="818075" cy="108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259632" y="5949280"/>
            <a:ext cx="7076904" cy="908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  <a:spcAft>
                <a:spcPts val="1350"/>
              </a:spcAft>
            </a:pPr>
            <a:r>
              <a:rPr lang="ru-RU" b="1" dirty="0" smtClean="0">
                <a:solidFill>
                  <a:prstClr val="white"/>
                </a:solidFill>
                <a:latin typeface="Helvetica"/>
                <a:ea typeface="Times New Roman"/>
                <a:cs typeface="Times New Roman"/>
              </a:rPr>
              <a:t>ФЦП принята правительством РФ в</a:t>
            </a:r>
            <a:r>
              <a:rPr lang="ru-RU" b="1" dirty="0">
                <a:solidFill>
                  <a:prstClr val="white"/>
                </a:solidFill>
                <a:latin typeface="Helvetica"/>
                <a:ea typeface="Times New Roman"/>
                <a:cs typeface="Times New Roman"/>
              </a:rPr>
              <a:t> июле 2011 года. </a:t>
            </a:r>
            <a:r>
              <a:rPr lang="ru-RU" b="1" dirty="0" err="1">
                <a:solidFill>
                  <a:prstClr val="white"/>
                </a:solidFill>
                <a:latin typeface="Helvetica"/>
                <a:ea typeface="Times New Roman"/>
                <a:cs typeface="Times New Roman"/>
              </a:rPr>
              <a:t>Госзаказчиком</a:t>
            </a:r>
            <a:r>
              <a:rPr lang="ru-RU" b="1" dirty="0">
                <a:solidFill>
                  <a:prstClr val="white"/>
                </a:solidFill>
                <a:latin typeface="Helvetica"/>
                <a:ea typeface="Times New Roman"/>
                <a:cs typeface="Times New Roman"/>
              </a:rPr>
              <a:t> выступило Минприроды РФ.</a:t>
            </a:r>
            <a:endParaRPr lang="ru-RU" b="1" dirty="0">
              <a:solidFill>
                <a:prstClr val="white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419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рек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рек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рек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рек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рек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рек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Трек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2E1EDA3-2EDD-4EEE-AAC3-034E53C89CF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987</Words>
  <Application>Microsoft Office PowerPoint</Application>
  <PresentationFormat>Экран (4:3)</PresentationFormat>
  <Paragraphs>131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Трек</vt:lpstr>
      <vt:lpstr>1_Трек</vt:lpstr>
      <vt:lpstr>2_Трек</vt:lpstr>
      <vt:lpstr>3_Трек</vt:lpstr>
      <vt:lpstr>4_Трек</vt:lpstr>
      <vt:lpstr>5_Трек</vt:lpstr>
      <vt:lpstr>6_Трек</vt:lpstr>
      <vt:lpstr>7_Трек</vt:lpstr>
      <vt:lpstr>Экология Байкала как национальная модель практического решения задач сохранения стратегического ресурса  питьевой воды мирового уровня: правовые основы, оценка эффективности государственного управления, риски и вызовы, системные задачи </vt:lpstr>
      <vt:lpstr>Презентация PowerPoint</vt:lpstr>
      <vt:lpstr>Презентация PowerPoint</vt:lpstr>
      <vt:lpstr>Презентация PowerPoint</vt:lpstr>
      <vt:lpstr>       Преамбула</vt:lpstr>
      <vt:lpstr>       Преамбула</vt:lpstr>
      <vt:lpstr>Байкальский Глобальный Альянс:  1. Содружество  и сотрудничество. 2. Роль байкальского региона, как модельной территории, на которой можно разрабатывать и внедрять эффективные решения, которые будут востребованы во всем мире и будут служить  формированию  Гомо экологикус. </vt:lpstr>
      <vt:lpstr>Презентация PowerPoint</vt:lpstr>
      <vt:lpstr>Презентация PowerPoint</vt:lpstr>
      <vt:lpstr>Презентация PowerPoint</vt:lpstr>
      <vt:lpstr>Презентация PowerPoint</vt:lpstr>
      <vt:lpstr>       Модельная территория  СТРАНЫ</vt:lpstr>
      <vt:lpstr>Исходные предпосылки</vt:lpstr>
      <vt:lpstr> Законотворчество    как концентрированное  и системное  выражение  государственной политики   по формированию «зеленой» экономики» и эффективному решению задач  защиты уникального водного объекта – озера Байкал. </vt:lpstr>
      <vt:lpstr>Байкальский Глобальный Альянс: Правовой аспект: - Содействие формированию экологического и ресурсосберегающего законодательства, отвечающего целям ур Байкальского региона.  - эколоббирование, работа с проектами ФЗ № 175151-6 «О внесении изменений в отдельные законодательные акты Российской Федерации по вопросу Байкальской природной территории, ФЗ «Об особых условиях ускоренного развития Дальнего Востока и Байкальского региона» (по развитию ГЧОП), а также подготовить предложения по целевым подпрограммам в ФЦП по развитию ДВ и БР, принятую в этом году. </vt:lpstr>
      <vt:lpstr>Байкальский Глобальный Альянс: Стратегический   аспект   Определение миссии, целей и задач Байкальского Глобального Альянса, адаптация их и дополнение с  учетом существующих документов  по стратегическим программам и концепциям развития международного, федерального и регионального уровня, в частности, ФЦП по Байкалу, ФЦП ПО развитию ДВ и БР,  СТРАТЕГИИ РАЗВИТИЯ  БАЙКАЛЬСКИХ РЕГИОНОВ.</vt:lpstr>
      <vt:lpstr> Законотворчество    как концентрированное  и системное  выражение  государственной политики   по формированию «зеленой» экономики» и эффективному решению задач  защиты уникального водного объекта – озера Байкал. </vt:lpstr>
      <vt:lpstr>Байкальский Глобальный Альянс:  1. Содружество  и сотрудничество. 2. Роль байкальского региона, как модельной территории, на которой можно разрабатывать и внедрять эффективные решения, которые будут востребованы во всем мире и будут служить  формированию  Гомо экологикус. </vt:lpstr>
      <vt:lpstr>Уровень инновационной активности</vt:lpstr>
      <vt:lpstr>Байкальский глобальный альянс: Инновационная россия – «зеленая экономика»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2012-02-20T21:58:46Z</dcterms:created>
  <dcterms:modified xsi:type="dcterms:W3CDTF">2016-03-22T09:33:58Z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TC103367939990</vt:lpwstr>
  </property>
</Properties>
</file>