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2" r:id="rId2"/>
    <p:sldId id="275" r:id="rId3"/>
    <p:sldId id="267" r:id="rId4"/>
    <p:sldId id="268" r:id="rId5"/>
    <p:sldId id="258" r:id="rId6"/>
    <p:sldId id="259" r:id="rId7"/>
    <p:sldId id="262" r:id="rId8"/>
    <p:sldId id="276" r:id="rId9"/>
    <p:sldId id="269" r:id="rId10"/>
    <p:sldId id="270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2792" autoAdjust="0"/>
  </p:normalViewPr>
  <p:slideViewPr>
    <p:cSldViewPr>
      <p:cViewPr>
        <p:scale>
          <a:sx n="70" d="100"/>
          <a:sy n="70" d="100"/>
        </p:scale>
        <p:origin x="-348" y="-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F8197-3FAB-4333-A2D1-B161CDD81726}" type="datetimeFigureOut">
              <a:rPr lang="ru-RU" smtClean="0"/>
              <a:t>28.03.2017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4BB04-F199-4336-BDCD-E20128C86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312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t>3/28/2017 12:29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0" y="8685213"/>
            <a:ext cx="6172200" cy="457200"/>
          </a:xfrm>
        </p:spPr>
        <p:txBody>
          <a:bodyPr/>
          <a:lstStyle/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sz="5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6172199" y="8685213"/>
            <a:ext cx="684213" cy="457200"/>
          </a:xfrm>
        </p:spPr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E4BB04-F199-4336-BDCD-E20128C8624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51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B79-8E60-447B-81BE-5EB75A707A2C}" type="datetime1">
              <a:rPr lang="ru-RU" smtClean="0"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0431-6AA0-4E94-A4B0-4B1D38817FDD}" type="datetime1">
              <a:rPr lang="ru-RU" smtClean="0"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50E84-8367-4EFA-800C-344CEEEB469B}" type="datetime1">
              <a:rPr lang="ru-RU" smtClean="0"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42548230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D80B2-9F84-4CF8-B600-461C2BD9A36A}" type="datetime1">
              <a:rPr lang="ru-RU" smtClean="0"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19416-FDED-45C7-8A1F-EB21C3606FCB}" type="datetime1">
              <a:rPr lang="ru-RU" smtClean="0"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2BC0C-2BD7-4FF2-876C-279E1EDBE59B}" type="datetime1">
              <a:rPr lang="ru-RU" smtClean="0"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550D-53F2-4609-B2EB-698049A6A952}" type="datetime1">
              <a:rPr lang="ru-RU" smtClean="0"/>
              <a:t>28.03.2017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199C-FCA7-425A-822D-8388F21CD7D8}" type="datetime1">
              <a:rPr lang="ru-RU" smtClean="0"/>
              <a:t>28.03.2017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7456-BB02-4603-AAC2-E0943254893B}" type="datetime1">
              <a:rPr lang="ru-RU" smtClean="0"/>
              <a:t>28.03.2017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33BC4-56E7-4B8A-93A8-37B80CD85B95}" type="datetime1">
              <a:rPr lang="ru-RU" smtClean="0"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7300-C89E-4F93-B83C-69B178AF0398}" type="datetime1">
              <a:rPr lang="ru-RU" smtClean="0"/>
              <a:t>28.03.2017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63DF5-E83B-4D74-94FD-6E532D010ABB}" type="datetime1">
              <a:rPr lang="ru-RU" smtClean="0"/>
              <a:t>28.03.2017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80928"/>
            <a:ext cx="8352928" cy="990600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sz="2800" b="1" dirty="0">
                <a:solidFill>
                  <a:srgbClr val="0070C0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cs typeface="Arial"/>
              </a:rPr>
              <a:t>Роль, нормативное закрепление и регламентация деятельности отраслевых экспертных организаций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cs typeface="Arial"/>
              </a:rPr>
              <a:t>- 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cs typeface="Arial"/>
              </a:rPr>
              <a:t>основанных на членстве некоммерческих организаций - в  закупочной деятельности на примере НП "МОМТ" </a:t>
            </a:r>
            <a:r>
              <a:rPr lang="ru-RU" sz="2800" b="1" dirty="0"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cs typeface="Arial"/>
              </a:rPr>
              <a:t/>
            </a:r>
            <a:br>
              <a:rPr lang="ru-RU" sz="2800" b="1" dirty="0"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cs typeface="Arial"/>
              </a:rPr>
            </a:br>
            <a:endParaRPr lang="ru-RU" sz="5400" b="1" i="0" spc="-150" dirty="0"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137001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800" b="1" dirty="0" err="1">
                <a:solidFill>
                  <a:srgbClr val="0070C0"/>
                </a:solidFill>
              </a:rPr>
              <a:t>Ожгихин</a:t>
            </a:r>
            <a:r>
              <a:rPr lang="ru-RU" sz="2800" b="1" dirty="0">
                <a:solidFill>
                  <a:srgbClr val="0070C0"/>
                </a:solidFill>
              </a:rPr>
              <a:t> Иван Владимирович </a:t>
            </a:r>
            <a:endParaRPr lang="en-US" sz="2800" b="1" dirty="0">
              <a:solidFill>
                <a:srgbClr val="0070C0"/>
              </a:solidFill>
            </a:endParaRPr>
          </a:p>
          <a:p>
            <a:r>
              <a:rPr lang="ru-RU" sz="2800" b="1" dirty="0">
                <a:solidFill>
                  <a:srgbClr val="0070C0"/>
                </a:solidFill>
              </a:rPr>
              <a:t>Президент </a:t>
            </a:r>
            <a:r>
              <a:rPr lang="ru-RU" sz="2800" b="1" dirty="0">
                <a:solidFill>
                  <a:srgbClr val="0070C0"/>
                </a:solidFill>
                <a:cs typeface="Arial"/>
              </a:rPr>
              <a:t>Некоммерческое партнерство</a:t>
            </a:r>
            <a:br>
              <a:rPr lang="ru-RU" sz="2800" b="1" dirty="0">
                <a:solidFill>
                  <a:srgbClr val="0070C0"/>
                </a:solidFill>
                <a:cs typeface="Arial"/>
              </a:rPr>
            </a:br>
            <a:r>
              <a:rPr lang="ru-RU" sz="2800" b="1" dirty="0">
                <a:solidFill>
                  <a:srgbClr val="0070C0"/>
                </a:solidFill>
                <a:cs typeface="Arial"/>
              </a:rPr>
              <a:t>Международное объединение разработчиков, </a:t>
            </a:r>
            <a:br>
              <a:rPr lang="ru-RU" sz="2800" b="1" dirty="0">
                <a:solidFill>
                  <a:srgbClr val="0070C0"/>
                </a:solidFill>
                <a:cs typeface="Arial"/>
              </a:rPr>
            </a:br>
            <a:r>
              <a:rPr lang="ru-RU" sz="2800" b="1" dirty="0">
                <a:solidFill>
                  <a:srgbClr val="0070C0"/>
                </a:solidFill>
                <a:cs typeface="Arial"/>
              </a:rPr>
              <a:t>производителей и пользователей медицинской техники</a:t>
            </a:r>
            <a:br>
              <a:rPr lang="ru-RU" sz="2800" b="1" dirty="0">
                <a:solidFill>
                  <a:srgbClr val="0070C0"/>
                </a:solidFill>
                <a:cs typeface="Arial"/>
              </a:rPr>
            </a:br>
            <a:r>
              <a:rPr lang="ru-RU" sz="2800" b="1" dirty="0">
                <a:solidFill>
                  <a:srgbClr val="0070C0"/>
                </a:solidFill>
                <a:cs typeface="Arial"/>
              </a:rPr>
              <a:t>(НП «МОМТ»)</a:t>
            </a:r>
            <a:endParaRPr lang="ru-RU" sz="2800" b="1" i="0" dirty="0">
              <a:solidFill>
                <a:srgbClr val="0070C0"/>
              </a:solidFill>
            </a:endParaRPr>
          </a:p>
        </p:txBody>
      </p:sp>
      <p:pic>
        <p:nvPicPr>
          <p:cNvPr id="1026" name="Picture 2" descr="IAM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7574" y="219743"/>
            <a:ext cx="1553073" cy="1553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2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945" y="543658"/>
            <a:ext cx="8077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Отраслевой </a:t>
            </a:r>
            <a:r>
              <a:rPr lang="ru-RU" dirty="0"/>
              <a:t>экспертной организацией в промышленности признается некоммерческая </a:t>
            </a:r>
            <a:r>
              <a:rPr lang="ru-RU" dirty="0" smtClean="0"/>
              <a:t>организация </a:t>
            </a:r>
            <a:r>
              <a:rPr lang="ru-RU" dirty="0"/>
              <a:t>при условии ее соответствия требованиям нормативных актов. </a:t>
            </a:r>
            <a:endParaRPr lang="ru-RU" dirty="0" smtClean="0"/>
          </a:p>
          <a:p>
            <a:pPr algn="just"/>
            <a:r>
              <a:rPr lang="ru-RU" dirty="0" smtClean="0"/>
              <a:t>	Для </a:t>
            </a:r>
            <a:r>
              <a:rPr lang="ru-RU" dirty="0"/>
              <a:t>указанных целей необходимо сформировать требования к отраслевым экспертным </a:t>
            </a:r>
            <a:r>
              <a:rPr lang="ru-RU" dirty="0" smtClean="0"/>
              <a:t>организациям </a:t>
            </a:r>
            <a:r>
              <a:rPr lang="ru-RU" dirty="0"/>
              <a:t>и установить их путем утверждения Положения, разработанного </a:t>
            </a:r>
            <a:r>
              <a:rPr lang="ru-RU" dirty="0" smtClean="0"/>
              <a:t>Комитетом </a:t>
            </a:r>
            <a:r>
              <a:rPr lang="ru-RU" dirty="0"/>
              <a:t>Торгово-промышленной палаты Российской Федерации по развитию </a:t>
            </a:r>
            <a:r>
              <a:rPr lang="ru-RU" dirty="0" smtClean="0"/>
              <a:t>системы </a:t>
            </a:r>
            <a:r>
              <a:rPr lang="ru-RU" dirty="0"/>
              <a:t>закупок.</a:t>
            </a:r>
          </a:p>
          <a:p>
            <a:pPr algn="just"/>
            <a:r>
              <a:rPr lang="ru-RU" dirty="0" smtClean="0"/>
              <a:t>	Отраслевые </a:t>
            </a:r>
            <a:r>
              <a:rPr lang="ru-RU" dirty="0"/>
              <a:t>экспертные организации в промышленности вправе взимать </a:t>
            </a:r>
            <a:r>
              <a:rPr lang="ru-RU" dirty="0" smtClean="0"/>
              <a:t>плату за </a:t>
            </a:r>
            <a:r>
              <a:rPr lang="ru-RU" dirty="0"/>
              <a:t>оказываемые услуги.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  <p:pic>
        <p:nvPicPr>
          <p:cNvPr id="2050" name="Picture 2" descr="https://pp.userapi.com/c837635/v837635560/305d2/FG9Cdcf1iJ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545" y="3212976"/>
            <a:ext cx="5550904" cy="325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351722"/>
            <a:ext cx="550524" cy="55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3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491880" y="2780927"/>
            <a:ext cx="5271120" cy="237934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Благодарю </a:t>
            </a:r>
            <a:r>
              <a:rPr lang="ru-RU" dirty="0">
                <a:solidFill>
                  <a:srgbClr val="0070C0"/>
                </a:solidFill>
              </a:rPr>
              <a:t>за внимание 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  <a:p>
            <a:pPr marL="0" indent="0" algn="ctr">
              <a:buNone/>
            </a:pPr>
            <a:r>
              <a:rPr lang="ru-RU" sz="2800" dirty="0">
                <a:solidFill>
                  <a:srgbClr val="0070C0"/>
                </a:solidFill>
              </a:rPr>
              <a:t>Приглашаем всех к </a:t>
            </a:r>
            <a:r>
              <a:rPr lang="ru-RU" sz="2800" dirty="0" smtClean="0">
                <a:solidFill>
                  <a:srgbClr val="0070C0"/>
                </a:solidFill>
              </a:rPr>
              <a:t>сотрудничеству</a:t>
            </a:r>
            <a:endParaRPr lang="ru-RU" sz="28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+</a:t>
            </a:r>
            <a:r>
              <a:rPr lang="en-US" sz="2000" dirty="0">
                <a:solidFill>
                  <a:srgbClr val="0070C0"/>
                </a:solidFill>
              </a:rPr>
              <a:t>7 495  308 22 07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70C0"/>
                </a:solidFill>
              </a:rPr>
              <a:t>e-mail: momt@mail.ru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672" y="2564905"/>
            <a:ext cx="2298935" cy="231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234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058" y="188640"/>
            <a:ext cx="790334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	</a:t>
            </a:r>
            <a:r>
              <a:rPr lang="ru-RU" sz="1600" b="1" dirty="0" smtClean="0">
                <a:solidFill>
                  <a:schemeClr val="accent6"/>
                </a:solidFill>
              </a:rPr>
              <a:t>Некоммерческое </a:t>
            </a:r>
            <a:r>
              <a:rPr lang="ru-RU" sz="1600" b="1" dirty="0">
                <a:solidFill>
                  <a:schemeClr val="accent6"/>
                </a:solidFill>
              </a:rPr>
              <a:t>партнерство «Международное объединение разработчиков, производителей и пользователей медицинской техники» </a:t>
            </a:r>
            <a:r>
              <a:rPr lang="ru-RU" sz="1600" dirty="0"/>
              <a:t>(НП «МОМТ») </a:t>
            </a:r>
            <a:r>
              <a:rPr lang="ru-RU" sz="1600" dirty="0" smtClean="0"/>
              <a:t>действует </a:t>
            </a:r>
            <a:r>
              <a:rPr lang="ru-RU" sz="1600" dirty="0"/>
              <a:t>с 1991 года. </a:t>
            </a:r>
            <a:endParaRPr lang="ru-RU" sz="1600" dirty="0" smtClean="0"/>
          </a:p>
          <a:p>
            <a:pPr algn="just"/>
            <a:r>
              <a:rPr lang="ru-RU" sz="1600" dirty="0" smtClean="0"/>
              <a:t>Целью </a:t>
            </a:r>
            <a:r>
              <a:rPr lang="ru-RU" sz="1600" dirty="0"/>
              <a:t>общественной организации явилось объединение научных и производственных сил для решения вопросов, связанных с развитием медицинской промышленности. </a:t>
            </a:r>
            <a:endParaRPr lang="ru-RU" sz="1600" dirty="0" smtClean="0"/>
          </a:p>
          <a:p>
            <a:pPr algn="just"/>
            <a:endParaRPr lang="ru-RU" sz="1600" dirty="0" smtClean="0"/>
          </a:p>
          <a:p>
            <a:pPr algn="just"/>
            <a:r>
              <a:rPr lang="ru-RU" sz="1600" b="1" dirty="0">
                <a:solidFill>
                  <a:schemeClr val="accent6"/>
                </a:solidFill>
              </a:rPr>
              <a:t>Целью</a:t>
            </a:r>
            <a:r>
              <a:rPr lang="ru-RU" sz="1600" dirty="0">
                <a:solidFill>
                  <a:srgbClr val="000000"/>
                </a:solidFill>
              </a:rPr>
              <a:t> общественной организации явилось объединение научных и производственных сил для решения вопросов, связанных с развитием медицинской промышленности. </a:t>
            </a:r>
            <a:endParaRPr lang="ru-RU" sz="1600" dirty="0" smtClean="0">
              <a:solidFill>
                <a:srgbClr val="000000"/>
              </a:solidFill>
            </a:endParaRPr>
          </a:p>
          <a:p>
            <a:pPr algn="just"/>
            <a:r>
              <a:rPr lang="ru-RU" sz="1600" dirty="0"/>
              <a:t>В настоящее время наше объединение объединило важнейших разработчиков, производителей медицинских изделий, сервисных организаций, ассоциаций</a:t>
            </a:r>
            <a:r>
              <a:rPr lang="ru-RU" sz="1600" b="1" dirty="0"/>
              <a:t>, более 150 компаний России</a:t>
            </a:r>
            <a:r>
              <a:rPr lang="ru-RU" sz="1600" dirty="0"/>
              <a:t>, Германии, Украины, Словакии, Чехии, Республики Беларусь, Болгарии, Македонии, и обеспечивает поставку медицинских изделий учреждениям здравоохранения, в том числе ряд высокотехнологичных изделий </a:t>
            </a:r>
            <a:r>
              <a:rPr lang="ru-RU" sz="1600" b="1" dirty="0"/>
              <a:t>(более 5000 наименований медицинских изделий</a:t>
            </a:r>
            <a:r>
              <a:rPr lang="ru-RU" sz="1600" b="1" dirty="0" smtClean="0"/>
              <a:t>).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/>
              <a:t>Опыт показал, что </a:t>
            </a:r>
            <a:r>
              <a:rPr lang="ru-RU" sz="1600" b="1" dirty="0"/>
              <a:t>объединенными усилиями </a:t>
            </a:r>
            <a:r>
              <a:rPr lang="ru-RU" sz="1600" dirty="0"/>
              <a:t>удается решить целый ряд задач, связанных с разработкой и утверждением необходимых промышленности законодательных актов, расширением медицинского рынка, повышением конкурентоспособности производителей стран ЕАЭС, поддержкой их в существующих рыночных условиях, рядом принципиальных вопросов, связанных с взаимоотношением с государственными органами в области обращения медицинских изделий, и др. важных задач. </a:t>
            </a:r>
          </a:p>
          <a:p>
            <a:pPr algn="just">
              <a:buClr>
                <a:srgbClr val="000000"/>
              </a:buClr>
            </a:pPr>
            <a:endParaRPr lang="ru-RU" sz="1600" dirty="0">
              <a:solidFill>
                <a:srgbClr val="000000"/>
              </a:solidFill>
            </a:endParaRPr>
          </a:p>
          <a:p>
            <a:pPr algn="just">
              <a:buClr>
                <a:srgbClr val="000000"/>
              </a:buClr>
            </a:pPr>
            <a:r>
              <a:rPr lang="ru-RU" sz="1600" dirty="0">
                <a:solidFill>
                  <a:srgbClr val="000000"/>
                </a:solidFill>
              </a:rPr>
              <a:t>Наше объединение активно трудится </a:t>
            </a:r>
            <a:r>
              <a:rPr lang="ru-RU" sz="1600" dirty="0" smtClean="0">
                <a:solidFill>
                  <a:srgbClr val="000000"/>
                </a:solidFill>
              </a:rPr>
              <a:t>совместно с Государственной Думой, Союзом </a:t>
            </a:r>
            <a:r>
              <a:rPr lang="ru-RU" sz="1600" dirty="0">
                <a:solidFill>
                  <a:srgbClr val="000000"/>
                </a:solidFill>
              </a:rPr>
              <a:t>ассоциаций и предприятий медицинской промышленности РФ, РСПП, и др. </a:t>
            </a:r>
            <a:r>
              <a:rPr lang="ru-RU" sz="1600" dirty="0" smtClean="0">
                <a:solidFill>
                  <a:srgbClr val="000000"/>
                </a:solidFill>
              </a:rPr>
              <a:t>организациями.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416" y="351722"/>
            <a:ext cx="550524" cy="5536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058" y="3397578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53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506" y="580933"/>
            <a:ext cx="80529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/>
                </a:solidFill>
              </a:rPr>
              <a:t>НП «МОМТ» </a:t>
            </a:r>
            <a:r>
              <a:rPr lang="ru-RU" dirty="0"/>
              <a:t>развивает, </a:t>
            </a:r>
            <a:r>
              <a:rPr lang="ru-RU" dirty="0" smtClean="0"/>
              <a:t>получивший </a:t>
            </a:r>
            <a:r>
              <a:rPr lang="ru-RU" dirty="0"/>
              <a:t>одобрение органами исполнительной власти и непрерывно пополняемый </a:t>
            </a:r>
            <a:r>
              <a:rPr lang="ru-RU" dirty="0" smtClean="0"/>
              <a:t>портал </a:t>
            </a:r>
            <a:r>
              <a:rPr lang="ru-RU" b="1" dirty="0">
                <a:solidFill>
                  <a:schemeClr val="accent6"/>
                </a:solidFill>
              </a:rPr>
              <a:t>«Медицинские изделия</a:t>
            </a:r>
            <a:r>
              <a:rPr lang="ru-RU" b="1" dirty="0" smtClean="0">
                <a:solidFill>
                  <a:schemeClr val="accent6"/>
                </a:solidFill>
              </a:rPr>
              <a:t>»</a:t>
            </a:r>
            <a:r>
              <a:rPr lang="ru-RU" dirty="0" smtClean="0"/>
              <a:t>, </a:t>
            </a:r>
            <a:r>
              <a:rPr lang="ru-RU" dirty="0"/>
              <a:t>где специалисты, занятые </a:t>
            </a:r>
            <a:r>
              <a:rPr lang="ru-RU" dirty="0" smtClean="0"/>
              <a:t>в </a:t>
            </a:r>
            <a:r>
              <a:rPr lang="ru-RU" dirty="0"/>
              <a:t>сфере обращения медицинских изделий, могут ознакомиться с каталогом </a:t>
            </a:r>
            <a:r>
              <a:rPr lang="ru-RU" dirty="0" smtClean="0"/>
              <a:t>медицинских изделий </a:t>
            </a:r>
            <a:r>
              <a:rPr lang="ru-RU" dirty="0"/>
              <a:t>и получить профессиональную </a:t>
            </a:r>
            <a:r>
              <a:rPr lang="ru-RU" dirty="0" smtClean="0"/>
              <a:t>консультацию </a:t>
            </a:r>
            <a:r>
              <a:rPr lang="ru-RU" dirty="0"/>
              <a:t>по медицинским приборам и оборудованию. Для получения этих </a:t>
            </a:r>
            <a:r>
              <a:rPr lang="ru-RU" dirty="0" smtClean="0"/>
              <a:t>консультаций </a:t>
            </a:r>
            <a:r>
              <a:rPr lang="ru-RU" dirty="0"/>
              <a:t>организован экспертный совет </a:t>
            </a:r>
            <a:r>
              <a:rPr lang="ru-RU" b="1" dirty="0">
                <a:solidFill>
                  <a:schemeClr val="accent6"/>
                </a:solidFill>
              </a:rPr>
              <a:t>НП «МОМТ»</a:t>
            </a:r>
            <a:r>
              <a:rPr lang="ru-RU" dirty="0"/>
              <a:t>, структурированный по </a:t>
            </a:r>
            <a:r>
              <a:rPr lang="ru-RU" dirty="0" smtClean="0"/>
              <a:t>различным </a:t>
            </a:r>
            <a:r>
              <a:rPr lang="ru-RU" dirty="0"/>
              <a:t>областям применения медицинских изделий. В состав каждой из </a:t>
            </a:r>
            <a:r>
              <a:rPr lang="ru-RU" dirty="0" smtClean="0"/>
              <a:t>рабочих </a:t>
            </a:r>
            <a:r>
              <a:rPr lang="ru-RU" dirty="0"/>
              <a:t>групп совета входят ведущие медицинские специалисты и специалисты в </a:t>
            </a:r>
            <a:r>
              <a:rPr lang="ru-RU" dirty="0" smtClean="0"/>
              <a:t>области </a:t>
            </a:r>
            <a:r>
              <a:rPr lang="ru-RU" dirty="0"/>
              <a:t>разработки, производства и продвижения  медицинских изделий. 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5" r="26689" b="16325"/>
          <a:stretch/>
        </p:blipFill>
        <p:spPr>
          <a:xfrm>
            <a:off x="2771800" y="3356991"/>
            <a:ext cx="6301984" cy="338174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3506" y="4293096"/>
            <a:ext cx="2647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http://medical-device.ru/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351722"/>
            <a:ext cx="550524" cy="55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1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351722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	Совет оказывает профессиональную поддержку медицинским учреждениям при организации аукционов и дает по запросу экспертные заключения для аукционных комиссий и органов ФАС. </a:t>
            </a:r>
          </a:p>
          <a:p>
            <a:pPr algn="just"/>
            <a:r>
              <a:rPr lang="ru-RU" sz="1600" dirty="0" smtClean="0"/>
              <a:t>Формирование экспертного сообщества в виде общественной экспертной организации жизненно важное для отрасли предприятие, так как активное участие профессионалов в регулировании в сфере обращения медицинских изделий – единственно возможный путь сохранения и дальнейшего развития медицинской промышленности</a:t>
            </a:r>
            <a:r>
              <a:rPr lang="ru-RU" sz="1600" dirty="0" smtClean="0"/>
              <a:t>.</a:t>
            </a:r>
          </a:p>
          <a:p>
            <a:pPr algn="just"/>
            <a:r>
              <a:rPr lang="ru-RU" sz="1600" dirty="0"/>
              <a:t>В соответствии с соглашением </a:t>
            </a:r>
            <a:r>
              <a:rPr lang="ru-RU" sz="1600" dirty="0" smtClean="0"/>
              <a:t>с </a:t>
            </a:r>
            <a:r>
              <a:rPr lang="ru-RU" sz="1600" b="1" dirty="0" smtClean="0">
                <a:solidFill>
                  <a:schemeClr val="accent6"/>
                </a:solidFill>
              </a:rPr>
              <a:t>ФГБУ "Центр </a:t>
            </a:r>
            <a:r>
              <a:rPr lang="ru-RU" sz="1600" b="1" dirty="0">
                <a:solidFill>
                  <a:schemeClr val="accent6"/>
                </a:solidFill>
              </a:rPr>
              <a:t>мониторинга и клинико-экономической экспертизы"</a:t>
            </a:r>
            <a:r>
              <a:rPr lang="ru-RU" sz="1600" dirty="0"/>
              <a:t> </a:t>
            </a:r>
            <a:r>
              <a:rPr lang="ru-RU" sz="1600" dirty="0">
                <a:solidFill>
                  <a:schemeClr val="accent6"/>
                </a:solidFill>
              </a:rPr>
              <a:t>Федеральной службы по надзору в сфере </a:t>
            </a:r>
            <a:r>
              <a:rPr lang="ru-RU" sz="1600" dirty="0" smtClean="0">
                <a:solidFill>
                  <a:schemeClr val="accent6"/>
                </a:solidFill>
              </a:rPr>
              <a:t>здравоохранения  и </a:t>
            </a:r>
            <a:r>
              <a:rPr lang="ru-RU" sz="1600" dirty="0">
                <a:solidFill>
                  <a:schemeClr val="accent6"/>
                </a:solidFill>
              </a:rPr>
              <a:t>ФГБУ </a:t>
            </a:r>
            <a:r>
              <a:rPr lang="ru-RU" sz="1600" dirty="0" smtClean="0">
                <a:solidFill>
                  <a:schemeClr val="accent6"/>
                </a:solidFill>
              </a:rPr>
              <a:t>«Всероссийским научно-исследовательским и испытательным институтом медицинской техники»</a:t>
            </a:r>
            <a:r>
              <a:rPr lang="ru-RU" sz="1600" dirty="0">
                <a:solidFill>
                  <a:schemeClr val="accent6"/>
                </a:solidFill>
              </a:rPr>
              <a:t> </a:t>
            </a:r>
            <a:r>
              <a:rPr lang="ru-RU" sz="1600" dirty="0">
                <a:solidFill>
                  <a:schemeClr val="accent6"/>
                </a:solidFill>
              </a:rPr>
              <a:t> Федеральной службы по надзору в сфере здравоохранения</a:t>
            </a:r>
            <a:r>
              <a:rPr lang="ru-RU" sz="1600" dirty="0" smtClean="0">
                <a:solidFill>
                  <a:schemeClr val="accent6"/>
                </a:solidFill>
              </a:rPr>
              <a:t> </a:t>
            </a:r>
            <a:r>
              <a:rPr lang="ru-RU" sz="1600" dirty="0" smtClean="0"/>
              <a:t>создаются </a:t>
            </a:r>
            <a:r>
              <a:rPr lang="ru-RU" sz="1600" dirty="0"/>
              <a:t>рабочие группы привлекаемых научных </a:t>
            </a:r>
            <a:r>
              <a:rPr lang="ru-RU" sz="1600" dirty="0" smtClean="0"/>
              <a:t>консультантов.</a:t>
            </a:r>
            <a:endParaRPr lang="ru-RU" sz="1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416" y="351722"/>
            <a:ext cx="550524" cy="553671"/>
          </a:xfrm>
          <a:prstGeom prst="rect">
            <a:avLst/>
          </a:prstGeom>
        </p:spPr>
      </p:pic>
      <p:pic>
        <p:nvPicPr>
          <p:cNvPr id="8" name="IMG_1503.jpeg"/>
          <p:cNvPicPr>
            <a:picLocks noChangeAspect="1"/>
          </p:cNvPicPr>
          <p:nvPr/>
        </p:nvPicPr>
        <p:blipFill>
          <a:blip r:embed="rId3">
            <a:extLst/>
          </a:blip>
          <a:srcRect l="13284" t="4188" r="13284" b="12890"/>
          <a:stretch>
            <a:fillRect/>
          </a:stretch>
        </p:blipFill>
        <p:spPr>
          <a:xfrm>
            <a:off x="342934" y="3465959"/>
            <a:ext cx="3621833" cy="30674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767" y="3465959"/>
            <a:ext cx="4601169" cy="30674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34" y="6546427"/>
            <a:ext cx="84055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Подписание соглашений о сотрудничестве с </a:t>
            </a:r>
            <a:r>
              <a:rPr lang="ru-RU" sz="1100" dirty="0"/>
              <a:t>ФГБУ «ЦМИКЭЭ» </a:t>
            </a:r>
            <a:r>
              <a:rPr lang="ru-RU" sz="1100" dirty="0" smtClean="0"/>
              <a:t>Росздравнадзора и ФГБУ </a:t>
            </a:r>
            <a:r>
              <a:rPr lang="ru-RU" sz="1100" dirty="0"/>
              <a:t>«</a:t>
            </a:r>
            <a:r>
              <a:rPr lang="ru-RU" sz="1100" dirty="0" smtClean="0"/>
              <a:t>ВНИИИМТ»</a:t>
            </a:r>
            <a:r>
              <a:rPr lang="ru-RU" sz="1100" dirty="0"/>
              <a:t> </a:t>
            </a:r>
            <a:r>
              <a:rPr lang="ru-RU" sz="1100" dirty="0" smtClean="0"/>
              <a:t>Росздравнадзора 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12014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525" y="764704"/>
            <a:ext cx="77038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Одним </a:t>
            </a:r>
            <a:r>
              <a:rPr lang="ru-RU" dirty="0"/>
              <a:t>из действенных правовых средств обеспечения законности в </a:t>
            </a:r>
            <a:r>
              <a:rPr lang="ru-RU" dirty="0" smtClean="0"/>
              <a:t>сфере государственных </a:t>
            </a:r>
            <a:r>
              <a:rPr lang="ru-RU" dirty="0"/>
              <a:t>закупок вообще и для нужд других участников рынка </a:t>
            </a:r>
            <a:r>
              <a:rPr lang="ru-RU" dirty="0" smtClean="0"/>
              <a:t>является предусмотренное </a:t>
            </a:r>
            <a:r>
              <a:rPr lang="ru-RU" dirty="0"/>
              <a:t>законодательством проведение экспертиз</a:t>
            </a:r>
            <a:r>
              <a:rPr lang="ru-RU" dirty="0" smtClean="0"/>
              <a:t>.  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	Экспертизы </a:t>
            </a:r>
            <a:r>
              <a:rPr lang="ru-RU" dirty="0"/>
              <a:t>в сфере государственных закупок по области (характеру) применяемых </a:t>
            </a:r>
            <a:r>
              <a:rPr lang="ru-RU" dirty="0" smtClean="0"/>
              <a:t>специальных </a:t>
            </a:r>
            <a:r>
              <a:rPr lang="ru-RU" dirty="0"/>
              <a:t>знаний подразделяются следующим </a:t>
            </a:r>
            <a:r>
              <a:rPr lang="ru-RU" dirty="0" smtClean="0"/>
              <a:t>образом: </a:t>
            </a:r>
          </a:p>
        </p:txBody>
      </p:sp>
      <p:pic>
        <p:nvPicPr>
          <p:cNvPr id="13314" name="Picture 2" descr="https://pp.userapi.com/c837635/v837635644/2b272/jm72FBTWW6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5"/>
          <a:stretch/>
        </p:blipFill>
        <p:spPr bwMode="auto">
          <a:xfrm>
            <a:off x="5174712" y="3789039"/>
            <a:ext cx="3684296" cy="215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6416" y="351722"/>
            <a:ext cx="550524" cy="5536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8525" y="3356991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 algn="just">
              <a:buFont typeface="Arial" pitchFamily="34" charset="0"/>
              <a:buChar char="•"/>
            </a:pPr>
            <a:r>
              <a:rPr lang="ru-RU" b="1" dirty="0"/>
              <a:t>Экспертиза конкурсной документации, заявок на участие в конкурсах, соответствия участников конкурсов дополнительным </a:t>
            </a:r>
            <a:r>
              <a:rPr lang="ru-RU" b="1" dirty="0" smtClean="0"/>
              <a:t>требованиям;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/>
              <a:t>Экспертиза поставленного товара, выполненной работы или оказанной услуги</a:t>
            </a:r>
            <a:r>
              <a:rPr lang="ru-RU" b="1" dirty="0" smtClean="0"/>
              <a:t>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b="1" dirty="0"/>
              <a:t>Правовая</a:t>
            </a:r>
            <a:r>
              <a:rPr lang="ru-RU" b="1" dirty="0" smtClean="0"/>
              <a:t>;</a:t>
            </a:r>
            <a:endParaRPr lang="ru-RU" b="1" dirty="0"/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b="1" dirty="0" smtClean="0"/>
              <a:t>Антикоррупционная.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8005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2" y="548680"/>
            <a:ext cx="80648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Субъектами</a:t>
            </a:r>
            <a:r>
              <a:rPr lang="ru-RU" dirty="0"/>
              <a:t>, осуществляющими экспертизу конкурсной документации, поставленных </a:t>
            </a:r>
            <a:r>
              <a:rPr lang="ru-RU" dirty="0" smtClean="0"/>
              <a:t>товаров</a:t>
            </a:r>
            <a:r>
              <a:rPr lang="ru-RU" dirty="0"/>
              <a:t>, </a:t>
            </a:r>
            <a:r>
              <a:rPr lang="ru-RU" dirty="0" smtClean="0"/>
              <a:t>выполненных </a:t>
            </a:r>
            <a:r>
              <a:rPr lang="ru-RU" dirty="0"/>
              <a:t>работ и оказанных услуг, </a:t>
            </a:r>
            <a:r>
              <a:rPr lang="ru-RU" dirty="0" smtClean="0"/>
              <a:t>согласно </a:t>
            </a:r>
            <a:r>
              <a:rPr lang="ru-RU" b="1" dirty="0" smtClean="0">
                <a:solidFill>
                  <a:schemeClr val="accent6"/>
                </a:solidFill>
              </a:rPr>
              <a:t>Федеральному </a:t>
            </a:r>
            <a:r>
              <a:rPr lang="ru-RU" b="1" dirty="0">
                <a:solidFill>
                  <a:schemeClr val="accent6"/>
                </a:solidFill>
              </a:rPr>
              <a:t>закону "О </a:t>
            </a:r>
            <a:r>
              <a:rPr lang="ru-RU" b="1" dirty="0" smtClean="0">
                <a:solidFill>
                  <a:schemeClr val="accent6"/>
                </a:solidFill>
              </a:rPr>
              <a:t>контрактной системе </a:t>
            </a:r>
            <a:r>
              <a:rPr lang="ru-RU" b="1" dirty="0">
                <a:solidFill>
                  <a:schemeClr val="accent6"/>
                </a:solidFill>
              </a:rPr>
              <a:t>в сфере закупок товаров, работ, услуг для обеспечения государственных и </a:t>
            </a:r>
            <a:r>
              <a:rPr lang="ru-RU" b="1" dirty="0" smtClean="0">
                <a:solidFill>
                  <a:schemeClr val="accent6"/>
                </a:solidFill>
              </a:rPr>
              <a:t>муниципальных </a:t>
            </a:r>
            <a:r>
              <a:rPr lang="ru-RU" b="1" dirty="0">
                <a:solidFill>
                  <a:schemeClr val="accent6"/>
                </a:solidFill>
              </a:rPr>
              <a:t>нужд" от 5 апреля 2013 г. N 44-ФЗ</a:t>
            </a:r>
            <a:r>
              <a:rPr lang="ru-RU" b="1" dirty="0"/>
              <a:t> </a:t>
            </a:r>
            <a:r>
              <a:rPr lang="ru-RU" dirty="0"/>
              <a:t>(далее - Закон о контрактной </a:t>
            </a:r>
            <a:r>
              <a:rPr lang="ru-RU" dirty="0" smtClean="0"/>
              <a:t>системе</a:t>
            </a:r>
            <a:r>
              <a:rPr lang="ru-RU" dirty="0"/>
              <a:t>), являются эксперты и </a:t>
            </a:r>
            <a:r>
              <a:rPr lang="ru-RU" dirty="0" smtClean="0"/>
              <a:t>экспертные организации</a:t>
            </a:r>
            <a:r>
              <a:rPr lang="ru-RU" dirty="0"/>
              <a:t>. Кроме того, заказчик </a:t>
            </a:r>
            <a:r>
              <a:rPr lang="ru-RU" dirty="0" smtClean="0"/>
              <a:t>вправе </a:t>
            </a:r>
            <a:r>
              <a:rPr lang="ru-RU" dirty="0"/>
              <a:t>в определенных случаях осуществлять </a:t>
            </a:r>
            <a:r>
              <a:rPr lang="ru-RU" dirty="0" smtClean="0"/>
              <a:t>такую экспертизу своими силами.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80928"/>
            <a:ext cx="47525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Из </a:t>
            </a:r>
            <a:r>
              <a:rPr lang="ru-RU" dirty="0"/>
              <a:t>понятий </a:t>
            </a:r>
            <a:r>
              <a:rPr lang="ru-RU" b="1" dirty="0"/>
              <a:t>эксперта, экспертной организации,</a:t>
            </a:r>
            <a:r>
              <a:rPr lang="ru-RU" dirty="0"/>
              <a:t> которые даны в различных энциклопедических словарях, следует, что одно из требований, предъявляемых к ним, - это </a:t>
            </a:r>
            <a:r>
              <a:rPr lang="ru-RU" b="1" dirty="0"/>
              <a:t>обладание специальными познаниями, опытом, квалификацией в отношении предмета экспертизы.</a:t>
            </a:r>
            <a:r>
              <a:rPr lang="ru-RU" dirty="0"/>
              <a:t> Однако необходимо иметь в виду, что Закон о контрактной системе не конкретизирует требования к экспертам по уровню образования, квалификации или по имеющемуся опыту работы.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780928"/>
            <a:ext cx="3048000" cy="304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416" y="351722"/>
            <a:ext cx="550524" cy="55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80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988" y="404664"/>
            <a:ext cx="8568951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b="1" dirty="0" smtClean="0"/>
              <a:t>Также </a:t>
            </a:r>
            <a:r>
              <a:rPr lang="ru-RU" sz="2000" b="1" dirty="0"/>
              <a:t>следует отметить</a:t>
            </a:r>
            <a:r>
              <a:rPr lang="ru-RU" sz="2000" b="1" dirty="0" smtClean="0"/>
              <a:t>:</a:t>
            </a:r>
          </a:p>
          <a:p>
            <a:pPr algn="just"/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6"/>
                </a:solidFill>
              </a:rPr>
              <a:t>Заказчики медицинских изделий </a:t>
            </a:r>
            <a:r>
              <a:rPr lang="ru-RU" dirty="0" smtClean="0"/>
              <a:t>не всегда имеют нужную информацию о характеристиках </a:t>
            </a:r>
            <a:r>
              <a:rPr lang="ru-RU" dirty="0"/>
              <a:t>необходимых им изделий, во многих случаях они не осведомлены </a:t>
            </a:r>
            <a:r>
              <a:rPr lang="ru-RU" dirty="0" smtClean="0"/>
              <a:t>о </a:t>
            </a:r>
            <a:r>
              <a:rPr lang="ru-RU" dirty="0"/>
              <a:t>новых изделиях на основе современных </a:t>
            </a:r>
            <a:r>
              <a:rPr lang="ru-RU" dirty="0" smtClean="0"/>
              <a:t>технологий. Поэтому </a:t>
            </a:r>
            <a:r>
              <a:rPr lang="ru-RU" dirty="0"/>
              <a:t>заказчики </a:t>
            </a:r>
            <a:r>
              <a:rPr lang="ru-RU" dirty="0" smtClean="0"/>
              <a:t>нуждаются </a:t>
            </a:r>
            <a:r>
              <a:rPr lang="ru-RU" dirty="0"/>
              <a:t>в независимых и профессиональных информационных </a:t>
            </a:r>
            <a:r>
              <a:rPr lang="ru-RU" dirty="0" smtClean="0"/>
              <a:t>источниках, в </a:t>
            </a:r>
            <a:r>
              <a:rPr lang="ru-RU" dirty="0"/>
              <a:t>которых они могли бы получать систематизированную и постоянно обновляемую </a:t>
            </a:r>
            <a:r>
              <a:rPr lang="ru-RU" dirty="0" smtClean="0"/>
              <a:t>информацию </a:t>
            </a:r>
            <a:r>
              <a:rPr lang="ru-RU" dirty="0"/>
              <a:t>о медицинских изделиях и их сравнительных характеристиках для </a:t>
            </a:r>
            <a:r>
              <a:rPr lang="ru-RU" dirty="0" smtClean="0"/>
              <a:t>обоснованного </a:t>
            </a:r>
            <a:r>
              <a:rPr lang="ru-RU" dirty="0"/>
              <a:t>выбора требуемой продукции</a:t>
            </a:r>
            <a:r>
              <a:rPr lang="ru-RU" dirty="0" smtClean="0"/>
              <a:t>;</a:t>
            </a:r>
          </a:p>
          <a:p>
            <a:pPr marL="285750" lvl="0" indent="-285750" algn="just">
              <a:buFont typeface="Arial" pitchFamily="34" charset="0"/>
              <a:buChar char="•"/>
            </a:pP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/>
              <a:t>Информация </a:t>
            </a:r>
            <a:r>
              <a:rPr lang="ru-RU" dirty="0"/>
              <a:t>об </a:t>
            </a:r>
            <a:r>
              <a:rPr lang="ru-RU" b="1" dirty="0">
                <a:solidFill>
                  <a:schemeClr val="accent6"/>
                </a:solidFill>
              </a:rPr>
              <a:t>отечественных медицинских изделиях</a:t>
            </a:r>
            <a:r>
              <a:rPr lang="ru-RU" dirty="0" smtClean="0"/>
              <a:t>, с учетом </a:t>
            </a:r>
            <a:r>
              <a:rPr lang="ru-RU" dirty="0" smtClean="0"/>
              <a:t>Постановления </a:t>
            </a:r>
            <a:r>
              <a:rPr lang="ru-RU" dirty="0"/>
              <a:t>Правительства РФ от 30 ноября 2016 г. N 1268 "О внесении изменений в перечень отдельных видов медицинских изделий, происходящих из иностранных государств, в отношении которых устанавливаются ограничения допуска для целей осуществления закупок для обеспечения государственных и муниципальных </a:t>
            </a:r>
            <a:r>
              <a:rPr lang="ru-RU" dirty="0" smtClean="0"/>
              <a:t>нужд« </a:t>
            </a:r>
            <a:r>
              <a:rPr lang="ru-RU" dirty="0" smtClean="0"/>
              <a:t>особенно импортозамещающих и имеющих основные функциональные характеристики, не уступающие зарубежным аналогам, часто малоизвестна медицинским специалистам, в то время как активная и дорогостоящая маркетинговая деятельность зарубежных компаний способствует продвижению их продукции на российский рынок.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416" y="351722"/>
            <a:ext cx="550524" cy="55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37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776933"/>
            <a:ext cx="8136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/>
                </a:solidFill>
              </a:rPr>
              <a:t>Предлагаем </a:t>
            </a:r>
            <a:r>
              <a:rPr lang="ru-RU" b="1" dirty="0">
                <a:solidFill>
                  <a:schemeClr val="accent6"/>
                </a:solidFill>
              </a:rPr>
              <a:t>Комитету Торгово-промышленной палаты Российской Федерации по </a:t>
            </a:r>
            <a:r>
              <a:rPr lang="ru-RU" b="1" dirty="0" smtClean="0">
                <a:solidFill>
                  <a:schemeClr val="accent6"/>
                </a:solidFill>
              </a:rPr>
              <a:t>развитию </a:t>
            </a:r>
            <a:r>
              <a:rPr lang="ru-RU" b="1" dirty="0">
                <a:solidFill>
                  <a:schemeClr val="accent6"/>
                </a:solidFill>
              </a:rPr>
              <a:t>системы </a:t>
            </a:r>
            <a:r>
              <a:rPr lang="ru-RU" b="1" dirty="0" smtClean="0">
                <a:solidFill>
                  <a:schemeClr val="accent6"/>
                </a:solidFill>
              </a:rPr>
              <a:t>закупок</a:t>
            </a:r>
            <a:r>
              <a:rPr lang="ru-RU" b="1" dirty="0"/>
              <a:t>,</a:t>
            </a:r>
            <a:r>
              <a:rPr lang="ru-RU" dirty="0" smtClean="0"/>
              <a:t> </a:t>
            </a:r>
            <a:r>
              <a:rPr lang="ru-RU" dirty="0"/>
              <a:t>в целях повышения эффективности реализации мер </a:t>
            </a:r>
            <a:r>
              <a:rPr lang="ru-RU" dirty="0" smtClean="0"/>
              <a:t>по </a:t>
            </a:r>
            <a:r>
              <a:rPr lang="ru-RU" dirty="0"/>
              <a:t>реформированию и развитию системы закупок товаров, работ, услуг для </a:t>
            </a:r>
            <a:r>
              <a:rPr lang="ru-RU" dirty="0" smtClean="0"/>
              <a:t>обеспечения </a:t>
            </a:r>
            <a:r>
              <a:rPr lang="ru-RU" dirty="0"/>
              <a:t>государственных и муниципальных нужд, закупок товаров, работ, </a:t>
            </a:r>
            <a:r>
              <a:rPr lang="ru-RU" dirty="0" smtClean="0"/>
              <a:t>услуг </a:t>
            </a:r>
            <a:r>
              <a:rPr lang="ru-RU" dirty="0"/>
              <a:t>государственными компаниями, естественными монополиями и иными </a:t>
            </a:r>
            <a:r>
              <a:rPr lang="ru-RU" dirty="0" smtClean="0"/>
              <a:t>юридическими </a:t>
            </a:r>
            <a:r>
              <a:rPr lang="ru-RU" dirty="0"/>
              <a:t>лицами, на которых распространяются положения </a:t>
            </a:r>
            <a:r>
              <a:rPr lang="ru-RU" b="1" dirty="0">
                <a:solidFill>
                  <a:schemeClr val="accent6"/>
                </a:solidFill>
              </a:rPr>
              <a:t>Федерального </a:t>
            </a:r>
            <a:r>
              <a:rPr lang="ru-RU" b="1" dirty="0" smtClean="0">
                <a:solidFill>
                  <a:schemeClr val="accent6"/>
                </a:solidFill>
              </a:rPr>
              <a:t>закона </a:t>
            </a:r>
            <a:r>
              <a:rPr lang="ru-RU" b="1" dirty="0">
                <a:solidFill>
                  <a:schemeClr val="accent6"/>
                </a:solidFill>
              </a:rPr>
              <a:t>от 20 июля 2011 года № 223-ФЗ «О закупках товаров, работ, услуг </a:t>
            </a:r>
            <a:r>
              <a:rPr lang="ru-RU" b="1" dirty="0" smtClean="0">
                <a:solidFill>
                  <a:schemeClr val="accent6"/>
                </a:solidFill>
              </a:rPr>
              <a:t>отдельными </a:t>
            </a:r>
            <a:r>
              <a:rPr lang="ru-RU" b="1" dirty="0">
                <a:solidFill>
                  <a:schemeClr val="accent6"/>
                </a:solidFill>
              </a:rPr>
              <a:t>видами юридических лиц»</a:t>
            </a:r>
            <a:r>
              <a:rPr lang="ru-RU" dirty="0"/>
              <a:t>, а также электронных торгов, </a:t>
            </a:r>
            <a:r>
              <a:rPr lang="ru-RU" b="1" dirty="0">
                <a:solidFill>
                  <a:schemeClr val="accent6"/>
                </a:solidFill>
              </a:rPr>
              <a:t>НП «МОМТ» </a:t>
            </a:r>
            <a:r>
              <a:rPr lang="ru-RU" b="1" dirty="0" smtClean="0">
                <a:solidFill>
                  <a:schemeClr val="accent6"/>
                </a:solidFill>
              </a:rPr>
              <a:t>совместно с </a:t>
            </a:r>
            <a:r>
              <a:rPr lang="ru-RU" dirty="0" smtClean="0"/>
              <a:t>Ассоциацией </a:t>
            </a:r>
            <a:r>
              <a:rPr lang="ru-RU" dirty="0"/>
              <a:t>"</a:t>
            </a:r>
            <a:r>
              <a:rPr lang="ru-RU" dirty="0" err="1" smtClean="0"/>
              <a:t>Росмедпром</a:t>
            </a:r>
            <a:r>
              <a:rPr lang="ru-RU" dirty="0" smtClean="0"/>
              <a:t>« </a:t>
            </a:r>
            <a:r>
              <a:rPr lang="ru-RU" dirty="0" smtClean="0"/>
              <a:t>как отраслевые экспертные организации.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416" y="351722"/>
            <a:ext cx="550524" cy="55367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6"/>
            <a:ext cx="4320480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487" y="3573015"/>
            <a:ext cx="4306751" cy="28711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6178" y="6496718"/>
            <a:ext cx="88669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Представители НП «МОМТ» на выставке «Здравоохранение 2016» и совместном заседании с НТР ООД </a:t>
            </a:r>
            <a:r>
              <a:rPr lang="ru-RU" sz="1100" dirty="0"/>
              <a:t>«НАРОДНЫЙ ФРОНТ «ЗА РОССИЮ</a:t>
            </a:r>
            <a:r>
              <a:rPr lang="ru-RU" sz="1100" dirty="0" smtClean="0"/>
              <a:t>»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23629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2" y="548680"/>
            <a:ext cx="806489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b="1" dirty="0" smtClean="0">
                <a:solidFill>
                  <a:schemeClr val="accent6"/>
                </a:solidFill>
              </a:rPr>
              <a:t>Основной </a:t>
            </a:r>
            <a:r>
              <a:rPr lang="ru-RU" b="1" dirty="0">
                <a:solidFill>
                  <a:schemeClr val="accent6"/>
                </a:solidFill>
              </a:rPr>
              <a:t>задачей для НП «МОМТ» </a:t>
            </a:r>
            <a:r>
              <a:rPr lang="ru-RU" dirty="0"/>
              <a:t>может стать формирование экспертного </a:t>
            </a:r>
            <a:r>
              <a:rPr lang="ru-RU" dirty="0" smtClean="0"/>
              <a:t>мнения </a:t>
            </a:r>
            <a:r>
              <a:rPr lang="ru-RU" dirty="0"/>
              <a:t>по отдельным вопросам, связанным с производством и реализацией </a:t>
            </a:r>
            <a:r>
              <a:rPr lang="ru-RU" dirty="0" smtClean="0"/>
              <a:t>медицинской </a:t>
            </a:r>
            <a:r>
              <a:rPr lang="ru-RU" dirty="0"/>
              <a:t>продукции, производимой субъектами медицинской промышленности, </a:t>
            </a:r>
            <a:r>
              <a:rPr lang="ru-RU" dirty="0" smtClean="0"/>
              <a:t>для </a:t>
            </a:r>
            <a:r>
              <a:rPr lang="ru-RU" dirty="0"/>
              <a:t>обеспечения формирования и реализации промышленной политики, а именно</a:t>
            </a:r>
            <a:r>
              <a:rPr lang="ru-RU" dirty="0" smtClean="0"/>
              <a:t>:</a:t>
            </a:r>
          </a:p>
          <a:p>
            <a:pPr algn="just"/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о производстве медицинской продукции на территории Российской Федерации или </a:t>
            </a:r>
            <a:r>
              <a:rPr lang="ru-RU" dirty="0" smtClean="0"/>
              <a:t>территории </a:t>
            </a:r>
            <a:r>
              <a:rPr lang="ru-RU" dirty="0"/>
              <a:t>Евразийского экономического сообщества;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об отсутствии аналогов медицинской продукции, произведенных на территории </a:t>
            </a:r>
            <a:r>
              <a:rPr lang="ru-RU" dirty="0" smtClean="0"/>
              <a:t>Российской </a:t>
            </a:r>
            <a:r>
              <a:rPr lang="ru-RU" dirty="0"/>
              <a:t>Федерации;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о ценах на медицинскую продукцию, работы и услуги;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об уникальности научно-технических разработок для производства медицинской </a:t>
            </a:r>
            <a:r>
              <a:rPr lang="ru-RU" dirty="0" smtClean="0"/>
              <a:t>продукции;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/>
              <a:t>о проектах </a:t>
            </a:r>
            <a:r>
              <a:rPr lang="ru-RU" dirty="0"/>
              <a:t>федеральных законов и иных нормативных правовых актов, </a:t>
            </a:r>
            <a:r>
              <a:rPr lang="ru-RU" dirty="0" smtClean="0"/>
              <a:t>разрабатываемых в </a:t>
            </a:r>
            <a:r>
              <a:rPr lang="ru-RU" dirty="0"/>
              <a:t>целях формирования и реализации политики в медицинской </a:t>
            </a:r>
            <a:r>
              <a:rPr lang="ru-RU" dirty="0" smtClean="0"/>
              <a:t>промышленности</a:t>
            </a:r>
            <a:r>
              <a:rPr lang="ru-RU" dirty="0"/>
              <a:t>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об иных вопросах, связанных с производством и реализацией медицинской </a:t>
            </a:r>
            <a:r>
              <a:rPr lang="ru-RU" dirty="0" smtClean="0"/>
              <a:t>продукции</a:t>
            </a:r>
            <a:r>
              <a:rPr lang="ru-RU" dirty="0"/>
              <a:t>, а также задач, стоящих перед Комитетом Торгово-промышленной </a:t>
            </a:r>
            <a:r>
              <a:rPr lang="ru-RU" dirty="0" smtClean="0"/>
              <a:t>палаты </a:t>
            </a:r>
            <a:r>
              <a:rPr lang="ru-RU" dirty="0"/>
              <a:t>Российской Федерации по развитию системы закупок.</a:t>
            </a:r>
            <a:r>
              <a:rPr lang="ru-RU" b="1" dirty="0"/>
              <a:t> </a:t>
            </a:r>
            <a:r>
              <a:rPr lang="ru-RU" dirty="0"/>
              <a:t> </a:t>
            </a:r>
          </a:p>
          <a:p>
            <a:pPr lvl="0"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416" y="351722"/>
            <a:ext cx="550524" cy="55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21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410</Words>
  <Application>Microsoft Office PowerPoint</Application>
  <PresentationFormat>Экран (4:3)</PresentationFormat>
  <Paragraphs>68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Роль, нормативное закрепление и регламентация деятельности отраслевых экспертных организаций - основанных на членстве некоммерческих организаций - в  закупочной деятельности на примере НП "МОМТ"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31</cp:revision>
  <dcterms:created xsi:type="dcterms:W3CDTF">2017-03-27T07:56:43Z</dcterms:created>
  <dcterms:modified xsi:type="dcterms:W3CDTF">2017-03-28T10:13:09Z</dcterms:modified>
</cp:coreProperties>
</file>