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5"/>
  </p:notesMasterIdLst>
  <p:sldIdLst>
    <p:sldId id="256" r:id="rId2"/>
    <p:sldId id="257" r:id="rId3"/>
    <p:sldId id="270" r:id="rId4"/>
    <p:sldId id="261" r:id="rId5"/>
    <p:sldId id="260" r:id="rId6"/>
    <p:sldId id="262" r:id="rId7"/>
    <p:sldId id="268" r:id="rId8"/>
    <p:sldId id="269" r:id="rId9"/>
    <p:sldId id="264" r:id="rId10"/>
    <p:sldId id="263" r:id="rId11"/>
    <p:sldId id="265" r:id="rId12"/>
    <p:sldId id="266" r:id="rId13"/>
    <p:sldId id="267" r:id="rId14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-744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13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13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4F57FC0-F0D1-42AB-9964-54E8196F4F04}" type="datetimeFigureOut">
              <a:rPr lang="ru-RU" smtClean="0"/>
              <a:pPr/>
              <a:t>29.03.2021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77958"/>
            <a:ext cx="5438140" cy="3909239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813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813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FC0AAB-519D-4A58-A185-A9D0C486F27C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2576675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6FC0AAB-519D-4A58-A185-A9D0C486F27C}" type="slidenum">
              <a:rPr lang="ru-RU" smtClean="0"/>
              <a:pPr/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9402722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BBC67E51-9CD0-4E8A-8044-75F4D5C4998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xmlns="" id="{1A38AFF3-302A-4641-B0E5-2B375E15599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C71C72C8-A641-4FFD-8815-DCC23F454E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93725F-C0FF-404C-B803-64BDD4BD444A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34706075-1B89-435B-BBFD-B53D52FF01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E54A8A70-2B19-4515-B281-F68B7353B2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0811018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6719AAF0-6296-4949-9064-D9C7327C7E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6D9CE0D4-E5F8-40C4-B68F-AFB16F2D018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C53482C9-126F-44F9-B3EC-E88FE1D315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C466D-7368-4122-9168-EF8D78D80BBE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8F98D695-0911-4FD0-A9AA-A0715AF946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EB183AD9-BF2D-4E8E-A817-CBABBCB6BB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0362873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xmlns="" id="{EA409E45-BA9B-4B11-964C-2AD349B4EB9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849F6BBD-5B4C-4D5D-BC8F-909E66CDB35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F3752455-C131-4FF1-BB1A-0ED708562C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2AE25-6932-43DD-8AB6-4C8D4428D9BB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117310CB-CACB-44FF-B30A-0214BC644D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1CB213FD-9F77-40CA-83A4-4673844F85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8066125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D6BD3124-5049-4E0D-85C3-8F37FA107C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3124C37C-76C1-40A1-A410-C1285640BF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D208228C-1630-4FA3-839C-9C1D3A8935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B90EB-F760-48BF-934C-14DE586D5114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DDA32950-700E-4E15-B888-1765D97395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C3692D61-B1CA-484E-85E4-89CE5A4C4F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4213376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1EDEF752-8244-4ACD-AA20-2B72D9C966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E40935F3-522D-49CC-AB3B-1D79F78BBB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3B27BE60-1060-483E-947E-95571282D1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38E5F6-5908-4692-99FE-9FA4C37A62A7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0026F4E9-6987-4F5C-98F3-436F64E11A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B44BB83D-85FF-4DD4-9811-CB850C3B48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6075958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349DBADA-797C-45C4-8E40-028A1CB0CB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74CF81E1-D639-4F1B-9E05-F81EAB3221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7DC1ED0F-FB49-4BE2-A842-6F4E0DA5757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B1A992F4-F16D-4BC7-AF5E-52B80A2D08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981D1-9DCB-48BB-92FB-406F8C3BA6D4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62DF3E87-25C2-47A7-8092-F75A024E81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01865BDF-C2A6-45F4-B9AA-4A7F058AB3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9960284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C91AB60A-4674-45A5-ADDD-600DF50EAC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EE81695E-138C-459F-89C7-6FFFB29B30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7E5BBEB9-76AC-4771-8699-58564FB3EF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xmlns="" id="{995C140D-FBBE-4E75-BFC4-702D2340F9D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xmlns="" id="{F18A065C-7A33-49B0-9127-14F6A2D67AC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xmlns="" id="{13EB8F26-F017-478E-9507-69CBFAEB5B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7E1A4A-B6AC-4452-B47C-DE0E72E6B918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xmlns="" id="{3CE0390F-2C43-406E-9C78-518332BAE7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xmlns="" id="{0C85F381-CF74-45DE-A1A0-EE83DBB7F2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6903140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9FD977DA-CACB-4053-8738-9B8428D727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xmlns="" id="{A6F0FAAE-DEB4-45B2-A084-D2C5481A88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5C90C-27D3-4B44-A0D5-E7472C69B099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xmlns="" id="{D72ABECF-E64E-468E-BFDC-51437175ED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0A6FF332-DC7E-4BED-8315-C1BFB4352B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362411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xmlns="" id="{9F5B63D1-9E2E-4583-BA87-DCC7D63A8A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5F4F92-738A-4010-9674-E5D2B526CCA1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xmlns="" id="{79B552F2-8920-4D01-8D91-6071A84906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xmlns="" id="{A6060D3B-03D9-4DF3-95E3-523576C8E9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5107887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F5BE5172-04BD-478A-ADA9-45387B1F82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FBDCA6E3-0CEB-4F41-AB87-E2EBEBCC96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824F33E2-5D5B-46BC-8FE5-5F8FD2DD5B7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192B58FC-A2B8-4CFC-91B9-CBF802AE2E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E4644-D315-48C2-818C-9EA82C9A86BF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4515D09F-960F-4769-AC23-61108FE6B9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F266A663-E66D-4F61-846A-3945982211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9517492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B9FB9719-BF3B-4478-817F-80CD060A7B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xmlns="" id="{8205B95B-6D00-4171-B7BE-A54A18BBBBC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F25DE063-2474-402D-A353-D64A0F7BBDF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824E5BA6-81DB-4429-876C-D3A3FFAA89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FADFF9-3BC3-4B02-850F-68565E15AC21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E54B01AC-4DFC-4210-B8EC-EA6EDB1EC4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849938D2-9CDA-46FB-AAB4-25037B16B7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084611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C4E722C-F628-48DD-B212-31AAF51F7D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B338D3B8-8D66-4D7E-A64F-27AB29844D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0358E7B4-AE3A-445A-8675-19735BBD4C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034C3F-FEBD-4C37-8BAD-C1D3538FB197}" type="datetime1">
              <a:rPr lang="ru-RU" smtClean="0"/>
              <a:pPr/>
              <a:t>29.03.2021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F45AE787-7079-47C6-BD95-04A8A5C2037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718CFF43-4572-4B56-BA8F-60F4322C0CA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744A5A-D823-4834-A2E9-8085E1DED7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008235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hyperlink" Target="file:///C:\Users\&#1044;&#1053;&#1057;\AppData\Local\Temp\AweZip\Temp2\AweZip0\&#1058;&#1069;&#1062;-1\&#1087;&#1083;&#1086;&#1097;&#1072;&#1076;&#1082;&#1080;\&#1091;&#1075;&#1083;%20&#1085;&#1072;&#1082;&#1083;&#1086;&#1085;&#1072;" TargetMode="External"/><Relationship Id="rId3" Type="http://schemas.openxmlformats.org/officeDocument/2006/relationships/hyperlink" Target="file:///C:\Users\&#1044;&#1053;&#1057;\AppData\Local\Temp\AweZip\Temp2\AweZip0\&#1058;&#1069;&#1062;-1\&#1087;&#1083;&#1086;&#1097;&#1072;&#1076;&#1082;&#1080;\&#1053;&#1072;&#1083;&#1080;&#1095;.%20&#1089;&#1087;&#1083;.%20&#1086;&#1073;&#1096;" TargetMode="External"/><Relationship Id="rId7" Type="http://schemas.openxmlformats.org/officeDocument/2006/relationships/hyperlink" Target="file:///C:\Users\&#1044;&#1053;&#1057;\AppData\Local\Temp\AweZip\Temp2\AweZip0\&#1058;&#1069;&#1062;-1\&#1087;&#1083;&#1086;&#1097;&#1072;&#1076;&#1082;&#1080;\&#1086;&#1090;&#1089;&#1091;&#1090;&#1089;&#1090;.%20&#1087;&#1077;&#1088;&#1080;&#1083;.%20&#1087;&#1077;&#1088;&#1077;&#1093;.%20&#1084;&#1086;&#1089;&#1090;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Relationship Id="rId6" Type="http://schemas.openxmlformats.org/officeDocument/2006/relationships/hyperlink" Target="file:///C:\Users\&#1044;&#1053;&#1057;\AppData\Local\Temp\AweZip\Temp2\AweZip0\&#1058;&#1069;&#1062;-1\&#1087;&#1083;&#1086;&#1097;&#1072;&#1076;&#1082;&#1080;\&#1086;&#1090;&#1089;&#1091;&#1090;&#1089;&#1090;&#1074;.%20&#1087;&#1077;&#1088;&#1077;&#1093;.%20&#1084;&#1086;&#1089;&#1090;&#1080;&#1082;&#1086;&#1074;" TargetMode="External"/><Relationship Id="rId5" Type="http://schemas.openxmlformats.org/officeDocument/2006/relationships/hyperlink" Target="file:///C:\Users\&#1044;&#1053;&#1057;\AppData\Local\Temp\AweZip\Temp2\AweZip0\&#1058;&#1069;&#1062;-1\&#1087;&#1083;&#1086;&#1097;&#1072;&#1076;&#1082;&#1080;\&#1096;&#1080;&#1088;&#1080;&#1085;&#1072;%20&#1087;&#1088;&#1086;&#1093;&#1086;&#1076;&#1072;" TargetMode="External"/><Relationship Id="rId4" Type="http://schemas.openxmlformats.org/officeDocument/2006/relationships/hyperlink" Target="file:///C:\Users\&#1044;&#1053;&#1057;\AppData\Local\Temp\AweZip\Temp2\AweZip0\&#1058;&#1069;&#1062;-1\&#1087;&#1083;&#1086;&#1097;&#1072;&#1076;&#1082;&#1080;\&#1089;&#1074;&#1086;&#1073;.%20&#1074;&#1099;&#1089;&#1086;&#1090;&#1099;%20&#1084;&#1077;&#1085;&#1077;&#1077;%202&#1084;" TargetMode="External"/><Relationship Id="rId9" Type="http://schemas.openxmlformats.org/officeDocument/2006/relationships/hyperlink" Target="file:///C:\Users\&#1044;&#1053;&#1057;\AppData\Local\Temp\AweZip\Temp2\AweZip0\&#1058;&#1069;&#1062;-1\&#1087;&#1083;&#1086;&#1097;&#1072;&#1076;&#1082;&#1080;\&#1086;&#1090;&#1089;&#1091;&#1090;&#1089;&#1090;&#1074;.%20&#1087;&#1083;&#1086;&#1097;.%20&#1086;&#1073;&#1089;&#1083;&#1091;&#1078;&#1080;&#1074;&#1072;&#1085;&#1080;&#1103;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34000">
              <a:schemeClr val="accent1">
                <a:lumMod val="5000"/>
                <a:lumOff val="95000"/>
              </a:schemeClr>
            </a:gs>
            <a:gs pos="79136">
              <a:srgbClr val="B5C7E7"/>
            </a:gs>
            <a:gs pos="86000">
              <a:schemeClr val="accent1">
                <a:lumMod val="45000"/>
                <a:lumOff val="55000"/>
              </a:schemeClr>
            </a:gs>
            <a:gs pos="92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CE9D632C-63CD-4C7A-811F-6500FDBA2E4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981199"/>
            <a:ext cx="9144000" cy="1528763"/>
          </a:xfrm>
          <a:solidFill>
            <a:schemeClr val="bg1">
              <a:lumMod val="85000"/>
            </a:schemeClr>
          </a:solidFill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ru-RU" sz="3200" dirty="0"/>
              <a:t>Проведение аудита  соблюдения  требований  промышленной  безопасности на  опасных  производственных  объектах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xmlns="" id="{B1808A60-3810-47D6-B920-9C326994DD5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  <a:p>
            <a:r>
              <a:rPr lang="ru-RU" dirty="0"/>
              <a:t>Докладчик  Козлов В.А.  секретарь  комитета  ТПП Пермского Края по  энергетике</a:t>
            </a:r>
          </a:p>
        </p:txBody>
      </p:sp>
      <p:pic>
        <p:nvPicPr>
          <p:cNvPr id="5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7AE3EA04-7E6E-426C-9543-1D4472A3A67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291667" y="751415"/>
            <a:ext cx="1828800" cy="571501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xmlns="" val="99264597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1600" dirty="0">
                <a:latin typeface="Arial Black" panose="020B0A04020102020204" pitchFamily="34" charset="0"/>
              </a:rPr>
              <a:t>                          Оценка  состояния ПБ на  объектах(примеры)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3DDCFCD0-95E0-4686-9515-D04135FC28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64733"/>
            <a:ext cx="10515600" cy="4712230"/>
          </a:xfrm>
          <a:solidFill>
            <a:schemeClr val="bg1">
              <a:lumMod val="95000"/>
            </a:schemeClr>
          </a:solidFill>
        </p:spPr>
        <p:txBody>
          <a:bodyPr>
            <a:normAutofit/>
          </a:bodyPr>
          <a:lstStyle/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На предприятии  не  установлен  порядок  хранения и ведения  технической (технологической  и  эксплуатационной)  документации на  оборудование  работающее  под  давлением, организации  учета  оборудования  под  давлением  и  учета  его  освидетельствований. (п.228 ФНП ОРПД).</a:t>
            </a:r>
          </a:p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Инженерно-технические  работники  непосредственно  связанные  с  эксплуатацией  оборудования  под  давлением  не  прошли  аттестацию  по  промышленной  безопасности  в  объеме  требований ПБ , необходимых  для  исполнения  трудовых  обязанностей. (п.229 ФНП ОРПД). Ответственными  лицами  за производственный  контроль  назначаются  лица  не  прошедшие  аттестацию  в  требуемом  объеме.</a:t>
            </a:r>
          </a:p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Требования по обвязке котлов и вспомогательного оборудования котельной установки не соблюдены</a:t>
            </a:r>
            <a:r>
              <a:rPr lang="en-US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r>
              <a:rPr lang="en-US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аварийное  электрическое  освещение  не  имеют</a:t>
            </a:r>
            <a:r>
              <a:rPr lang="en-US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а) фронт котлов, а также проходы между котлами, сзади котлов и над котлами;   в) водоуказательные и измерительные приборы;   и) площадки и лестницы котлов; (п.26 ФНП ОРПД).</a:t>
            </a:r>
          </a:p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 отсутствует  сплошная  обшивка  перил  площадок  обслуживания  и  лестниц  высотой  не  менее 100 мм.</a:t>
            </a:r>
          </a:p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 проходы в котельном помещении не имеют  свободную высоту не менее 2 метров. (п.32  ФНП ОРПД).</a:t>
            </a:r>
          </a:p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4.  На  предприятии  отсутствует  перечень  нормативно-правовых актов  по  ПБ, которыми  должны  руководствоваться работники  эксплуатирующие  объекты  ОПО.</a:t>
            </a:r>
          </a:p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5.  На  предприятии  отсутствует  специализированное  подразделение  осуществляющее  работы  по  ремонту, </a:t>
            </a:r>
            <a:r>
              <a:rPr lang="ru-RU" sz="14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реконструк-ции</a:t>
            </a: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(модернизации)  и  наладке  оборудования  под давлением  соответствующее  требованиям  гл.3  ФНП ОРПД.(п.248 ).</a:t>
            </a:r>
          </a:p>
          <a:p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6.  Не  соблюдается требование по  пуску  и  останову  котлов  по  указанию  специалиста  ответственного  за  исправное  состояние  и  безопасную  эксплуатацию.</a:t>
            </a:r>
          </a:p>
        </p:txBody>
      </p:sp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878E2550-D450-462E-969D-8E1103D160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10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3010630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1600" dirty="0">
                <a:latin typeface="Arial Black" panose="020B0A04020102020204" pitchFamily="34" charset="0"/>
              </a:rPr>
              <a:t>Выводы  и  предложения  по  результатам аудита ПБ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3DDCFCD0-95E0-4686-9515-D04135FC28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64733"/>
            <a:ext cx="10515600" cy="4712230"/>
          </a:xfrm>
          <a:solidFill>
            <a:schemeClr val="bg1">
              <a:lumMod val="95000"/>
            </a:schemeClr>
          </a:solidFill>
        </p:spPr>
        <p:txBody>
          <a:bodyPr>
            <a:normAutofit/>
          </a:bodyPr>
          <a:lstStyle/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Система управления  промышленной  безопасностью  не  соответствует  требованиям  законодательства по ПБ. Имеющиеся  документы  по  СУПБ  не  исполняются  в  полном  объеме.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Документы по  ведению  технологической  и  эксплуатационной  документации  не  соответствуют  требованиям  ФНП и других  НПА. 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Аттестация  персонала  эксплуатирующего  ОПО  не  соответствует  требованиям  ПБ.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Комплектование  штатов персонала  эксплуатирующего  ОПО  не  полное.</a:t>
            </a:r>
          </a:p>
          <a:p>
            <a:endParaRPr lang="ru-RU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Предлагается</a:t>
            </a:r>
            <a:r>
              <a:rPr lang="en-US" sz="1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ru-RU" sz="1600" b="1" u="sng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Укомплектовать  штаты.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Актуализировать документы по  ведению  технологической  и  эксплуатационной  документации  под  требования  ФНП по ПБ и  иных  НПА.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Привести СУПБ в  соответствии  с  требованиями  законодательства  по  ПБ.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Провести  аттестацию  лиц  эксплуатирующих  ОПО  под  требования  ПБ. </a:t>
            </a:r>
          </a:p>
          <a:p>
            <a:endParaRPr lang="ru-RU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1600" dirty="0"/>
          </a:p>
        </p:txBody>
      </p:sp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CCDC148E-D014-47E2-B636-C175C70C57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11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01140969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1600" dirty="0">
                <a:latin typeface="Arial Black" panose="020B0A04020102020204" pitchFamily="34" charset="0"/>
              </a:rPr>
              <a:t>                         Предложение  в  протокол  заседания  комитета по ПБ ТПП РФ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3DDCFCD0-95E0-4686-9515-D04135FC28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64733"/>
            <a:ext cx="10515600" cy="4712230"/>
          </a:xfrm>
          <a:solidFill>
            <a:schemeClr val="bg1">
              <a:lumMod val="95000"/>
            </a:schemeClr>
          </a:solidFill>
        </p:spPr>
        <p:txBody>
          <a:bodyPr>
            <a:normAutofit/>
          </a:bodyPr>
          <a:lstStyle/>
          <a:p>
            <a:endParaRPr lang="ru-RU" sz="2000" b="1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000" b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Обратить </a:t>
            </a:r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внимание  предприятий эксплуатирующих  объекты повышенной  опасности,  на  необходимость  актуализации  всей  имеющейся  на  предприятиях  документации связанной  с  промышленной  безопасностью, под  нормативную  базу  вступившую  в  силу  с  01.01.2021г.</a:t>
            </a:r>
          </a:p>
        </p:txBody>
      </p:sp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D617244D-AAEA-4893-828B-1550401CEA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41424632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34000">
              <a:schemeClr val="accent1">
                <a:lumMod val="5000"/>
                <a:lumOff val="95000"/>
              </a:schemeClr>
            </a:gs>
            <a:gs pos="79136">
              <a:srgbClr val="B5C7E7"/>
            </a:gs>
            <a:gs pos="86000">
              <a:schemeClr val="accent1">
                <a:lumMod val="45000"/>
                <a:lumOff val="55000"/>
              </a:schemeClr>
            </a:gs>
            <a:gs pos="92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7AE3EA04-7E6E-426C-9543-1D4472A3A67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291667" y="751415"/>
            <a:ext cx="1828800" cy="571501"/>
          </a:xfrm>
          <a:prstGeom prst="rect">
            <a:avLst/>
          </a:prstGeom>
          <a:noFill/>
        </p:spPr>
      </p:pic>
      <p:sp>
        <p:nvSpPr>
          <p:cNvPr id="6" name="Заголовок 5">
            <a:extLst>
              <a:ext uri="{FF2B5EF4-FFF2-40B4-BE49-F238E27FC236}">
                <a16:creationId xmlns:a16="http://schemas.microsoft.com/office/drawing/2014/main" xmlns="" id="{852E7D4A-0B73-42E2-89DF-9BC7608F770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Благодарю за внимание.</a:t>
            </a:r>
          </a:p>
        </p:txBody>
      </p:sp>
    </p:spTree>
    <p:extLst>
      <p:ext uri="{BB962C8B-B14F-4D97-AF65-F5344CB8AC3E}">
        <p14:creationId xmlns:p14="http://schemas.microsoft.com/office/powerpoint/2010/main" xmlns="" val="12526746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1600" dirty="0">
                <a:latin typeface="Arial Black" panose="020B0A04020102020204" pitchFamily="34" charset="0"/>
              </a:rPr>
              <a:t>                          Нормативная база по промышленной  безопасности  с  01.01.2021г.</a:t>
            </a:r>
            <a:br>
              <a:rPr lang="ru-RU" sz="1600" dirty="0">
                <a:latin typeface="Arial Black" panose="020B0A04020102020204" pitchFamily="34" charset="0"/>
              </a:rPr>
            </a:br>
            <a:r>
              <a:rPr lang="ru-RU" sz="1600" dirty="0">
                <a:latin typeface="Arial Black" panose="020B0A04020102020204" pitchFamily="34" charset="0"/>
              </a:rPr>
              <a:t>Действия предприятий эксплуатирующих  ОПО.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3DDCFCD0-95E0-4686-9515-D04135FC28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64733"/>
            <a:ext cx="10515600" cy="4712230"/>
          </a:xfrm>
          <a:solidFill>
            <a:schemeClr val="bg1">
              <a:lumMod val="95000"/>
            </a:schemeClr>
          </a:solidFill>
        </p:spPr>
        <p:txBody>
          <a:bodyPr>
            <a:normAutofit/>
          </a:bodyPr>
          <a:lstStyle/>
          <a:p>
            <a:r>
              <a:rPr lang="ru-RU" sz="1400" b="1" dirty="0"/>
              <a:t> В  соответствии с поручением Президента Российской Федерации, данным в рамках его послания Федеральному Собранию 20 февраля 2019 года, Правительству Российской Федерации необходимо обеспечить отмену с 1 января 2021 года всех нормативных правовых актов, устанавливающих требования, соблюдение которых подлежит проверке при осуществлении государственного контроля (надзора), и введение в действие новых норм, содержащих актуализированные требования, разработанных с учетом риск-ориентированного подхода и современного уровня технологического развития в соответствующих сферах.</a:t>
            </a:r>
          </a:p>
          <a:p>
            <a:r>
              <a:rPr lang="ru-RU" sz="1400" b="1" dirty="0"/>
              <a:t>Правительством Российской Федерации приняты все разработанные Ростехнадзором в рамках реализации механизма «регуляторной гильотины» постановления, устанавливающие актуализированные требования в области промышленной безопасности.</a:t>
            </a:r>
          </a:p>
          <a:p>
            <a:r>
              <a:rPr lang="ru-RU" sz="1400" b="1" dirty="0"/>
              <a:t>С  01.01.2021г.  Введены в действие  38 переработанных  ФНП  по  промышленной  безопасности  ОПО  разных отраслей промышленности , а также ряд других новых НПА по промышленной безопасности. Все указанные нормативные документы будут действовать только до 1 января 2027 года. Таким образом, срок их действия составляет шесть лет. Это значит, что предполагается  продолжить работу по актуализации сформулированных нормативов и к окончанию обозначенного срока, будут новые документы.</a:t>
            </a:r>
          </a:p>
          <a:p>
            <a:r>
              <a:rPr lang="ru-RU" sz="1400" b="1" dirty="0"/>
              <a:t>Предприятия  эксплуатирующие ОПО  оказались  в  сложном  положении. Изучить  обновленные  нормативные  документы, провести  оценку  соответствия  на  документы по  ведению  технологической  и  эксплуатационной  документации. Внести  соответствующие  изменения. Также  необходимо  оценить  соответствие  новым  требованиям  конструктивные  элементы  оборудования.</a:t>
            </a:r>
          </a:p>
          <a:p>
            <a:r>
              <a:rPr lang="ru-RU" sz="1400" b="1" dirty="0"/>
              <a:t>Реакция  на  ввод  обновленных  нормативных  документов  эксплуатирующих  ОПО предприятий  имеется. Изданы  соответствующие  приказы. Назначены  ответственные  должностные  лица. А вот  грамотное  исполнение  не  получилось. Причины  разные  от  отсутствия  грамотных  специалистов,  до  пассивных  работников надеющихся  на-  авось не проверят.</a:t>
            </a:r>
          </a:p>
        </p:txBody>
      </p:sp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2BBBECAE-D723-4C1E-B973-F435F38664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7892822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1600" dirty="0">
                <a:latin typeface="Arial Black" panose="020B0A04020102020204" pitchFamily="34" charset="0"/>
              </a:rPr>
              <a:t>                         Аудит соблюдения требований  ПБ на ОПО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3DDCFCD0-95E0-4686-9515-D04135FC28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64733"/>
            <a:ext cx="10515600" cy="4712230"/>
          </a:xfrm>
          <a:solidFill>
            <a:schemeClr val="bg1">
              <a:lumMod val="95000"/>
            </a:schemeClr>
          </a:solidFill>
        </p:spPr>
        <p:txBody>
          <a:bodyPr>
            <a:normAutofit/>
          </a:bodyPr>
          <a:lstStyle/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Запрос  о  предоставлении  исходных  данных.</a:t>
            </a:r>
          </a:p>
          <a:p>
            <a:r>
              <a:rPr lang="ru-RU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2. Подготовка  проверочных  листов на основании  исходных  данных,  и  направление  их  заказчику  аудита для заполнения.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На  основе  исходных  данных  формирование  рабочих  групп  по  отраслевому  принципу.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Работа  групп  начинается  с  анализа  исходных  данных.</a:t>
            </a:r>
          </a:p>
          <a:p>
            <a:r>
              <a:rPr lang="ru-RU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4. Следующий  этап</a:t>
            </a:r>
            <a:r>
              <a:rPr lang="en-US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  выездная  проверка  на  объекты</a:t>
            </a:r>
            <a:r>
              <a:rPr lang="en-US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ru-RU" sz="1600" b="1" dirty="0">
              <a:highlight>
                <a:srgbClr val="C0C0C0"/>
              </a:highlight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-изучение  документации  на  объекте</a:t>
            </a:r>
          </a:p>
          <a:p>
            <a:r>
              <a:rPr lang="ru-RU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-осмотр  оборудования, зданий  и  сооружений, сетей.</a:t>
            </a:r>
          </a:p>
          <a:p>
            <a:r>
              <a:rPr lang="ru-RU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-предварительная  оценка  состояния  ПБ  на  объектах.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5. На  выездной  проверке  идет  заполнение  проверочных  листов   и  карт   регистрации  несоответствий  со  стороны  аудиторов.</a:t>
            </a:r>
          </a:p>
          <a:p>
            <a:r>
              <a:rPr lang="ru-RU" sz="1600" b="1" u="sng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ИТОГ</a:t>
            </a:r>
            <a:r>
              <a:rPr lang="en-US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:  </a:t>
            </a:r>
            <a:r>
              <a:rPr lang="ru-RU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В  результате  получаем  сведения  состояния  ПБ  на  предприятии, позволяющие  предметно  обсуждать  с  заказчиком  соответствие  требованиям  законодательства  о  ПБ.</a:t>
            </a:r>
          </a:p>
          <a:p>
            <a:r>
              <a:rPr lang="ru-RU" sz="1600" b="1" dirty="0">
                <a:highlight>
                  <a:srgbClr val="C0C0C0"/>
                </a:highlight>
                <a:latin typeface="Times New Roman" panose="02020603050405020304" pitchFamily="18" charset="0"/>
                <a:cs typeface="Times New Roman" panose="02020603050405020304" pitchFamily="18" charset="0"/>
              </a:rPr>
              <a:t>Аудиторские  группы  дают  предложения  по  мероприятиям  направленным  на приведение  ПБ  к  нормативным  требованиям.</a:t>
            </a:r>
          </a:p>
        </p:txBody>
      </p:sp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CCF8B789-07B3-4AFC-90AA-D0B1ED1CDF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8631447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pct5">
          <a:fgClr>
            <a:schemeClr val="accent1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90344" y="681034"/>
            <a:ext cx="8463455" cy="1009654"/>
          </a:xfrm>
        </p:spPr>
        <p:txBody>
          <a:bodyPr>
            <a:normAutofit/>
          </a:bodyPr>
          <a:lstStyle/>
          <a:p>
            <a:r>
              <a:rPr lang="ru-RU" dirty="0"/>
              <a:t>                          </a:t>
            </a:r>
          </a:p>
        </p:txBody>
      </p:sp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graphicFrame>
        <p:nvGraphicFramePr>
          <p:cNvPr id="13" name="Объект 12">
            <a:extLst>
              <a:ext uri="{FF2B5EF4-FFF2-40B4-BE49-F238E27FC236}">
                <a16:creationId xmlns:a16="http://schemas.microsoft.com/office/drawing/2014/main" xmlns="" id="{7CE258BB-AC41-49DA-9302-AB85D7771CD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974045456"/>
              </p:ext>
            </p:extLst>
          </p:nvPr>
        </p:nvGraphicFramePr>
        <p:xfrm>
          <a:off x="683173" y="2006599"/>
          <a:ext cx="10867698" cy="4490667"/>
        </p:xfrm>
        <a:graphic>
          <a:graphicData uri="http://schemas.openxmlformats.org/drawingml/2006/table">
            <a:tbl>
              <a:tblPr firstRow="1" firstCol="1" lastRow="1" bandRow="1" bandCol="1"/>
              <a:tblGrid>
                <a:gridCol w="10867698">
                  <a:extLst>
                    <a:ext uri="{9D8B030D-6E8A-4147-A177-3AD203B41FA5}">
                      <a16:colId xmlns:a16="http://schemas.microsoft.com/office/drawing/2014/main" xmlns="" val="2032190893"/>
                    </a:ext>
                  </a:extLst>
                </a:gridCol>
              </a:tblGrid>
              <a:tr h="290293">
                <a:tc>
                  <a:txBody>
                    <a:bodyPr/>
                    <a:lstStyle/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100"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769084444"/>
                  </a:ext>
                </a:extLst>
              </a:tr>
              <a:tr h="262825">
                <a:tc>
                  <a:txBody>
                    <a:bodyPr/>
                    <a:lstStyle/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(опасный производственный объект (опасные производственные объекты) с указанием класса (классов) опасности)</a:t>
                      </a: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271061360"/>
                  </a:ext>
                </a:extLst>
              </a:tr>
              <a:tr h="290293">
                <a:tc>
                  <a:txBody>
                    <a:bodyPr/>
                    <a:lstStyle/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530088988"/>
                  </a:ext>
                </a:extLst>
              </a:tr>
              <a:tr h="262825">
                <a:tc>
                  <a:txBody>
                    <a:bodyPr/>
                    <a:lstStyle/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(организация (обособленное подразделение юридического лица), эксплуатирующая опасный производственный объект (опасные производственные объекты)</a:t>
                      </a: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686086109"/>
                  </a:ext>
                </a:extLst>
              </a:tr>
              <a:tr h="1260330">
                <a:tc>
                  <a:txBody>
                    <a:bodyPr/>
                    <a:lstStyle/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2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Федеральные нормы и правила в области промышленной безопасности «Правила промышленной безопасности при использовании оборудования, работающего под избыточным давлением», утвержденные приказом Федеральной службы по экологическому, технологическому</a:t>
                      </a:r>
                      <a:br>
                        <a:rPr lang="ru-RU" sz="12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и атомному надзору от 15 декабря 2020 г. № 536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98869939"/>
                  </a:ext>
                </a:extLst>
              </a:tr>
              <a:tr h="262825">
                <a:tc>
                  <a:txBody>
                    <a:bodyPr/>
                    <a:lstStyle/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(реквизиты нормативного правового акта (нормативных правовых актов), которым (которыми) установлены обязательные требования)</a:t>
                      </a: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247566275"/>
                  </a:ext>
                </a:extLst>
              </a:tr>
              <a:tr h="327814">
                <a:tc>
                  <a:txBody>
                    <a:bodyPr/>
                    <a:lstStyle/>
                    <a:p>
                      <a:pPr indent="540385" algn="just">
                        <a:lnSpc>
                          <a:spcPct val="150000"/>
                        </a:lnSpc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909943889"/>
                  </a:ext>
                </a:extLst>
              </a:tr>
              <a:tr h="262825">
                <a:tc>
                  <a:txBody>
                    <a:bodyPr/>
                    <a:lstStyle/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(место проведения плановой проверки с заполнением проверочного листа)</a:t>
                      </a: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57256674"/>
                  </a:ext>
                </a:extLst>
              </a:tr>
              <a:tr h="393215">
                <a:tc>
                  <a:txBody>
                    <a:bodyPr/>
                    <a:lstStyle/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431876002"/>
                  </a:ext>
                </a:extLst>
              </a:tr>
              <a:tr h="557122">
                <a:tc>
                  <a:txBody>
                    <a:bodyPr/>
                    <a:lstStyle/>
                    <a:p>
                      <a:pPr indent="540385" algn="ctr">
                        <a:lnSpc>
                          <a:spcPct val="150000"/>
                        </a:lnSpc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(должность, фамилия и инициалы аудитора (технического эксперта), проводящего плановую проверку в соответствии договором о проведении аудита</a:t>
                      </a:r>
                      <a:b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и заполняющего проверочный лист)</a:t>
                      </a: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234850751"/>
                  </a:ext>
                </a:extLst>
              </a:tr>
            </a:tbl>
          </a:graphicData>
        </a:graphic>
      </p:graphicFrame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1F9F6451-71EC-4F3E-A130-7BCA6EA5F8A1}"/>
              </a:ext>
            </a:extLst>
          </p:cNvPr>
          <p:cNvSpPr txBox="1"/>
          <p:nvPr/>
        </p:nvSpPr>
        <p:spPr>
          <a:xfrm>
            <a:off x="1975946" y="1019503"/>
            <a:ext cx="957492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spcBef>
                <a:spcPts val="1200"/>
              </a:spcBef>
              <a:spcAft>
                <a:spcPts val="600"/>
              </a:spcAft>
            </a:pPr>
            <a:r>
              <a:rPr lang="ru-RU" sz="18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ПРОВЕРОЧНЫЙ ЛИСТ (СПИСОК КОНТРОЛЬНЫХ ВОПРОСОВ)</a:t>
            </a:r>
            <a:r>
              <a:rPr lang="ru-RU" sz="1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4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 проверке исполнения требований безопасности при использовании оборудования, работающего под избыточным давлением</a:t>
            </a:r>
            <a:endParaRPr lang="ru-RU" sz="18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Номер слайда 2">
            <a:extLst>
              <a:ext uri="{FF2B5EF4-FFF2-40B4-BE49-F238E27FC236}">
                <a16:creationId xmlns:a16="http://schemas.microsoft.com/office/drawing/2014/main" xmlns="" id="{060AB224-2F6B-439C-A0AE-53AC593B33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9282740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06917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1600" dirty="0">
                <a:latin typeface="Arial Black" panose="020B0A04020102020204" pitchFamily="34" charset="0"/>
              </a:rPr>
              <a:t>                          </a:t>
            </a:r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Проверочный лист(продолжение)</a:t>
            </a:r>
          </a:p>
        </p:txBody>
      </p:sp>
      <p:graphicFrame>
        <p:nvGraphicFramePr>
          <p:cNvPr id="5" name="Объект 4">
            <a:extLst>
              <a:ext uri="{FF2B5EF4-FFF2-40B4-BE49-F238E27FC236}">
                <a16:creationId xmlns:a16="http://schemas.microsoft.com/office/drawing/2014/main" xmlns="" id="{36363755-6FBC-41B0-BBD9-4CE7334F920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049342583"/>
              </p:ext>
            </p:extLst>
          </p:nvPr>
        </p:nvGraphicFramePr>
        <p:xfrm>
          <a:off x="838200" y="1456267"/>
          <a:ext cx="10210798" cy="5036608"/>
        </p:xfrm>
        <a:graphic>
          <a:graphicData uri="http://schemas.openxmlformats.org/drawingml/2006/table">
            <a:tbl>
              <a:tblPr firstRow="1" firstCol="1" bandRow="1"/>
              <a:tblGrid>
                <a:gridCol w="441729">
                  <a:extLst>
                    <a:ext uri="{9D8B030D-6E8A-4147-A177-3AD203B41FA5}">
                      <a16:colId xmlns:a16="http://schemas.microsoft.com/office/drawing/2014/main" xmlns="" val="3077295673"/>
                    </a:ext>
                  </a:extLst>
                </a:gridCol>
                <a:gridCol w="3247196">
                  <a:extLst>
                    <a:ext uri="{9D8B030D-6E8A-4147-A177-3AD203B41FA5}">
                      <a16:colId xmlns:a16="http://schemas.microsoft.com/office/drawing/2014/main" xmlns="" val="20014085"/>
                    </a:ext>
                  </a:extLst>
                </a:gridCol>
                <a:gridCol w="1391935">
                  <a:extLst>
                    <a:ext uri="{9D8B030D-6E8A-4147-A177-3AD203B41FA5}">
                      <a16:colId xmlns:a16="http://schemas.microsoft.com/office/drawing/2014/main" xmlns="" val="4273961239"/>
                    </a:ext>
                  </a:extLst>
                </a:gridCol>
                <a:gridCol w="344221">
                  <a:extLst>
                    <a:ext uri="{9D8B030D-6E8A-4147-A177-3AD203B41FA5}">
                      <a16:colId xmlns:a16="http://schemas.microsoft.com/office/drawing/2014/main" xmlns="" val="496108736"/>
                    </a:ext>
                  </a:extLst>
                </a:gridCol>
                <a:gridCol w="304301">
                  <a:extLst>
                    <a:ext uri="{9D8B030D-6E8A-4147-A177-3AD203B41FA5}">
                      <a16:colId xmlns:a16="http://schemas.microsoft.com/office/drawing/2014/main" xmlns="" val="3744118078"/>
                    </a:ext>
                  </a:extLst>
                </a:gridCol>
                <a:gridCol w="401155">
                  <a:extLst>
                    <a:ext uri="{9D8B030D-6E8A-4147-A177-3AD203B41FA5}">
                      <a16:colId xmlns:a16="http://schemas.microsoft.com/office/drawing/2014/main" xmlns="" val="1015867617"/>
                    </a:ext>
                  </a:extLst>
                </a:gridCol>
                <a:gridCol w="2875488">
                  <a:extLst>
                    <a:ext uri="{9D8B030D-6E8A-4147-A177-3AD203B41FA5}">
                      <a16:colId xmlns:a16="http://schemas.microsoft.com/office/drawing/2014/main" xmlns="" val="2960350032"/>
                    </a:ext>
                  </a:extLst>
                </a:gridCol>
                <a:gridCol w="401155">
                  <a:extLst>
                    <a:ext uri="{9D8B030D-6E8A-4147-A177-3AD203B41FA5}">
                      <a16:colId xmlns:a16="http://schemas.microsoft.com/office/drawing/2014/main" xmlns="" val="2693338915"/>
                    </a:ext>
                  </a:extLst>
                </a:gridCol>
                <a:gridCol w="401809">
                  <a:extLst>
                    <a:ext uri="{9D8B030D-6E8A-4147-A177-3AD203B41FA5}">
                      <a16:colId xmlns:a16="http://schemas.microsoft.com/office/drawing/2014/main" xmlns="" val="4036619652"/>
                    </a:ext>
                  </a:extLst>
                </a:gridCol>
                <a:gridCol w="401809">
                  <a:extLst>
                    <a:ext uri="{9D8B030D-6E8A-4147-A177-3AD203B41FA5}">
                      <a16:colId xmlns:a16="http://schemas.microsoft.com/office/drawing/2014/main" xmlns="" val="2516529601"/>
                    </a:ext>
                  </a:extLst>
                </a:gridCol>
              </a:tblGrid>
              <a:tr h="1287285">
                <a:tc rowSpan="2">
                  <a:txBody>
                    <a:bodyPr/>
                    <a:lstStyle/>
                    <a:p>
                      <a:pPr indent="540385" algn="ctr"/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indent="540385" algn="ctr"/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Вопросы, отражающие содержание обязательных требований промышленной</a:t>
                      </a:r>
                      <a:b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безопасности</a:t>
                      </a:r>
                    </a:p>
                    <a:p>
                      <a:pPr indent="540385" algn="ctr"/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indent="540385" algn="ctr">
                        <a:lnSpc>
                          <a:spcPct val="80000"/>
                        </a:lnSpc>
                      </a:pPr>
                      <a:r>
                        <a:rPr lang="ru-RU" sz="1100" spc="10" dirty="0">
                          <a:solidFill>
                            <a:srgbClr val="2D2D2D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Обязательные требования промышленной</a:t>
                      </a:r>
                      <a:br>
                        <a:rPr lang="ru-RU" sz="1100" spc="10" dirty="0">
                          <a:solidFill>
                            <a:srgbClr val="2D2D2D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spc="10" dirty="0">
                          <a:solidFill>
                            <a:srgbClr val="2D2D2D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безопасности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80000"/>
                        </a:lnSpc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Структурные</a:t>
                      </a:r>
                      <a:b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элементы</a:t>
                      </a:r>
                      <a:b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нормативно</a:t>
                      </a:r>
                      <a:b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правового акта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lnSpc>
                          <a:spcPct val="80000"/>
                        </a:lnSpc>
                      </a:pPr>
                      <a:r>
                        <a:rPr lang="ru-RU" sz="11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lnSpc>
                          <a:spcPct val="80000"/>
                        </a:lnSpc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(ФНП ОРПД)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indent="0" algn="ctr">
                        <a:lnSpc>
                          <a:spcPct val="80000"/>
                        </a:lnSpc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Ответы на вопросы, полученные от проверяемой организации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80000"/>
                        </a:lnSpc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документа (</a:t>
                      </a:r>
                      <a:r>
                        <a:rPr lang="ru-RU" sz="1100" b="1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ов</a:t>
                      </a: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),</a:t>
                      </a:r>
                      <a:b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подтверждающего выполнение</a:t>
                      </a:r>
                      <a:b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обязательных требований в организации (если предусмотрено)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indent="0" algn="ctr">
                        <a:lnSpc>
                          <a:spcPct val="80000"/>
                        </a:lnSpc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Результат</a:t>
                      </a:r>
                      <a:b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проверки</a:t>
                      </a:r>
                      <a:b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требования</a:t>
                      </a:r>
                    </a:p>
                    <a:p>
                      <a:pPr marL="0" indent="0" algn="ctr">
                        <a:lnSpc>
                          <a:spcPct val="80000"/>
                        </a:lnSpc>
                      </a:pPr>
                      <a:endParaRPr lang="ru-RU" sz="1100" b="1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indent="0" algn="ctr">
                        <a:lnSpc>
                          <a:spcPct val="80000"/>
                        </a:lnSpc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аудитором</a:t>
                      </a:r>
                      <a:r>
                        <a:rPr lang="ru-RU" sz="1100" b="1" i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PMingLiU" panose="02020500000000000000" pitchFamily="18" charset="-120"/>
                          <a:cs typeface="Times New Roman" panose="02020603050405020304" pitchFamily="18" charset="0"/>
                        </a:rPr>
                        <a:t>*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734500470"/>
                  </a:ext>
                </a:extLst>
              </a:tr>
              <a:tr h="16980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540385" algn="ctr">
                        <a:lnSpc>
                          <a:spcPct val="80000"/>
                        </a:lnSpc>
                      </a:pP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ctr">
                        <a:lnSpc>
                          <a:spcPct val="80000"/>
                        </a:lnSpc>
                      </a:pPr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ctr">
                        <a:lnSpc>
                          <a:spcPct val="80000"/>
                        </a:lnSpc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540385" algn="ctr">
                        <a:lnSpc>
                          <a:spcPct val="80000"/>
                        </a:lnSpc>
                      </a:pPr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ctr">
                        <a:lnSpc>
                          <a:spcPct val="80000"/>
                        </a:lnSpc>
                      </a:pPr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ctr">
                        <a:lnSpc>
                          <a:spcPct val="80000"/>
                        </a:lnSpc>
                      </a:pPr>
                      <a:r>
                        <a:rPr lang="ru-RU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804965840"/>
                  </a:ext>
                </a:extLst>
              </a:tr>
              <a:tr h="187857">
                <a:tc gridSpan="10">
                  <a:txBody>
                    <a:bodyPr/>
                    <a:lstStyle/>
                    <a:p>
                      <a:pPr marL="180340" indent="540385" algn="l"/>
                      <a:r>
                        <a:rPr lang="ru-RU" sz="1100" b="1" i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PMingLiU" panose="02020500000000000000" pitchFamily="18" charset="-120"/>
                          <a:cs typeface="Times New Roman" panose="02020603050405020304" pitchFamily="18" charset="0"/>
                        </a:rPr>
                        <a:t>* 1 - требование выполняется; 2 - требование не выполняется; 3 - требование не применимо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445945968"/>
                  </a:ext>
                </a:extLst>
              </a:tr>
              <a:tr h="190531">
                <a:tc gridSpan="10">
                  <a:txBody>
                    <a:bodyPr/>
                    <a:lstStyle/>
                    <a:p>
                      <a:pPr marL="180340" indent="540385" algn="ctr"/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Общие требования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937574674"/>
                  </a:ext>
                </a:extLst>
              </a:tr>
              <a:tr h="1422724">
                <a:tc>
                  <a:txBody>
                    <a:bodyPr/>
                    <a:lstStyle/>
                    <a:p>
                      <a:pPr marL="0" lvl="0" indent="0" algn="ctr">
                        <a:buSzPts val="1200"/>
                        <a:buFont typeface="Times New Roman" panose="02020603050405020304" pitchFamily="18" charset="0"/>
                        <a:buNone/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1. 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Соблюдено ли требование промышленной безопасности к минимальному значению высоты перил площадок и лестниц для обслуживания, осмотра, ремонта оборудования под давлением?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indent="540385" algn="l"/>
                      <a:r>
                        <a:rPr lang="ru-RU" sz="11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Высота перил не менее 0,9 метра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ctr"/>
                      <a:r>
                        <a:rPr lang="ru-RU" sz="11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п. 14.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ctr"/>
                      <a:r>
                        <a:rPr lang="en-US" sz="11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V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just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just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17358757"/>
                  </a:ext>
                </a:extLst>
              </a:tr>
              <a:tr h="1778405">
                <a:tc>
                  <a:txBody>
                    <a:bodyPr/>
                    <a:lstStyle/>
                    <a:p>
                      <a:pPr marL="0" lvl="0" indent="0" algn="ctr">
                        <a:buSzPts val="1200"/>
                        <a:buFont typeface="Times New Roman" panose="02020603050405020304" pitchFamily="18" charset="0"/>
                        <a:buNone/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2. 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Соблюдено ли требование промышленной безопасности к наличию сплошной обшивки по низу перил площадок и лестниц для обслуживания, осмотра, ремонта оборудования под давлением, а также к минимальному значению высоты обшивки?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indent="540385" algn="l"/>
                      <a:r>
                        <a:rPr lang="ru-RU" sz="11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Высота сплошной обшивки не менее 100 мм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ctr"/>
                      <a:r>
                        <a:rPr lang="ru-RU" sz="11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п. 14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ctr"/>
                      <a:r>
                        <a:rPr lang="en-US" sz="11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V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just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just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540385" algn="l"/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060" marR="6806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79860099"/>
                  </a:ext>
                </a:extLst>
              </a:tr>
            </a:tbl>
          </a:graphicData>
        </a:graphic>
      </p:graphicFrame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sp>
        <p:nvSpPr>
          <p:cNvPr id="3" name="Номер слайда 2">
            <a:extLst>
              <a:ext uri="{FF2B5EF4-FFF2-40B4-BE49-F238E27FC236}">
                <a16:creationId xmlns:a16="http://schemas.microsoft.com/office/drawing/2014/main" xmlns="" id="{748D8BBD-A2F1-4371-BE37-A6DFF64423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90730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1600" dirty="0">
                <a:latin typeface="Arial Black" panose="020B0A04020102020204" pitchFamily="34" charset="0"/>
              </a:rPr>
              <a:t>                         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3DDCFCD0-95E0-4686-9515-D04135FC28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20800"/>
            <a:ext cx="10515600" cy="4856163"/>
          </a:xfrm>
          <a:solidFill>
            <a:schemeClr val="bg1">
              <a:lumMod val="95000"/>
            </a:schemeClr>
          </a:solidFill>
        </p:spPr>
        <p:txBody>
          <a:bodyPr/>
          <a:lstStyle/>
          <a:p>
            <a:pPr algn="ctr"/>
            <a:r>
              <a:rPr lang="ru-RU" sz="20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КАРТА РЕГИСТРАЦИИ НЕСООТВЕТСТВИЙ № ____</a:t>
            </a:r>
          </a:p>
          <a:p>
            <a:endParaRPr lang="ru-RU" sz="2000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  <a:p>
            <a:endParaRPr lang="ru-RU" dirty="0"/>
          </a:p>
        </p:txBody>
      </p:sp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graphicFrame>
        <p:nvGraphicFramePr>
          <p:cNvPr id="6" name="Таблица 6">
            <a:extLst>
              <a:ext uri="{FF2B5EF4-FFF2-40B4-BE49-F238E27FC236}">
                <a16:creationId xmlns:a16="http://schemas.microsoft.com/office/drawing/2014/main" xmlns="" id="{03BFAE1E-5E25-4B94-9D97-E36B9F8E310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87908796"/>
              </p:ext>
            </p:extLst>
          </p:nvPr>
        </p:nvGraphicFramePr>
        <p:xfrm>
          <a:off x="838200" y="1929414"/>
          <a:ext cx="10515600" cy="46576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15600">
                  <a:extLst>
                    <a:ext uri="{9D8B030D-6E8A-4147-A177-3AD203B41FA5}">
                      <a16:colId xmlns:a16="http://schemas.microsoft.com/office/drawing/2014/main" xmlns="" val="1735478248"/>
                    </a:ext>
                  </a:extLst>
                </a:gridCol>
              </a:tblGrid>
              <a:tr h="410202">
                <a:tc>
                  <a:txBody>
                    <a:bodyPr/>
                    <a:lstStyle/>
                    <a:p>
                      <a:r>
                        <a:rPr lang="ru-RU" dirty="0">
                          <a:solidFill>
                            <a:schemeClr val="tx1"/>
                          </a:solidFill>
                        </a:rPr>
                        <a:t>1. Дата, время и место (места) осуществления проверки: _____________________________________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2390770943"/>
                  </a:ext>
                </a:extLst>
              </a:tr>
              <a:tr h="410202">
                <a:tc>
                  <a:txBody>
                    <a:bodyPr/>
                    <a:lstStyle/>
                    <a:p>
                      <a:r>
                        <a:rPr lang="ru-RU" dirty="0"/>
                        <a:t>2. Объект технического аудита: ____________________________________________________________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109212558"/>
                  </a:ext>
                </a:extLst>
              </a:tr>
              <a:tr h="649857">
                <a:tc>
                  <a:txBody>
                    <a:bodyPr/>
                    <a:lstStyle/>
                    <a:p>
                      <a:r>
                        <a:rPr lang="ru-RU" dirty="0"/>
                        <a:t>3. Фамилия и инициалы аудитора (технического эксперта), проводившего проверку </a:t>
                      </a:r>
                    </a:p>
                    <a:p>
                      <a:r>
                        <a:rPr lang="ru-RU" dirty="0"/>
                        <a:t>_______________________________________________________________________________________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686001157"/>
                  </a:ext>
                </a:extLst>
              </a:tr>
              <a:tr h="649857">
                <a:tc>
                  <a:txBody>
                    <a:bodyPr/>
                    <a:lstStyle/>
                    <a:p>
                      <a:r>
                        <a:rPr lang="ru-RU" dirty="0"/>
                        <a:t>4. Должность, Фамилия и инициалы представителя организации-заявителя, участвовавшего в проверке</a:t>
                      </a:r>
                      <a:r>
                        <a:rPr lang="en-US" dirty="0"/>
                        <a:t>:</a:t>
                      </a:r>
                      <a:r>
                        <a:rPr lang="ru-RU" dirty="0"/>
                        <a:t> ______________________________________________________________________________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9698686"/>
                  </a:ext>
                </a:extLst>
              </a:tr>
              <a:tr h="2537536">
                <a:tc>
                  <a:txBody>
                    <a:bodyPr/>
                    <a:lstStyle/>
                    <a:p>
                      <a:pPr algn="ctr"/>
                      <a:endParaRPr lang="ru-RU" dirty="0"/>
                    </a:p>
                    <a:p>
                      <a:pPr algn="ctr"/>
                      <a:r>
                        <a:rPr lang="ru-RU" sz="2000" b="1" u="sng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Перечень вопросов, включенных в проверку</a:t>
                      </a:r>
                    </a:p>
                    <a:p>
                      <a:pPr marL="342900" indent="-342900" algn="l">
                        <a:buFont typeface="Arial" panose="020B0604020202020204" pitchFamily="34" charset="0"/>
                        <a:buChar char="•"/>
                      </a:pPr>
                      <a: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Федеральный закон от 21.07.1997 № 116-ФЗ «О промышленной безопасности опасных производственных объектов» (далее – ФЗ);</a:t>
                      </a:r>
                    </a:p>
                    <a:p>
                      <a:pPr marL="342900" indent="-342900" algn="l">
                        <a:buFont typeface="Arial" panose="020B0604020202020204" pitchFamily="34" charset="0"/>
                        <a:buChar char="•"/>
                      </a:pPr>
                      <a: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	Постановление Правительства РФ от 24.11.1998 № 1371 «О регистрации объектов в государственном реестре опасных производственных объектов» (далее – ПП 1371);</a:t>
                      </a:r>
                    </a:p>
                    <a:p>
                      <a:pPr algn="l"/>
                      <a:endParaRPr lang="ru-RU" sz="2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081503972"/>
                  </a:ext>
                </a:extLst>
              </a:tr>
            </a:tbl>
          </a:graphicData>
        </a:graphic>
      </p:graphicFrame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2E65F74E-7F28-403F-9A46-DF65CF44A2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71296788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1600" dirty="0">
                <a:latin typeface="Arial Black" panose="020B0A04020102020204" pitchFamily="34" charset="0"/>
              </a:rPr>
              <a:t>                        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3DDCFCD0-95E0-4686-9515-D04135FC28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64733"/>
            <a:ext cx="10515600" cy="4712230"/>
          </a:xfrm>
          <a:solidFill>
            <a:schemeClr val="bg1">
              <a:lumMod val="95000"/>
            </a:schemeClr>
          </a:solidFill>
        </p:spPr>
        <p:txBody>
          <a:bodyPr>
            <a:normAutofit/>
          </a:bodyPr>
          <a:lstStyle/>
          <a:p>
            <a:r>
              <a:rPr lang="ru-RU" dirty="0"/>
              <a:t>	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Постановление Правительства РФ от 18.12.2020 № 2168 «Об организации и осуществлении производственного контроля за соблюдением требований промышленной безопасности» [взамен постановления Правительства РФ от 10.03.1999 № 263] (далее – ПП 2168);</a:t>
            </a:r>
          </a:p>
          <a:p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Постановление Правительства РФ от 12.10.2020 № 1661 «О лицензировании эксплуатации взрывопожароопасных и химически опасных производственных объектов I, II и III классов опасности» [взамен постановления Правительства РФ от 10.06.2013 № 492] (далее – ПП 1661);</a:t>
            </a:r>
          </a:p>
          <a:p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Постановление Правительства РФ от 17.08.2020 № 1243 «Об утверждении Требований к документационному обеспечению систем управления промышленной безопасностью» [взамен постановления Правительства РФ от 26.06.2013 № 536] (далее – ПП 1243);</a:t>
            </a:r>
          </a:p>
          <a:p>
            <a:endParaRPr lang="ru-RU" dirty="0"/>
          </a:p>
        </p:txBody>
      </p:sp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00A3F8C0-8972-43CB-984C-ADF0F1A941E3}"/>
              </a:ext>
            </a:extLst>
          </p:cNvPr>
          <p:cNvSpPr txBox="1"/>
          <p:nvPr/>
        </p:nvSpPr>
        <p:spPr>
          <a:xfrm>
            <a:off x="3289738" y="525517"/>
            <a:ext cx="74833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КАРТА РЕГИСТРАЦИИ НЕСООТВЕТСТВИЙ(продолжение) </a:t>
            </a:r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7785909A-0B14-4D1B-878D-D6F57F2638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53792431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1600" dirty="0">
                <a:latin typeface="Arial Black" panose="020B0A04020102020204" pitchFamily="34" charset="0"/>
              </a:rPr>
              <a:t>                          </a:t>
            </a:r>
          </a:p>
        </p:txBody>
      </p:sp>
      <p:graphicFrame>
        <p:nvGraphicFramePr>
          <p:cNvPr id="5" name="Объект 4">
            <a:extLst>
              <a:ext uri="{FF2B5EF4-FFF2-40B4-BE49-F238E27FC236}">
                <a16:creationId xmlns:a16="http://schemas.microsoft.com/office/drawing/2014/main" xmlns="" id="{AB1C01C8-0779-4D8E-BED4-4CF1B867AA1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347646685"/>
              </p:ext>
            </p:extLst>
          </p:nvPr>
        </p:nvGraphicFramePr>
        <p:xfrm>
          <a:off x="694267" y="1376855"/>
          <a:ext cx="10945941" cy="5269279"/>
        </p:xfrm>
        <a:graphic>
          <a:graphicData uri="http://schemas.openxmlformats.org/drawingml/2006/table">
            <a:tbl>
              <a:tblPr firstRow="1" firstCol="1" bandRow="1"/>
              <a:tblGrid>
                <a:gridCol w="324181">
                  <a:extLst>
                    <a:ext uri="{9D8B030D-6E8A-4147-A177-3AD203B41FA5}">
                      <a16:colId xmlns:a16="http://schemas.microsoft.com/office/drawing/2014/main" xmlns="" val="1614113664"/>
                    </a:ext>
                  </a:extLst>
                </a:gridCol>
                <a:gridCol w="4906228">
                  <a:extLst>
                    <a:ext uri="{9D8B030D-6E8A-4147-A177-3AD203B41FA5}">
                      <a16:colId xmlns:a16="http://schemas.microsoft.com/office/drawing/2014/main" xmlns="" val="3436595541"/>
                    </a:ext>
                  </a:extLst>
                </a:gridCol>
                <a:gridCol w="1585024">
                  <a:extLst>
                    <a:ext uri="{9D8B030D-6E8A-4147-A177-3AD203B41FA5}">
                      <a16:colId xmlns:a16="http://schemas.microsoft.com/office/drawing/2014/main" xmlns="" val="1193513176"/>
                    </a:ext>
                  </a:extLst>
                </a:gridCol>
                <a:gridCol w="2644224">
                  <a:extLst>
                    <a:ext uri="{9D8B030D-6E8A-4147-A177-3AD203B41FA5}">
                      <a16:colId xmlns:a16="http://schemas.microsoft.com/office/drawing/2014/main" xmlns="" val="1083126576"/>
                    </a:ext>
                  </a:extLst>
                </a:gridCol>
                <a:gridCol w="1486284">
                  <a:extLst>
                    <a:ext uri="{9D8B030D-6E8A-4147-A177-3AD203B41FA5}">
                      <a16:colId xmlns:a16="http://schemas.microsoft.com/office/drawing/2014/main" xmlns="" val="174102727"/>
                    </a:ext>
                  </a:extLst>
                </a:gridCol>
              </a:tblGrid>
              <a:tr h="2191991">
                <a:tc>
                  <a:txBody>
                    <a:bodyPr/>
                    <a:lstStyle/>
                    <a:p>
                      <a:pPr indent="450215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14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 </a:t>
                      </a:r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п\п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450215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Описание несоответствия (место, время)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Наименование и пункт нормативного документа, в отношении которого обнаружено несоответствие</a:t>
                      </a:r>
                      <a:endParaRPr lang="ru-RU" sz="1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450215"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Предложения по корректирующим мероприятиям, необходимым для устранения выявленных в ходе технического аудита несоответствий и нарушений</a:t>
                      </a:r>
                      <a:endParaRPr lang="ru-RU" sz="1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Комментарий аудитора</a:t>
                      </a:r>
                      <a:endParaRPr lang="ru-RU" sz="1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688774829"/>
                  </a:ext>
                </a:extLst>
              </a:tr>
              <a:tr h="254585">
                <a:tc gridSpan="5">
                  <a:txBody>
                    <a:bodyPr/>
                    <a:lstStyle/>
                    <a:p>
                      <a:pPr indent="450215"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6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УПБ и ОТ</a:t>
                      </a:r>
                      <a:endParaRPr lang="ru-RU" sz="1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indent="450215"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711802677"/>
                  </a:ext>
                </a:extLst>
              </a:tr>
              <a:tr h="2745535">
                <a:tc>
                  <a:txBody>
                    <a:bodyPr/>
                    <a:lstStyle/>
                    <a:p>
                      <a:pPr marL="342900" lvl="0" indent="-342900">
                        <a:buFont typeface="+mj-lt"/>
                        <a:buAutoNum type="arabicPeriod"/>
                      </a:pPr>
                      <a:r>
                        <a:rPr lang="ru-RU" sz="14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buFont typeface="+mj-lt"/>
                        <a:buAutoNum type="arabicPeriod"/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 организации отсутствует лицензия на  осуществление на эксплуатацию взрывопожароопасных и химически опасных производственных объектов I, II, и III классов опасности. На данный момент эксплуатация ОПО осуществляется на основании двух лицензий: на взрывопожароопасные производственные объекты №ВП-00-01 от 01.06.2011 и химически опасные производственные объекты №ЭХ-00-01 от 22.03.2012г.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450215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п. 1 ст.9 ФЗ</a:t>
                      </a:r>
                      <a:endParaRPr lang="ru-RU" sz="1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450215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Подготовить документы по получению лицензии единой на взрывопожароопасные и химически опасные ОПО</a:t>
                      </a:r>
                      <a:endParaRPr lang="ru-RU" sz="1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6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До конца года</a:t>
                      </a:r>
                      <a:endParaRPr lang="ru-RU" sz="1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3424" marR="4342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323935276"/>
                  </a:ext>
                </a:extLst>
              </a:tr>
            </a:tbl>
          </a:graphicData>
        </a:graphic>
      </p:graphicFrame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FCC070AB-23ED-406F-8A5F-4BEBEFD3D5C6}"/>
              </a:ext>
            </a:extLst>
          </p:cNvPr>
          <p:cNvSpPr txBox="1"/>
          <p:nvPr/>
        </p:nvSpPr>
        <p:spPr>
          <a:xfrm>
            <a:off x="3289738" y="365124"/>
            <a:ext cx="81980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КАРТА РЕГИСТРАЦИИ НЕСООТВЕТСТВИЙ (продолжение)</a:t>
            </a:r>
          </a:p>
        </p:txBody>
      </p:sp>
      <p:sp>
        <p:nvSpPr>
          <p:cNvPr id="3" name="Номер слайда 2">
            <a:extLst>
              <a:ext uri="{FF2B5EF4-FFF2-40B4-BE49-F238E27FC236}">
                <a16:creationId xmlns:a16="http://schemas.microsoft.com/office/drawing/2014/main" xmlns="" id="{1B27F8A8-6245-486B-A4AC-6899817C21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1744325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503E868D-2FE8-4B85-AB6A-8D34797E33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КАРТА  РЕГИСТРАЦИИ  НЕСООТВЕТСТВИЙ(продолжение)</a:t>
            </a:r>
            <a:b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1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4ABFFADF-5A1F-4576-890E-1DE642E70B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744A5A-D823-4834-A2E9-8085E1DED70A}" type="slidenum">
              <a:rPr lang="ru-RU" smtClean="0"/>
              <a:pPr/>
              <a:t>9</a:t>
            </a:fld>
            <a:endParaRPr lang="ru-RU"/>
          </a:p>
        </p:txBody>
      </p:sp>
      <p:pic>
        <p:nvPicPr>
          <p:cNvPr id="4" name="Picture 2" descr="https://permtpp.ru/upload/CAllcorp2/c8f/c8f4948332e7c8c764bc89c5d82d3b26.png">
            <a:extLst>
              <a:ext uri="{FF2B5EF4-FFF2-40B4-BE49-F238E27FC236}">
                <a16:creationId xmlns:a16="http://schemas.microsoft.com/office/drawing/2014/main" xmlns="" id="{F9B5F375-F3A1-48F6-B1C0-D101A46F97B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838200" y="681037"/>
            <a:ext cx="1828800" cy="571501"/>
          </a:xfrm>
          <a:prstGeom prst="rect">
            <a:avLst/>
          </a:prstGeom>
          <a:noFill/>
        </p:spPr>
      </p:pic>
      <p:graphicFrame>
        <p:nvGraphicFramePr>
          <p:cNvPr id="6" name="Таблица 5">
            <a:extLst>
              <a:ext uri="{FF2B5EF4-FFF2-40B4-BE49-F238E27FC236}">
                <a16:creationId xmlns:a16="http://schemas.microsoft.com/office/drawing/2014/main" xmlns="" id="{0E8343ED-727E-46C9-A61C-CDFF7F2327C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072745917"/>
              </p:ext>
            </p:extLst>
          </p:nvPr>
        </p:nvGraphicFramePr>
        <p:xfrm>
          <a:off x="838199" y="1380014"/>
          <a:ext cx="10515601" cy="4833482"/>
        </p:xfrm>
        <a:graphic>
          <a:graphicData uri="http://schemas.openxmlformats.org/drawingml/2006/table">
            <a:tbl>
              <a:tblPr firstRow="1" firstCol="1" bandRow="1"/>
              <a:tblGrid>
                <a:gridCol w="573185">
                  <a:extLst>
                    <a:ext uri="{9D8B030D-6E8A-4147-A177-3AD203B41FA5}">
                      <a16:colId xmlns:a16="http://schemas.microsoft.com/office/drawing/2014/main" xmlns="" val="2653443209"/>
                    </a:ext>
                  </a:extLst>
                </a:gridCol>
                <a:gridCol w="4396674">
                  <a:extLst>
                    <a:ext uri="{9D8B030D-6E8A-4147-A177-3AD203B41FA5}">
                      <a16:colId xmlns:a16="http://schemas.microsoft.com/office/drawing/2014/main" xmlns="" val="483776607"/>
                    </a:ext>
                  </a:extLst>
                </a:gridCol>
                <a:gridCol w="1817336">
                  <a:extLst>
                    <a:ext uri="{9D8B030D-6E8A-4147-A177-3AD203B41FA5}">
                      <a16:colId xmlns:a16="http://schemas.microsoft.com/office/drawing/2014/main" xmlns="" val="2088235217"/>
                    </a:ext>
                  </a:extLst>
                </a:gridCol>
                <a:gridCol w="2389849">
                  <a:extLst>
                    <a:ext uri="{9D8B030D-6E8A-4147-A177-3AD203B41FA5}">
                      <a16:colId xmlns:a16="http://schemas.microsoft.com/office/drawing/2014/main" xmlns="" val="4102545902"/>
                    </a:ext>
                  </a:extLst>
                </a:gridCol>
                <a:gridCol w="1338557">
                  <a:extLst>
                    <a:ext uri="{9D8B030D-6E8A-4147-A177-3AD203B41FA5}">
                      <a16:colId xmlns:a16="http://schemas.microsoft.com/office/drawing/2014/main" xmlns="" val="2670090079"/>
                    </a:ext>
                  </a:extLst>
                </a:gridCol>
              </a:tblGrid>
              <a:tr h="1260209">
                <a:tc>
                  <a:txBody>
                    <a:bodyPr/>
                    <a:lstStyle/>
                    <a:p>
                      <a:pPr marL="0" indent="0" algn="ctr"/>
                      <a:endParaRPr lang="ru-RU" sz="800" b="1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0" indent="0" algn="ctr"/>
                      <a:r>
                        <a:rPr lang="en-US" sz="8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N </a:t>
                      </a:r>
                      <a:r>
                        <a:rPr lang="ru-RU" sz="8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п\п</a:t>
                      </a:r>
                      <a:endParaRPr lang="ru-RU" sz="8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</a:txBody>
                  <a:tcPr marL="36806" marR="368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indent="450215" algn="ctr"/>
                      <a:r>
                        <a:rPr lang="ru-RU" sz="14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Описание несоответствия (место, время)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</a:txBody>
                  <a:tcPr marL="36806" marR="368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indent="450215"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Наименование и пункт нормативного документа, в отношении которого обнаружено несоответствие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</a:txBody>
                  <a:tcPr marL="36806" marR="368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Предложения по корректирующим мероприятиям, необходимым для устранения выявленных в ходе технического аудита несоответствий и нарушений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</a:txBody>
                  <a:tcPr marL="36806" marR="368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93663" algn="ctr"/>
                      <a:r>
                        <a:rPr lang="ru-RU" sz="12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Комментарий аудитора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</a:txBody>
                  <a:tcPr marL="36806" marR="368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838967723"/>
                  </a:ext>
                </a:extLst>
              </a:tr>
              <a:tr h="170710">
                <a:tc gridSpan="5">
                  <a:txBody>
                    <a:bodyPr/>
                    <a:lstStyle/>
                    <a:p>
                      <a:pPr indent="450215" algn="ctr"/>
                      <a:r>
                        <a:rPr lang="ru-RU" sz="8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ТЭЦ</a:t>
                      </a:r>
                      <a:endParaRPr lang="ru-RU" sz="8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</a:txBody>
                  <a:tcPr marL="36806" marR="3680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960754907"/>
                  </a:ext>
                </a:extLst>
              </a:tr>
              <a:tr h="3402563">
                <a:tc>
                  <a:txBody>
                    <a:bodyPr/>
                    <a:lstStyle/>
                    <a:p>
                      <a:pPr marL="342900" lvl="0" indent="-342900" algn="ctr">
                        <a:buFont typeface="+mj-lt"/>
                        <a:buAutoNum type="arabicPeriod"/>
                      </a:pPr>
                      <a:r>
                        <a:rPr lang="ru-RU" sz="8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 </a:t>
                      </a:r>
                    </a:p>
                  </a:txBody>
                  <a:tcPr marL="36806" marR="368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197485" algn="just"/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В результате проверки КТЦ выявлено, что конструкция площадок и лестниц для обслуживания, осмотра, ремонта, оборудования, работающего подавлением, не обеспечивает выполнения условий ФНП ОРПД, а именно:</a:t>
                      </a: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1200" u="sng" dirty="0">
                          <a:solidFill>
                            <a:srgbClr val="0563C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hlinkClick r:id="rId3" action="ppaction://hlinkfile"/>
                        </a:rPr>
                        <a:t>Наличия сплошной обшивки по низу ограждения на высоту не менее 100мм;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1200" u="sng" dirty="0">
                          <a:solidFill>
                            <a:srgbClr val="0563C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hlinkClick r:id="rId4" action="ppaction://hlinkfile"/>
                        </a:rPr>
                        <a:t>Свободной высоты прохода не менее 2м;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1200" u="sng" dirty="0">
                          <a:solidFill>
                            <a:srgbClr val="0563C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hlinkClick r:id="rId5" action="ppaction://hlinkfile"/>
                        </a:rPr>
                        <a:t>Ширины свободного прохода не менее 600мм, а в местах установки арматуры, контрольно-измерительных приборов, других устройств и оборудования - не менее 800 мм;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1200" u="sng" dirty="0">
                          <a:solidFill>
                            <a:srgbClr val="0563C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hlinkClick r:id="rId6" action="ppaction://hlinkfile"/>
                        </a:rPr>
                        <a:t>Отсутствие переходных мостиков в местах прохода людей над трубопроводами;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1200" u="sng" dirty="0">
                          <a:solidFill>
                            <a:srgbClr val="0563C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hlinkClick r:id="rId7" action="ppaction://hlinkfile"/>
                        </a:rPr>
                        <a:t>Отсутствие перил с обоих сторон переходных площадок и лестниц;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1200" u="sng" dirty="0">
                          <a:solidFill>
                            <a:srgbClr val="0563C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hlinkClick r:id="rId8" action="ppaction://hlinkfile"/>
                        </a:rPr>
                        <a:t>Отсутствие угла наклона к горизонтали не более 50º лестниц высотой более 1,5м.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342900" lvl="0" indent="-342900" algn="just">
                        <a:buFont typeface="+mj-lt"/>
                        <a:buAutoNum type="arabicPeriod"/>
                      </a:pPr>
                      <a:r>
                        <a:rPr lang="ru-RU" sz="1200" u="sng" dirty="0">
                          <a:solidFill>
                            <a:srgbClr val="0563C1"/>
                          </a:solidFill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hlinkClick r:id="rId9" action="ppaction://hlinkfile"/>
                        </a:rPr>
                        <a:t>Отсутствие площадок обслуживания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</a:txBody>
                  <a:tcPr marL="36806" marR="3680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177800" algn="ctr"/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ФНП ОРПД п.14</a:t>
                      </a:r>
                    </a:p>
                  </a:txBody>
                  <a:tcPr marL="36806" marR="368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450215" algn="l"/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В соответствие п. 11 ФНП </a:t>
                      </a:r>
                    </a:p>
                    <a:p>
                      <a:pPr indent="450215" algn="l"/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ОРПД </a:t>
                      </a:r>
                    </a:p>
                    <a:p>
                      <a:pPr marL="342900" lvl="0" indent="-342900" algn="l">
                        <a:buFont typeface="+mj-lt"/>
                        <a:buAutoNum type="arabicPeriod"/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Составить перечень отклонений от п. 13 и 14 ФНП ОРПД </a:t>
                      </a:r>
                    </a:p>
                    <a:p>
                      <a:pPr marL="342900" lvl="0" indent="-342900" algn="l">
                        <a:buFont typeface="+mj-lt"/>
                        <a:buAutoNum type="arabicPeriod"/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Составить план мероприятий устранения отклонений;</a:t>
                      </a:r>
                    </a:p>
                    <a:p>
                      <a:pPr marL="342900" lvl="0" indent="-342900" algn="l">
                        <a:buFont typeface="+mj-lt"/>
                        <a:buAutoNum type="arabicPeriod"/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Составить мероприятия для обеспечения их безопасного использования в период до устранения несоответствий</a:t>
                      </a:r>
                    </a:p>
                    <a:p>
                      <a:pPr indent="450215" algn="just"/>
                      <a:r>
                        <a:rPr lang="ru-RU" sz="8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 </a:t>
                      </a:r>
                    </a:p>
                  </a:txBody>
                  <a:tcPr marL="36806" marR="3680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93663" algn="l">
                        <a:tabLst>
                          <a:tab pos="93663" algn="l"/>
                        </a:tabLst>
                      </a:pPr>
                      <a:endParaRPr lang="ru-RU" sz="14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0" indent="93663" algn="l">
                        <a:tabLst>
                          <a:tab pos="93663" algn="l"/>
                        </a:tabLst>
                      </a:pPr>
                      <a:endParaRPr lang="ru-RU" sz="14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0" indent="93663" algn="l">
                        <a:tabLst>
                          <a:tab pos="93663" algn="l"/>
                        </a:tabLst>
                      </a:pPr>
                      <a:endParaRPr lang="ru-RU" sz="14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</a:endParaRPr>
                    </a:p>
                    <a:p>
                      <a:pPr marL="0" indent="93663" algn="l">
                        <a:tabLst>
                          <a:tab pos="93663" algn="l"/>
                        </a:tabLst>
                      </a:pPr>
                      <a:r>
                        <a:rPr lang="ru-RU" sz="14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</a:rPr>
                        <a:t>Сплошная обшивка должна быть на всех маршевых (подъемных) лестницах</a:t>
                      </a:r>
                    </a:p>
                  </a:txBody>
                  <a:tcPr marL="36806" marR="3680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63570853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20262628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432</TotalTime>
  <Words>1472</Words>
  <Application>Microsoft Office PowerPoint</Application>
  <PresentationFormat>Произвольный</PresentationFormat>
  <Paragraphs>170</Paragraphs>
  <Slides>13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Тема Office</vt:lpstr>
      <vt:lpstr>Проведение аудита  соблюдения  требований  промышленной  безопасности на  опасных  производственных  объектах</vt:lpstr>
      <vt:lpstr>                          Нормативная база по промышленной  безопасности  с  01.01.2021г. Действия предприятий эксплуатирующих  ОПО. </vt:lpstr>
      <vt:lpstr>                         Аудит соблюдения требований  ПБ на ОПО</vt:lpstr>
      <vt:lpstr>                          </vt:lpstr>
      <vt:lpstr>                          Проверочный лист(продолжение)</vt:lpstr>
      <vt:lpstr>                          </vt:lpstr>
      <vt:lpstr>                         </vt:lpstr>
      <vt:lpstr>                          </vt:lpstr>
      <vt:lpstr>                          КАРТА  РЕГИСТРАЦИИ  НЕСООТВЕТСТВИЙ(продолжение) </vt:lpstr>
      <vt:lpstr>                          Оценка  состояния ПБ на  объектах(примеры) </vt:lpstr>
      <vt:lpstr>Выводы  и  предложения  по  результатам аудита ПБ</vt:lpstr>
      <vt:lpstr>                         Предложение  в  протокол  заседания  комитета по ПБ ТПП РФ</vt:lpstr>
      <vt:lpstr>Благодарю за внимание.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Проведение аудита  соблюдения  требований  промышленной  безопасности на  опасных  производственных  объектах</dc:title>
  <dc:creator>vladimir kozlov</dc:creator>
  <cp:lastModifiedBy>User</cp:lastModifiedBy>
  <cp:revision>48</cp:revision>
  <dcterms:created xsi:type="dcterms:W3CDTF">2021-03-24T11:53:30Z</dcterms:created>
  <dcterms:modified xsi:type="dcterms:W3CDTF">2021-03-29T05:28:24Z</dcterms:modified>
</cp:coreProperties>
</file>

<file path=docProps/thumbnail.jpeg>
</file>