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37"/>
  </p:notesMasterIdLst>
  <p:handoutMasterIdLst>
    <p:handoutMasterId r:id="rId38"/>
  </p:handoutMasterIdLst>
  <p:sldIdLst>
    <p:sldId id="256" r:id="rId2"/>
    <p:sldId id="476" r:id="rId3"/>
    <p:sldId id="543" r:id="rId4"/>
    <p:sldId id="519" r:id="rId5"/>
    <p:sldId id="533" r:id="rId6"/>
    <p:sldId id="546" r:id="rId7"/>
    <p:sldId id="548" r:id="rId8"/>
    <p:sldId id="549" r:id="rId9"/>
    <p:sldId id="498" r:id="rId10"/>
    <p:sldId id="520" r:id="rId11"/>
    <p:sldId id="522" r:id="rId12"/>
    <p:sldId id="523" r:id="rId13"/>
    <p:sldId id="521" r:id="rId14"/>
    <p:sldId id="499" r:id="rId15"/>
    <p:sldId id="503" r:id="rId16"/>
    <p:sldId id="504" r:id="rId17"/>
    <p:sldId id="507" r:id="rId18"/>
    <p:sldId id="508" r:id="rId19"/>
    <p:sldId id="510" r:id="rId20"/>
    <p:sldId id="509" r:id="rId21"/>
    <p:sldId id="513" r:id="rId22"/>
    <p:sldId id="517" r:id="rId23"/>
    <p:sldId id="525" r:id="rId24"/>
    <p:sldId id="526" r:id="rId25"/>
    <p:sldId id="527" r:id="rId26"/>
    <p:sldId id="534" r:id="rId27"/>
    <p:sldId id="539" r:id="rId28"/>
    <p:sldId id="537" r:id="rId29"/>
    <p:sldId id="528" r:id="rId30"/>
    <p:sldId id="545" r:id="rId31"/>
    <p:sldId id="542" r:id="rId32"/>
    <p:sldId id="529" r:id="rId33"/>
    <p:sldId id="544" r:id="rId34"/>
    <p:sldId id="531" r:id="rId35"/>
    <p:sldId id="405" r:id="rId3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7FB9F9"/>
    <a:srgbClr val="99CCFF"/>
    <a:srgbClr val="FFFFFF"/>
    <a:srgbClr val="336699"/>
    <a:srgbClr val="7864F2"/>
    <a:srgbClr val="6699FF"/>
    <a:srgbClr val="666699"/>
    <a:srgbClr val="FF505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55" autoAdjust="0"/>
    <p:restoredTop sz="93560" autoAdjust="0"/>
  </p:normalViewPr>
  <p:slideViewPr>
    <p:cSldViewPr>
      <p:cViewPr varScale="1">
        <p:scale>
          <a:sx n="69" d="100"/>
          <a:sy n="69" d="100"/>
        </p:scale>
        <p:origin x="-66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199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Macintosh%20HD:Users:ZXR:Desktop:B&amp;A%20Presentation:Graphs%20for%20B&amp;A%20presentation_2015.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Macintosh%20HD:Users:ZXR:Desktop:B&amp;A%20Presentation:Graphs%20for%20B&amp;A%20presentation_2015.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Macintosh%20HD:Users:ZXR:Desktop:B&amp;A%20Presentation:Graphs%20for%20B&amp;A%20presentation_2015.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Macintosh%20HD:Users:ZXR:Desktop:B&amp;A%20Presentation:Graphs%20for%20B&amp;A%20presentation_2015.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Macintosh%20HD:Users:ZXR:Desktop:&#1048;&#1084;&#1087;&#1086;&#1088;&#1090;&#1086;&#1079;&#1072;&#1084;&#1077;&#1097;&#1077;&#1085;&#1080;&#1077;:&#1044;&#1083;&#1103;%20&#1087;&#1088;&#1077;&#1079;&#1077;&#1085;&#1090;&#1072;&#1094;&#1080;&#1080;%20&#1087;&#1086;%20&#1048;&#1047;_181015.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Macintosh%20HD:Users:ZXR:Desktop:&#1048;&#1084;&#1087;&#1086;&#1088;&#1090;&#1086;&#1079;&#1072;&#1084;&#1077;&#1097;&#1077;&#1085;&#1080;&#1077;:&#1044;&#1083;&#1103;%20&#1087;&#1088;&#1077;&#1079;&#1077;&#1085;&#1090;&#1072;&#1094;&#1080;&#1080;%20&#1087;&#1086;%20&#1048;&#1047;_181015.xlsx"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1"/>
    </mc:Choice>
    <mc:Fallback>
      <c:style val="11"/>
    </mc:Fallback>
  </mc:AlternateContent>
  <c:clrMapOvr bg1="lt1" tx1="dk1" bg2="lt2" tx2="dk2" accent1="accent1" accent2="accent2" accent3="accent3" accent4="accent4" accent5="accent5" accent6="accent6" hlink="hlink" folHlink="folHlink"/>
  <c:chart>
    <c:title>
      <c:tx>
        <c:rich>
          <a:bodyPr/>
          <a:lstStyle/>
          <a:p>
            <a:pPr>
              <a:defRPr sz="2200">
                <a:latin typeface="Calibri"/>
                <a:cs typeface="Calibri"/>
              </a:defRPr>
            </a:pPr>
            <a:r>
              <a:rPr lang="ru-RU" sz="2200" dirty="0" smtClean="0">
                <a:latin typeface="Calibri"/>
                <a:cs typeface="Calibri"/>
              </a:rPr>
              <a:t>Финляндия</a:t>
            </a:r>
            <a:endParaRPr lang="ru-RU" sz="2200" dirty="0">
              <a:latin typeface="Calibri"/>
              <a:cs typeface="Calibri"/>
            </a:endParaRPr>
          </a:p>
        </c:rich>
      </c:tx>
      <c:layout>
        <c:manualLayout>
          <c:xMode val="edge"/>
          <c:yMode val="edge"/>
          <c:x val="0.24378805774278231"/>
          <c:y val="0.16666666666666693"/>
        </c:manualLayout>
      </c:layout>
      <c:overlay val="0"/>
    </c:title>
    <c:autoTitleDeleted val="0"/>
    <c:plotArea>
      <c:layout/>
      <c:doughnutChart>
        <c:varyColors val="1"/>
        <c:ser>
          <c:idx val="0"/>
          <c:order val="0"/>
          <c:dLbls>
            <c:dLbl>
              <c:idx val="0"/>
              <c:layout>
                <c:manualLayout>
                  <c:x val="4.7222222222222318E-2"/>
                  <c:y val="4.6296296296295964E-3"/>
                </c:manualLayout>
              </c:layout>
              <c:showLegendKey val="0"/>
              <c:showVal val="0"/>
              <c:showCatName val="1"/>
              <c:showSerName val="0"/>
              <c:showPercent val="1"/>
              <c:showBubbleSize val="0"/>
            </c:dLbl>
            <c:txPr>
              <a:bodyPr/>
              <a:lstStyle/>
              <a:p>
                <a:pPr>
                  <a:defRPr sz="1800" b="1">
                    <a:latin typeface="Trebuchet MS"/>
                    <a:cs typeface="Trebuchet MS"/>
                  </a:defRPr>
                </a:pPr>
                <a:endParaRPr lang="ru-RU"/>
              </a:p>
            </c:txPr>
            <c:showLegendKey val="0"/>
            <c:showVal val="0"/>
            <c:showCatName val="1"/>
            <c:showSerName val="0"/>
            <c:showPercent val="1"/>
            <c:showBubbleSize val="0"/>
            <c:showLeaderLines val="1"/>
          </c:dLbls>
          <c:cat>
            <c:strRef>
              <c:f>Лист3!$A$15:$A$16</c:f>
              <c:strCache>
                <c:ptCount val="2"/>
                <c:pt idx="0">
                  <c:v>Al</c:v>
                </c:pt>
                <c:pt idx="1">
                  <c:v>Fe</c:v>
                </c:pt>
              </c:strCache>
            </c:strRef>
          </c:cat>
          <c:val>
            <c:numRef>
              <c:f>Лист3!$B$15:$B$16</c:f>
              <c:numCache>
                <c:formatCode>General</c:formatCode>
                <c:ptCount val="2"/>
                <c:pt idx="0">
                  <c:v>5</c:v>
                </c:pt>
                <c:pt idx="1">
                  <c:v>95</c:v>
                </c:pt>
              </c:numCache>
            </c:numRef>
          </c:val>
        </c:ser>
        <c:dLbls>
          <c:showLegendKey val="0"/>
          <c:showVal val="0"/>
          <c:showCatName val="1"/>
          <c:showSerName val="0"/>
          <c:showPercent val="1"/>
          <c:showBubbleSize val="0"/>
          <c:showLeaderLines val="1"/>
        </c:dLbls>
        <c:firstSliceAng val="0"/>
        <c:holeSize val="50"/>
      </c:doughnutChart>
    </c:plotArea>
    <c:plotVisOnly val="1"/>
    <c:dispBlanksAs val="zero"/>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1"/>
    </mc:Choice>
    <mc:Fallback>
      <c:style val="11"/>
    </mc:Fallback>
  </mc:AlternateContent>
  <c:clrMapOvr bg1="lt1" tx1="dk1" bg2="lt2" tx2="dk2" accent1="accent1" accent2="accent2" accent3="accent3" accent4="accent4" accent5="accent5" accent6="accent6" hlink="hlink" folHlink="folHlink"/>
  <c:chart>
    <c:title>
      <c:tx>
        <c:rich>
          <a:bodyPr/>
          <a:lstStyle/>
          <a:p>
            <a:pPr>
              <a:defRPr/>
            </a:pPr>
            <a:r>
              <a:rPr lang="ru-RU"/>
              <a:t>Россия</a:t>
            </a:r>
          </a:p>
        </c:rich>
      </c:tx>
      <c:layout>
        <c:manualLayout>
          <c:xMode val="edge"/>
          <c:yMode val="edge"/>
          <c:x val="0.25630424321959838"/>
          <c:y val="0.15740740740740772"/>
        </c:manualLayout>
      </c:layout>
      <c:overlay val="0"/>
    </c:title>
    <c:autoTitleDeleted val="0"/>
    <c:plotArea>
      <c:layout/>
      <c:doughnutChart>
        <c:varyColors val="1"/>
        <c:ser>
          <c:idx val="0"/>
          <c:order val="0"/>
          <c:dLbls>
            <c:dLbl>
              <c:idx val="1"/>
              <c:layout>
                <c:manualLayout>
                  <c:x val="5.5555336832895902E-2"/>
                  <c:y val="1.3888888888888935E-2"/>
                </c:manualLayout>
              </c:layout>
              <c:showLegendKey val="0"/>
              <c:showVal val="0"/>
              <c:showCatName val="1"/>
              <c:showSerName val="0"/>
              <c:showPercent val="1"/>
              <c:showBubbleSize val="0"/>
            </c:dLbl>
            <c:txPr>
              <a:bodyPr/>
              <a:lstStyle/>
              <a:p>
                <a:pPr>
                  <a:defRPr b="1"/>
                </a:pPr>
                <a:endParaRPr lang="ru-RU"/>
              </a:p>
            </c:txPr>
            <c:showLegendKey val="0"/>
            <c:showVal val="0"/>
            <c:showCatName val="1"/>
            <c:showSerName val="0"/>
            <c:showPercent val="1"/>
            <c:showBubbleSize val="0"/>
            <c:showLeaderLines val="1"/>
          </c:dLbls>
          <c:cat>
            <c:strRef>
              <c:f>Лист3!$A$19:$A$20</c:f>
              <c:strCache>
                <c:ptCount val="2"/>
                <c:pt idx="0">
                  <c:v>Al</c:v>
                </c:pt>
                <c:pt idx="1">
                  <c:v>Fe</c:v>
                </c:pt>
              </c:strCache>
            </c:strRef>
          </c:cat>
          <c:val>
            <c:numRef>
              <c:f>Лист3!$B$19:$B$20</c:f>
              <c:numCache>
                <c:formatCode>General</c:formatCode>
                <c:ptCount val="2"/>
                <c:pt idx="0">
                  <c:v>99</c:v>
                </c:pt>
                <c:pt idx="1">
                  <c:v>1</c:v>
                </c:pt>
              </c:numCache>
            </c:numRef>
          </c:val>
        </c:ser>
        <c:dLbls>
          <c:showLegendKey val="0"/>
          <c:showVal val="0"/>
          <c:showCatName val="1"/>
          <c:showSerName val="0"/>
          <c:showPercent val="1"/>
          <c:showBubbleSize val="0"/>
          <c:showLeaderLines val="1"/>
        </c:dLbls>
        <c:firstSliceAng val="0"/>
        <c:holeSize val="50"/>
      </c:doughnutChart>
    </c:plotArea>
    <c:plotVisOnly val="1"/>
    <c:dispBlanksAs val="zero"/>
    <c:showDLblsOverMax val="0"/>
  </c:chart>
  <c:txPr>
    <a:bodyPr/>
    <a:lstStyle/>
    <a:p>
      <a:pPr>
        <a:defRPr sz="1800"/>
      </a:pPr>
      <a:endParaRPr lang="ru-RU"/>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1"/>
    </mc:Choice>
    <mc:Fallback>
      <c:style val="11"/>
    </mc:Fallback>
  </mc:AlternateContent>
  <c:clrMapOvr bg1="lt1" tx1="dk1" bg2="lt2" tx2="dk2" accent1="accent1" accent2="accent2" accent3="accent3" accent4="accent4" accent5="accent5" accent6="accent6" hlink="hlink" folHlink="folHlink"/>
  <c:chart>
    <c:title>
      <c:tx>
        <c:rich>
          <a:bodyPr/>
          <a:lstStyle/>
          <a:p>
            <a:pPr>
              <a:defRPr sz="2200"/>
            </a:pPr>
            <a:r>
              <a:rPr lang="ru-RU" sz="2200" dirty="0" smtClean="0"/>
              <a:t>Великобритания</a:t>
            </a:r>
            <a:endParaRPr lang="ru-RU" sz="2200" dirty="0"/>
          </a:p>
        </c:rich>
      </c:tx>
      <c:layout>
        <c:manualLayout>
          <c:xMode val="edge"/>
          <c:yMode val="edge"/>
          <c:x val="0.10334055118110202"/>
          <c:y val="0.134259259259259"/>
        </c:manualLayout>
      </c:layout>
      <c:overlay val="0"/>
    </c:title>
    <c:autoTitleDeleted val="0"/>
    <c:plotArea>
      <c:layout/>
      <c:doughnutChart>
        <c:varyColors val="1"/>
        <c:ser>
          <c:idx val="0"/>
          <c:order val="0"/>
          <c:dLbls>
            <c:txPr>
              <a:bodyPr/>
              <a:lstStyle/>
              <a:p>
                <a:pPr>
                  <a:defRPr sz="1800" b="1">
                    <a:latin typeface="Trebuchet MS"/>
                    <a:cs typeface="Trebuchet MS"/>
                  </a:defRPr>
                </a:pPr>
                <a:endParaRPr lang="ru-RU"/>
              </a:p>
            </c:txPr>
            <c:showLegendKey val="0"/>
            <c:showVal val="0"/>
            <c:showCatName val="1"/>
            <c:showSerName val="0"/>
            <c:showPercent val="1"/>
            <c:showBubbleSize val="0"/>
            <c:showLeaderLines val="1"/>
          </c:dLbls>
          <c:cat>
            <c:strRef>
              <c:f>Лист3!$A$6:$A$8</c:f>
              <c:strCache>
                <c:ptCount val="3"/>
                <c:pt idx="0">
                  <c:v>UK</c:v>
                </c:pt>
                <c:pt idx="1">
                  <c:v>Al</c:v>
                </c:pt>
                <c:pt idx="2">
                  <c:v>Fe</c:v>
                </c:pt>
              </c:strCache>
            </c:strRef>
          </c:cat>
          <c:val>
            <c:numRef>
              <c:f>Лист3!$B$6:$B$8</c:f>
              <c:numCache>
                <c:formatCode>General</c:formatCode>
                <c:ptCount val="3"/>
                <c:pt idx="1">
                  <c:v>20</c:v>
                </c:pt>
                <c:pt idx="2">
                  <c:v>80</c:v>
                </c:pt>
              </c:numCache>
            </c:numRef>
          </c:val>
        </c:ser>
        <c:dLbls>
          <c:showLegendKey val="0"/>
          <c:showVal val="0"/>
          <c:showCatName val="1"/>
          <c:showSerName val="0"/>
          <c:showPercent val="1"/>
          <c:showBubbleSize val="0"/>
          <c:showLeaderLines val="1"/>
        </c:dLbls>
        <c:firstSliceAng val="0"/>
        <c:holeSize val="50"/>
      </c:doughnutChart>
    </c:plotArea>
    <c:plotVisOnly val="1"/>
    <c:dispBlanksAs val="zero"/>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11"/>
    </mc:Choice>
    <mc:Fallback>
      <c:style val="11"/>
    </mc:Fallback>
  </mc:AlternateContent>
  <c:clrMapOvr bg1="lt1" tx1="dk1" bg2="lt2" tx2="dk2" accent1="accent1" accent2="accent2" accent3="accent3" accent4="accent4" accent5="accent5" accent6="accent6" hlink="hlink" folHlink="folHlink"/>
  <c:chart>
    <c:title>
      <c:tx>
        <c:rich>
          <a:bodyPr/>
          <a:lstStyle/>
          <a:p>
            <a:pPr>
              <a:defRPr sz="2200"/>
            </a:pPr>
            <a:r>
              <a:rPr lang="ru-RU" sz="2200" dirty="0" smtClean="0"/>
              <a:t>Швеция</a:t>
            </a:r>
            <a:endParaRPr lang="ru-RU" sz="2200" dirty="0"/>
          </a:p>
        </c:rich>
      </c:tx>
      <c:layout>
        <c:manualLayout>
          <c:xMode val="edge"/>
          <c:yMode val="edge"/>
          <c:x val="0.234220253718285"/>
          <c:y val="0.15277777777777801"/>
        </c:manualLayout>
      </c:layout>
      <c:overlay val="0"/>
    </c:title>
    <c:autoTitleDeleted val="0"/>
    <c:plotArea>
      <c:layout/>
      <c:doughnutChart>
        <c:varyColors val="1"/>
        <c:ser>
          <c:idx val="0"/>
          <c:order val="0"/>
          <c:dLbls>
            <c:txPr>
              <a:bodyPr/>
              <a:lstStyle/>
              <a:p>
                <a:pPr>
                  <a:defRPr sz="1800" b="1">
                    <a:latin typeface="Trebuchet MS"/>
                    <a:cs typeface="Trebuchet MS"/>
                  </a:defRPr>
                </a:pPr>
                <a:endParaRPr lang="ru-RU"/>
              </a:p>
            </c:txPr>
            <c:showLegendKey val="0"/>
            <c:showVal val="0"/>
            <c:showCatName val="1"/>
            <c:showSerName val="0"/>
            <c:showPercent val="1"/>
            <c:showBubbleSize val="0"/>
            <c:showLeaderLines val="1"/>
          </c:dLbls>
          <c:cat>
            <c:strRef>
              <c:f>Лист3!$A$10:$A$12</c:f>
              <c:strCache>
                <c:ptCount val="3"/>
                <c:pt idx="0">
                  <c:v>Sweden</c:v>
                </c:pt>
                <c:pt idx="1">
                  <c:v>Al</c:v>
                </c:pt>
                <c:pt idx="2">
                  <c:v>Fe</c:v>
                </c:pt>
              </c:strCache>
            </c:strRef>
          </c:cat>
          <c:val>
            <c:numRef>
              <c:f>Лист3!$B$10:$B$12</c:f>
              <c:numCache>
                <c:formatCode>General</c:formatCode>
                <c:ptCount val="3"/>
                <c:pt idx="1">
                  <c:v>90</c:v>
                </c:pt>
                <c:pt idx="2">
                  <c:v>10</c:v>
                </c:pt>
              </c:numCache>
            </c:numRef>
          </c:val>
        </c:ser>
        <c:dLbls>
          <c:showLegendKey val="0"/>
          <c:showVal val="0"/>
          <c:showCatName val="1"/>
          <c:showSerName val="0"/>
          <c:showPercent val="1"/>
          <c:showBubbleSize val="0"/>
          <c:showLeaderLines val="1"/>
        </c:dLbls>
        <c:firstSliceAng val="0"/>
        <c:holeSize val="50"/>
      </c:doughnutChart>
    </c:plotArea>
    <c:plotVisOnly val="1"/>
    <c:dispBlanksAs val="zero"/>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Лист2!$G$6</c:f>
              <c:strCache>
                <c:ptCount val="1"/>
                <c:pt idx="0">
                  <c:v>Всего импорт</c:v>
                </c:pt>
              </c:strCache>
            </c:strRef>
          </c:tx>
          <c:invertIfNegative val="0"/>
          <c:dLbls>
            <c:txPr>
              <a:bodyPr/>
              <a:lstStyle/>
              <a:p>
                <a:pPr>
                  <a:defRPr sz="1600" b="1"/>
                </a:pPr>
                <a:endParaRPr lang="ru-RU"/>
              </a:p>
            </c:txPr>
            <c:showLegendKey val="0"/>
            <c:showVal val="1"/>
            <c:showCatName val="0"/>
            <c:showSerName val="0"/>
            <c:showPercent val="0"/>
            <c:showBubbleSize val="0"/>
            <c:showLeaderLines val="0"/>
          </c:dLbls>
          <c:cat>
            <c:numRef>
              <c:f>Лист2!$H$5:$K$5</c:f>
              <c:numCache>
                <c:formatCode>General</c:formatCode>
                <c:ptCount val="4"/>
                <c:pt idx="0">
                  <c:v>1996</c:v>
                </c:pt>
                <c:pt idx="1">
                  <c:v>2000</c:v>
                </c:pt>
                <c:pt idx="2">
                  <c:v>2004</c:v>
                </c:pt>
                <c:pt idx="3">
                  <c:v>2013</c:v>
                </c:pt>
              </c:numCache>
            </c:numRef>
          </c:cat>
          <c:val>
            <c:numRef>
              <c:f>Лист2!$H$6:$K$6</c:f>
              <c:numCache>
                <c:formatCode>General</c:formatCode>
                <c:ptCount val="4"/>
                <c:pt idx="0">
                  <c:v>65650</c:v>
                </c:pt>
                <c:pt idx="1">
                  <c:v>49437</c:v>
                </c:pt>
                <c:pt idx="2">
                  <c:v>7429</c:v>
                </c:pt>
                <c:pt idx="3">
                  <c:v>3291</c:v>
                </c:pt>
              </c:numCache>
            </c:numRef>
          </c:val>
        </c:ser>
        <c:dLbls>
          <c:showLegendKey val="0"/>
          <c:showVal val="1"/>
          <c:showCatName val="0"/>
          <c:showSerName val="0"/>
          <c:showPercent val="0"/>
          <c:showBubbleSize val="0"/>
        </c:dLbls>
        <c:gapWidth val="75"/>
        <c:axId val="114660352"/>
        <c:axId val="38975104"/>
      </c:barChart>
      <c:catAx>
        <c:axId val="114660352"/>
        <c:scaling>
          <c:orientation val="minMax"/>
        </c:scaling>
        <c:delete val="0"/>
        <c:axPos val="b"/>
        <c:numFmt formatCode="General" sourceLinked="1"/>
        <c:majorTickMark val="none"/>
        <c:minorTickMark val="none"/>
        <c:tickLblPos val="nextTo"/>
        <c:txPr>
          <a:bodyPr/>
          <a:lstStyle/>
          <a:p>
            <a:pPr>
              <a:defRPr sz="1600" b="1">
                <a:solidFill>
                  <a:srgbClr val="1F497D"/>
                </a:solidFill>
              </a:defRPr>
            </a:pPr>
            <a:endParaRPr lang="ru-RU"/>
          </a:p>
        </c:txPr>
        <c:crossAx val="38975104"/>
        <c:crosses val="autoZero"/>
        <c:auto val="1"/>
        <c:lblAlgn val="ctr"/>
        <c:lblOffset val="100"/>
        <c:noMultiLvlLbl val="0"/>
      </c:catAx>
      <c:valAx>
        <c:axId val="38975104"/>
        <c:scaling>
          <c:orientation val="minMax"/>
        </c:scaling>
        <c:delete val="1"/>
        <c:axPos val="l"/>
        <c:numFmt formatCode="General" sourceLinked="1"/>
        <c:majorTickMark val="none"/>
        <c:minorTickMark val="none"/>
        <c:tickLblPos val="none"/>
        <c:crossAx val="114660352"/>
        <c:crosses val="autoZero"/>
        <c:crossBetween val="between"/>
      </c:valAx>
    </c:plotArea>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dLbls>
            <c:dLbl>
              <c:idx val="0"/>
              <c:layout>
                <c:manualLayout>
                  <c:x val="-4.8846488526817933E-3"/>
                  <c:y val="1.7809506037712345E-3"/>
                </c:manualLayout>
              </c:layout>
              <c:tx>
                <c:rich>
                  <a:bodyPr/>
                  <a:lstStyle/>
                  <a:p>
                    <a:pPr algn="ctr">
                      <a:defRPr sz="1800" b="1" spc="-100"/>
                    </a:pPr>
                    <a:r>
                      <a:rPr lang="ru-RU" sz="1800" spc="-100" dirty="0"/>
                      <a:t>Финляндия
17%</a:t>
                    </a:r>
                  </a:p>
                </c:rich>
              </c:tx>
              <c:spPr/>
              <c:showLegendKey val="0"/>
              <c:showVal val="0"/>
              <c:showCatName val="1"/>
              <c:showSerName val="0"/>
              <c:showPercent val="1"/>
              <c:showBubbleSize val="0"/>
            </c:dLbl>
            <c:dLbl>
              <c:idx val="1"/>
              <c:layout>
                <c:manualLayout>
                  <c:x val="-5.9905393823482513E-2"/>
                  <c:y val="1.4661418637681126E-3"/>
                </c:manualLayout>
              </c:layout>
              <c:showLegendKey val="0"/>
              <c:showVal val="0"/>
              <c:showCatName val="1"/>
              <c:showSerName val="0"/>
              <c:showPercent val="1"/>
              <c:showBubbleSize val="0"/>
            </c:dLbl>
            <c:dLbl>
              <c:idx val="2"/>
              <c:layout>
                <c:manualLayout>
                  <c:x val="1.7446649060107025E-2"/>
                  <c:y val="-1.4759511216087953E-4"/>
                </c:manualLayout>
              </c:layout>
              <c:spPr/>
              <c:txPr>
                <a:bodyPr/>
                <a:lstStyle/>
                <a:p>
                  <a:pPr algn="l">
                    <a:defRPr sz="1800" b="1"/>
                  </a:pPr>
                  <a:endParaRPr lang="ru-RU"/>
                </a:p>
              </c:txPr>
              <c:showLegendKey val="0"/>
              <c:showVal val="0"/>
              <c:showCatName val="1"/>
              <c:showSerName val="0"/>
              <c:showPercent val="1"/>
              <c:showBubbleSize val="0"/>
            </c:dLbl>
            <c:txPr>
              <a:bodyPr/>
              <a:lstStyle/>
              <a:p>
                <a:pPr algn="r">
                  <a:defRPr sz="1800" b="1"/>
                </a:pPr>
                <a:endParaRPr lang="ru-RU"/>
              </a:p>
            </c:txPr>
            <c:showLegendKey val="0"/>
            <c:showVal val="0"/>
            <c:showCatName val="1"/>
            <c:showSerName val="0"/>
            <c:showPercent val="1"/>
            <c:showBubbleSize val="0"/>
            <c:showLeaderLines val="1"/>
          </c:dLbls>
          <c:cat>
            <c:strRef>
              <c:f>Лист2!$G$8:$G$10</c:f>
              <c:strCache>
                <c:ptCount val="3"/>
                <c:pt idx="0">
                  <c:v>Финляндия</c:v>
                </c:pt>
                <c:pt idx="1">
                  <c:v>Китай</c:v>
                </c:pt>
                <c:pt idx="2">
                  <c:v>Прочие</c:v>
                </c:pt>
              </c:strCache>
            </c:strRef>
          </c:cat>
          <c:val>
            <c:numRef>
              <c:f>Лист2!$H$8:$H$10</c:f>
              <c:numCache>
                <c:formatCode>General</c:formatCode>
                <c:ptCount val="3"/>
                <c:pt idx="0">
                  <c:v>550</c:v>
                </c:pt>
                <c:pt idx="1">
                  <c:v>1920</c:v>
                </c:pt>
                <c:pt idx="2">
                  <c:v>820</c:v>
                </c:pt>
              </c:numCache>
            </c:numRef>
          </c:val>
        </c:ser>
        <c:dLbls>
          <c:showLegendKey val="0"/>
          <c:showVal val="0"/>
          <c:showCatName val="1"/>
          <c:showSerName val="0"/>
          <c:showPercent val="1"/>
          <c:showBubbleSize val="0"/>
          <c:showLeaderLines val="1"/>
        </c:dLbls>
        <c:firstSliceAng val="0"/>
        <c:holeSize val="50"/>
      </c:doughnutChart>
    </c:plotArea>
    <c:plotVisOnly val="1"/>
    <c:dispBlanksAs val="zero"/>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FBC4EF-115B-4E81-B523-6DBAAC90181A}" type="doc">
      <dgm:prSet loTypeId="urn:microsoft.com/office/officeart/2005/8/layout/venn1" loCatId="relationship" qsTypeId="urn:microsoft.com/office/officeart/2005/8/quickstyle/simple1" qsCatId="simple" csTypeId="urn:microsoft.com/office/officeart/2005/8/colors/accent1_2" csCatId="accent1" phldr="1"/>
      <dgm:spPr/>
    </dgm:pt>
    <dgm:pt modelId="{1FFAC07C-5642-43ED-8DA3-C6AD3CE711E2}">
      <dgm:prSet phldrT="[Текст]"/>
      <dgm:spPr/>
      <dgm:t>
        <a:bodyPr/>
        <a:lstStyle/>
        <a:p>
          <a:endParaRPr lang="ru-RU" dirty="0"/>
        </a:p>
      </dgm:t>
    </dgm:pt>
    <dgm:pt modelId="{D5C0A16F-7575-4AB7-945C-5C9D88622A55}" type="parTrans" cxnId="{22FF4EDE-0F98-4849-875E-3584D1ABD0BB}">
      <dgm:prSet/>
      <dgm:spPr/>
      <dgm:t>
        <a:bodyPr/>
        <a:lstStyle/>
        <a:p>
          <a:endParaRPr lang="ru-RU"/>
        </a:p>
      </dgm:t>
    </dgm:pt>
    <dgm:pt modelId="{909F6A5A-3C6B-410F-B567-EF928B3F05C2}" type="sibTrans" cxnId="{22FF4EDE-0F98-4849-875E-3584D1ABD0BB}">
      <dgm:prSet/>
      <dgm:spPr/>
      <dgm:t>
        <a:bodyPr/>
        <a:lstStyle/>
        <a:p>
          <a:endParaRPr lang="ru-RU"/>
        </a:p>
      </dgm:t>
    </dgm:pt>
    <dgm:pt modelId="{0AE7C147-E098-4C06-89A5-88575F48A4F8}">
      <dgm:prSet phldrT="[Текст]"/>
      <dgm:spPr/>
      <dgm:t>
        <a:bodyPr/>
        <a:lstStyle/>
        <a:p>
          <a:endParaRPr lang="ru-RU" dirty="0"/>
        </a:p>
      </dgm:t>
    </dgm:pt>
    <dgm:pt modelId="{9D960455-F6B0-436B-8B41-56FE1A2FA06D}" type="parTrans" cxnId="{5238670D-9DDB-47B7-9377-DE1E8CF1C5AD}">
      <dgm:prSet/>
      <dgm:spPr/>
      <dgm:t>
        <a:bodyPr/>
        <a:lstStyle/>
        <a:p>
          <a:endParaRPr lang="ru-RU"/>
        </a:p>
      </dgm:t>
    </dgm:pt>
    <dgm:pt modelId="{5C17CDF9-86A4-4633-864B-F2093FDD9CB1}" type="sibTrans" cxnId="{5238670D-9DDB-47B7-9377-DE1E8CF1C5AD}">
      <dgm:prSet/>
      <dgm:spPr/>
      <dgm:t>
        <a:bodyPr/>
        <a:lstStyle/>
        <a:p>
          <a:endParaRPr lang="ru-RU"/>
        </a:p>
      </dgm:t>
    </dgm:pt>
    <dgm:pt modelId="{7B3D65B4-09AE-4323-A0F1-42D3441F569D}">
      <dgm:prSet phldrT="[Текст]"/>
      <dgm:spPr/>
      <dgm:t>
        <a:bodyPr/>
        <a:lstStyle/>
        <a:p>
          <a:endParaRPr lang="ru-RU" dirty="0"/>
        </a:p>
      </dgm:t>
    </dgm:pt>
    <dgm:pt modelId="{67B58930-50C3-4589-A844-3650F2D7DD40}" type="parTrans" cxnId="{A3539AA6-320B-4C81-A029-4998D4D9DEE3}">
      <dgm:prSet/>
      <dgm:spPr/>
      <dgm:t>
        <a:bodyPr/>
        <a:lstStyle/>
        <a:p>
          <a:endParaRPr lang="ru-RU"/>
        </a:p>
      </dgm:t>
    </dgm:pt>
    <dgm:pt modelId="{F8B7D480-0CAB-420D-9D4B-145B9CC99DB5}" type="sibTrans" cxnId="{A3539AA6-320B-4C81-A029-4998D4D9DEE3}">
      <dgm:prSet/>
      <dgm:spPr/>
      <dgm:t>
        <a:bodyPr/>
        <a:lstStyle/>
        <a:p>
          <a:endParaRPr lang="ru-RU"/>
        </a:p>
      </dgm:t>
    </dgm:pt>
    <dgm:pt modelId="{43372AA2-E69D-42FC-843E-18F3CDB89162}">
      <dgm:prSet phldrT="[Текст]"/>
      <dgm:spPr/>
      <dgm:t>
        <a:bodyPr/>
        <a:lstStyle/>
        <a:p>
          <a:endParaRPr lang="ru-RU" dirty="0"/>
        </a:p>
      </dgm:t>
    </dgm:pt>
    <dgm:pt modelId="{9017848F-CE1C-4964-BEA9-7BE6FEC89D0B}" type="parTrans" cxnId="{FB5F5961-7BDB-4691-AA5D-84E185A3257B}">
      <dgm:prSet/>
      <dgm:spPr/>
      <dgm:t>
        <a:bodyPr/>
        <a:lstStyle/>
        <a:p>
          <a:endParaRPr lang="ru-RU"/>
        </a:p>
      </dgm:t>
    </dgm:pt>
    <dgm:pt modelId="{EE99B424-01AA-4B8C-B385-915474C77D42}" type="sibTrans" cxnId="{FB5F5961-7BDB-4691-AA5D-84E185A3257B}">
      <dgm:prSet/>
      <dgm:spPr/>
      <dgm:t>
        <a:bodyPr/>
        <a:lstStyle/>
        <a:p>
          <a:endParaRPr lang="ru-RU"/>
        </a:p>
      </dgm:t>
    </dgm:pt>
    <dgm:pt modelId="{0FE7BBF4-A75D-4DFC-BE45-8C530E116794}">
      <dgm:prSet phldrT="[Текст]"/>
      <dgm:spPr/>
      <dgm:t>
        <a:bodyPr/>
        <a:lstStyle/>
        <a:p>
          <a:r>
            <a:rPr lang="ru-RU" dirty="0" smtClean="0"/>
            <a:t> </a:t>
          </a:r>
          <a:endParaRPr lang="ru-RU" dirty="0"/>
        </a:p>
      </dgm:t>
    </dgm:pt>
    <dgm:pt modelId="{C94DA333-1559-4D05-9078-10F992C8C90C}" type="sibTrans" cxnId="{C0818929-48F7-48FA-8ECA-90AD92C5AB4E}">
      <dgm:prSet/>
      <dgm:spPr/>
      <dgm:t>
        <a:bodyPr/>
        <a:lstStyle/>
        <a:p>
          <a:endParaRPr lang="ru-RU"/>
        </a:p>
      </dgm:t>
    </dgm:pt>
    <dgm:pt modelId="{10BC4B4A-42C6-4784-834D-24903ADF6812}" type="parTrans" cxnId="{C0818929-48F7-48FA-8ECA-90AD92C5AB4E}">
      <dgm:prSet/>
      <dgm:spPr/>
      <dgm:t>
        <a:bodyPr/>
        <a:lstStyle/>
        <a:p>
          <a:endParaRPr lang="ru-RU"/>
        </a:p>
      </dgm:t>
    </dgm:pt>
    <dgm:pt modelId="{7AA5A8C5-CACE-4CC7-BE91-A225E17148A6}" type="pres">
      <dgm:prSet presAssocID="{BCFBC4EF-115B-4E81-B523-6DBAAC90181A}" presName="compositeShape" presStyleCnt="0">
        <dgm:presLayoutVars>
          <dgm:chMax val="7"/>
          <dgm:dir/>
          <dgm:resizeHandles val="exact"/>
        </dgm:presLayoutVars>
      </dgm:prSet>
      <dgm:spPr/>
    </dgm:pt>
    <dgm:pt modelId="{04C440AA-32A9-4A90-8336-FD721DAA2CEA}" type="pres">
      <dgm:prSet presAssocID="{1FFAC07C-5642-43ED-8DA3-C6AD3CE711E2}" presName="circ1" presStyleLbl="vennNode1" presStyleIdx="0" presStyleCnt="5"/>
      <dgm:spPr>
        <a:solidFill>
          <a:srgbClr val="FFFF00">
            <a:alpha val="50000"/>
          </a:srgbClr>
        </a:solidFill>
      </dgm:spPr>
      <dgm:t>
        <a:bodyPr/>
        <a:lstStyle/>
        <a:p>
          <a:endParaRPr lang="ru-RU"/>
        </a:p>
      </dgm:t>
    </dgm:pt>
    <dgm:pt modelId="{A8D87C44-4A66-4D1C-9842-684D7868A291}" type="pres">
      <dgm:prSet presAssocID="{1FFAC07C-5642-43ED-8DA3-C6AD3CE711E2}" presName="circ1Tx" presStyleLbl="revTx" presStyleIdx="0" presStyleCnt="0">
        <dgm:presLayoutVars>
          <dgm:chMax val="0"/>
          <dgm:chPref val="0"/>
          <dgm:bulletEnabled val="1"/>
        </dgm:presLayoutVars>
      </dgm:prSet>
      <dgm:spPr/>
      <dgm:t>
        <a:bodyPr/>
        <a:lstStyle/>
        <a:p>
          <a:endParaRPr lang="ru-RU"/>
        </a:p>
      </dgm:t>
    </dgm:pt>
    <dgm:pt modelId="{128A898D-7F94-4144-8573-91C4CBB05BF1}" type="pres">
      <dgm:prSet presAssocID="{0AE7C147-E098-4C06-89A5-88575F48A4F8}" presName="circ2" presStyleLbl="vennNode1" presStyleIdx="1" presStyleCnt="5"/>
      <dgm:spPr>
        <a:solidFill>
          <a:srgbClr val="92D050">
            <a:alpha val="50000"/>
          </a:srgbClr>
        </a:solidFill>
      </dgm:spPr>
      <dgm:t>
        <a:bodyPr/>
        <a:lstStyle/>
        <a:p>
          <a:endParaRPr lang="ru-RU"/>
        </a:p>
      </dgm:t>
    </dgm:pt>
    <dgm:pt modelId="{A2C88093-F337-4F1D-A70B-40A811192D0E}" type="pres">
      <dgm:prSet presAssocID="{0AE7C147-E098-4C06-89A5-88575F48A4F8}" presName="circ2Tx" presStyleLbl="revTx" presStyleIdx="0" presStyleCnt="0">
        <dgm:presLayoutVars>
          <dgm:chMax val="0"/>
          <dgm:chPref val="0"/>
          <dgm:bulletEnabled val="1"/>
        </dgm:presLayoutVars>
      </dgm:prSet>
      <dgm:spPr/>
      <dgm:t>
        <a:bodyPr/>
        <a:lstStyle/>
        <a:p>
          <a:endParaRPr lang="ru-RU"/>
        </a:p>
      </dgm:t>
    </dgm:pt>
    <dgm:pt modelId="{2CE1750C-1B64-4058-9359-91AE821D6038}" type="pres">
      <dgm:prSet presAssocID="{43372AA2-E69D-42FC-843E-18F3CDB89162}" presName="circ3" presStyleLbl="vennNode1" presStyleIdx="2" presStyleCnt="5"/>
      <dgm:spPr>
        <a:solidFill>
          <a:schemeClr val="bg2">
            <a:lumMod val="60000"/>
            <a:lumOff val="40000"/>
            <a:alpha val="50000"/>
          </a:schemeClr>
        </a:solidFill>
      </dgm:spPr>
    </dgm:pt>
    <dgm:pt modelId="{22295F1D-54EF-4C99-9A9B-6FA4F2AF9476}" type="pres">
      <dgm:prSet presAssocID="{43372AA2-E69D-42FC-843E-18F3CDB89162}" presName="circ3Tx" presStyleLbl="revTx" presStyleIdx="0" presStyleCnt="0" custLinFactNeighborX="-325" custLinFactNeighborY="-3070">
        <dgm:presLayoutVars>
          <dgm:chMax val="0"/>
          <dgm:chPref val="0"/>
          <dgm:bulletEnabled val="1"/>
        </dgm:presLayoutVars>
      </dgm:prSet>
      <dgm:spPr/>
      <dgm:t>
        <a:bodyPr/>
        <a:lstStyle/>
        <a:p>
          <a:endParaRPr lang="ru-RU"/>
        </a:p>
      </dgm:t>
    </dgm:pt>
    <dgm:pt modelId="{1BB96839-1A1F-47EB-9A71-79387C161439}" type="pres">
      <dgm:prSet presAssocID="{0FE7BBF4-A75D-4DFC-BE45-8C530E116794}" presName="circ4" presStyleLbl="vennNode1" presStyleIdx="3" presStyleCnt="5"/>
      <dgm:spPr>
        <a:solidFill>
          <a:srgbClr val="FF0000">
            <a:alpha val="50000"/>
          </a:srgbClr>
        </a:solidFill>
      </dgm:spPr>
    </dgm:pt>
    <dgm:pt modelId="{3F815D17-EF1E-483B-BE73-8F6B6D2210D4}" type="pres">
      <dgm:prSet presAssocID="{0FE7BBF4-A75D-4DFC-BE45-8C530E116794}" presName="circ4Tx" presStyleLbl="revTx" presStyleIdx="0" presStyleCnt="0" custScaleY="53496" custLinFactNeighborX="-10365" custLinFactNeighborY="-63525">
        <dgm:presLayoutVars>
          <dgm:chMax val="0"/>
          <dgm:chPref val="0"/>
          <dgm:bulletEnabled val="1"/>
        </dgm:presLayoutVars>
      </dgm:prSet>
      <dgm:spPr/>
      <dgm:t>
        <a:bodyPr/>
        <a:lstStyle/>
        <a:p>
          <a:endParaRPr lang="ru-RU"/>
        </a:p>
      </dgm:t>
    </dgm:pt>
    <dgm:pt modelId="{229CE61C-BD83-4F47-8C39-742A5A87321A}" type="pres">
      <dgm:prSet presAssocID="{7B3D65B4-09AE-4323-A0F1-42D3441F569D}" presName="circ5" presStyleLbl="vennNode1" presStyleIdx="4" presStyleCnt="5"/>
      <dgm:spPr>
        <a:solidFill>
          <a:srgbClr val="00B0F0">
            <a:alpha val="50000"/>
          </a:srgbClr>
        </a:solidFill>
      </dgm:spPr>
    </dgm:pt>
    <dgm:pt modelId="{57498E73-619C-4E72-B6B8-AAE8288F2592}" type="pres">
      <dgm:prSet presAssocID="{7B3D65B4-09AE-4323-A0F1-42D3441F569D}" presName="circ5Tx" presStyleLbl="revTx" presStyleIdx="0" presStyleCnt="0">
        <dgm:presLayoutVars>
          <dgm:chMax val="0"/>
          <dgm:chPref val="0"/>
          <dgm:bulletEnabled val="1"/>
        </dgm:presLayoutVars>
      </dgm:prSet>
      <dgm:spPr/>
      <dgm:t>
        <a:bodyPr/>
        <a:lstStyle/>
        <a:p>
          <a:endParaRPr lang="ru-RU"/>
        </a:p>
      </dgm:t>
    </dgm:pt>
  </dgm:ptLst>
  <dgm:cxnLst>
    <dgm:cxn modelId="{A3539AA6-320B-4C81-A029-4998D4D9DEE3}" srcId="{BCFBC4EF-115B-4E81-B523-6DBAAC90181A}" destId="{7B3D65B4-09AE-4323-A0F1-42D3441F569D}" srcOrd="4" destOrd="0" parTransId="{67B58930-50C3-4589-A844-3650F2D7DD40}" sibTransId="{F8B7D480-0CAB-420D-9D4B-145B9CC99DB5}"/>
    <dgm:cxn modelId="{FB5F5961-7BDB-4691-AA5D-84E185A3257B}" srcId="{BCFBC4EF-115B-4E81-B523-6DBAAC90181A}" destId="{43372AA2-E69D-42FC-843E-18F3CDB89162}" srcOrd="2" destOrd="0" parTransId="{9017848F-CE1C-4964-BEA9-7BE6FEC89D0B}" sibTransId="{EE99B424-01AA-4B8C-B385-915474C77D42}"/>
    <dgm:cxn modelId="{5238670D-9DDB-47B7-9377-DE1E8CF1C5AD}" srcId="{BCFBC4EF-115B-4E81-B523-6DBAAC90181A}" destId="{0AE7C147-E098-4C06-89A5-88575F48A4F8}" srcOrd="1" destOrd="0" parTransId="{9D960455-F6B0-436B-8B41-56FE1A2FA06D}" sibTransId="{5C17CDF9-86A4-4633-864B-F2093FDD9CB1}"/>
    <dgm:cxn modelId="{1E7181C4-7992-40B1-BC10-22C0F0FAB203}" type="presOf" srcId="{BCFBC4EF-115B-4E81-B523-6DBAAC90181A}" destId="{7AA5A8C5-CACE-4CC7-BE91-A225E17148A6}" srcOrd="0" destOrd="0" presId="urn:microsoft.com/office/officeart/2005/8/layout/venn1"/>
    <dgm:cxn modelId="{25819B75-9E44-487F-A1F6-43FEB1665DDF}" type="presOf" srcId="{0AE7C147-E098-4C06-89A5-88575F48A4F8}" destId="{A2C88093-F337-4F1D-A70B-40A811192D0E}" srcOrd="0" destOrd="0" presId="urn:microsoft.com/office/officeart/2005/8/layout/venn1"/>
    <dgm:cxn modelId="{5E2FF4B6-C970-46FB-AE18-7F1796D126CA}" type="presOf" srcId="{1FFAC07C-5642-43ED-8DA3-C6AD3CE711E2}" destId="{A8D87C44-4A66-4D1C-9842-684D7868A291}" srcOrd="0" destOrd="0" presId="urn:microsoft.com/office/officeart/2005/8/layout/venn1"/>
    <dgm:cxn modelId="{22E61521-EEFA-45FB-A200-64EB3724D81C}" type="presOf" srcId="{43372AA2-E69D-42FC-843E-18F3CDB89162}" destId="{22295F1D-54EF-4C99-9A9B-6FA4F2AF9476}" srcOrd="0" destOrd="0" presId="urn:microsoft.com/office/officeart/2005/8/layout/venn1"/>
    <dgm:cxn modelId="{C0818929-48F7-48FA-8ECA-90AD92C5AB4E}" srcId="{BCFBC4EF-115B-4E81-B523-6DBAAC90181A}" destId="{0FE7BBF4-A75D-4DFC-BE45-8C530E116794}" srcOrd="3" destOrd="0" parTransId="{10BC4B4A-42C6-4784-834D-24903ADF6812}" sibTransId="{C94DA333-1559-4D05-9078-10F992C8C90C}"/>
    <dgm:cxn modelId="{22FF4EDE-0F98-4849-875E-3584D1ABD0BB}" srcId="{BCFBC4EF-115B-4E81-B523-6DBAAC90181A}" destId="{1FFAC07C-5642-43ED-8DA3-C6AD3CE711E2}" srcOrd="0" destOrd="0" parTransId="{D5C0A16F-7575-4AB7-945C-5C9D88622A55}" sibTransId="{909F6A5A-3C6B-410F-B567-EF928B3F05C2}"/>
    <dgm:cxn modelId="{39DBD962-DA88-4E71-AA1E-AECEF6575A09}" type="presOf" srcId="{7B3D65B4-09AE-4323-A0F1-42D3441F569D}" destId="{57498E73-619C-4E72-B6B8-AAE8288F2592}" srcOrd="0" destOrd="0" presId="urn:microsoft.com/office/officeart/2005/8/layout/venn1"/>
    <dgm:cxn modelId="{0156B1E8-9545-46AE-BB6A-C0C27CC9189A}" type="presOf" srcId="{0FE7BBF4-A75D-4DFC-BE45-8C530E116794}" destId="{3F815D17-EF1E-483B-BE73-8F6B6D2210D4}" srcOrd="0" destOrd="0" presId="urn:microsoft.com/office/officeart/2005/8/layout/venn1"/>
    <dgm:cxn modelId="{3705507B-859D-4A82-9DA9-38ACA3E71A6A}" type="presParOf" srcId="{7AA5A8C5-CACE-4CC7-BE91-A225E17148A6}" destId="{04C440AA-32A9-4A90-8336-FD721DAA2CEA}" srcOrd="0" destOrd="0" presId="urn:microsoft.com/office/officeart/2005/8/layout/venn1"/>
    <dgm:cxn modelId="{D4CA48D7-59B2-49C9-A93B-BC460505A077}" type="presParOf" srcId="{7AA5A8C5-CACE-4CC7-BE91-A225E17148A6}" destId="{A8D87C44-4A66-4D1C-9842-684D7868A291}" srcOrd="1" destOrd="0" presId="urn:microsoft.com/office/officeart/2005/8/layout/venn1"/>
    <dgm:cxn modelId="{4BF809A0-3B2E-4C2A-ADFA-029BE7DD91A0}" type="presParOf" srcId="{7AA5A8C5-CACE-4CC7-BE91-A225E17148A6}" destId="{128A898D-7F94-4144-8573-91C4CBB05BF1}" srcOrd="2" destOrd="0" presId="urn:microsoft.com/office/officeart/2005/8/layout/venn1"/>
    <dgm:cxn modelId="{24D157B7-647F-400C-B845-8FD823975E55}" type="presParOf" srcId="{7AA5A8C5-CACE-4CC7-BE91-A225E17148A6}" destId="{A2C88093-F337-4F1D-A70B-40A811192D0E}" srcOrd="3" destOrd="0" presId="urn:microsoft.com/office/officeart/2005/8/layout/venn1"/>
    <dgm:cxn modelId="{96F942B6-B106-4FD7-BA60-9D5FDA4530F5}" type="presParOf" srcId="{7AA5A8C5-CACE-4CC7-BE91-A225E17148A6}" destId="{2CE1750C-1B64-4058-9359-91AE821D6038}" srcOrd="4" destOrd="0" presId="urn:microsoft.com/office/officeart/2005/8/layout/venn1"/>
    <dgm:cxn modelId="{03B586A8-CA22-44FF-AA29-E0FCD27E0F5B}" type="presParOf" srcId="{7AA5A8C5-CACE-4CC7-BE91-A225E17148A6}" destId="{22295F1D-54EF-4C99-9A9B-6FA4F2AF9476}" srcOrd="5" destOrd="0" presId="urn:microsoft.com/office/officeart/2005/8/layout/venn1"/>
    <dgm:cxn modelId="{10D24912-3C01-497E-86FF-1B310052DF06}" type="presParOf" srcId="{7AA5A8C5-CACE-4CC7-BE91-A225E17148A6}" destId="{1BB96839-1A1F-47EB-9A71-79387C161439}" srcOrd="6" destOrd="0" presId="urn:microsoft.com/office/officeart/2005/8/layout/venn1"/>
    <dgm:cxn modelId="{5244221B-DA9B-4A60-9A1A-83B60FE38092}" type="presParOf" srcId="{7AA5A8C5-CACE-4CC7-BE91-A225E17148A6}" destId="{3F815D17-EF1E-483B-BE73-8F6B6D2210D4}" srcOrd="7" destOrd="0" presId="urn:microsoft.com/office/officeart/2005/8/layout/venn1"/>
    <dgm:cxn modelId="{44C5E324-6F0B-4940-982A-7E376F510707}" type="presParOf" srcId="{7AA5A8C5-CACE-4CC7-BE91-A225E17148A6}" destId="{229CE61C-BD83-4F47-8C39-742A5A87321A}" srcOrd="8" destOrd="0" presId="urn:microsoft.com/office/officeart/2005/8/layout/venn1"/>
    <dgm:cxn modelId="{003802D5-E39E-4A92-A238-E2D44CC94078}" type="presParOf" srcId="{7AA5A8C5-CACE-4CC7-BE91-A225E17148A6}" destId="{57498E73-619C-4E72-B6B8-AAE8288F2592}" srcOrd="9"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C440AA-32A9-4A90-8336-FD721DAA2CEA}">
      <dsp:nvSpPr>
        <dsp:cNvPr id="0" name=""/>
        <dsp:cNvSpPr/>
      </dsp:nvSpPr>
      <dsp:spPr>
        <a:xfrm>
          <a:off x="3187920" y="1837742"/>
          <a:ext cx="2125280" cy="2125280"/>
        </a:xfrm>
        <a:prstGeom prst="ellipse">
          <a:avLst/>
        </a:prstGeom>
        <a:solidFill>
          <a:srgbClr val="FFFF00">
            <a:alpha val="50000"/>
          </a:srgb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8D87C44-4A66-4D1C-9842-684D7868A291}">
      <dsp:nvSpPr>
        <dsp:cNvPr id="0" name=""/>
        <dsp:cNvSpPr/>
      </dsp:nvSpPr>
      <dsp:spPr>
        <a:xfrm>
          <a:off x="3017898" y="107157"/>
          <a:ext cx="2465325" cy="142697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2800350">
            <a:lnSpc>
              <a:spcPct val="90000"/>
            </a:lnSpc>
            <a:spcBef>
              <a:spcPct val="0"/>
            </a:spcBef>
            <a:spcAft>
              <a:spcPct val="35000"/>
            </a:spcAft>
          </a:pPr>
          <a:endParaRPr lang="ru-RU" sz="6300" kern="1200" dirty="0"/>
        </a:p>
      </dsp:txBody>
      <dsp:txXfrm>
        <a:off x="3017898" y="107157"/>
        <a:ext cx="2465325" cy="1426974"/>
      </dsp:txXfrm>
    </dsp:sp>
    <dsp:sp modelId="{128A898D-7F94-4144-8573-91C4CBB05BF1}">
      <dsp:nvSpPr>
        <dsp:cNvPr id="0" name=""/>
        <dsp:cNvSpPr/>
      </dsp:nvSpPr>
      <dsp:spPr>
        <a:xfrm>
          <a:off x="3996377" y="2424927"/>
          <a:ext cx="2125280" cy="2125280"/>
        </a:xfrm>
        <a:prstGeom prst="ellipse">
          <a:avLst/>
        </a:prstGeom>
        <a:solidFill>
          <a:srgbClr val="92D050">
            <a:alpha val="50000"/>
          </a:srgb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2C88093-F337-4F1D-A70B-40A811192D0E}">
      <dsp:nvSpPr>
        <dsp:cNvPr id="0" name=""/>
        <dsp:cNvSpPr/>
      </dsp:nvSpPr>
      <dsp:spPr>
        <a:xfrm>
          <a:off x="6290830" y="1989548"/>
          <a:ext cx="2210291" cy="154841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2800350">
            <a:lnSpc>
              <a:spcPct val="90000"/>
            </a:lnSpc>
            <a:spcBef>
              <a:spcPct val="0"/>
            </a:spcBef>
            <a:spcAft>
              <a:spcPct val="35000"/>
            </a:spcAft>
          </a:pPr>
          <a:endParaRPr lang="ru-RU" sz="6300" kern="1200" dirty="0"/>
        </a:p>
      </dsp:txBody>
      <dsp:txXfrm>
        <a:off x="6290830" y="1989548"/>
        <a:ext cx="2210291" cy="1548418"/>
      </dsp:txXfrm>
    </dsp:sp>
    <dsp:sp modelId="{2CE1750C-1B64-4058-9359-91AE821D6038}">
      <dsp:nvSpPr>
        <dsp:cNvPr id="0" name=""/>
        <dsp:cNvSpPr/>
      </dsp:nvSpPr>
      <dsp:spPr>
        <a:xfrm>
          <a:off x="3687786" y="3375838"/>
          <a:ext cx="2125280" cy="2125280"/>
        </a:xfrm>
        <a:prstGeom prst="ellipse">
          <a:avLst/>
        </a:prstGeom>
        <a:solidFill>
          <a:schemeClr val="bg2">
            <a:lumMod val="60000"/>
            <a:lumOff val="40000"/>
            <a:alpha val="5000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2295F1D-54EF-4C99-9A9B-6FA4F2AF9476}">
      <dsp:nvSpPr>
        <dsp:cNvPr id="0" name=""/>
        <dsp:cNvSpPr/>
      </dsp:nvSpPr>
      <dsp:spPr>
        <a:xfrm>
          <a:off x="5943601" y="4583431"/>
          <a:ext cx="2210291" cy="154841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2800350">
            <a:lnSpc>
              <a:spcPct val="90000"/>
            </a:lnSpc>
            <a:spcBef>
              <a:spcPct val="0"/>
            </a:spcBef>
            <a:spcAft>
              <a:spcPct val="35000"/>
            </a:spcAft>
          </a:pPr>
          <a:endParaRPr lang="ru-RU" sz="6300" kern="1200" dirty="0"/>
        </a:p>
      </dsp:txBody>
      <dsp:txXfrm>
        <a:off x="5943601" y="4583431"/>
        <a:ext cx="2210291" cy="1548418"/>
      </dsp:txXfrm>
    </dsp:sp>
    <dsp:sp modelId="{1BB96839-1A1F-47EB-9A71-79387C161439}">
      <dsp:nvSpPr>
        <dsp:cNvPr id="0" name=""/>
        <dsp:cNvSpPr/>
      </dsp:nvSpPr>
      <dsp:spPr>
        <a:xfrm>
          <a:off x="2688054" y="3375838"/>
          <a:ext cx="2125280" cy="2125280"/>
        </a:xfrm>
        <a:prstGeom prst="ellipse">
          <a:avLst/>
        </a:prstGeom>
        <a:solidFill>
          <a:srgbClr val="FF0000">
            <a:alpha val="50000"/>
          </a:srgb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F815D17-EF1E-483B-BE73-8F6B6D2210D4}">
      <dsp:nvSpPr>
        <dsp:cNvPr id="0" name=""/>
        <dsp:cNvSpPr/>
      </dsp:nvSpPr>
      <dsp:spPr>
        <a:xfrm>
          <a:off x="110948" y="4007373"/>
          <a:ext cx="2210291" cy="82834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2800350">
            <a:lnSpc>
              <a:spcPct val="90000"/>
            </a:lnSpc>
            <a:spcBef>
              <a:spcPct val="0"/>
            </a:spcBef>
            <a:spcAft>
              <a:spcPct val="35000"/>
            </a:spcAft>
          </a:pPr>
          <a:r>
            <a:rPr lang="ru-RU" sz="6300" kern="1200" dirty="0" smtClean="0"/>
            <a:t> </a:t>
          </a:r>
          <a:endParaRPr lang="ru-RU" sz="6300" kern="1200" dirty="0"/>
        </a:p>
      </dsp:txBody>
      <dsp:txXfrm>
        <a:off x="110948" y="4007373"/>
        <a:ext cx="2210291" cy="828342"/>
      </dsp:txXfrm>
    </dsp:sp>
    <dsp:sp modelId="{229CE61C-BD83-4F47-8C39-742A5A87321A}">
      <dsp:nvSpPr>
        <dsp:cNvPr id="0" name=""/>
        <dsp:cNvSpPr/>
      </dsp:nvSpPr>
      <dsp:spPr>
        <a:xfrm>
          <a:off x="2379464" y="2424927"/>
          <a:ext cx="2125280" cy="2125280"/>
        </a:xfrm>
        <a:prstGeom prst="ellipse">
          <a:avLst/>
        </a:prstGeom>
        <a:solidFill>
          <a:srgbClr val="00B0F0">
            <a:alpha val="50000"/>
          </a:srgb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7498E73-619C-4E72-B6B8-AAE8288F2592}">
      <dsp:nvSpPr>
        <dsp:cNvPr id="0" name=""/>
        <dsp:cNvSpPr/>
      </dsp:nvSpPr>
      <dsp:spPr>
        <a:xfrm>
          <a:off x="0" y="1989548"/>
          <a:ext cx="2210291" cy="154841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2800350">
            <a:lnSpc>
              <a:spcPct val="90000"/>
            </a:lnSpc>
            <a:spcBef>
              <a:spcPct val="0"/>
            </a:spcBef>
            <a:spcAft>
              <a:spcPct val="35000"/>
            </a:spcAft>
          </a:pPr>
          <a:endParaRPr lang="ru-RU" sz="6300" kern="1200" dirty="0"/>
        </a:p>
      </dsp:txBody>
      <dsp:txXfrm>
        <a:off x="0" y="1989548"/>
        <a:ext cx="2210291" cy="154841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F72CAEF-4E7D-48C5-979D-6A418E0DB1FE}" type="datetimeFigureOut">
              <a:rPr lang="ru-RU" smtClean="0"/>
              <a:pPr/>
              <a:t>10.03.2016</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764FC5-5C32-47A9-B01A-4069884598C4}" type="slidenum">
              <a:rPr lang="ru-RU" smtClean="0"/>
              <a:pPr/>
              <a:t>‹#›</a:t>
            </a:fld>
            <a:endParaRPr lang="ru-RU"/>
          </a:p>
        </p:txBody>
      </p:sp>
    </p:spTree>
    <p:extLst>
      <p:ext uri="{BB962C8B-B14F-4D97-AF65-F5344CB8AC3E}">
        <p14:creationId xmlns:p14="http://schemas.microsoft.com/office/powerpoint/2010/main" val="1304145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F44FACF-2C80-4009-88F3-FA8E1118A1A7}" type="datetimeFigureOut">
              <a:rPr lang="ru-RU"/>
              <a:pPr>
                <a:defRPr/>
              </a:pPr>
              <a:t>10.03.2016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05E27E3-D53E-4EE7-97A3-B6C984BDF2B1}" type="slidenum">
              <a:rPr lang="ru-RU"/>
              <a:pPr>
                <a:defRPr/>
              </a:pPr>
              <a:t>‹#›</a:t>
            </a:fld>
            <a:endParaRPr lang="ru-RU"/>
          </a:p>
        </p:txBody>
      </p:sp>
    </p:spTree>
    <p:extLst>
      <p:ext uri="{BB962C8B-B14F-4D97-AF65-F5344CB8AC3E}">
        <p14:creationId xmlns:p14="http://schemas.microsoft.com/office/powerpoint/2010/main" val="6024141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consultantplus://offline/ref=43A77DADCCF337A8D0E5DB1BF2CE0E43C565896AF4B1D9A8A1C669400EACC589DC845AE06C04D9i5W0J" TargetMode="External"/><Relationship Id="rId7" Type="http://schemas.openxmlformats.org/officeDocument/2006/relationships/hyperlink" Target="consultantplus://offline/ref=FED32651C1A8726E0FA096DCC2A263596D613C36389BA222A48613AB2C1EE0464BAD8F5948EF0702bA39J"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consultantplus://offline/ref=51DC69FF1E8A360241868E2E33FF90D2BB7E3819D901DA9F1C8F6ACDECI9ZCM" TargetMode="External"/><Relationship Id="rId5" Type="http://schemas.openxmlformats.org/officeDocument/2006/relationships/hyperlink" Target="consultantplus://offline/ref=51DC69FF1E8A360241868E2E33FF90D2BB713C15D507DA9F1C8F6ACDEC9C50A6BC9BFFA949F14CFCI0ZCM" TargetMode="External"/><Relationship Id="rId4" Type="http://schemas.openxmlformats.org/officeDocument/2006/relationships/hyperlink" Target="consultantplus://offline/ref=51DC69FF1E8A360241868E2E33FF90D2BB713C15D507DA9F1C8F6ACDEC9C50A6BC9BFFA949F14CF5I0ZBM"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consultantplus://offline/ref=43A77DADCCF337A8D0E5DB1BF2CE0E43C565896AF4B1D9A8A1C669400EACC589DC845AE06C04D9i5W0J" TargetMode="External"/><Relationship Id="rId7" Type="http://schemas.openxmlformats.org/officeDocument/2006/relationships/hyperlink" Target="consultantplus://offline/ref=FED32651C1A8726E0FA096DCC2A263596D613C36389BA222A48613AB2C1EE0464BAD8F5948EF0702bA39J"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consultantplus://offline/ref=51DC69FF1E8A360241868E2E33FF90D2BB7E3819D901DA9F1C8F6ACDECI9ZCM" TargetMode="External"/><Relationship Id="rId5" Type="http://schemas.openxmlformats.org/officeDocument/2006/relationships/hyperlink" Target="consultantplus://offline/ref=51DC69FF1E8A360241868E2E33FF90D2BB713C15D507DA9F1C8F6ACDEC9C50A6BC9BFFA949F14CFCI0ZCM" TargetMode="External"/><Relationship Id="rId4" Type="http://schemas.openxmlformats.org/officeDocument/2006/relationships/hyperlink" Target="consultantplus://offline/ref=51DC69FF1E8A360241868E2E33FF90D2BB713C15D507DA9F1C8F6ACDEC9C50A6BC9BFFA949F14CF5I0ZBM"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B05E27E3-D53E-4EE7-97A3-B6C984BDF2B1}" type="slidenum">
              <a:rPr lang="ru-RU" smtClean="0"/>
              <a:pPr>
                <a:defRPr/>
              </a:pPr>
              <a:t>2</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70000" lnSpcReduction="20000"/>
          </a:bodyPr>
          <a:lstStyle/>
          <a:p>
            <a:pPr marL="21590" algn="just">
              <a:lnSpc>
                <a:spcPct val="115000"/>
              </a:lnSpc>
              <a:spcAft>
                <a:spcPts val="0"/>
              </a:spcAft>
            </a:pPr>
            <a:r>
              <a:rPr lang="ru-RU" sz="1200" b="1" dirty="0" smtClean="0">
                <a:latin typeface="Times New Roman"/>
                <a:ea typeface="Calibri"/>
                <a:cs typeface="Times New Roman"/>
              </a:rPr>
              <a:t>Действующие </a:t>
            </a:r>
            <a:r>
              <a:rPr lang="ru-RU" sz="1200" b="1" dirty="0" err="1" smtClean="0">
                <a:latin typeface="Times New Roman"/>
                <a:ea typeface="Calibri"/>
                <a:cs typeface="Times New Roman"/>
              </a:rPr>
              <a:t>СанПиН</a:t>
            </a:r>
            <a:r>
              <a:rPr lang="ru-RU" sz="1200" b="1" dirty="0" smtClean="0">
                <a:latin typeface="Times New Roman"/>
                <a:ea typeface="Calibri"/>
                <a:cs typeface="Times New Roman"/>
              </a:rPr>
              <a:t> </a:t>
            </a:r>
            <a:r>
              <a:rPr lang="ru-RU" sz="1200" dirty="0" smtClean="0">
                <a:latin typeface="Times New Roman"/>
                <a:ea typeface="Calibri"/>
                <a:cs typeface="Times New Roman"/>
              </a:rPr>
              <a:t>2.1.4.1110-02</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1.9.Принципиальное решение о возможности организации ЗСО принимается на стадии проекта районной планировки или генерального плана, когда выбирается источник водоснабжения. В генеральных планах застройки населенных мест зоны санитарной охраны источников водоснабжения указываются на схеме планировочных ограничений.</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При выборе источника хозяйственно - питьевого водоснабжения для отдельного объекта возможность организации ЗСО должна определяться на стадии выбора площадки для строительства водозабора.</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1.10. На санитарно - эпидемиологическое заключение выбора в центр государственного санитарно - эпидемиологического надзора заказчик представляет материалы, характеризующие источник водоснабжения, в том числе ориентировочные границы ЗСО и возможные источники загрязнения. Объем материалов определен в </a:t>
            </a:r>
            <a:r>
              <a:rPr lang="ru-RU" sz="1200" u="none" strike="noStrike" dirty="0" smtClean="0">
                <a:solidFill>
                  <a:srgbClr val="0000FF"/>
                </a:solidFill>
                <a:latin typeface="Times New Roman"/>
                <a:ea typeface="Calibri"/>
                <a:cs typeface="Times New Roman"/>
                <a:hlinkClick r:id="rId3"/>
              </a:rPr>
              <a:t>приложении 1.</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Акт о выборе площадки (трассы) подписывается при наличии положительного санитарно - эпидемиологического заключения центра государственного санитарно - эпидемиологического надзора.</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1.11. Проект ЗСО должен быть составной частью проекта хозяйственно - питьевого водоснабжения и разрабатываться одновременно с последним. Для действующих водопроводов, не имеющих установленных зон санитарной охраны, проект ЗСО разрабатывается специально.</a:t>
            </a:r>
            <a:endParaRPr lang="ru-RU" sz="1200" dirty="0" smtClean="0">
              <a:latin typeface="+mn-lt"/>
              <a:ea typeface="Calibri"/>
              <a:cs typeface="Times New Roman"/>
            </a:endParaRPr>
          </a:p>
          <a:p>
            <a:pPr indent="342900" algn="just">
              <a:spcAft>
                <a:spcPts val="0"/>
              </a:spcAft>
            </a:pPr>
            <a:r>
              <a:rPr lang="ru-RU" sz="1200" dirty="0" smtClean="0">
                <a:latin typeface="Times New Roman"/>
                <a:ea typeface="Calibri"/>
              </a:rPr>
              <a:t>1.15. Санитарные мероприятия должны выполняться:</a:t>
            </a:r>
            <a:endParaRPr lang="ru-RU" sz="1200" dirty="0" smtClean="0">
              <a:latin typeface="Arial"/>
              <a:ea typeface="Calibri"/>
            </a:endParaRPr>
          </a:p>
          <a:p>
            <a:pPr indent="342900" algn="just">
              <a:spcAft>
                <a:spcPts val="0"/>
              </a:spcAft>
            </a:pPr>
            <a:r>
              <a:rPr lang="ru-RU" sz="1200" dirty="0" smtClean="0">
                <a:latin typeface="Times New Roman"/>
                <a:ea typeface="Calibri"/>
              </a:rPr>
              <a:t>а) в пределах первого пояса ЗСО - органами коммунального хозяйства или другими владельцами водопроводов;</a:t>
            </a:r>
            <a:endParaRPr lang="ru-RU" sz="1200" dirty="0" smtClean="0">
              <a:latin typeface="Arial"/>
              <a:ea typeface="Calibri"/>
            </a:endParaRPr>
          </a:p>
          <a:p>
            <a:pPr indent="342900" algn="just">
              <a:spcAft>
                <a:spcPts val="0"/>
              </a:spcAft>
            </a:pPr>
            <a:r>
              <a:rPr lang="ru-RU" sz="1200" dirty="0" smtClean="0">
                <a:latin typeface="Times New Roman"/>
                <a:ea typeface="Calibri"/>
              </a:rPr>
              <a:t>б) в пределах второго и третьего поясов ЗСО - владельцами объектов, оказывающих (или могущих оказать) отрицательное влияние на качество воды источников водоснабжения.</a:t>
            </a:r>
            <a:endParaRPr lang="ru-RU" sz="1200" dirty="0" smtClean="0">
              <a:latin typeface="Arial"/>
              <a:ea typeface="Calibri"/>
            </a:endParaRPr>
          </a:p>
          <a:p>
            <a:pPr marL="21590" algn="just">
              <a:lnSpc>
                <a:spcPct val="115000"/>
              </a:lnSpc>
              <a:spcAft>
                <a:spcPts val="0"/>
              </a:spcAft>
            </a:pPr>
            <a:r>
              <a:rPr lang="ru-RU" sz="1200" b="1" dirty="0" smtClean="0">
                <a:latin typeface="Times New Roman"/>
                <a:ea typeface="Calibri"/>
                <a:cs typeface="Times New Roman"/>
              </a:rPr>
              <a:t>Водный кодекс:</a:t>
            </a:r>
            <a:endParaRPr lang="ru-RU" sz="1200" dirty="0" smtClean="0">
              <a:latin typeface="+mn-lt"/>
              <a:ea typeface="Calibri"/>
              <a:cs typeface="Times New Roman"/>
            </a:endParaRPr>
          </a:p>
          <a:p>
            <a:pPr indent="342900" algn="just">
              <a:spcAft>
                <a:spcPts val="0"/>
              </a:spcAft>
            </a:pPr>
            <a:r>
              <a:rPr lang="ru-RU" sz="1200" dirty="0" smtClean="0">
                <a:latin typeface="Times New Roman"/>
                <a:ea typeface="Calibri"/>
              </a:rPr>
              <a:t>Статья 3. Основные принципы водного законодательства</a:t>
            </a:r>
            <a:endParaRPr lang="ru-RU" sz="1200" dirty="0" smtClean="0">
              <a:latin typeface="Arial"/>
              <a:ea typeface="Calibri"/>
            </a:endParaRPr>
          </a:p>
          <a:p>
            <a:pPr indent="342900" algn="just">
              <a:spcAft>
                <a:spcPts val="0"/>
              </a:spcAft>
            </a:pPr>
            <a:r>
              <a:rPr lang="ru-RU" sz="1200" dirty="0" smtClean="0">
                <a:latin typeface="Times New Roman"/>
                <a:ea typeface="Calibri"/>
              </a:rPr>
              <a:t>15) экономическое стимулирование охраны водных объектов. При определении платы за пользование водными объектами учитываются расходы водопользователей на мероприятия по охране водных объектов;</a:t>
            </a:r>
            <a:endParaRPr lang="ru-RU" sz="1200" dirty="0" smtClean="0">
              <a:latin typeface="Arial"/>
              <a:ea typeface="Calibri"/>
            </a:endParaRPr>
          </a:p>
          <a:p>
            <a:pPr indent="342900" algn="just">
              <a:spcAft>
                <a:spcPts val="0"/>
              </a:spcAft>
            </a:pPr>
            <a:r>
              <a:rPr lang="ru-RU" sz="1200" dirty="0" smtClean="0">
                <a:latin typeface="Times New Roman"/>
                <a:ea typeface="Calibri"/>
              </a:rPr>
              <a:t>Статья 7.1. Водохозяйственные мероприятия и мероприятия по охране водных объектов</a:t>
            </a:r>
            <a:endParaRPr lang="ru-RU" sz="1200" dirty="0" smtClean="0">
              <a:latin typeface="Arial"/>
              <a:ea typeface="Calibri"/>
            </a:endParaRPr>
          </a:p>
          <a:p>
            <a:pPr indent="342900" algn="just">
              <a:spcAft>
                <a:spcPts val="0"/>
              </a:spcAft>
            </a:pPr>
            <a:r>
              <a:rPr lang="ru-RU" sz="1200" dirty="0" smtClean="0">
                <a:latin typeface="Times New Roman"/>
                <a:ea typeface="Calibri"/>
              </a:rPr>
              <a:t>1. Водохозяйственные мероприятия и мероприятия по охране водных объектов, находящихся в государственной или муниципальной собственности, </a:t>
            </a:r>
            <a:r>
              <a:rPr lang="ru-RU" sz="1200" b="1" dirty="0" smtClean="0">
                <a:latin typeface="Times New Roman"/>
                <a:ea typeface="Calibri"/>
              </a:rPr>
              <a:t>осуществляются органами государственной власти, органами местного самоуправления в пределах их полномочий</a:t>
            </a:r>
            <a:r>
              <a:rPr lang="ru-RU" sz="1200" dirty="0" smtClean="0">
                <a:latin typeface="Times New Roman"/>
                <a:ea typeface="Calibri"/>
              </a:rPr>
              <a:t> в соответствии со </a:t>
            </a:r>
            <a:r>
              <a:rPr lang="ru-RU" sz="1200" u="none" strike="noStrike" dirty="0" smtClean="0">
                <a:solidFill>
                  <a:srgbClr val="0000FF"/>
                </a:solidFill>
                <a:latin typeface="Times New Roman"/>
                <a:ea typeface="Calibri"/>
                <a:hlinkClick r:id="rId4"/>
              </a:rPr>
              <a:t>статьями 24</a:t>
            </a:r>
            <a:r>
              <a:rPr lang="ru-RU" sz="1200" dirty="0" smtClean="0">
                <a:latin typeface="Times New Roman"/>
                <a:ea typeface="Calibri"/>
              </a:rPr>
              <a:t> - </a:t>
            </a:r>
            <a:r>
              <a:rPr lang="ru-RU" sz="1200" u="none" strike="noStrike" dirty="0" smtClean="0">
                <a:solidFill>
                  <a:srgbClr val="0000FF"/>
                </a:solidFill>
                <a:latin typeface="Times New Roman"/>
                <a:ea typeface="Calibri"/>
                <a:hlinkClick r:id="rId5"/>
              </a:rPr>
              <a:t>27</a:t>
            </a:r>
            <a:r>
              <a:rPr lang="ru-RU" sz="1200" dirty="0" smtClean="0">
                <a:latin typeface="Times New Roman"/>
                <a:ea typeface="Calibri"/>
              </a:rPr>
              <a:t> настоящего Кодекса или лицами, использующими водные объекты в соответствии с настоящим Кодексом.</a:t>
            </a:r>
            <a:endParaRPr lang="ru-RU" sz="1200" dirty="0" smtClean="0">
              <a:latin typeface="Arial"/>
              <a:ea typeface="Calibri"/>
            </a:endParaRPr>
          </a:p>
          <a:p>
            <a:pPr indent="342900" algn="just">
              <a:spcAft>
                <a:spcPts val="0"/>
              </a:spcAft>
            </a:pPr>
            <a:r>
              <a:rPr lang="ru-RU" sz="1200" dirty="0" smtClean="0">
                <a:latin typeface="Times New Roman"/>
                <a:ea typeface="Calibri"/>
              </a:rPr>
              <a:t>2. Закупки работ на выполнение водохозяйственных мероприятий и мероприятий по охране водных объектов, находящихся в государственной или муниципальной собственности, для обеспечения государственных и муниципальных нужд органами государственной власти, органами местного самоуправления осуществляются в соответствии с </a:t>
            </a:r>
            <a:r>
              <a:rPr lang="ru-RU" sz="1200" u="none" strike="noStrike" dirty="0" smtClean="0">
                <a:solidFill>
                  <a:srgbClr val="0000FF"/>
                </a:solidFill>
                <a:latin typeface="Times New Roman"/>
                <a:ea typeface="Calibri"/>
                <a:hlinkClick r:id="rId6"/>
              </a:rPr>
              <a:t>законодательством</a:t>
            </a:r>
            <a:r>
              <a:rPr lang="ru-RU" sz="1200" dirty="0" smtClean="0">
                <a:latin typeface="Times New Roman"/>
                <a:ea typeface="Calibri"/>
              </a:rPr>
              <a:t> Российской Федерации о контрактной системе в сфере закупок товаров, работ, услуг для обеспечения государственных и муниципальных нужд, за исключением закупок товаров, работ и услуг, осуществляемых юридическими лицами и физическими лицами, не являющимися субъектами регулирования указанного законодательства.</a:t>
            </a:r>
            <a:endParaRPr lang="ru-RU" sz="1200" dirty="0" smtClean="0">
              <a:latin typeface="Arial"/>
              <a:ea typeface="Calibri"/>
            </a:endParaRPr>
          </a:p>
          <a:p>
            <a:pPr indent="342900" algn="just">
              <a:spcAft>
                <a:spcPts val="0"/>
              </a:spcAft>
            </a:pPr>
            <a:r>
              <a:rPr lang="ru-RU" sz="1200" dirty="0" smtClean="0">
                <a:latin typeface="Times New Roman"/>
                <a:ea typeface="Calibri"/>
              </a:rPr>
              <a:t>Статья 27. </a:t>
            </a:r>
            <a:r>
              <a:rPr lang="ru-RU" sz="1200" b="1" dirty="0" smtClean="0">
                <a:latin typeface="Times New Roman"/>
                <a:ea typeface="Calibri"/>
              </a:rPr>
              <a:t>Полномочия органов местного самоуправления в области водных отношений</a:t>
            </a:r>
            <a:endParaRPr lang="ru-RU" sz="1200" dirty="0" smtClean="0">
              <a:latin typeface="Arial"/>
              <a:ea typeface="Calibri"/>
            </a:endParaRPr>
          </a:p>
          <a:p>
            <a:pPr indent="342900" algn="just">
              <a:spcAft>
                <a:spcPts val="0"/>
              </a:spcAft>
            </a:pPr>
            <a:r>
              <a:rPr lang="ru-RU" sz="1200" b="1" dirty="0" smtClean="0">
                <a:latin typeface="Times New Roman"/>
                <a:ea typeface="Calibri"/>
              </a:rPr>
              <a:t>1. К полномочиям органов местного самоуправления в отношении водных объектов, находящихся в собственности муниципальных образований, относятся:</a:t>
            </a:r>
            <a:endParaRPr lang="ru-RU" sz="1200" dirty="0" smtClean="0">
              <a:latin typeface="Arial"/>
              <a:ea typeface="Calibri"/>
            </a:endParaRPr>
          </a:p>
          <a:p>
            <a:pPr indent="342900" algn="just">
              <a:spcAft>
                <a:spcPts val="0"/>
              </a:spcAft>
            </a:pPr>
            <a:r>
              <a:rPr lang="ru-RU" sz="1200" b="1" dirty="0" smtClean="0">
                <a:latin typeface="Times New Roman"/>
                <a:ea typeface="Calibri"/>
              </a:rPr>
              <a:t>1) владение, пользование, распоряжение такими водными объектами;</a:t>
            </a:r>
            <a:endParaRPr lang="ru-RU" sz="1200" dirty="0" smtClean="0">
              <a:latin typeface="Arial"/>
              <a:ea typeface="Calibri"/>
            </a:endParaRPr>
          </a:p>
          <a:p>
            <a:pPr indent="342900" algn="just">
              <a:spcAft>
                <a:spcPts val="0"/>
              </a:spcAft>
            </a:pPr>
            <a:r>
              <a:rPr lang="ru-RU" sz="1200" b="1" dirty="0" smtClean="0">
                <a:latin typeface="Times New Roman"/>
                <a:ea typeface="Calibri"/>
              </a:rPr>
              <a:t>2) осуществление мер по предотвращению негативного воздействия вод и ликвидации его последствий;</a:t>
            </a:r>
            <a:endParaRPr lang="ru-RU" sz="1200" dirty="0" smtClean="0">
              <a:latin typeface="Arial"/>
              <a:ea typeface="Calibri"/>
            </a:endParaRPr>
          </a:p>
          <a:p>
            <a:pPr indent="342900" algn="just">
              <a:spcAft>
                <a:spcPts val="0"/>
              </a:spcAft>
            </a:pPr>
            <a:r>
              <a:rPr lang="ru-RU" sz="1200" b="1" dirty="0" smtClean="0">
                <a:latin typeface="Times New Roman"/>
                <a:ea typeface="Calibri"/>
              </a:rPr>
              <a:t>3) осуществление мер по охране таких водных объектов</a:t>
            </a:r>
            <a:r>
              <a:rPr lang="ru-RU" sz="1200" dirty="0" smtClean="0">
                <a:latin typeface="Times New Roman"/>
                <a:ea typeface="Calibri"/>
              </a:rPr>
              <a:t>;</a:t>
            </a:r>
            <a:endParaRPr lang="ru-RU" sz="1200" dirty="0" smtClean="0">
              <a:latin typeface="Arial"/>
              <a:ea typeface="Calibri"/>
            </a:endParaRPr>
          </a:p>
          <a:p>
            <a:pPr indent="342900" algn="just">
              <a:spcAft>
                <a:spcPts val="0"/>
              </a:spcAft>
            </a:pPr>
            <a:r>
              <a:rPr lang="ru-RU" sz="1200" dirty="0" smtClean="0">
                <a:latin typeface="Arial"/>
                <a:ea typeface="Calibri"/>
              </a:rPr>
              <a:t>Постановление Правительства РФ от 20.06.2006 N 384 (ред. от 15.06.2009) "Об утверждении Правил определения границ зон охраняемых объектов и согласования градостроительных регламентов для таких зон Правила определения границ зон охраняемых объектов и согласования градостроительных регламентов для таких зон (во исполнение </a:t>
            </a:r>
            <a:r>
              <a:rPr lang="ru-RU" sz="1200" u="none" strike="noStrike" dirty="0" smtClean="0">
                <a:solidFill>
                  <a:srgbClr val="0000FF"/>
                </a:solidFill>
                <a:latin typeface="Arial"/>
                <a:ea typeface="Calibri"/>
                <a:hlinkClick r:id="rId7"/>
              </a:rPr>
              <a:t>статьи 1</a:t>
            </a:r>
            <a:r>
              <a:rPr lang="ru-RU" sz="1200" dirty="0" smtClean="0">
                <a:latin typeface="Arial"/>
                <a:ea typeface="Calibri"/>
              </a:rPr>
              <a:t> Федерального закона "О государственной охране") </a:t>
            </a:r>
          </a:p>
          <a:p>
            <a:pPr algn="just">
              <a:spcAft>
                <a:spcPts val="0"/>
              </a:spcAft>
            </a:pPr>
            <a:r>
              <a:rPr lang="ru-RU" sz="1200" dirty="0" smtClean="0">
                <a:latin typeface="Arial"/>
                <a:ea typeface="Calibri"/>
              </a:rPr>
              <a:t>Постановление Правительства РФ от 10.01.2009 N 17 "Об утверждении Правил установления на местности границ </a:t>
            </a:r>
            <a:r>
              <a:rPr lang="ru-RU" sz="1200" dirty="0" err="1" smtClean="0">
                <a:latin typeface="Arial"/>
                <a:ea typeface="Calibri"/>
              </a:rPr>
              <a:t>водоохранных</a:t>
            </a:r>
            <a:r>
              <a:rPr lang="ru-RU" sz="1200" dirty="0" smtClean="0">
                <a:latin typeface="Arial"/>
                <a:ea typeface="Calibri"/>
              </a:rPr>
              <a:t> зон и границ прибрежных защитных полос водных объектов" </a:t>
            </a:r>
            <a:br>
              <a:rPr lang="ru-RU" sz="1200" dirty="0" smtClean="0">
                <a:latin typeface="Arial"/>
                <a:ea typeface="Calibri"/>
              </a:rPr>
            </a:br>
            <a:r>
              <a:rPr lang="ru-RU" sz="1200" dirty="0" smtClean="0">
                <a:latin typeface="Arial"/>
                <a:ea typeface="Calibri"/>
              </a:rPr>
              <a:t>Правила установления на местности границ </a:t>
            </a:r>
            <a:r>
              <a:rPr lang="ru-RU" sz="1200" dirty="0" err="1" smtClean="0">
                <a:latin typeface="Arial"/>
                <a:ea typeface="Calibri"/>
              </a:rPr>
              <a:t>водоохранных</a:t>
            </a:r>
            <a:r>
              <a:rPr lang="ru-RU" sz="1200" dirty="0" smtClean="0">
                <a:latin typeface="Arial"/>
                <a:ea typeface="Calibri"/>
              </a:rPr>
              <a:t> зон и границ прибрежных защитных полос водных объектов (на основании ст.65 Водного кодекса) </a:t>
            </a:r>
          </a:p>
          <a:p>
            <a:pPr algn="just">
              <a:lnSpc>
                <a:spcPct val="115000"/>
              </a:lnSpc>
              <a:spcAft>
                <a:spcPts val="0"/>
              </a:spcAft>
            </a:pPr>
            <a:r>
              <a:rPr lang="ru-RU" sz="1200" dirty="0" smtClean="0">
                <a:latin typeface="Times New Roman"/>
                <a:ea typeface="Calibri"/>
                <a:cs typeface="Times New Roman"/>
              </a:rPr>
              <a:t>Проект ЗСО должен содержать перечень мероприятий по улучшению санитарного состояния территории ЗСО, согласованный с землепользователями, сроки их исполнения и исполнителей (</a:t>
            </a:r>
            <a:r>
              <a:rPr lang="ru-RU" sz="1200" dirty="0" err="1" smtClean="0">
                <a:latin typeface="Times New Roman"/>
                <a:ea typeface="Calibri"/>
                <a:cs typeface="Times New Roman"/>
              </a:rPr>
              <a:t>пп</a:t>
            </a:r>
            <a:r>
              <a:rPr lang="ru-RU" sz="1200" dirty="0" smtClean="0">
                <a:latin typeface="Times New Roman"/>
                <a:ea typeface="Calibri"/>
                <a:cs typeface="Times New Roman"/>
              </a:rPr>
              <a:t>. 1.6, 1.12, 1.12.1).</a:t>
            </a:r>
            <a:endParaRPr lang="ru-RU" sz="1200" dirty="0" smtClean="0">
              <a:latin typeface="+mn-lt"/>
              <a:ea typeface="Calibri"/>
              <a:cs typeface="Times New Roman"/>
            </a:endParaRPr>
          </a:p>
          <a:p>
            <a:pPr algn="just">
              <a:lnSpc>
                <a:spcPct val="115000"/>
              </a:lnSpc>
              <a:spcAft>
                <a:spcPts val="0"/>
              </a:spcAft>
            </a:pPr>
            <a:r>
              <a:rPr lang="ru-RU" sz="1200" dirty="0" smtClean="0">
                <a:latin typeface="Times New Roman"/>
                <a:ea typeface="Calibri"/>
                <a:cs typeface="Times New Roman"/>
              </a:rPr>
              <a:t>При этом соблюдение санитарных правил является обязательным для граждан, индивидуальных предпринимателей и юридических лиц (п. 1.3), и санитарные мероприятия в пределах </a:t>
            </a:r>
            <a:r>
              <a:rPr lang="en-US" sz="1200" dirty="0" smtClean="0">
                <a:latin typeface="Times New Roman"/>
                <a:ea typeface="Calibri"/>
                <a:cs typeface="Times New Roman"/>
              </a:rPr>
              <a:t>II </a:t>
            </a:r>
            <a:r>
              <a:rPr lang="ru-RU" sz="1200" dirty="0" smtClean="0">
                <a:latin typeface="Times New Roman"/>
                <a:ea typeface="Calibri"/>
                <a:cs typeface="Times New Roman"/>
              </a:rPr>
              <a:t>и </a:t>
            </a:r>
            <a:r>
              <a:rPr lang="en-US" sz="1200" dirty="0" smtClean="0">
                <a:latin typeface="Times New Roman"/>
                <a:ea typeface="Calibri"/>
                <a:cs typeface="Times New Roman"/>
              </a:rPr>
              <a:t>III </a:t>
            </a:r>
            <a:r>
              <a:rPr lang="ru-RU" sz="1200" dirty="0" smtClean="0">
                <a:latin typeface="Times New Roman"/>
                <a:ea typeface="Calibri"/>
                <a:cs typeface="Times New Roman"/>
              </a:rPr>
              <a:t>поясов ЗСО должны выполняться владельцами объектов, оказывающих (или могущих оказать) отрицательное влияние на качество воды источников водоснабжения (п. 1.15).</a:t>
            </a:r>
            <a:endParaRPr lang="ru-RU" sz="1200" dirty="0" smtClean="0">
              <a:latin typeface="+mn-lt"/>
              <a:ea typeface="Calibri"/>
              <a:cs typeface="Times New Roman"/>
            </a:endParaRPr>
          </a:p>
          <a:p>
            <a:pPr algn="just">
              <a:lnSpc>
                <a:spcPct val="115000"/>
              </a:lnSpc>
              <a:spcAft>
                <a:spcPts val="0"/>
              </a:spcAft>
            </a:pPr>
            <a:r>
              <a:rPr lang="ru-RU" sz="1200" dirty="0" smtClean="0">
                <a:latin typeface="Times New Roman"/>
                <a:ea typeface="Calibri"/>
                <a:cs typeface="Times New Roman"/>
              </a:rPr>
              <a:t>Одновременно, отсутствие утвержденного проекта ЗСО не является основанием для освобождения владельцев объектов, оказывающих (или могущих оказать) отрицательное влияние на качество воды источников водоснабжения, от выполнения требований, предъявляемых настоящими санитарными правилами (п. 1.17).</a:t>
            </a:r>
          </a:p>
          <a:p>
            <a:pPr algn="just">
              <a:lnSpc>
                <a:spcPct val="115000"/>
              </a:lnSpc>
              <a:spcAft>
                <a:spcPts val="0"/>
              </a:spcAft>
            </a:pPr>
            <a:r>
              <a:rPr lang="ru-RU" sz="1200" dirty="0" smtClean="0">
                <a:latin typeface="Times New Roman"/>
                <a:ea typeface="Calibri"/>
                <a:cs typeface="Times New Roman"/>
              </a:rPr>
              <a:t>Мероприятия по </a:t>
            </a:r>
            <a:r>
              <a:rPr lang="en-US" sz="1200" dirty="0" smtClean="0">
                <a:latin typeface="Times New Roman"/>
                <a:ea typeface="Calibri"/>
                <a:cs typeface="Times New Roman"/>
              </a:rPr>
              <a:t>I</a:t>
            </a:r>
            <a:r>
              <a:rPr lang="ru-RU" sz="1200" dirty="0" smtClean="0">
                <a:latin typeface="Times New Roman"/>
                <a:ea typeface="Calibri"/>
                <a:cs typeface="Times New Roman"/>
              </a:rPr>
              <a:t> поясу ЗСО подземных и поверхностных источников водоснабжения: территории должны быть спланированы для отвода поверхностного стока за ее пределы, озеленены, ограждены, обеспечены охраной, дорожки к сооружениям должны иметь твердое покрытие, не допускается посадка высокоствольных деревьев, все виды строительства, не имеющего непосредственного отношения к эксплуатации, реконструкции и расширению водопроводных сооружений и др. (</a:t>
            </a:r>
            <a:r>
              <a:rPr lang="ru-RU" sz="1200" dirty="0" err="1" smtClean="0">
                <a:latin typeface="Times New Roman"/>
                <a:ea typeface="Calibri"/>
                <a:cs typeface="Times New Roman"/>
              </a:rPr>
              <a:t>пп</a:t>
            </a:r>
            <a:r>
              <a:rPr lang="ru-RU" sz="1200" dirty="0" smtClean="0">
                <a:latin typeface="Times New Roman"/>
                <a:ea typeface="Calibri"/>
                <a:cs typeface="Times New Roman"/>
              </a:rPr>
              <a:t>. 3.2.1 и 3.3.1)</a:t>
            </a:r>
            <a:r>
              <a:rPr lang="ru-RU" sz="1200" dirty="0" smtClean="0">
                <a:latin typeface="+mn-lt"/>
                <a:ea typeface="Calibri"/>
                <a:cs typeface="Times New Roman"/>
              </a:rPr>
              <a:t>.</a:t>
            </a:r>
          </a:p>
          <a:p>
            <a:pPr algn="just">
              <a:lnSpc>
                <a:spcPct val="115000"/>
              </a:lnSpc>
              <a:spcAft>
                <a:spcPts val="0"/>
              </a:spcAft>
            </a:pPr>
            <a:r>
              <a:rPr lang="ru-RU" sz="1200" dirty="0" smtClean="0">
                <a:latin typeface="Times New Roman"/>
                <a:ea typeface="Calibri"/>
                <a:cs typeface="Times New Roman"/>
              </a:rPr>
              <a:t>Установленные границы ЗСО и составляющих ее поясов могут быть пересмотрены в случае возникших или предстоящих изменений эксплуатации источников водоснабжения или местных санитарных условий по заключению центра государственного санитарно - эпидемиологического надзора и иных заинтересованных организаций (п. 1.14).</a:t>
            </a:r>
            <a:endParaRPr lang="ru-RU" sz="1200" dirty="0" smtClean="0">
              <a:latin typeface="+mn-lt"/>
              <a:ea typeface="Calibri"/>
              <a:cs typeface="Times New Roman"/>
            </a:endParaRPr>
          </a:p>
          <a:p>
            <a:pPr algn="just"/>
            <a:endParaRPr lang="ru-RU" dirty="0"/>
          </a:p>
        </p:txBody>
      </p:sp>
      <p:sp>
        <p:nvSpPr>
          <p:cNvPr id="4" name="Номер слайда 3"/>
          <p:cNvSpPr>
            <a:spLocks noGrp="1"/>
          </p:cNvSpPr>
          <p:nvPr>
            <p:ph type="sldNum" sz="quarter" idx="10"/>
          </p:nvPr>
        </p:nvSpPr>
        <p:spPr/>
        <p:txBody>
          <a:bodyPr/>
          <a:lstStyle/>
          <a:p>
            <a:fld id="{9CF07C85-D12D-46C6-A5E4-07C0368537B0}" type="slidenum">
              <a:rPr lang="ru-RU" smtClean="0"/>
              <a:pPr/>
              <a:t>6</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70000" lnSpcReduction="20000"/>
          </a:bodyPr>
          <a:lstStyle/>
          <a:p>
            <a:pPr marL="21590" algn="just">
              <a:lnSpc>
                <a:spcPct val="115000"/>
              </a:lnSpc>
              <a:spcAft>
                <a:spcPts val="0"/>
              </a:spcAft>
            </a:pPr>
            <a:r>
              <a:rPr lang="ru-RU" sz="1200" b="1" dirty="0" smtClean="0">
                <a:latin typeface="Times New Roman"/>
                <a:ea typeface="Calibri"/>
                <a:cs typeface="Times New Roman"/>
              </a:rPr>
              <a:t>Действующие </a:t>
            </a:r>
            <a:r>
              <a:rPr lang="ru-RU" sz="1200" b="1" dirty="0" err="1" smtClean="0">
                <a:latin typeface="Times New Roman"/>
                <a:ea typeface="Calibri"/>
                <a:cs typeface="Times New Roman"/>
              </a:rPr>
              <a:t>СанПиН</a:t>
            </a:r>
            <a:r>
              <a:rPr lang="ru-RU" sz="1200" b="1" dirty="0" smtClean="0">
                <a:latin typeface="Times New Roman"/>
                <a:ea typeface="Calibri"/>
                <a:cs typeface="Times New Roman"/>
              </a:rPr>
              <a:t> </a:t>
            </a:r>
            <a:r>
              <a:rPr lang="ru-RU" sz="1200" dirty="0" smtClean="0">
                <a:latin typeface="Times New Roman"/>
                <a:ea typeface="Calibri"/>
                <a:cs typeface="Times New Roman"/>
              </a:rPr>
              <a:t>2.1.4.1110-02</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1.9.Принципиальное решение о возможности организации ЗСО принимается на стадии проекта районной планировки или генерального плана, когда выбирается источник водоснабжения. В генеральных планах застройки населенных мест зоны санитарной охраны источников водоснабжения указываются на схеме планировочных ограничений.</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При выборе источника хозяйственно - питьевого водоснабжения для отдельного объекта возможность организации ЗСО должна определяться на стадии выбора площадки для строительства водозабора.</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1.10. На санитарно - эпидемиологическое заключение выбора в центр государственного санитарно - эпидемиологического надзора заказчик представляет материалы, характеризующие источник водоснабжения, в том числе ориентировочные границы ЗСО и возможные источники загрязнения. Объем материалов определен в </a:t>
            </a:r>
            <a:r>
              <a:rPr lang="ru-RU" sz="1200" u="none" strike="noStrike" dirty="0" smtClean="0">
                <a:solidFill>
                  <a:srgbClr val="0000FF"/>
                </a:solidFill>
                <a:latin typeface="Times New Roman"/>
                <a:ea typeface="Calibri"/>
                <a:cs typeface="Times New Roman"/>
                <a:hlinkClick r:id="rId3"/>
              </a:rPr>
              <a:t>приложении 1.</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Акт о выборе площадки (трассы) подписывается при наличии положительного санитарно - эпидемиологического заключения центра государственного санитарно - эпидемиологического надзора.</a:t>
            </a:r>
            <a:endParaRPr lang="ru-RU" sz="1200" dirty="0" smtClean="0">
              <a:latin typeface="+mn-lt"/>
              <a:ea typeface="Calibri"/>
              <a:cs typeface="Times New Roman"/>
            </a:endParaRPr>
          </a:p>
          <a:p>
            <a:pPr indent="342900" algn="just">
              <a:lnSpc>
                <a:spcPct val="115000"/>
              </a:lnSpc>
              <a:spcAft>
                <a:spcPts val="0"/>
              </a:spcAft>
            </a:pPr>
            <a:r>
              <a:rPr lang="ru-RU" sz="1200" dirty="0" smtClean="0">
                <a:latin typeface="Times New Roman"/>
                <a:ea typeface="Calibri"/>
                <a:cs typeface="Times New Roman"/>
              </a:rPr>
              <a:t>1.11. Проект ЗСО должен быть составной частью проекта хозяйственно - питьевого водоснабжения и разрабатываться одновременно с последним. Для действующих водопроводов, не имеющих установленных зон санитарной охраны, проект ЗСО разрабатывается специально.</a:t>
            </a:r>
            <a:endParaRPr lang="ru-RU" sz="1200" dirty="0" smtClean="0">
              <a:latin typeface="+mn-lt"/>
              <a:ea typeface="Calibri"/>
              <a:cs typeface="Times New Roman"/>
            </a:endParaRPr>
          </a:p>
          <a:p>
            <a:pPr indent="342900" algn="just">
              <a:spcAft>
                <a:spcPts val="0"/>
              </a:spcAft>
            </a:pPr>
            <a:r>
              <a:rPr lang="ru-RU" sz="1200" dirty="0" smtClean="0">
                <a:latin typeface="Times New Roman"/>
                <a:ea typeface="Calibri"/>
              </a:rPr>
              <a:t>1.15. Санитарные мероприятия должны выполняться:</a:t>
            </a:r>
            <a:endParaRPr lang="ru-RU" sz="1200" dirty="0" smtClean="0">
              <a:latin typeface="Arial"/>
              <a:ea typeface="Calibri"/>
            </a:endParaRPr>
          </a:p>
          <a:p>
            <a:pPr indent="342900" algn="just">
              <a:spcAft>
                <a:spcPts val="0"/>
              </a:spcAft>
            </a:pPr>
            <a:r>
              <a:rPr lang="ru-RU" sz="1200" dirty="0" smtClean="0">
                <a:latin typeface="Times New Roman"/>
                <a:ea typeface="Calibri"/>
              </a:rPr>
              <a:t>а) в пределах первого пояса ЗСО - органами коммунального хозяйства или другими владельцами водопроводов;</a:t>
            </a:r>
            <a:endParaRPr lang="ru-RU" sz="1200" dirty="0" smtClean="0">
              <a:latin typeface="Arial"/>
              <a:ea typeface="Calibri"/>
            </a:endParaRPr>
          </a:p>
          <a:p>
            <a:pPr indent="342900" algn="just">
              <a:spcAft>
                <a:spcPts val="0"/>
              </a:spcAft>
            </a:pPr>
            <a:r>
              <a:rPr lang="ru-RU" sz="1200" dirty="0" smtClean="0">
                <a:latin typeface="Times New Roman"/>
                <a:ea typeface="Calibri"/>
              </a:rPr>
              <a:t>б) в пределах второго и третьего поясов ЗСО - владельцами объектов, оказывающих (или могущих оказать) отрицательное влияние на качество воды источников водоснабжения.</a:t>
            </a:r>
            <a:endParaRPr lang="ru-RU" sz="1200" dirty="0" smtClean="0">
              <a:latin typeface="Arial"/>
              <a:ea typeface="Calibri"/>
            </a:endParaRPr>
          </a:p>
          <a:p>
            <a:pPr marL="21590" algn="just">
              <a:lnSpc>
                <a:spcPct val="115000"/>
              </a:lnSpc>
              <a:spcAft>
                <a:spcPts val="0"/>
              </a:spcAft>
            </a:pPr>
            <a:r>
              <a:rPr lang="ru-RU" sz="1200" b="1" dirty="0" smtClean="0">
                <a:latin typeface="Times New Roman"/>
                <a:ea typeface="Calibri"/>
                <a:cs typeface="Times New Roman"/>
              </a:rPr>
              <a:t>Водный кодекс:</a:t>
            </a:r>
            <a:endParaRPr lang="ru-RU" sz="1200" dirty="0" smtClean="0">
              <a:latin typeface="+mn-lt"/>
              <a:ea typeface="Calibri"/>
              <a:cs typeface="Times New Roman"/>
            </a:endParaRPr>
          </a:p>
          <a:p>
            <a:pPr indent="342900" algn="just">
              <a:spcAft>
                <a:spcPts val="0"/>
              </a:spcAft>
            </a:pPr>
            <a:r>
              <a:rPr lang="ru-RU" sz="1200" dirty="0" smtClean="0">
                <a:latin typeface="Times New Roman"/>
                <a:ea typeface="Calibri"/>
              </a:rPr>
              <a:t>Статья 3. Основные принципы водного законодательства</a:t>
            </a:r>
            <a:endParaRPr lang="ru-RU" sz="1200" dirty="0" smtClean="0">
              <a:latin typeface="Arial"/>
              <a:ea typeface="Calibri"/>
            </a:endParaRPr>
          </a:p>
          <a:p>
            <a:pPr indent="342900" algn="just">
              <a:spcAft>
                <a:spcPts val="0"/>
              </a:spcAft>
            </a:pPr>
            <a:r>
              <a:rPr lang="ru-RU" sz="1200" dirty="0" smtClean="0">
                <a:latin typeface="Times New Roman"/>
                <a:ea typeface="Calibri"/>
              </a:rPr>
              <a:t>15) экономическое стимулирование охраны водных объектов. При определении платы за пользование водными объектами учитываются расходы водопользователей на мероприятия по охране водных объектов;</a:t>
            </a:r>
            <a:endParaRPr lang="ru-RU" sz="1200" dirty="0" smtClean="0">
              <a:latin typeface="Arial"/>
              <a:ea typeface="Calibri"/>
            </a:endParaRPr>
          </a:p>
          <a:p>
            <a:pPr indent="342900" algn="just">
              <a:spcAft>
                <a:spcPts val="0"/>
              </a:spcAft>
            </a:pPr>
            <a:r>
              <a:rPr lang="ru-RU" sz="1200" dirty="0" smtClean="0">
                <a:latin typeface="Times New Roman"/>
                <a:ea typeface="Calibri"/>
              </a:rPr>
              <a:t>Статья 7.1. Водохозяйственные мероприятия и мероприятия по охране водных объектов</a:t>
            </a:r>
            <a:endParaRPr lang="ru-RU" sz="1200" dirty="0" smtClean="0">
              <a:latin typeface="Arial"/>
              <a:ea typeface="Calibri"/>
            </a:endParaRPr>
          </a:p>
          <a:p>
            <a:pPr indent="342900" algn="just">
              <a:spcAft>
                <a:spcPts val="0"/>
              </a:spcAft>
            </a:pPr>
            <a:r>
              <a:rPr lang="ru-RU" sz="1200" dirty="0" smtClean="0">
                <a:latin typeface="Times New Roman"/>
                <a:ea typeface="Calibri"/>
              </a:rPr>
              <a:t>1. Водохозяйственные мероприятия и мероприятия по охране водных объектов, находящихся в государственной или муниципальной собственности, </a:t>
            </a:r>
            <a:r>
              <a:rPr lang="ru-RU" sz="1200" b="1" dirty="0" smtClean="0">
                <a:latin typeface="Times New Roman"/>
                <a:ea typeface="Calibri"/>
              </a:rPr>
              <a:t>осуществляются органами государственной власти, органами местного самоуправления в пределах их полномочий</a:t>
            </a:r>
            <a:r>
              <a:rPr lang="ru-RU" sz="1200" dirty="0" smtClean="0">
                <a:latin typeface="Times New Roman"/>
                <a:ea typeface="Calibri"/>
              </a:rPr>
              <a:t> в соответствии со </a:t>
            </a:r>
            <a:r>
              <a:rPr lang="ru-RU" sz="1200" u="none" strike="noStrike" dirty="0" smtClean="0">
                <a:solidFill>
                  <a:srgbClr val="0000FF"/>
                </a:solidFill>
                <a:latin typeface="Times New Roman"/>
                <a:ea typeface="Calibri"/>
                <a:hlinkClick r:id="rId4"/>
              </a:rPr>
              <a:t>статьями 24</a:t>
            </a:r>
            <a:r>
              <a:rPr lang="ru-RU" sz="1200" dirty="0" smtClean="0">
                <a:latin typeface="Times New Roman"/>
                <a:ea typeface="Calibri"/>
              </a:rPr>
              <a:t> - </a:t>
            </a:r>
            <a:r>
              <a:rPr lang="ru-RU" sz="1200" u="none" strike="noStrike" dirty="0" smtClean="0">
                <a:solidFill>
                  <a:srgbClr val="0000FF"/>
                </a:solidFill>
                <a:latin typeface="Times New Roman"/>
                <a:ea typeface="Calibri"/>
                <a:hlinkClick r:id="rId5"/>
              </a:rPr>
              <a:t>27</a:t>
            </a:r>
            <a:r>
              <a:rPr lang="ru-RU" sz="1200" dirty="0" smtClean="0">
                <a:latin typeface="Times New Roman"/>
                <a:ea typeface="Calibri"/>
              </a:rPr>
              <a:t> настоящего Кодекса или лицами, использующими водные объекты в соответствии с настоящим Кодексом.</a:t>
            </a:r>
            <a:endParaRPr lang="ru-RU" sz="1200" dirty="0" smtClean="0">
              <a:latin typeface="Arial"/>
              <a:ea typeface="Calibri"/>
            </a:endParaRPr>
          </a:p>
          <a:p>
            <a:pPr indent="342900" algn="just">
              <a:spcAft>
                <a:spcPts val="0"/>
              </a:spcAft>
            </a:pPr>
            <a:r>
              <a:rPr lang="ru-RU" sz="1200" dirty="0" smtClean="0">
                <a:latin typeface="Times New Roman"/>
                <a:ea typeface="Calibri"/>
              </a:rPr>
              <a:t>2. Закупки работ на выполнение водохозяйственных мероприятий и мероприятий по охране водных объектов, находящихся в государственной или муниципальной собственности, для обеспечения государственных и муниципальных нужд органами государственной власти, органами местного самоуправления осуществляются в соответствии с </a:t>
            </a:r>
            <a:r>
              <a:rPr lang="ru-RU" sz="1200" u="none" strike="noStrike" dirty="0" smtClean="0">
                <a:solidFill>
                  <a:srgbClr val="0000FF"/>
                </a:solidFill>
                <a:latin typeface="Times New Roman"/>
                <a:ea typeface="Calibri"/>
                <a:hlinkClick r:id="rId6"/>
              </a:rPr>
              <a:t>законодательством</a:t>
            </a:r>
            <a:r>
              <a:rPr lang="ru-RU" sz="1200" dirty="0" smtClean="0">
                <a:latin typeface="Times New Roman"/>
                <a:ea typeface="Calibri"/>
              </a:rPr>
              <a:t> Российской Федерации о контрактной системе в сфере закупок товаров, работ, услуг для обеспечения государственных и муниципальных нужд, за исключением закупок товаров, работ и услуг, осуществляемых юридическими лицами и физическими лицами, не являющимися субъектами регулирования указанного законодательства.</a:t>
            </a:r>
            <a:endParaRPr lang="ru-RU" sz="1200" dirty="0" smtClean="0">
              <a:latin typeface="Arial"/>
              <a:ea typeface="Calibri"/>
            </a:endParaRPr>
          </a:p>
          <a:p>
            <a:pPr indent="342900" algn="just">
              <a:spcAft>
                <a:spcPts val="0"/>
              </a:spcAft>
            </a:pPr>
            <a:r>
              <a:rPr lang="ru-RU" sz="1200" dirty="0" smtClean="0">
                <a:latin typeface="Times New Roman"/>
                <a:ea typeface="Calibri"/>
              </a:rPr>
              <a:t>Статья 27. </a:t>
            </a:r>
            <a:r>
              <a:rPr lang="ru-RU" sz="1200" b="1" dirty="0" smtClean="0">
                <a:latin typeface="Times New Roman"/>
                <a:ea typeface="Calibri"/>
              </a:rPr>
              <a:t>Полномочия органов местного самоуправления в области водных отношений</a:t>
            </a:r>
            <a:endParaRPr lang="ru-RU" sz="1200" dirty="0" smtClean="0">
              <a:latin typeface="Arial"/>
              <a:ea typeface="Calibri"/>
            </a:endParaRPr>
          </a:p>
          <a:p>
            <a:pPr indent="342900" algn="just">
              <a:spcAft>
                <a:spcPts val="0"/>
              </a:spcAft>
            </a:pPr>
            <a:r>
              <a:rPr lang="ru-RU" sz="1200" b="1" dirty="0" smtClean="0">
                <a:latin typeface="Times New Roman"/>
                <a:ea typeface="Calibri"/>
              </a:rPr>
              <a:t>1. К полномочиям органов местного самоуправления в отношении водных объектов, находящихся в собственности муниципальных образований, относятся:</a:t>
            </a:r>
            <a:endParaRPr lang="ru-RU" sz="1200" dirty="0" smtClean="0">
              <a:latin typeface="Arial"/>
              <a:ea typeface="Calibri"/>
            </a:endParaRPr>
          </a:p>
          <a:p>
            <a:pPr indent="342900" algn="just">
              <a:spcAft>
                <a:spcPts val="0"/>
              </a:spcAft>
            </a:pPr>
            <a:r>
              <a:rPr lang="ru-RU" sz="1200" b="1" dirty="0" smtClean="0">
                <a:latin typeface="Times New Roman"/>
                <a:ea typeface="Calibri"/>
              </a:rPr>
              <a:t>1) владение, пользование, распоряжение такими водными объектами;</a:t>
            </a:r>
            <a:endParaRPr lang="ru-RU" sz="1200" dirty="0" smtClean="0">
              <a:latin typeface="Arial"/>
              <a:ea typeface="Calibri"/>
            </a:endParaRPr>
          </a:p>
          <a:p>
            <a:pPr indent="342900" algn="just">
              <a:spcAft>
                <a:spcPts val="0"/>
              </a:spcAft>
            </a:pPr>
            <a:r>
              <a:rPr lang="ru-RU" sz="1200" b="1" dirty="0" smtClean="0">
                <a:latin typeface="Times New Roman"/>
                <a:ea typeface="Calibri"/>
              </a:rPr>
              <a:t>2) осуществление мер по предотвращению негативного воздействия вод и ликвидации его последствий;</a:t>
            </a:r>
            <a:endParaRPr lang="ru-RU" sz="1200" dirty="0" smtClean="0">
              <a:latin typeface="Arial"/>
              <a:ea typeface="Calibri"/>
            </a:endParaRPr>
          </a:p>
          <a:p>
            <a:pPr indent="342900" algn="just">
              <a:spcAft>
                <a:spcPts val="0"/>
              </a:spcAft>
            </a:pPr>
            <a:r>
              <a:rPr lang="ru-RU" sz="1200" b="1" dirty="0" smtClean="0">
                <a:latin typeface="Times New Roman"/>
                <a:ea typeface="Calibri"/>
              </a:rPr>
              <a:t>3) осуществление мер по охране таких водных объектов</a:t>
            </a:r>
            <a:r>
              <a:rPr lang="ru-RU" sz="1200" dirty="0" smtClean="0">
                <a:latin typeface="Times New Roman"/>
                <a:ea typeface="Calibri"/>
              </a:rPr>
              <a:t>;</a:t>
            </a:r>
            <a:endParaRPr lang="ru-RU" sz="1200" dirty="0" smtClean="0">
              <a:latin typeface="Arial"/>
              <a:ea typeface="Calibri"/>
            </a:endParaRPr>
          </a:p>
          <a:p>
            <a:pPr indent="342900" algn="just">
              <a:spcAft>
                <a:spcPts val="0"/>
              </a:spcAft>
            </a:pPr>
            <a:r>
              <a:rPr lang="ru-RU" sz="1200" dirty="0" smtClean="0">
                <a:latin typeface="Arial"/>
                <a:ea typeface="Calibri"/>
              </a:rPr>
              <a:t>Постановление Правительства РФ от 20.06.2006 N 384 (ред. от 15.06.2009) "Об утверждении Правил определения границ зон охраняемых объектов и согласования градостроительных регламентов для таких зон Правила определения границ зон охраняемых объектов и согласования градостроительных регламентов для таких зон (во исполнение </a:t>
            </a:r>
            <a:r>
              <a:rPr lang="ru-RU" sz="1200" u="none" strike="noStrike" dirty="0" smtClean="0">
                <a:solidFill>
                  <a:srgbClr val="0000FF"/>
                </a:solidFill>
                <a:latin typeface="Arial"/>
                <a:ea typeface="Calibri"/>
                <a:hlinkClick r:id="rId7"/>
              </a:rPr>
              <a:t>статьи 1</a:t>
            </a:r>
            <a:r>
              <a:rPr lang="ru-RU" sz="1200" dirty="0" smtClean="0">
                <a:latin typeface="Arial"/>
                <a:ea typeface="Calibri"/>
              </a:rPr>
              <a:t> Федерального закона "О государственной охране") </a:t>
            </a:r>
          </a:p>
          <a:p>
            <a:pPr algn="just">
              <a:spcAft>
                <a:spcPts val="0"/>
              </a:spcAft>
            </a:pPr>
            <a:r>
              <a:rPr lang="ru-RU" sz="1200" dirty="0" smtClean="0">
                <a:latin typeface="Arial"/>
                <a:ea typeface="Calibri"/>
              </a:rPr>
              <a:t>Постановление Правительства РФ от 10.01.2009 N 17 "Об утверждении Правил установления на местности границ </a:t>
            </a:r>
            <a:r>
              <a:rPr lang="ru-RU" sz="1200" dirty="0" err="1" smtClean="0">
                <a:latin typeface="Arial"/>
                <a:ea typeface="Calibri"/>
              </a:rPr>
              <a:t>водоохранных</a:t>
            </a:r>
            <a:r>
              <a:rPr lang="ru-RU" sz="1200" dirty="0" smtClean="0">
                <a:latin typeface="Arial"/>
                <a:ea typeface="Calibri"/>
              </a:rPr>
              <a:t> зон и границ прибрежных защитных полос водных объектов" </a:t>
            </a:r>
            <a:br>
              <a:rPr lang="ru-RU" sz="1200" dirty="0" smtClean="0">
                <a:latin typeface="Arial"/>
                <a:ea typeface="Calibri"/>
              </a:rPr>
            </a:br>
            <a:r>
              <a:rPr lang="ru-RU" sz="1200" dirty="0" smtClean="0">
                <a:latin typeface="Arial"/>
                <a:ea typeface="Calibri"/>
              </a:rPr>
              <a:t>Правила установления на местности границ </a:t>
            </a:r>
            <a:r>
              <a:rPr lang="ru-RU" sz="1200" dirty="0" err="1" smtClean="0">
                <a:latin typeface="Arial"/>
                <a:ea typeface="Calibri"/>
              </a:rPr>
              <a:t>водоохранных</a:t>
            </a:r>
            <a:r>
              <a:rPr lang="ru-RU" sz="1200" dirty="0" smtClean="0">
                <a:latin typeface="Arial"/>
                <a:ea typeface="Calibri"/>
              </a:rPr>
              <a:t> зон и границ прибрежных защитных полос водных объектов (на основании ст.65 Водного кодекса) </a:t>
            </a:r>
          </a:p>
          <a:p>
            <a:pPr algn="just">
              <a:lnSpc>
                <a:spcPct val="115000"/>
              </a:lnSpc>
              <a:spcAft>
                <a:spcPts val="0"/>
              </a:spcAft>
            </a:pPr>
            <a:r>
              <a:rPr lang="ru-RU" sz="1200" dirty="0" smtClean="0">
                <a:latin typeface="Times New Roman"/>
                <a:ea typeface="Calibri"/>
                <a:cs typeface="Times New Roman"/>
              </a:rPr>
              <a:t>Проект ЗСО должен содержать перечень мероприятий по улучшению санитарного состояния территории ЗСО, согласованный с землепользователями, сроки их исполнения и исполнителей (</a:t>
            </a:r>
            <a:r>
              <a:rPr lang="ru-RU" sz="1200" dirty="0" err="1" smtClean="0">
                <a:latin typeface="Times New Roman"/>
                <a:ea typeface="Calibri"/>
                <a:cs typeface="Times New Roman"/>
              </a:rPr>
              <a:t>пп</a:t>
            </a:r>
            <a:r>
              <a:rPr lang="ru-RU" sz="1200" dirty="0" smtClean="0">
                <a:latin typeface="Times New Roman"/>
                <a:ea typeface="Calibri"/>
                <a:cs typeface="Times New Roman"/>
              </a:rPr>
              <a:t>. 1.6, 1.12, 1.12.1).</a:t>
            </a:r>
            <a:endParaRPr lang="ru-RU" sz="1200" dirty="0" smtClean="0">
              <a:latin typeface="+mn-lt"/>
              <a:ea typeface="Calibri"/>
              <a:cs typeface="Times New Roman"/>
            </a:endParaRPr>
          </a:p>
          <a:p>
            <a:pPr algn="just">
              <a:lnSpc>
                <a:spcPct val="115000"/>
              </a:lnSpc>
              <a:spcAft>
                <a:spcPts val="0"/>
              </a:spcAft>
            </a:pPr>
            <a:r>
              <a:rPr lang="ru-RU" sz="1200" dirty="0" smtClean="0">
                <a:latin typeface="Times New Roman"/>
                <a:ea typeface="Calibri"/>
                <a:cs typeface="Times New Roman"/>
              </a:rPr>
              <a:t>При этом соблюдение санитарных правил является обязательным для граждан, индивидуальных предпринимателей и юридических лиц (п. 1.3), и санитарные мероприятия в пределах </a:t>
            </a:r>
            <a:r>
              <a:rPr lang="en-US" sz="1200" dirty="0" smtClean="0">
                <a:latin typeface="Times New Roman"/>
                <a:ea typeface="Calibri"/>
                <a:cs typeface="Times New Roman"/>
              </a:rPr>
              <a:t>II </a:t>
            </a:r>
            <a:r>
              <a:rPr lang="ru-RU" sz="1200" dirty="0" smtClean="0">
                <a:latin typeface="Times New Roman"/>
                <a:ea typeface="Calibri"/>
                <a:cs typeface="Times New Roman"/>
              </a:rPr>
              <a:t>и </a:t>
            </a:r>
            <a:r>
              <a:rPr lang="en-US" sz="1200" dirty="0" smtClean="0">
                <a:latin typeface="Times New Roman"/>
                <a:ea typeface="Calibri"/>
                <a:cs typeface="Times New Roman"/>
              </a:rPr>
              <a:t>III </a:t>
            </a:r>
            <a:r>
              <a:rPr lang="ru-RU" sz="1200" dirty="0" smtClean="0">
                <a:latin typeface="Times New Roman"/>
                <a:ea typeface="Calibri"/>
                <a:cs typeface="Times New Roman"/>
              </a:rPr>
              <a:t>поясов ЗСО должны выполняться владельцами объектов, оказывающих (или могущих оказать) отрицательное влияние на качество воды источников водоснабжения (п. 1.15).</a:t>
            </a:r>
            <a:endParaRPr lang="ru-RU" sz="1200" dirty="0" smtClean="0">
              <a:latin typeface="+mn-lt"/>
              <a:ea typeface="Calibri"/>
              <a:cs typeface="Times New Roman"/>
            </a:endParaRPr>
          </a:p>
          <a:p>
            <a:pPr algn="just">
              <a:lnSpc>
                <a:spcPct val="115000"/>
              </a:lnSpc>
              <a:spcAft>
                <a:spcPts val="0"/>
              </a:spcAft>
            </a:pPr>
            <a:r>
              <a:rPr lang="ru-RU" sz="1200" dirty="0" smtClean="0">
                <a:latin typeface="Times New Roman"/>
                <a:ea typeface="Calibri"/>
                <a:cs typeface="Times New Roman"/>
              </a:rPr>
              <a:t>Одновременно, отсутствие утвержденного проекта ЗСО не является основанием для освобождения владельцев объектов, оказывающих (или могущих оказать) отрицательное влияние на качество воды источников водоснабжения, от выполнения требований, предъявляемых настоящими санитарными правилами (п. 1.17).</a:t>
            </a:r>
          </a:p>
          <a:p>
            <a:pPr algn="just">
              <a:lnSpc>
                <a:spcPct val="115000"/>
              </a:lnSpc>
              <a:spcAft>
                <a:spcPts val="0"/>
              </a:spcAft>
            </a:pPr>
            <a:r>
              <a:rPr lang="ru-RU" sz="1200" dirty="0" smtClean="0">
                <a:latin typeface="Times New Roman"/>
                <a:ea typeface="Calibri"/>
                <a:cs typeface="Times New Roman"/>
              </a:rPr>
              <a:t>Мероприятия по </a:t>
            </a:r>
            <a:r>
              <a:rPr lang="en-US" sz="1200" dirty="0" smtClean="0">
                <a:latin typeface="Times New Roman"/>
                <a:ea typeface="Calibri"/>
                <a:cs typeface="Times New Roman"/>
              </a:rPr>
              <a:t>I</a:t>
            </a:r>
            <a:r>
              <a:rPr lang="ru-RU" sz="1200" dirty="0" smtClean="0">
                <a:latin typeface="Times New Roman"/>
                <a:ea typeface="Calibri"/>
                <a:cs typeface="Times New Roman"/>
              </a:rPr>
              <a:t> поясу ЗСО подземных и поверхностных источников водоснабжения: территории должны быть спланированы для отвода поверхностного стока за ее пределы, озеленены, ограждены, обеспечены охраной, дорожки к сооружениям должны иметь твердое покрытие, не допускается посадка высокоствольных деревьев, все виды строительства, не имеющего непосредственного отношения к эксплуатации, реконструкции и расширению водопроводных сооружений и др. (</a:t>
            </a:r>
            <a:r>
              <a:rPr lang="ru-RU" sz="1200" dirty="0" err="1" smtClean="0">
                <a:latin typeface="Times New Roman"/>
                <a:ea typeface="Calibri"/>
                <a:cs typeface="Times New Roman"/>
              </a:rPr>
              <a:t>пп</a:t>
            </a:r>
            <a:r>
              <a:rPr lang="ru-RU" sz="1200" dirty="0" smtClean="0">
                <a:latin typeface="Times New Roman"/>
                <a:ea typeface="Calibri"/>
                <a:cs typeface="Times New Roman"/>
              </a:rPr>
              <a:t>. 3.2.1 и 3.3.1)</a:t>
            </a:r>
            <a:r>
              <a:rPr lang="ru-RU" sz="1200" dirty="0" smtClean="0">
                <a:latin typeface="+mn-lt"/>
                <a:ea typeface="Calibri"/>
                <a:cs typeface="Times New Roman"/>
              </a:rPr>
              <a:t>.</a:t>
            </a:r>
          </a:p>
          <a:p>
            <a:pPr algn="just">
              <a:lnSpc>
                <a:spcPct val="115000"/>
              </a:lnSpc>
              <a:spcAft>
                <a:spcPts val="0"/>
              </a:spcAft>
            </a:pPr>
            <a:r>
              <a:rPr lang="ru-RU" sz="1200" dirty="0" smtClean="0">
                <a:latin typeface="Times New Roman"/>
                <a:ea typeface="Calibri"/>
                <a:cs typeface="Times New Roman"/>
              </a:rPr>
              <a:t>Установленные границы ЗСО и составляющих ее поясов могут быть пересмотрены в случае возникших или предстоящих изменений эксплуатации источников водоснабжения или местных санитарных условий по заключению центра государственного санитарно - эпидемиологического надзора и иных заинтересованных организаций (п. 1.14).</a:t>
            </a:r>
            <a:endParaRPr lang="ru-RU" sz="1200" dirty="0" smtClean="0">
              <a:latin typeface="+mn-lt"/>
              <a:ea typeface="Calibri"/>
              <a:cs typeface="Times New Roman"/>
            </a:endParaRPr>
          </a:p>
          <a:p>
            <a:pPr algn="just"/>
            <a:endParaRPr lang="ru-RU" dirty="0"/>
          </a:p>
        </p:txBody>
      </p:sp>
      <p:sp>
        <p:nvSpPr>
          <p:cNvPr id="4" name="Номер слайда 3"/>
          <p:cNvSpPr>
            <a:spLocks noGrp="1"/>
          </p:cNvSpPr>
          <p:nvPr>
            <p:ph type="sldNum" sz="quarter" idx="10"/>
          </p:nvPr>
        </p:nvSpPr>
        <p:spPr/>
        <p:txBody>
          <a:bodyPr/>
          <a:lstStyle/>
          <a:p>
            <a:fld id="{9CF07C85-D12D-46C6-A5E4-07C0368537B0}" type="slidenum">
              <a:rPr lang="ru-RU" smtClean="0"/>
              <a:pPr/>
              <a:t>7</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p:cNvSpPr>
            <a:spLocks noGrp="1" noRot="1" noChangeAspect="1" noTextEdit="1"/>
          </p:cNvSpPr>
          <p:nvPr>
            <p:ph type="sldImg"/>
          </p:nvPr>
        </p:nvSpPr>
        <p:spPr bwMode="auto">
          <a:noFill/>
          <a:ln>
            <a:solidFill>
              <a:srgbClr val="000000"/>
            </a:solidFill>
            <a:miter lim="800000"/>
            <a:headEnd/>
            <a:tailEnd/>
          </a:ln>
        </p:spPr>
      </p:sp>
      <p:sp>
        <p:nvSpPr>
          <p:cNvPr id="2867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dirty="0" smtClean="0"/>
          </a:p>
        </p:txBody>
      </p:sp>
      <p:sp>
        <p:nvSpPr>
          <p:cNvPr id="2867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72919B3-431E-410F-9631-8F4D0A731706}" type="slidenum">
              <a:rPr lang="ru-RU" smtClean="0">
                <a:latin typeface="Arial" pitchFamily="34" charset="0"/>
              </a:rPr>
              <a:pPr/>
              <a:t>11</a:t>
            </a:fld>
            <a:endParaRPr lang="ru-RU"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kumimoji="0" lang="ru-RU" sz="1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 случае выхода из строя оборудования механического обезвоживания осадка, невозможности строительства сооружений по сушке либо сжиганию осадка сточных вод необходимы дополнительные площади для складирования осадка на иловых картах, что может привести к отрицательным экологическим и градостроительным последствиям, а также потребует уплаты экологических штрафов в неприемлемом для водоканалов размере;</a:t>
            </a:r>
            <a:endParaRPr lang="ru-RU" dirty="0"/>
          </a:p>
        </p:txBody>
      </p:sp>
      <p:sp>
        <p:nvSpPr>
          <p:cNvPr id="4" name="Номер слайда 3"/>
          <p:cNvSpPr>
            <a:spLocks noGrp="1"/>
          </p:cNvSpPr>
          <p:nvPr>
            <p:ph type="sldNum" sz="quarter" idx="10"/>
          </p:nvPr>
        </p:nvSpPr>
        <p:spPr/>
        <p:txBody>
          <a:bodyPr/>
          <a:lstStyle/>
          <a:p>
            <a:pPr>
              <a:defRPr/>
            </a:pPr>
            <a:fld id="{B05E27E3-D53E-4EE7-97A3-B6C984BDF2B1}" type="slidenum">
              <a:rPr lang="ru-RU" smtClean="0"/>
              <a:pPr>
                <a:defRPr/>
              </a:pPr>
              <a:t>14</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ln w="12701">
            <a:solidFill>
              <a:srgbClr val="000000"/>
            </a:solidFill>
            <a:prstDash val="solid"/>
            <a:miter/>
          </a:ln>
        </p:spPr>
      </p:sp>
      <p:sp>
        <p:nvSpPr>
          <p:cNvPr id="3" name="Заметки 2"/>
          <p:cNvSpPr txBox="1">
            <a:spLocks noGrp="1"/>
          </p:cNvSpPr>
          <p:nvPr>
            <p:ph type="body" sz="quarter" idx="1"/>
          </p:nvPr>
        </p:nvSpPr>
        <p:spPr/>
        <p:txBody>
          <a:bodyPr/>
          <a:lstStyle/>
          <a:p>
            <a:endParaRPr lang="ru-RU"/>
          </a:p>
        </p:txBody>
      </p:sp>
      <p:sp>
        <p:nvSpPr>
          <p:cNvPr id="4" name="Номер слайда 3"/>
          <p:cNvSpPr txBox="1"/>
          <p:nvPr/>
        </p:nvSpPr>
        <p:spPr>
          <a:xfrm>
            <a:off x="3884608" y="8685208"/>
            <a:ext cx="2971800" cy="457200"/>
          </a:xfrm>
          <a:prstGeom prst="rect">
            <a:avLst/>
          </a:prstGeom>
          <a:noFill/>
          <a:ln>
            <a:noFill/>
          </a:ln>
        </p:spPr>
        <p:txBody>
          <a:bodyPr vert="horz" wrap="square" lIns="91440" tIns="45720" rIns="91440" bIns="45720" anchor="b" anchorCtr="0" compatLnSpc="1"/>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74C9D7B-D32B-4C7D-ADA4-DB9F0F776933}"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27</a:t>
            </a:fld>
            <a:endParaRPr lang="ru-RU" sz="1200" b="0" i="0" u="none" strike="noStrike" kern="1200" cap="none" spc="0" baseline="0">
              <a:solidFill>
                <a:srgbClr val="000000"/>
              </a:solidFill>
              <a:uFillTx/>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lum bright="-2000"/>
          </a:blip>
          <a:srcRect/>
          <a:stretch>
            <a:fillRect/>
          </a:stretch>
        </p:blipFill>
        <p:spPr bwMode="auto">
          <a:xfrm>
            <a:off x="1403350" y="333375"/>
            <a:ext cx="6337300" cy="6264275"/>
          </a:xfrm>
          <a:prstGeom prst="rect">
            <a:avLst/>
          </a:prstGeom>
          <a:noFill/>
          <a:ln w="9525">
            <a:noFill/>
            <a:miter lim="800000"/>
            <a:headEnd/>
            <a:tailEnd/>
          </a:ln>
        </p:spPr>
      </p:pic>
      <p:pic>
        <p:nvPicPr>
          <p:cNvPr id="5" name="Picture 8"/>
          <p:cNvPicPr>
            <a:picLocks noChangeAspect="1" noChangeArrowheads="1"/>
          </p:cNvPicPr>
          <p:nvPr/>
        </p:nvPicPr>
        <p:blipFill>
          <a:blip r:embed="rId3" cstate="print"/>
          <a:srcRect/>
          <a:stretch>
            <a:fillRect/>
          </a:stretch>
        </p:blipFill>
        <p:spPr bwMode="auto">
          <a:xfrm>
            <a:off x="250825" y="260350"/>
            <a:ext cx="2635250" cy="1211263"/>
          </a:xfrm>
          <a:prstGeom prst="rect">
            <a:avLst/>
          </a:prstGeom>
          <a:noFill/>
          <a:ln w="9525">
            <a:noFill/>
            <a:miter lim="800000"/>
            <a:headEnd/>
            <a:tailEnd/>
          </a:ln>
        </p:spPr>
      </p:pic>
      <p:sp>
        <p:nvSpPr>
          <p:cNvPr id="6" name="Line 9"/>
          <p:cNvSpPr>
            <a:spLocks noChangeShapeType="1"/>
          </p:cNvSpPr>
          <p:nvPr/>
        </p:nvSpPr>
        <p:spPr bwMode="auto">
          <a:xfrm>
            <a:off x="684213" y="3716338"/>
            <a:ext cx="7775575" cy="0"/>
          </a:xfrm>
          <a:prstGeom prst="line">
            <a:avLst/>
          </a:prstGeom>
          <a:noFill/>
          <a:ln w="57150" cmpd="thinThick">
            <a:solidFill>
              <a:srgbClr val="FF0000"/>
            </a:solidFill>
            <a:round/>
            <a:headEnd/>
            <a:tailEnd/>
          </a:ln>
          <a:effectLst/>
        </p:spPr>
        <p:txBody>
          <a:bodyPr/>
          <a:lstStyle/>
          <a:p>
            <a:pPr>
              <a:defRPr/>
            </a:pPr>
            <a:endParaRPr lang="ru-RU"/>
          </a:p>
        </p:txBody>
      </p:sp>
      <p:sp>
        <p:nvSpPr>
          <p:cNvPr id="5123" name="Rectangle 3"/>
          <p:cNvSpPr>
            <a:spLocks noGrp="1" noChangeArrowheads="1"/>
          </p:cNvSpPr>
          <p:nvPr>
            <p:ph type="ctrTitle"/>
          </p:nvPr>
        </p:nvSpPr>
        <p:spPr>
          <a:xfrm>
            <a:off x="685800" y="2130425"/>
            <a:ext cx="7772400" cy="1470025"/>
          </a:xfrm>
        </p:spPr>
        <p:txBody>
          <a:bodyPr/>
          <a:lstStyle>
            <a:lvl1pPr>
              <a:defRPr/>
            </a:lvl1pPr>
          </a:lstStyle>
          <a:p>
            <a:r>
              <a:rPr lang="ru-RU"/>
              <a:t>Образец заголовка</a:t>
            </a:r>
          </a:p>
        </p:txBody>
      </p:sp>
      <p:sp>
        <p:nvSpPr>
          <p:cNvPr id="5124" name="Rectangle 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ru-RU"/>
              <a:t>Образец подзаголовка</a:t>
            </a:r>
          </a:p>
        </p:txBody>
      </p:sp>
      <p:sp>
        <p:nvSpPr>
          <p:cNvPr id="7" name="Rectangle 5"/>
          <p:cNvSpPr>
            <a:spLocks noGrp="1" noChangeArrowheads="1"/>
          </p:cNvSpPr>
          <p:nvPr>
            <p:ph type="dt" sz="half" idx="10"/>
          </p:nvPr>
        </p:nvSpPr>
        <p:spPr/>
        <p:txBody>
          <a:bodyPr/>
          <a:lstStyle>
            <a:lvl1pPr>
              <a:defRPr/>
            </a:lvl1pPr>
          </a:lstStyle>
          <a:p>
            <a:pPr>
              <a:defRPr/>
            </a:pPr>
            <a:endParaRPr lang="ru-RU"/>
          </a:p>
        </p:txBody>
      </p:sp>
      <p:sp>
        <p:nvSpPr>
          <p:cNvPr id="8" name="Rectangle 6"/>
          <p:cNvSpPr>
            <a:spLocks noGrp="1" noChangeArrowheads="1"/>
          </p:cNvSpPr>
          <p:nvPr>
            <p:ph type="ftr" sz="quarter" idx="11"/>
          </p:nvPr>
        </p:nvSpPr>
        <p:spPr/>
        <p:txBody>
          <a:bodyPr/>
          <a:lstStyle>
            <a:lvl1pPr>
              <a:defRPr/>
            </a:lvl1pPr>
          </a:lstStyle>
          <a:p>
            <a:pPr>
              <a:defRPr/>
            </a:pPr>
            <a:endParaRPr lang="ru-RU"/>
          </a:p>
        </p:txBody>
      </p:sp>
      <p:sp>
        <p:nvSpPr>
          <p:cNvPr id="9" name="Rectangle 7"/>
          <p:cNvSpPr>
            <a:spLocks noGrp="1" noChangeArrowheads="1"/>
          </p:cNvSpPr>
          <p:nvPr>
            <p:ph type="sldNum" sz="quarter" idx="12"/>
          </p:nvPr>
        </p:nvSpPr>
        <p:spPr/>
        <p:txBody>
          <a:bodyPr/>
          <a:lstStyle>
            <a:lvl1pPr>
              <a:defRPr/>
            </a:lvl1pPr>
          </a:lstStyle>
          <a:p>
            <a:pPr>
              <a:defRPr/>
            </a:pPr>
            <a:fld id="{0407A22D-909F-4CBE-B299-3180D67A7B7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E94DCB8-D3C7-48EE-A14E-EBC750E14B0D}" type="datetimeFigureOut">
              <a:rPr lang="ru-RU"/>
              <a:pPr>
                <a:defRPr/>
              </a:pPr>
              <a:t>10.03.2016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BEA5072-3461-4FD8-A991-DCA1E57B769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FB6EDB34-60F5-4944-8930-FFC69C7368CB}"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F0551764-D24B-44C4-A7C0-DD4C87B82273}" type="datetimeFigureOut">
              <a:rPr lang="ru-RU"/>
              <a:pPr>
                <a:defRPr/>
              </a:pPr>
              <a:t>10.03.2016</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E20E1BA2-B39B-4BAD-BE7F-07C8154BF7E2}"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bwMode="auto">
          <a:xfrm>
            <a:off x="2987675" y="274638"/>
            <a:ext cx="56991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3075"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3" name="Rectangle 5"/>
          <p:cNvSpPr>
            <a:spLocks noGrp="1" noChangeArrowheads="1"/>
          </p:cNvSpPr>
          <p:nvPr>
            <p:ph type="dt" sz="half" idx="2"/>
          </p:nvPr>
        </p:nvSpPr>
        <p:spPr bwMode="auto">
          <a:xfrm>
            <a:off x="457200" y="6245225"/>
            <a:ext cx="21336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4" name="Rectangle 6"/>
          <p:cNvSpPr>
            <a:spLocks noGrp="1" noChangeArrowheads="1"/>
          </p:cNvSpPr>
          <p:nvPr>
            <p:ph type="ftr" sz="quarter" idx="3"/>
          </p:nvPr>
        </p:nvSpPr>
        <p:spPr bwMode="auto">
          <a:xfrm>
            <a:off x="3124200" y="6245225"/>
            <a:ext cx="28956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5" name="Rectangle 7"/>
          <p:cNvSpPr>
            <a:spLocks noGrp="1" noChangeArrowheads="1"/>
          </p:cNvSpPr>
          <p:nvPr>
            <p:ph type="sldNum" sz="quarter" idx="4"/>
          </p:nvPr>
        </p:nvSpPr>
        <p:spPr bwMode="auto">
          <a:xfrm>
            <a:off x="6553200" y="6245225"/>
            <a:ext cx="21336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EE7E5F19-7F14-4E85-BDB7-6F77BB5B6CA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Lst>
  <p:hf sldNum="0" hdr="0" ftr="0" dt="0"/>
  <p:txStyles>
    <p:titleStyle>
      <a:lvl1pPr algn="ctr" rtl="0" eaLnBrk="0" fontAlgn="base" hangingPunct="0">
        <a:spcBef>
          <a:spcPct val="0"/>
        </a:spcBef>
        <a:spcAft>
          <a:spcPct val="0"/>
        </a:spcAft>
        <a:defRPr sz="3600" b="1">
          <a:solidFill>
            <a:schemeClr val="accent2"/>
          </a:solidFill>
          <a:latin typeface="Arial" charset="0"/>
          <a:ea typeface="+mj-ea"/>
          <a:cs typeface="+mj-cs"/>
        </a:defRPr>
      </a:lvl1pPr>
      <a:lvl2pPr algn="ctr" rtl="0" eaLnBrk="0" fontAlgn="base" hangingPunct="0">
        <a:spcBef>
          <a:spcPct val="0"/>
        </a:spcBef>
        <a:spcAft>
          <a:spcPct val="0"/>
        </a:spcAft>
        <a:defRPr sz="3600" b="1">
          <a:solidFill>
            <a:schemeClr val="accent2"/>
          </a:solidFill>
          <a:latin typeface="Arial" charset="0"/>
        </a:defRPr>
      </a:lvl2pPr>
      <a:lvl3pPr algn="ctr" rtl="0" eaLnBrk="0" fontAlgn="base" hangingPunct="0">
        <a:spcBef>
          <a:spcPct val="0"/>
        </a:spcBef>
        <a:spcAft>
          <a:spcPct val="0"/>
        </a:spcAft>
        <a:defRPr sz="3600" b="1">
          <a:solidFill>
            <a:schemeClr val="accent2"/>
          </a:solidFill>
          <a:latin typeface="Arial" charset="0"/>
        </a:defRPr>
      </a:lvl3pPr>
      <a:lvl4pPr algn="ctr" rtl="0" eaLnBrk="0" fontAlgn="base" hangingPunct="0">
        <a:spcBef>
          <a:spcPct val="0"/>
        </a:spcBef>
        <a:spcAft>
          <a:spcPct val="0"/>
        </a:spcAft>
        <a:defRPr sz="3600" b="1">
          <a:solidFill>
            <a:schemeClr val="accent2"/>
          </a:solidFill>
          <a:latin typeface="Arial" charset="0"/>
        </a:defRPr>
      </a:lvl4pPr>
      <a:lvl5pPr algn="ctr" rtl="0" eaLnBrk="0" fontAlgn="base" hangingPunct="0">
        <a:spcBef>
          <a:spcPct val="0"/>
        </a:spcBef>
        <a:spcAft>
          <a:spcPct val="0"/>
        </a:spcAft>
        <a:defRPr sz="3600" b="1">
          <a:solidFill>
            <a:schemeClr val="accent2"/>
          </a:solidFill>
          <a:latin typeface="Arial" charset="0"/>
        </a:defRPr>
      </a:lvl5pPr>
      <a:lvl6pPr marL="457200" algn="ctr" rtl="0" fontAlgn="base">
        <a:spcBef>
          <a:spcPct val="0"/>
        </a:spcBef>
        <a:spcAft>
          <a:spcPct val="0"/>
        </a:spcAft>
        <a:defRPr sz="3600" b="1">
          <a:solidFill>
            <a:schemeClr val="accent2"/>
          </a:solidFill>
          <a:latin typeface="Verdana" pitchFamily="34" charset="0"/>
        </a:defRPr>
      </a:lvl6pPr>
      <a:lvl7pPr marL="914400" algn="ctr" rtl="0" fontAlgn="base">
        <a:spcBef>
          <a:spcPct val="0"/>
        </a:spcBef>
        <a:spcAft>
          <a:spcPct val="0"/>
        </a:spcAft>
        <a:defRPr sz="3600" b="1">
          <a:solidFill>
            <a:schemeClr val="accent2"/>
          </a:solidFill>
          <a:latin typeface="Verdana" pitchFamily="34" charset="0"/>
        </a:defRPr>
      </a:lvl7pPr>
      <a:lvl8pPr marL="1371600" algn="ctr" rtl="0" fontAlgn="base">
        <a:spcBef>
          <a:spcPct val="0"/>
        </a:spcBef>
        <a:spcAft>
          <a:spcPct val="0"/>
        </a:spcAft>
        <a:defRPr sz="3600" b="1">
          <a:solidFill>
            <a:schemeClr val="accent2"/>
          </a:solidFill>
          <a:latin typeface="Verdana" pitchFamily="34" charset="0"/>
        </a:defRPr>
      </a:lvl8pPr>
      <a:lvl9pPr marL="1828800" algn="ctr" rtl="0" fontAlgn="base">
        <a:spcBef>
          <a:spcPct val="0"/>
        </a:spcBef>
        <a:spcAft>
          <a:spcPct val="0"/>
        </a:spcAft>
        <a:defRPr sz="3600" b="1">
          <a:solidFill>
            <a:schemeClr val="accent2"/>
          </a:solidFill>
          <a:latin typeface="Verdana"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Arial"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Arial" charset="0"/>
        </a:defRPr>
      </a:lvl2pPr>
      <a:lvl3pPr marL="1143000" indent="-228600" algn="l" rtl="0" eaLnBrk="0" fontAlgn="base" hangingPunct="0">
        <a:spcBef>
          <a:spcPct val="20000"/>
        </a:spcBef>
        <a:spcAft>
          <a:spcPct val="0"/>
        </a:spcAft>
        <a:buChar char="•"/>
        <a:defRPr sz="2400">
          <a:solidFill>
            <a:schemeClr val="tx1"/>
          </a:solidFill>
          <a:latin typeface="Arial" charset="0"/>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4.jpe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chart" Target="../charts/chart4.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1053;&#1086;&#1088;&#1084;&#1099;%20&#1074;&#1088;&#1077;&#1084;&#1077;&#1085;&#1080;%20ravv.pdf"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7.jpeg"/><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95536" y="1916832"/>
            <a:ext cx="8496944" cy="1470025"/>
          </a:xfrm>
        </p:spPr>
        <p:txBody>
          <a:bodyPr/>
          <a:lstStyle/>
          <a:p>
            <a:r>
              <a:rPr lang="ru-RU" sz="2000" dirty="0" smtClean="0">
                <a:solidFill>
                  <a:srgbClr val="000066"/>
                </a:solidFill>
              </a:rPr>
              <a:t>Проблемы формирование программ контроля качества воды и стоков. Требования к аккредитации лабораторий.  Расчет времени, необходимого для проведения анализов. Методические рекомендации, разработанные Ассоциацией</a:t>
            </a:r>
            <a:endParaRPr lang="ru-RU" sz="2000" dirty="0">
              <a:solidFill>
                <a:srgbClr val="000066"/>
              </a:solidFill>
            </a:endParaRPr>
          </a:p>
        </p:txBody>
      </p:sp>
      <p:sp>
        <p:nvSpPr>
          <p:cNvPr id="5123" name="Rectangle 4"/>
          <p:cNvSpPr>
            <a:spLocks noGrp="1" noChangeArrowheads="1"/>
          </p:cNvSpPr>
          <p:nvPr>
            <p:ph type="subTitle" idx="1"/>
          </p:nvPr>
        </p:nvSpPr>
        <p:spPr>
          <a:xfrm>
            <a:off x="684213" y="4437063"/>
            <a:ext cx="8280400" cy="1201737"/>
          </a:xfrm>
          <a:solidFill>
            <a:schemeClr val="bg1">
              <a:alpha val="0"/>
            </a:schemeClr>
          </a:solidFill>
          <a:ln>
            <a:noFill/>
          </a:ln>
        </p:spPr>
        <p:txBody>
          <a:bodyPr/>
          <a:lstStyle/>
          <a:p>
            <a:pPr algn="r" defTabSz="912813" eaLnBrk="1" hangingPunct="1">
              <a:lnSpc>
                <a:spcPct val="80000"/>
              </a:lnSpc>
            </a:pPr>
            <a:r>
              <a:rPr lang="ru-RU" sz="1800" b="1" dirty="0" smtClean="0">
                <a:solidFill>
                  <a:srgbClr val="000066"/>
                </a:solidFill>
                <a:latin typeface="Times New Roman" pitchFamily="18" charset="0"/>
                <a:cs typeface="Times New Roman" pitchFamily="18" charset="0"/>
              </a:rPr>
              <a:t>Самбурский Георгий Александрович</a:t>
            </a:r>
            <a:endParaRPr lang="ru-RU" sz="1800" b="1" dirty="0">
              <a:solidFill>
                <a:srgbClr val="000066"/>
              </a:solidFill>
              <a:latin typeface="Times New Roman" pitchFamily="18" charset="0"/>
              <a:cs typeface="Times New Roman" pitchFamily="18" charset="0"/>
            </a:endParaRPr>
          </a:p>
          <a:p>
            <a:pPr algn="r" defTabSz="912813" eaLnBrk="1" hangingPunct="1">
              <a:lnSpc>
                <a:spcPct val="80000"/>
              </a:lnSpc>
            </a:pPr>
            <a:r>
              <a:rPr lang="ru-RU" sz="1800" b="1" dirty="0" smtClean="0">
                <a:solidFill>
                  <a:srgbClr val="000066"/>
                </a:solidFill>
                <a:latin typeface="Times New Roman" pitchFamily="18" charset="0"/>
                <a:cs typeface="Times New Roman" pitchFamily="18" charset="0"/>
              </a:rPr>
              <a:t>Руководитель департамента водоподготовки</a:t>
            </a:r>
            <a:endParaRPr lang="ru-RU" sz="1800" b="1" dirty="0">
              <a:solidFill>
                <a:srgbClr val="000066"/>
              </a:solidFill>
              <a:latin typeface="Times New Roman" pitchFamily="18" charset="0"/>
              <a:cs typeface="Times New Roman" pitchFamily="18" charset="0"/>
            </a:endParaRPr>
          </a:p>
          <a:p>
            <a:pPr algn="r" defTabSz="912813" eaLnBrk="1" hangingPunct="1">
              <a:lnSpc>
                <a:spcPct val="80000"/>
              </a:lnSpc>
            </a:pPr>
            <a:r>
              <a:rPr lang="ru-RU" sz="1800" b="1" dirty="0" smtClean="0">
                <a:solidFill>
                  <a:srgbClr val="000066"/>
                </a:solidFill>
                <a:latin typeface="Times New Roman" pitchFamily="18" charset="0"/>
                <a:cs typeface="Times New Roman" pitchFamily="18" charset="0"/>
              </a:rPr>
              <a:t>РАВВ</a:t>
            </a:r>
            <a:endParaRPr lang="ru-RU" sz="1800" dirty="0">
              <a:solidFill>
                <a:srgbClr val="000066"/>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87675" y="274638"/>
            <a:ext cx="5699125" cy="562074"/>
          </a:xfrm>
        </p:spPr>
        <p:txBody>
          <a:bodyPr/>
          <a:lstStyle/>
          <a:p>
            <a:pPr algn="r"/>
            <a:r>
              <a:rPr lang="ru-RU" sz="1800" dirty="0" smtClean="0">
                <a:solidFill>
                  <a:srgbClr val="000066"/>
                </a:solidFill>
              </a:rPr>
              <a:t>Проблемы водоподготовки</a:t>
            </a:r>
            <a:endParaRPr lang="ru-RU" sz="1800" dirty="0">
              <a:solidFill>
                <a:srgbClr val="000066"/>
              </a:solidFill>
            </a:endParaRPr>
          </a:p>
        </p:txBody>
      </p:sp>
      <p:pic>
        <p:nvPicPr>
          <p:cNvPr id="1026" name="Объект 1"/>
          <p:cNvPicPr>
            <a:picLocks noChangeArrowheads="1"/>
          </p:cNvPicPr>
          <p:nvPr/>
        </p:nvPicPr>
        <p:blipFill>
          <a:blip r:embed="rId2" cstate="print">
            <a:grayscl/>
          </a:blip>
          <a:srcRect t="-642" r="-31" b="-406"/>
          <a:stretch>
            <a:fillRect/>
          </a:stretch>
        </p:blipFill>
        <p:spPr bwMode="auto">
          <a:xfrm>
            <a:off x="395536" y="3068960"/>
            <a:ext cx="8640960" cy="3096344"/>
          </a:xfrm>
          <a:prstGeom prst="rect">
            <a:avLst/>
          </a:prstGeom>
          <a:noFill/>
          <a:ln w="9525">
            <a:noFill/>
            <a:miter lim="800000"/>
            <a:headEnd/>
            <a:tailEnd/>
          </a:ln>
        </p:spPr>
      </p:pic>
      <p:sp>
        <p:nvSpPr>
          <p:cNvPr id="5" name="Прямоугольник с одним вырезанным углом 4"/>
          <p:cNvSpPr/>
          <p:nvPr/>
        </p:nvSpPr>
        <p:spPr>
          <a:xfrm>
            <a:off x="1115616" y="1124744"/>
            <a:ext cx="6768752" cy="504056"/>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00066"/>
                </a:solidFill>
              </a:rPr>
              <a:t>Доля реагентов в тарифе предприятий ВКХ 2…6%</a:t>
            </a:r>
            <a:endParaRPr lang="ru-RU" b="1" dirty="0">
              <a:solidFill>
                <a:srgbClr val="000066"/>
              </a:solidFill>
            </a:endParaRPr>
          </a:p>
        </p:txBody>
      </p:sp>
      <p:sp>
        <p:nvSpPr>
          <p:cNvPr id="6" name="Прямоугольник с одним вырезанным углом 5"/>
          <p:cNvSpPr/>
          <p:nvPr/>
        </p:nvSpPr>
        <p:spPr>
          <a:xfrm>
            <a:off x="1115616" y="1700808"/>
            <a:ext cx="6768752" cy="504056"/>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00066"/>
                </a:solidFill>
              </a:rPr>
              <a:t>Рост цен на реагенты – более 20-250%</a:t>
            </a:r>
            <a:endParaRPr lang="ru-RU" b="1" dirty="0">
              <a:solidFill>
                <a:srgbClr val="000066"/>
              </a:solidFill>
            </a:endParaRPr>
          </a:p>
        </p:txBody>
      </p:sp>
      <p:pic>
        <p:nvPicPr>
          <p:cNvPr id="7"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pic>
        <p:nvPicPr>
          <p:cNvPr id="8" name="Picture 4" descr="http://im3-tub-ru.yandex.net/i?id=71901504-41-72&amp;n=21"/>
          <p:cNvPicPr>
            <a:picLocks noChangeAspect="1" noChangeArrowheads="1"/>
          </p:cNvPicPr>
          <p:nvPr/>
        </p:nvPicPr>
        <p:blipFill>
          <a:blip r:embed="rId4" cstate="print"/>
          <a:srcRect/>
          <a:stretch>
            <a:fillRect/>
          </a:stretch>
        </p:blipFill>
        <p:spPr bwMode="auto">
          <a:xfrm>
            <a:off x="7618413" y="6592888"/>
            <a:ext cx="1525587" cy="265112"/>
          </a:xfrm>
          <a:prstGeom prst="rect">
            <a:avLst/>
          </a:prstGeom>
          <a:noFill/>
          <a:ln w="9525">
            <a:noFill/>
            <a:miter lim="800000"/>
            <a:headEnd/>
            <a:tailEnd/>
          </a:ln>
        </p:spPr>
      </p:pic>
      <p:sp>
        <p:nvSpPr>
          <p:cNvPr id="9" name="Дата 9"/>
          <p:cNvSpPr>
            <a:spLocks noGrp="1"/>
          </p:cNvSpPr>
          <p:nvPr>
            <p:ph type="dt" sz="quarter" idx="10"/>
          </p:nvPr>
        </p:nvSpPr>
        <p:spPr>
          <a:xfrm>
            <a:off x="457200" y="6245225"/>
            <a:ext cx="2133600" cy="476250"/>
          </a:xfrm>
        </p:spPr>
        <p:txBody>
          <a:bodyPr/>
          <a:lstStyle/>
          <a:p>
            <a:pPr>
              <a:defRPr/>
            </a:pPr>
            <a:fld id="{28D5CF50-9330-4906-AF72-9C323EAC5A34}" type="datetime1">
              <a:rPr lang="ru-RU"/>
              <a:pPr>
                <a:defRPr/>
              </a:pPr>
              <a:t>10.03.2016</a:t>
            </a:fld>
            <a:endParaRPr lang="ru-RU" dirty="0"/>
          </a:p>
        </p:txBody>
      </p:sp>
      <p:sp>
        <p:nvSpPr>
          <p:cNvPr id="10"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10</a:t>
            </a:fld>
            <a:endParaRPr lang="ru-RU" dirty="0"/>
          </a:p>
        </p:txBody>
      </p:sp>
      <p:sp>
        <p:nvSpPr>
          <p:cNvPr id="11" name="Прямоугольник с одним вырезанным углом 10"/>
          <p:cNvSpPr/>
          <p:nvPr/>
        </p:nvSpPr>
        <p:spPr>
          <a:xfrm>
            <a:off x="1115616" y="2276872"/>
            <a:ext cx="6768752" cy="504056"/>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00066"/>
                </a:solidFill>
              </a:rPr>
              <a:t>Как компенсировать рост себестоимости?</a:t>
            </a:r>
            <a:endParaRPr lang="ru-RU" b="1" dirty="0">
              <a:solidFill>
                <a:srgbClr val="000066"/>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203848" y="188640"/>
            <a:ext cx="5699125" cy="1143000"/>
          </a:xfrm>
          <a:noFill/>
          <a:ln>
            <a:solidFill>
              <a:schemeClr val="folHlink"/>
            </a:solidFill>
          </a:ln>
        </p:spPr>
        <p:txBody>
          <a:bodyPr/>
          <a:lstStyle/>
          <a:p>
            <a:pPr algn="r"/>
            <a:r>
              <a:rPr lang="ru-RU" sz="1400" dirty="0" smtClean="0">
                <a:solidFill>
                  <a:srgbClr val="000066"/>
                </a:solidFill>
                <a:latin typeface="Times New Roman" pitchFamily="18" charset="0"/>
                <a:cs typeface="Times New Roman" pitchFamily="18" charset="0"/>
              </a:rPr>
              <a:t>Критерии существенного ухудшения качества питьевой воды и горячей воды, показатели качества питьевой воды, характеризующие ее безопасность, по которым осуществляется производственный контроль (гигиенические нормативы) </a:t>
            </a:r>
            <a:br>
              <a:rPr lang="ru-RU" sz="1400" dirty="0" smtClean="0">
                <a:solidFill>
                  <a:srgbClr val="000066"/>
                </a:solidFill>
                <a:latin typeface="Times New Roman" pitchFamily="18" charset="0"/>
                <a:cs typeface="Times New Roman" pitchFamily="18" charset="0"/>
              </a:rPr>
            </a:br>
            <a:r>
              <a:rPr lang="ru-RU" sz="1400" i="1" dirty="0" smtClean="0">
                <a:solidFill>
                  <a:srgbClr val="000066"/>
                </a:solidFill>
                <a:latin typeface="Times New Roman" pitchFamily="18" charset="0"/>
                <a:cs typeface="Times New Roman" pitchFamily="18" charset="0"/>
              </a:rPr>
              <a:t>  </a:t>
            </a:r>
            <a:endParaRPr lang="ru-RU" sz="1400" dirty="0" smtClean="0">
              <a:solidFill>
                <a:srgbClr val="000066"/>
              </a:solidFill>
              <a:latin typeface="Times New Roman" pitchFamily="18" charset="0"/>
              <a:cs typeface="Times New Roman" pitchFamily="18" charset="0"/>
            </a:endParaRPr>
          </a:p>
        </p:txBody>
      </p:sp>
      <p:sp>
        <p:nvSpPr>
          <p:cNvPr id="7" name="Овал 6"/>
          <p:cNvSpPr/>
          <p:nvPr/>
        </p:nvSpPr>
        <p:spPr>
          <a:xfrm>
            <a:off x="179512" y="1244820"/>
            <a:ext cx="1675754" cy="600004"/>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Текущий контроль</a:t>
            </a:r>
            <a:endParaRPr lang="ru-RU" sz="1400" dirty="0"/>
          </a:p>
        </p:txBody>
      </p:sp>
      <p:sp>
        <p:nvSpPr>
          <p:cNvPr id="8" name="Пятиугольник 7"/>
          <p:cNvSpPr/>
          <p:nvPr/>
        </p:nvSpPr>
        <p:spPr>
          <a:xfrm>
            <a:off x="1835696" y="1268190"/>
            <a:ext cx="1675754" cy="533337"/>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err="1" smtClean="0"/>
              <a:t>Фк</a:t>
            </a:r>
            <a:r>
              <a:rPr lang="ru-RU" sz="1400" dirty="0" smtClean="0"/>
              <a:t> </a:t>
            </a:r>
            <a:r>
              <a:rPr lang="en-US" sz="1400" dirty="0" smtClean="0"/>
              <a:t>&gt; </a:t>
            </a:r>
            <a:r>
              <a:rPr lang="ru-RU" sz="1400" dirty="0" err="1" smtClean="0"/>
              <a:t>Дк</a:t>
            </a:r>
            <a:r>
              <a:rPr lang="ru-RU" sz="1400" dirty="0" smtClean="0"/>
              <a:t> по 1204 </a:t>
            </a:r>
            <a:endParaRPr lang="ru-RU" sz="1400" dirty="0"/>
          </a:p>
        </p:txBody>
      </p:sp>
      <p:sp>
        <p:nvSpPr>
          <p:cNvPr id="11" name="Пятиугольник 10"/>
          <p:cNvSpPr/>
          <p:nvPr/>
        </p:nvSpPr>
        <p:spPr>
          <a:xfrm>
            <a:off x="3491880" y="1268190"/>
            <a:ext cx="1944216" cy="533337"/>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В течении 2 часов повтор пробы</a:t>
            </a:r>
            <a:endParaRPr lang="ru-RU" sz="1400" dirty="0"/>
          </a:p>
        </p:txBody>
      </p:sp>
      <p:sp>
        <p:nvSpPr>
          <p:cNvPr id="12" name="Прямоугольник с двумя вырезанными противолежащими углами 11"/>
          <p:cNvSpPr/>
          <p:nvPr/>
        </p:nvSpPr>
        <p:spPr>
          <a:xfrm>
            <a:off x="5436096" y="1268760"/>
            <a:ext cx="3584251" cy="533337"/>
          </a:xfrm>
          <a:prstGeom prst="snip2Diag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rgbClr val="002060"/>
                </a:solidFill>
              </a:rPr>
              <a:t>Подтверждение – ограничение или прекращение водоснабжения </a:t>
            </a:r>
            <a:endParaRPr lang="ru-RU" sz="1400" dirty="0">
              <a:solidFill>
                <a:srgbClr val="002060"/>
              </a:solidFill>
            </a:endParaRPr>
          </a:p>
        </p:txBody>
      </p:sp>
      <p:sp>
        <p:nvSpPr>
          <p:cNvPr id="13" name="Прямоугольник с двумя вырезанными противолежащими углами 12"/>
          <p:cNvSpPr/>
          <p:nvPr/>
        </p:nvSpPr>
        <p:spPr>
          <a:xfrm>
            <a:off x="1259632" y="2132856"/>
            <a:ext cx="1536108" cy="466670"/>
          </a:xfrm>
          <a:prstGeom prst="snip2Diag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rgbClr val="002060"/>
                </a:solidFill>
              </a:rPr>
              <a:t>ДК по 1204</a:t>
            </a:r>
            <a:r>
              <a:rPr lang="en-US" sz="1400" dirty="0" smtClean="0">
                <a:solidFill>
                  <a:srgbClr val="002060"/>
                </a:solidFill>
              </a:rPr>
              <a:t>&gt; </a:t>
            </a:r>
            <a:r>
              <a:rPr lang="ru-RU" sz="1400" dirty="0" err="1" smtClean="0">
                <a:solidFill>
                  <a:srgbClr val="002060"/>
                </a:solidFill>
              </a:rPr>
              <a:t>Фк</a:t>
            </a:r>
            <a:r>
              <a:rPr lang="en-US" sz="1400" dirty="0" smtClean="0">
                <a:solidFill>
                  <a:srgbClr val="002060"/>
                </a:solidFill>
              </a:rPr>
              <a:t>&gt;</a:t>
            </a:r>
            <a:r>
              <a:rPr lang="ru-RU" sz="1400" dirty="0" smtClean="0">
                <a:solidFill>
                  <a:srgbClr val="002060"/>
                </a:solidFill>
              </a:rPr>
              <a:t>ПДК</a:t>
            </a:r>
            <a:endParaRPr lang="ru-RU" sz="1400" dirty="0">
              <a:solidFill>
                <a:srgbClr val="002060"/>
              </a:solidFill>
            </a:endParaRPr>
          </a:p>
        </p:txBody>
      </p:sp>
      <p:sp>
        <p:nvSpPr>
          <p:cNvPr id="14" name="Пятиугольник 13"/>
          <p:cNvSpPr/>
          <p:nvPr/>
        </p:nvSpPr>
        <p:spPr>
          <a:xfrm>
            <a:off x="2987824" y="2060848"/>
            <a:ext cx="2509450" cy="60000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rgbClr val="002060"/>
                </a:solidFill>
              </a:rPr>
              <a:t> 2* частота </a:t>
            </a:r>
            <a:r>
              <a:rPr lang="ru-RU" sz="1400" dirty="0" err="1" smtClean="0">
                <a:solidFill>
                  <a:srgbClr val="002060"/>
                </a:solidFill>
              </a:rPr>
              <a:t>пробоотбора</a:t>
            </a:r>
            <a:r>
              <a:rPr lang="ru-RU" sz="1400" dirty="0" smtClean="0">
                <a:solidFill>
                  <a:srgbClr val="002060"/>
                </a:solidFill>
              </a:rPr>
              <a:t> + план мероприятий</a:t>
            </a:r>
            <a:endParaRPr lang="ru-RU" sz="1400" dirty="0">
              <a:solidFill>
                <a:srgbClr val="002060"/>
              </a:solidFill>
            </a:endParaRPr>
          </a:p>
        </p:txBody>
      </p:sp>
      <p:sp>
        <p:nvSpPr>
          <p:cNvPr id="15" name="Пятиугольник 14"/>
          <p:cNvSpPr/>
          <p:nvPr/>
        </p:nvSpPr>
        <p:spPr>
          <a:xfrm>
            <a:off x="5569282" y="2060848"/>
            <a:ext cx="2243078" cy="600004"/>
          </a:xfrm>
          <a:prstGeom prst="homePlat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rgbClr val="002060"/>
                </a:solidFill>
              </a:rPr>
              <a:t> возвращение в штатный  режим контроля</a:t>
            </a:r>
            <a:endParaRPr lang="ru-RU" sz="1400" dirty="0">
              <a:solidFill>
                <a:srgbClr val="002060"/>
              </a:solidFill>
            </a:endParaRPr>
          </a:p>
        </p:txBody>
      </p:sp>
      <p:pic>
        <p:nvPicPr>
          <p:cNvPr id="18"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19" name="Дата 9"/>
          <p:cNvSpPr>
            <a:spLocks noGrp="1"/>
          </p:cNvSpPr>
          <p:nvPr>
            <p:ph type="dt" sz="quarter" idx="10"/>
          </p:nvPr>
        </p:nvSpPr>
        <p:spPr>
          <a:xfrm>
            <a:off x="457200" y="6245225"/>
            <a:ext cx="2133600" cy="476250"/>
          </a:xfrm>
        </p:spPr>
        <p:txBody>
          <a:bodyPr/>
          <a:lstStyle/>
          <a:p>
            <a:pPr>
              <a:defRPr/>
            </a:pPr>
            <a:fld id="{28D5CF50-9330-4906-AF72-9C323EAC5A34}" type="datetime1">
              <a:rPr lang="ru-RU"/>
              <a:pPr>
                <a:defRPr/>
              </a:pPr>
              <a:t>10.03.2016</a:t>
            </a:fld>
            <a:endParaRPr lang="ru-RU" dirty="0"/>
          </a:p>
        </p:txBody>
      </p:sp>
      <p:sp>
        <p:nvSpPr>
          <p:cNvPr id="20"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11</a:t>
            </a:fld>
            <a:endParaRPr lang="ru-RU" dirty="0"/>
          </a:p>
        </p:txBody>
      </p:sp>
      <p:pic>
        <p:nvPicPr>
          <p:cNvPr id="21" name="Picture 2" descr="P:\6 РАВВ\logo.jpg"/>
          <p:cNvPicPr>
            <a:picLocks noChangeAspect="1" noChangeArrowheads="1"/>
          </p:cNvPicPr>
          <p:nvPr/>
        </p:nvPicPr>
        <p:blipFill>
          <a:blip r:embed="rId4" cstate="print"/>
          <a:srcRect/>
          <a:stretch>
            <a:fillRect/>
          </a:stretch>
        </p:blipFill>
        <p:spPr bwMode="auto">
          <a:xfrm>
            <a:off x="0" y="0"/>
            <a:ext cx="2303463" cy="1058863"/>
          </a:xfrm>
          <a:prstGeom prst="rect">
            <a:avLst/>
          </a:prstGeom>
          <a:noFill/>
          <a:ln w="9525">
            <a:noFill/>
            <a:miter lim="800000"/>
            <a:headEnd/>
            <a:tailEnd/>
          </a:ln>
        </p:spPr>
      </p:pic>
      <p:sp>
        <p:nvSpPr>
          <p:cNvPr id="22" name="Пятиугольник 21"/>
          <p:cNvSpPr/>
          <p:nvPr/>
        </p:nvSpPr>
        <p:spPr>
          <a:xfrm>
            <a:off x="107504" y="2996952"/>
            <a:ext cx="2117035" cy="61721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п. 2.6.3. </a:t>
            </a:r>
            <a:r>
              <a:rPr lang="ru-RU" sz="1400" dirty="0" err="1" smtClean="0">
                <a:solidFill>
                  <a:schemeClr val="tx1"/>
                </a:solidFill>
              </a:rPr>
              <a:t>СаНПиН</a:t>
            </a:r>
            <a:r>
              <a:rPr lang="ru-RU" sz="1400" dirty="0" smtClean="0">
                <a:solidFill>
                  <a:schemeClr val="tx1"/>
                </a:solidFill>
              </a:rPr>
              <a:t> 2.1.4.1074-01 </a:t>
            </a:r>
            <a:endParaRPr lang="ru-RU" sz="1400" dirty="0">
              <a:solidFill>
                <a:schemeClr val="tx1"/>
              </a:solidFill>
            </a:endParaRPr>
          </a:p>
        </p:txBody>
      </p:sp>
      <p:sp>
        <p:nvSpPr>
          <p:cNvPr id="23" name="Прямоугольник с одним вырезанным углом 22"/>
          <p:cNvSpPr/>
          <p:nvPr/>
        </p:nvSpPr>
        <p:spPr>
          <a:xfrm>
            <a:off x="2339753" y="2924944"/>
            <a:ext cx="2678698" cy="936104"/>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решения о временном отступлении от гигиенических нормативов</a:t>
            </a:r>
            <a:endParaRPr lang="ru-RU" sz="1400" dirty="0">
              <a:solidFill>
                <a:schemeClr val="tx1"/>
              </a:solidFill>
            </a:endParaRPr>
          </a:p>
        </p:txBody>
      </p:sp>
      <p:sp>
        <p:nvSpPr>
          <p:cNvPr id="24" name="Стрелка вправо 23"/>
          <p:cNvSpPr/>
          <p:nvPr/>
        </p:nvSpPr>
        <p:spPr>
          <a:xfrm>
            <a:off x="5068302" y="3068960"/>
            <a:ext cx="814244" cy="1959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a:solidFill>
                <a:schemeClr val="tx1"/>
              </a:solidFill>
            </a:endParaRPr>
          </a:p>
        </p:txBody>
      </p:sp>
      <p:sp>
        <p:nvSpPr>
          <p:cNvPr id="25" name="Скругленный прямоугольник 24"/>
          <p:cNvSpPr/>
          <p:nvPr/>
        </p:nvSpPr>
        <p:spPr>
          <a:xfrm>
            <a:off x="5892517" y="2924943"/>
            <a:ext cx="2423899" cy="3086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календарный план работ</a:t>
            </a:r>
            <a:endParaRPr lang="ru-RU" sz="1400" dirty="0">
              <a:solidFill>
                <a:schemeClr val="tx1"/>
              </a:solidFill>
            </a:endParaRPr>
          </a:p>
        </p:txBody>
      </p:sp>
      <p:sp>
        <p:nvSpPr>
          <p:cNvPr id="26" name="Скругленный прямоугольник 25"/>
          <p:cNvSpPr/>
          <p:nvPr/>
        </p:nvSpPr>
        <p:spPr>
          <a:xfrm>
            <a:off x="6036533" y="3356992"/>
            <a:ext cx="2279883" cy="2571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сроки их выполнения</a:t>
            </a:r>
            <a:endParaRPr lang="ru-RU" sz="1400" dirty="0">
              <a:solidFill>
                <a:schemeClr val="tx1"/>
              </a:solidFill>
            </a:endParaRPr>
          </a:p>
        </p:txBody>
      </p:sp>
      <p:sp>
        <p:nvSpPr>
          <p:cNvPr id="27" name="Скругленный прямоугольник 26"/>
          <p:cNvSpPr/>
          <p:nvPr/>
        </p:nvSpPr>
        <p:spPr>
          <a:xfrm>
            <a:off x="6252557" y="3717032"/>
            <a:ext cx="2567915" cy="2571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объемы финансирования</a:t>
            </a:r>
            <a:endParaRPr lang="ru-RU" sz="1400" dirty="0">
              <a:solidFill>
                <a:schemeClr val="tx1"/>
              </a:solidFill>
            </a:endParaRPr>
          </a:p>
        </p:txBody>
      </p:sp>
      <p:sp>
        <p:nvSpPr>
          <p:cNvPr id="28" name="Стрелка вправо 27"/>
          <p:cNvSpPr/>
          <p:nvPr/>
        </p:nvSpPr>
        <p:spPr>
          <a:xfrm>
            <a:off x="5035067" y="3429000"/>
            <a:ext cx="977093" cy="1959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a:solidFill>
                <a:schemeClr val="tx1"/>
              </a:solidFill>
            </a:endParaRPr>
          </a:p>
        </p:txBody>
      </p:sp>
      <p:sp>
        <p:nvSpPr>
          <p:cNvPr id="29" name="Стрелка вправо 28"/>
          <p:cNvSpPr/>
          <p:nvPr/>
        </p:nvSpPr>
        <p:spPr>
          <a:xfrm>
            <a:off x="4968598" y="3717032"/>
            <a:ext cx="1302791" cy="1959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a:solidFill>
                <a:schemeClr val="tx1"/>
              </a:solidFill>
            </a:endParaRPr>
          </a:p>
        </p:txBody>
      </p:sp>
      <p:sp>
        <p:nvSpPr>
          <p:cNvPr id="30" name="Пятиугольник 29"/>
          <p:cNvSpPr/>
          <p:nvPr/>
        </p:nvSpPr>
        <p:spPr>
          <a:xfrm>
            <a:off x="179512" y="4323958"/>
            <a:ext cx="2117035" cy="61721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Железо, 3 </a:t>
            </a:r>
            <a:r>
              <a:rPr lang="ru-RU" sz="1400" dirty="0" err="1" smtClean="0">
                <a:solidFill>
                  <a:schemeClr val="tx1"/>
                </a:solidFill>
              </a:rPr>
              <a:t>кл</a:t>
            </a:r>
            <a:r>
              <a:rPr lang="ru-RU" sz="1400" dirty="0" smtClean="0">
                <a:solidFill>
                  <a:schemeClr val="tx1"/>
                </a:solidFill>
              </a:rPr>
              <a:t>. опасности</a:t>
            </a:r>
            <a:endParaRPr lang="ru-RU" sz="1400" dirty="0">
              <a:solidFill>
                <a:schemeClr val="tx1"/>
              </a:solidFill>
            </a:endParaRPr>
          </a:p>
        </p:txBody>
      </p:sp>
      <p:sp>
        <p:nvSpPr>
          <p:cNvPr id="31" name="Прямоугольник с одним вырезанным углом 30"/>
          <p:cNvSpPr/>
          <p:nvPr/>
        </p:nvSpPr>
        <p:spPr>
          <a:xfrm>
            <a:off x="2411760" y="4293096"/>
            <a:ext cx="2678698" cy="720080"/>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Критерий - 5-кратное превышение установленных ПДК</a:t>
            </a:r>
            <a:endParaRPr lang="ru-RU" sz="1400" dirty="0">
              <a:solidFill>
                <a:schemeClr val="tx1"/>
              </a:solidFill>
            </a:endParaRPr>
          </a:p>
        </p:txBody>
      </p:sp>
      <p:sp>
        <p:nvSpPr>
          <p:cNvPr id="32" name="Штриховая стрелка вправо 31"/>
          <p:cNvSpPr/>
          <p:nvPr/>
        </p:nvSpPr>
        <p:spPr>
          <a:xfrm>
            <a:off x="5107075" y="4539980"/>
            <a:ext cx="977093" cy="25717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400">
              <a:solidFill>
                <a:schemeClr val="tx1"/>
              </a:solidFill>
            </a:endParaRPr>
          </a:p>
        </p:txBody>
      </p:sp>
      <p:sp>
        <p:nvSpPr>
          <p:cNvPr id="33" name="Прямоугольник с двумя вырезанными противолежащими углами 32"/>
          <p:cNvSpPr/>
          <p:nvPr/>
        </p:nvSpPr>
        <p:spPr>
          <a:xfrm>
            <a:off x="6142883" y="4143380"/>
            <a:ext cx="2893613" cy="1000132"/>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ПДК железа 0,3 мг/л</a:t>
            </a:r>
          </a:p>
          <a:p>
            <a:pPr algn="ctr"/>
            <a:r>
              <a:rPr lang="ru-RU" sz="1400" dirty="0" smtClean="0">
                <a:solidFill>
                  <a:schemeClr val="tx1"/>
                </a:solidFill>
              </a:rPr>
              <a:t>Макс. Железа 1,5 мг/л Критерий существенного ухудшения качества – 3,0 мг/л</a:t>
            </a:r>
            <a:endParaRPr lang="ru-RU" sz="1400" dirty="0">
              <a:solidFill>
                <a:schemeClr val="tx1"/>
              </a:solidFill>
            </a:endParaRPr>
          </a:p>
        </p:txBody>
      </p:sp>
      <p:sp>
        <p:nvSpPr>
          <p:cNvPr id="34" name="Прямоугольник 33"/>
          <p:cNvSpPr/>
          <p:nvPr/>
        </p:nvSpPr>
        <p:spPr>
          <a:xfrm>
            <a:off x="778287" y="5301208"/>
            <a:ext cx="7898169" cy="6172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Имеете право на согласование увеличенного норматива по содержанию железа (1,5 мг/л) на период выполнения плана мероприятий</a:t>
            </a:r>
            <a:endParaRPr lang="ru-RU" sz="14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r"/>
            <a:r>
              <a:rPr lang="ru-RU" sz="1800" dirty="0" smtClean="0">
                <a:solidFill>
                  <a:srgbClr val="000066"/>
                </a:solidFill>
                <a:latin typeface="Times New Roman" pitchFamily="18" charset="0"/>
                <a:cs typeface="Times New Roman" pitchFamily="18" charset="0"/>
              </a:rPr>
              <a:t>Решение о временном отклонении от гигиенических нормативов качества питьевой воды (согласно приказу 1204)</a:t>
            </a:r>
            <a:br>
              <a:rPr lang="ru-RU" sz="1800" dirty="0" smtClean="0">
                <a:solidFill>
                  <a:srgbClr val="000066"/>
                </a:solidFill>
                <a:latin typeface="Times New Roman" pitchFamily="18" charset="0"/>
                <a:cs typeface="Times New Roman" pitchFamily="18" charset="0"/>
              </a:rPr>
            </a:br>
            <a:endParaRPr lang="ru-RU" sz="1800" dirty="0">
              <a:solidFill>
                <a:srgbClr val="000066"/>
              </a:solidFill>
              <a:latin typeface="Times New Roman" pitchFamily="18" charset="0"/>
              <a:cs typeface="Times New Roman" pitchFamily="18" charset="0"/>
            </a:endParaRPr>
          </a:p>
        </p:txBody>
      </p:sp>
      <p:sp>
        <p:nvSpPr>
          <p:cNvPr id="4" name="Пятиугольник 3"/>
          <p:cNvSpPr/>
          <p:nvPr/>
        </p:nvSpPr>
        <p:spPr>
          <a:xfrm>
            <a:off x="611560" y="1988840"/>
            <a:ext cx="2376264" cy="86409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solidFill>
              </a:rPr>
              <a:t>п. 2.6.3. </a:t>
            </a:r>
            <a:r>
              <a:rPr lang="ru-RU" sz="1200" dirty="0" err="1" smtClean="0">
                <a:solidFill>
                  <a:schemeClr val="tx1"/>
                </a:solidFill>
              </a:rPr>
              <a:t>СаНПиН</a:t>
            </a:r>
            <a:r>
              <a:rPr lang="ru-RU" sz="1200" dirty="0" smtClean="0">
                <a:solidFill>
                  <a:schemeClr val="tx1"/>
                </a:solidFill>
              </a:rPr>
              <a:t> 2.1.4.1074-01 </a:t>
            </a:r>
            <a:endParaRPr lang="ru-RU" sz="1200" dirty="0">
              <a:solidFill>
                <a:schemeClr val="tx1"/>
              </a:solidFill>
            </a:endParaRPr>
          </a:p>
        </p:txBody>
      </p:sp>
      <p:sp>
        <p:nvSpPr>
          <p:cNvPr id="5" name="Прямоугольник с одним вырезанным углом 4"/>
          <p:cNvSpPr/>
          <p:nvPr/>
        </p:nvSpPr>
        <p:spPr>
          <a:xfrm>
            <a:off x="2987824" y="1916832"/>
            <a:ext cx="2160240" cy="1008112"/>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solidFill>
              </a:rPr>
              <a:t>решения о временном отступлении от гигиенических нормативов</a:t>
            </a:r>
            <a:endParaRPr lang="ru-RU" sz="1200" dirty="0">
              <a:solidFill>
                <a:schemeClr val="tx1"/>
              </a:solidFill>
            </a:endParaRPr>
          </a:p>
        </p:txBody>
      </p:sp>
      <p:sp>
        <p:nvSpPr>
          <p:cNvPr id="6" name="Стрелка вправо 5"/>
          <p:cNvSpPr/>
          <p:nvPr/>
        </p:nvSpPr>
        <p:spPr>
          <a:xfrm>
            <a:off x="5148063" y="2060848"/>
            <a:ext cx="720081"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7" name="Скругленный прямоугольник 6"/>
          <p:cNvSpPr/>
          <p:nvPr/>
        </p:nvSpPr>
        <p:spPr>
          <a:xfrm>
            <a:off x="5868144" y="1916832"/>
            <a:ext cx="2016224" cy="4320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solidFill>
              </a:rPr>
              <a:t>календарный план работ</a:t>
            </a:r>
            <a:endParaRPr lang="ru-RU" sz="1200" dirty="0">
              <a:solidFill>
                <a:schemeClr val="tx1"/>
              </a:solidFill>
            </a:endParaRPr>
          </a:p>
        </p:txBody>
      </p:sp>
      <p:sp>
        <p:nvSpPr>
          <p:cNvPr id="8" name="Скругленный прямоугольник 7"/>
          <p:cNvSpPr/>
          <p:nvPr/>
        </p:nvSpPr>
        <p:spPr>
          <a:xfrm>
            <a:off x="5541339" y="2348880"/>
            <a:ext cx="2559053"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solidFill>
              </a:rPr>
              <a:t>сроки их выполнения</a:t>
            </a:r>
            <a:endParaRPr lang="ru-RU" sz="1200" dirty="0">
              <a:solidFill>
                <a:schemeClr val="tx1"/>
              </a:solidFill>
            </a:endParaRPr>
          </a:p>
        </p:txBody>
      </p:sp>
      <p:sp>
        <p:nvSpPr>
          <p:cNvPr id="9" name="Скругленный прямоугольник 8"/>
          <p:cNvSpPr/>
          <p:nvPr/>
        </p:nvSpPr>
        <p:spPr>
          <a:xfrm>
            <a:off x="5757363" y="2708920"/>
            <a:ext cx="2559053"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solidFill>
              </a:rPr>
              <a:t>объемы финансирования</a:t>
            </a:r>
            <a:endParaRPr lang="ru-RU" sz="1200" dirty="0">
              <a:solidFill>
                <a:schemeClr val="tx1"/>
              </a:solidFill>
            </a:endParaRPr>
          </a:p>
        </p:txBody>
      </p:sp>
      <p:sp>
        <p:nvSpPr>
          <p:cNvPr id="11" name="Стрелка вправо 10"/>
          <p:cNvSpPr/>
          <p:nvPr/>
        </p:nvSpPr>
        <p:spPr>
          <a:xfrm>
            <a:off x="5148064" y="2420888"/>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2" name="Стрелка вправо 11"/>
          <p:cNvSpPr/>
          <p:nvPr/>
        </p:nvSpPr>
        <p:spPr>
          <a:xfrm>
            <a:off x="5148063" y="2708920"/>
            <a:ext cx="576065"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3" name="Пятиугольник 12"/>
          <p:cNvSpPr/>
          <p:nvPr/>
        </p:nvSpPr>
        <p:spPr>
          <a:xfrm>
            <a:off x="683568" y="3284984"/>
            <a:ext cx="2376264" cy="86409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tx1"/>
                </a:solidFill>
              </a:rPr>
              <a:t>Пример:</a:t>
            </a:r>
          </a:p>
          <a:p>
            <a:pPr algn="ctr"/>
            <a:r>
              <a:rPr lang="ru-RU" sz="1200" b="1" dirty="0" smtClean="0">
                <a:solidFill>
                  <a:schemeClr val="tx1"/>
                </a:solidFill>
              </a:rPr>
              <a:t>Железо, 3 </a:t>
            </a:r>
            <a:r>
              <a:rPr lang="ru-RU" sz="1200" b="1" dirty="0" err="1" smtClean="0">
                <a:solidFill>
                  <a:schemeClr val="tx1"/>
                </a:solidFill>
              </a:rPr>
              <a:t>кл</a:t>
            </a:r>
            <a:r>
              <a:rPr lang="ru-RU" sz="1200" b="1" dirty="0" smtClean="0">
                <a:solidFill>
                  <a:schemeClr val="tx1"/>
                </a:solidFill>
              </a:rPr>
              <a:t>. опасности</a:t>
            </a:r>
            <a:endParaRPr lang="ru-RU" sz="1200" b="1" dirty="0">
              <a:solidFill>
                <a:schemeClr val="tx1"/>
              </a:solidFill>
            </a:endParaRPr>
          </a:p>
        </p:txBody>
      </p:sp>
      <p:sp>
        <p:nvSpPr>
          <p:cNvPr id="14" name="Прямоугольник с одним вырезанным углом 13"/>
          <p:cNvSpPr/>
          <p:nvPr/>
        </p:nvSpPr>
        <p:spPr>
          <a:xfrm>
            <a:off x="3059832" y="3212976"/>
            <a:ext cx="2160240" cy="1008112"/>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solidFill>
              </a:rPr>
              <a:t>Критерий - 5-кратное превышение установленных ПДК</a:t>
            </a:r>
            <a:endParaRPr lang="ru-RU" sz="1200" dirty="0">
              <a:solidFill>
                <a:schemeClr val="tx1"/>
              </a:solidFill>
            </a:endParaRPr>
          </a:p>
        </p:txBody>
      </p:sp>
      <p:sp>
        <p:nvSpPr>
          <p:cNvPr id="15" name="Штриховая стрелка вправо 14"/>
          <p:cNvSpPr/>
          <p:nvPr/>
        </p:nvSpPr>
        <p:spPr>
          <a:xfrm>
            <a:off x="5220072" y="3573016"/>
            <a:ext cx="288032" cy="36004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6" name="Прямоугольник с двумя вырезанными противолежащими углами 15"/>
          <p:cNvSpPr/>
          <p:nvPr/>
        </p:nvSpPr>
        <p:spPr>
          <a:xfrm>
            <a:off x="5463792" y="3212976"/>
            <a:ext cx="2924632" cy="1152128"/>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dirty="0" smtClean="0">
                <a:solidFill>
                  <a:schemeClr val="tx1"/>
                </a:solidFill>
              </a:rPr>
              <a:t>ПДК железа 0,3 мг/л</a:t>
            </a:r>
          </a:p>
          <a:p>
            <a:pPr algn="ctr"/>
            <a:r>
              <a:rPr lang="ru-RU" sz="1200" dirty="0" smtClean="0">
                <a:solidFill>
                  <a:schemeClr val="tx1"/>
                </a:solidFill>
              </a:rPr>
              <a:t>Макс. Железа 1,5 мг/л Критерий существенного ухудшения качества – 3,0 мг/л</a:t>
            </a:r>
            <a:endParaRPr lang="ru-RU" sz="1200" dirty="0">
              <a:solidFill>
                <a:schemeClr val="tx1"/>
              </a:solidFill>
            </a:endParaRPr>
          </a:p>
        </p:txBody>
      </p:sp>
      <p:sp>
        <p:nvSpPr>
          <p:cNvPr id="17" name="Прямоугольник 16"/>
          <p:cNvSpPr/>
          <p:nvPr/>
        </p:nvSpPr>
        <p:spPr>
          <a:xfrm>
            <a:off x="611560" y="4797152"/>
            <a:ext cx="8064896"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Имеете право на согласование увеличенного норматива по содержанию железа (1,5 мг/л) на период выполнения плана мероприятий</a:t>
            </a:r>
            <a:endParaRPr lang="ru-RU" dirty="0">
              <a:solidFill>
                <a:schemeClr val="tx1"/>
              </a:solidFill>
            </a:endParaRPr>
          </a:p>
        </p:txBody>
      </p:sp>
      <p:pic>
        <p:nvPicPr>
          <p:cNvPr id="18"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20" name="Дата 9"/>
          <p:cNvSpPr>
            <a:spLocks noGrp="1"/>
          </p:cNvSpPr>
          <p:nvPr>
            <p:ph type="dt" sz="quarter" idx="10"/>
          </p:nvPr>
        </p:nvSpPr>
        <p:spPr>
          <a:xfrm>
            <a:off x="457200" y="6245225"/>
            <a:ext cx="2133600" cy="476250"/>
          </a:xfrm>
        </p:spPr>
        <p:txBody>
          <a:bodyPr/>
          <a:lstStyle/>
          <a:p>
            <a:pPr>
              <a:defRPr/>
            </a:pPr>
            <a:fld id="{28D5CF50-9330-4906-AF72-9C323EAC5A34}" type="datetime1">
              <a:rPr lang="ru-RU"/>
              <a:pPr>
                <a:defRPr/>
              </a:pPr>
              <a:t>10.03.2016</a:t>
            </a:fld>
            <a:endParaRPr lang="ru-RU" dirty="0"/>
          </a:p>
        </p:txBody>
      </p:sp>
      <p:sp>
        <p:nvSpPr>
          <p:cNvPr id="21"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12</a:t>
            </a:fld>
            <a:endParaRPr lang="ru-RU" dirty="0"/>
          </a:p>
        </p:txBody>
      </p:sp>
      <p:pic>
        <p:nvPicPr>
          <p:cNvPr id="22"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1840" y="260648"/>
            <a:ext cx="5699125" cy="1143000"/>
          </a:xfrm>
        </p:spPr>
        <p:txBody>
          <a:bodyPr/>
          <a:lstStyle/>
          <a:p>
            <a:pPr algn="r"/>
            <a:r>
              <a:rPr lang="ru-RU" sz="1800" dirty="0" smtClean="0">
                <a:solidFill>
                  <a:srgbClr val="000066"/>
                </a:solidFill>
                <a:latin typeface="Times New Roman" pitchFamily="18" charset="0"/>
                <a:cs typeface="Times New Roman" pitchFamily="18" charset="0"/>
              </a:rPr>
              <a:t>Расчетные концентрации измерений для некоторых веществ с учетом </a:t>
            </a:r>
            <a:r>
              <a:rPr lang="ru-RU" sz="1800" dirty="0" smtClean="0">
                <a:solidFill>
                  <a:srgbClr val="C00000"/>
                </a:solidFill>
                <a:latin typeface="Times New Roman" pitchFamily="18" charset="0"/>
                <a:cs typeface="Times New Roman" pitchFamily="18" charset="0"/>
              </a:rPr>
              <a:t>допустимой погрешности измерений и погрешности выборки</a:t>
            </a:r>
            <a:endParaRPr lang="ru-RU" sz="1800" dirty="0">
              <a:solidFill>
                <a:srgbClr val="C00000"/>
              </a:solidFill>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323528" y="1988840"/>
          <a:ext cx="8496945" cy="3335580"/>
        </p:xfrm>
        <a:graphic>
          <a:graphicData uri="http://schemas.openxmlformats.org/drawingml/2006/table">
            <a:tbl>
              <a:tblPr/>
              <a:tblGrid>
                <a:gridCol w="1401507"/>
                <a:gridCol w="932365"/>
                <a:gridCol w="1518157"/>
                <a:gridCol w="1312749"/>
                <a:gridCol w="1600150"/>
                <a:gridCol w="1732017"/>
              </a:tblGrid>
              <a:tr h="1008112">
                <a:tc>
                  <a:txBody>
                    <a:bodyPr/>
                    <a:lstStyle/>
                    <a:p>
                      <a:pPr marL="76200" indent="-939800" algn="ctr">
                        <a:lnSpc>
                          <a:spcPts val="1610"/>
                        </a:lnSpc>
                        <a:spcBef>
                          <a:spcPts val="300"/>
                        </a:spcBef>
                        <a:spcAft>
                          <a:spcPts val="0"/>
                        </a:spcAft>
                      </a:pPr>
                      <a:r>
                        <a:rPr lang="ru-RU" sz="1200" b="1" dirty="0">
                          <a:latin typeface="Times New Roman"/>
                          <a:ea typeface="Times New Roman"/>
                        </a:rPr>
                        <a:t>Вещество</a:t>
                      </a:r>
                      <a:endParaRPr lang="ru-RU" sz="12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6200" indent="-939800" algn="ctr">
                        <a:lnSpc>
                          <a:spcPts val="1610"/>
                        </a:lnSpc>
                        <a:spcBef>
                          <a:spcPts val="300"/>
                        </a:spcBef>
                        <a:spcAft>
                          <a:spcPts val="0"/>
                        </a:spcAft>
                      </a:pPr>
                      <a:r>
                        <a:rPr lang="ru-RU" sz="1200" b="1" dirty="0">
                          <a:latin typeface="Times New Roman"/>
                          <a:ea typeface="Times New Roman"/>
                        </a:rPr>
                        <a:t>ПДК мг/л</a:t>
                      </a:r>
                      <a:endParaRPr lang="ru-RU" sz="12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6200" indent="-939800" algn="ctr">
                        <a:lnSpc>
                          <a:spcPts val="1610"/>
                        </a:lnSpc>
                        <a:spcBef>
                          <a:spcPts val="300"/>
                        </a:spcBef>
                        <a:spcAft>
                          <a:spcPts val="0"/>
                        </a:spcAft>
                      </a:pPr>
                      <a:r>
                        <a:rPr lang="ru-RU" sz="1200" b="1" dirty="0">
                          <a:latin typeface="Times New Roman"/>
                          <a:ea typeface="Times New Roman"/>
                        </a:rPr>
                        <a:t>Погрешность метода по </a:t>
                      </a:r>
                      <a:r>
                        <a:rPr lang="en-US" sz="1200" b="1" dirty="0" smtClean="0">
                          <a:latin typeface="Times New Roman"/>
                          <a:ea typeface="Times New Roman"/>
                        </a:rPr>
                        <a:t>[</a:t>
                      </a:r>
                      <a:r>
                        <a:rPr lang="ru-RU" sz="1200" b="1" dirty="0" smtClean="0">
                          <a:latin typeface="Times New Roman"/>
                          <a:ea typeface="Times New Roman"/>
                        </a:rPr>
                        <a:t>ГОСТ</a:t>
                      </a:r>
                      <a:r>
                        <a:rPr lang="en-US" sz="1200" b="1" dirty="0" smtClean="0">
                          <a:latin typeface="Times New Roman"/>
                          <a:ea typeface="Times New Roman"/>
                        </a:rPr>
                        <a:t>]</a:t>
                      </a:r>
                      <a:endParaRPr lang="ru-RU" sz="12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939800" algn="ctr">
                        <a:lnSpc>
                          <a:spcPts val="1610"/>
                        </a:lnSpc>
                        <a:spcBef>
                          <a:spcPts val="300"/>
                        </a:spcBef>
                        <a:spcAft>
                          <a:spcPts val="0"/>
                        </a:spcAft>
                      </a:pPr>
                      <a:r>
                        <a:rPr lang="ru-RU" sz="1200" b="1" dirty="0">
                          <a:latin typeface="Times New Roman"/>
                          <a:ea typeface="Times New Roman"/>
                        </a:rPr>
                        <a:t>Возможная концентрация, мг/л</a:t>
                      </a:r>
                      <a:endParaRPr lang="ru-RU" sz="12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939800" algn="ctr">
                        <a:lnSpc>
                          <a:spcPts val="1610"/>
                        </a:lnSpc>
                        <a:spcBef>
                          <a:spcPts val="300"/>
                        </a:spcBef>
                        <a:spcAft>
                          <a:spcPts val="0"/>
                        </a:spcAft>
                      </a:pPr>
                      <a:r>
                        <a:rPr lang="ru-RU" sz="1200" b="1" dirty="0">
                          <a:latin typeface="Times New Roman"/>
                          <a:ea typeface="Times New Roman"/>
                        </a:rPr>
                        <a:t>Возможная погрешность выборки</a:t>
                      </a:r>
                      <a:endParaRPr lang="ru-RU" sz="12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6200" indent="-939800" algn="ctr">
                        <a:lnSpc>
                          <a:spcPts val="1610"/>
                        </a:lnSpc>
                        <a:spcBef>
                          <a:spcPts val="300"/>
                        </a:spcBef>
                        <a:spcAft>
                          <a:spcPts val="0"/>
                        </a:spcAft>
                      </a:pPr>
                      <a:r>
                        <a:rPr lang="ru-RU" sz="1200" b="1" dirty="0">
                          <a:latin typeface="Times New Roman"/>
                          <a:ea typeface="Times New Roman"/>
                        </a:rPr>
                        <a:t>С учетом погрешности </a:t>
                      </a:r>
                      <a:r>
                        <a:rPr lang="ru-RU" sz="1200" b="1" dirty="0" err="1">
                          <a:latin typeface="Times New Roman"/>
                          <a:ea typeface="Times New Roman"/>
                        </a:rPr>
                        <a:t>выборки,мг</a:t>
                      </a:r>
                      <a:r>
                        <a:rPr lang="ru-RU" sz="1200" b="1" dirty="0">
                          <a:latin typeface="Times New Roman"/>
                          <a:ea typeface="Times New Roman"/>
                        </a:rPr>
                        <a:t>/л</a:t>
                      </a:r>
                      <a:endParaRPr lang="ru-RU" sz="12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77428">
                <a:tc>
                  <a:txBody>
                    <a:bodyPr/>
                    <a:lstStyle/>
                    <a:p>
                      <a:pPr indent="-939800" algn="ctr">
                        <a:lnSpc>
                          <a:spcPts val="1610"/>
                        </a:lnSpc>
                        <a:spcBef>
                          <a:spcPts val="300"/>
                        </a:spcBef>
                        <a:spcAft>
                          <a:spcPts val="0"/>
                        </a:spcAft>
                      </a:pPr>
                      <a:r>
                        <a:rPr lang="ru-RU" sz="1200" b="1" dirty="0">
                          <a:latin typeface="Times New Roman"/>
                          <a:ea typeface="Times New Roman"/>
                        </a:rPr>
                        <a:t>Кадмий</a:t>
                      </a:r>
                      <a:endParaRPr lang="ru-RU" sz="12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939800" algn="ctr">
                        <a:lnSpc>
                          <a:spcPts val="1610"/>
                        </a:lnSpc>
                        <a:spcBef>
                          <a:spcPts val="300"/>
                        </a:spcBef>
                        <a:spcAft>
                          <a:spcPts val="0"/>
                        </a:spcAft>
                      </a:pPr>
                      <a:r>
                        <a:rPr lang="ru-RU" sz="1400" dirty="0">
                          <a:latin typeface="Times New Roman"/>
                          <a:ea typeface="Times New Roman"/>
                        </a:rPr>
                        <a:t>0.001</a:t>
                      </a: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30</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0,0014</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30</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400" b="1" dirty="0">
                          <a:solidFill>
                            <a:srgbClr val="C00000"/>
                          </a:solidFill>
                          <a:latin typeface="Times New Roman"/>
                        </a:rPr>
                        <a:t>0,0017 </a:t>
                      </a:r>
                      <a:r>
                        <a:rPr lang="ru-RU" sz="1400" dirty="0">
                          <a:solidFill>
                            <a:srgbClr val="C00000"/>
                          </a:solidFill>
                          <a:latin typeface="Times New Roman"/>
                        </a:rPr>
                        <a:t>(</a:t>
                      </a:r>
                      <a:r>
                        <a:rPr lang="en-US" sz="1400" dirty="0">
                          <a:solidFill>
                            <a:srgbClr val="C00000"/>
                          </a:solidFill>
                          <a:latin typeface="Times New Roman"/>
                        </a:rPr>
                        <a:t>&gt;</a:t>
                      </a:r>
                      <a:r>
                        <a:rPr lang="ru-RU" sz="1400" dirty="0">
                          <a:solidFill>
                            <a:srgbClr val="C00000"/>
                          </a:solidFill>
                          <a:latin typeface="Times New Roman"/>
                        </a:rPr>
                        <a:t>1,7*ПДК</a:t>
                      </a:r>
                      <a:r>
                        <a:rPr lang="en-US" sz="1400" dirty="0">
                          <a:solidFill>
                            <a:srgbClr val="C00000"/>
                          </a:solidFill>
                          <a:latin typeface="Times New Roman"/>
                        </a:rPr>
                        <a:t>)</a:t>
                      </a:r>
                      <a:endParaRPr lang="ru-RU" sz="1400" dirty="0">
                        <a:solidFill>
                          <a:srgbClr val="C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77428">
                <a:tc>
                  <a:txBody>
                    <a:bodyPr/>
                    <a:lstStyle/>
                    <a:p>
                      <a:pPr indent="-939800" algn="ctr">
                        <a:lnSpc>
                          <a:spcPts val="1610"/>
                        </a:lnSpc>
                        <a:spcBef>
                          <a:spcPts val="300"/>
                        </a:spcBef>
                        <a:spcAft>
                          <a:spcPts val="0"/>
                        </a:spcAft>
                      </a:pPr>
                      <a:r>
                        <a:rPr lang="ru-RU" sz="1200" b="1" dirty="0">
                          <a:latin typeface="Times New Roman"/>
                          <a:ea typeface="Times New Roman"/>
                        </a:rPr>
                        <a:t>Мышьяк</a:t>
                      </a:r>
                      <a:endParaRPr lang="ru-RU" sz="12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939800" algn="ctr">
                        <a:lnSpc>
                          <a:spcPts val="1610"/>
                        </a:lnSpc>
                        <a:spcBef>
                          <a:spcPts val="300"/>
                        </a:spcBef>
                        <a:spcAft>
                          <a:spcPts val="0"/>
                        </a:spcAft>
                      </a:pPr>
                      <a:r>
                        <a:rPr lang="ru-RU" sz="1400" dirty="0">
                          <a:latin typeface="Times New Roman"/>
                          <a:ea typeface="Times New Roman"/>
                        </a:rPr>
                        <a:t>0,05</a:t>
                      </a: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30</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0,07</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30</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400" b="1" dirty="0">
                          <a:solidFill>
                            <a:srgbClr val="C00000"/>
                          </a:solidFill>
                          <a:latin typeface="Times New Roman"/>
                        </a:rPr>
                        <a:t>0,087 </a:t>
                      </a:r>
                      <a:r>
                        <a:rPr lang="ru-RU" sz="1400" dirty="0">
                          <a:solidFill>
                            <a:srgbClr val="C00000"/>
                          </a:solidFill>
                          <a:latin typeface="Times New Roman"/>
                        </a:rPr>
                        <a:t>((</a:t>
                      </a:r>
                      <a:r>
                        <a:rPr lang="en-US" sz="1400" dirty="0">
                          <a:solidFill>
                            <a:srgbClr val="C00000"/>
                          </a:solidFill>
                          <a:latin typeface="Times New Roman"/>
                        </a:rPr>
                        <a:t>&gt;</a:t>
                      </a:r>
                      <a:r>
                        <a:rPr lang="ru-RU" sz="1400" dirty="0">
                          <a:solidFill>
                            <a:srgbClr val="C00000"/>
                          </a:solidFill>
                          <a:latin typeface="Times New Roman"/>
                        </a:rPr>
                        <a:t>1,7*ПДК)</a:t>
                      </a:r>
                      <a:endParaRPr lang="ru-RU" sz="1400" dirty="0">
                        <a:solidFill>
                          <a:srgbClr val="C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93153">
                <a:tc>
                  <a:txBody>
                    <a:bodyPr/>
                    <a:lstStyle/>
                    <a:p>
                      <a:pPr indent="-939800" algn="ctr">
                        <a:lnSpc>
                          <a:spcPts val="1610"/>
                        </a:lnSpc>
                        <a:spcBef>
                          <a:spcPts val="300"/>
                        </a:spcBef>
                        <a:spcAft>
                          <a:spcPts val="0"/>
                        </a:spcAft>
                      </a:pPr>
                      <a:r>
                        <a:rPr lang="ru-RU" sz="1200" b="1" dirty="0">
                          <a:latin typeface="Times New Roman"/>
                          <a:ea typeface="Times New Roman"/>
                        </a:rPr>
                        <a:t>Хлороформ</a:t>
                      </a:r>
                      <a:endParaRPr lang="ru-RU" sz="12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939800" algn="ctr">
                        <a:lnSpc>
                          <a:spcPts val="1610"/>
                        </a:lnSpc>
                        <a:spcBef>
                          <a:spcPts val="300"/>
                        </a:spcBef>
                        <a:spcAft>
                          <a:spcPts val="0"/>
                        </a:spcAft>
                      </a:pPr>
                      <a:r>
                        <a:rPr lang="ru-RU" sz="1400" dirty="0" smtClean="0">
                          <a:latin typeface="Times New Roman"/>
                          <a:ea typeface="Times New Roman"/>
                        </a:rPr>
                        <a:t>0.2</a:t>
                      </a:r>
                      <a:endParaRPr lang="ru-RU" sz="1400" dirty="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30</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dirty="0" smtClean="0">
                          <a:solidFill>
                            <a:srgbClr val="000000"/>
                          </a:solidFill>
                          <a:latin typeface="Times New Roman"/>
                        </a:rPr>
                        <a:t>0,286</a:t>
                      </a:r>
                      <a:endParaRPr lang="ru-RU" sz="1100" dirty="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dirty="0">
                          <a:solidFill>
                            <a:srgbClr val="000000"/>
                          </a:solidFill>
                          <a:latin typeface="Times New Roman"/>
                        </a:rPr>
                        <a:t>30</a:t>
                      </a:r>
                      <a:endParaRPr lang="ru-RU" sz="1100" dirty="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400" b="1" dirty="0" smtClean="0">
                          <a:solidFill>
                            <a:srgbClr val="C00000"/>
                          </a:solidFill>
                          <a:latin typeface="Times New Roman"/>
                        </a:rPr>
                        <a:t>0,347</a:t>
                      </a:r>
                      <a:r>
                        <a:rPr lang="ru-RU" sz="1400" dirty="0" smtClean="0">
                          <a:solidFill>
                            <a:srgbClr val="C00000"/>
                          </a:solidFill>
                          <a:latin typeface="Times New Roman"/>
                        </a:rPr>
                        <a:t> </a:t>
                      </a:r>
                      <a:r>
                        <a:rPr lang="ru-RU" sz="1400" dirty="0">
                          <a:solidFill>
                            <a:srgbClr val="C00000"/>
                          </a:solidFill>
                          <a:latin typeface="Times New Roman"/>
                        </a:rPr>
                        <a:t>(</a:t>
                      </a:r>
                      <a:r>
                        <a:rPr lang="en-US" sz="1400" dirty="0">
                          <a:solidFill>
                            <a:srgbClr val="C00000"/>
                          </a:solidFill>
                          <a:latin typeface="Times New Roman"/>
                        </a:rPr>
                        <a:t>&gt; </a:t>
                      </a:r>
                      <a:r>
                        <a:rPr lang="ru-RU" sz="1400" dirty="0">
                          <a:solidFill>
                            <a:srgbClr val="C00000"/>
                          </a:solidFill>
                          <a:latin typeface="Times New Roman"/>
                        </a:rPr>
                        <a:t>1,8</a:t>
                      </a:r>
                      <a:r>
                        <a:rPr lang="en-US" sz="1400" dirty="0">
                          <a:solidFill>
                            <a:srgbClr val="C00000"/>
                          </a:solidFill>
                          <a:latin typeface="Times New Roman"/>
                        </a:rPr>
                        <a:t>*</a:t>
                      </a:r>
                      <a:r>
                        <a:rPr lang="ru-RU" sz="1400" dirty="0">
                          <a:solidFill>
                            <a:srgbClr val="C00000"/>
                          </a:solidFill>
                          <a:latin typeface="Times New Roman"/>
                        </a:rPr>
                        <a:t>ПДК)</a:t>
                      </a:r>
                      <a:endParaRPr lang="ru-RU" sz="1400" dirty="0">
                        <a:solidFill>
                          <a:srgbClr val="C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93153">
                <a:tc>
                  <a:txBody>
                    <a:bodyPr/>
                    <a:lstStyle/>
                    <a:p>
                      <a:pPr indent="-939800" algn="ctr">
                        <a:lnSpc>
                          <a:spcPts val="1610"/>
                        </a:lnSpc>
                        <a:spcBef>
                          <a:spcPts val="300"/>
                        </a:spcBef>
                        <a:spcAft>
                          <a:spcPts val="0"/>
                        </a:spcAft>
                      </a:pPr>
                      <a:r>
                        <a:rPr lang="ru-RU" sz="1200" b="1">
                          <a:latin typeface="Times New Roman"/>
                          <a:ea typeface="Times New Roman"/>
                        </a:rPr>
                        <a:t>Железо</a:t>
                      </a:r>
                      <a:endParaRPr lang="ru-RU" sz="120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939800" algn="ctr">
                        <a:lnSpc>
                          <a:spcPts val="1610"/>
                        </a:lnSpc>
                        <a:spcBef>
                          <a:spcPts val="300"/>
                        </a:spcBef>
                        <a:spcAft>
                          <a:spcPts val="0"/>
                        </a:spcAft>
                      </a:pPr>
                      <a:r>
                        <a:rPr lang="ru-RU" sz="1400" dirty="0">
                          <a:latin typeface="Times New Roman"/>
                          <a:ea typeface="Times New Roman"/>
                        </a:rPr>
                        <a:t>0.3</a:t>
                      </a: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25</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0,4</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25</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400" b="1" dirty="0">
                          <a:solidFill>
                            <a:srgbClr val="C00000"/>
                          </a:solidFill>
                          <a:latin typeface="Times New Roman"/>
                        </a:rPr>
                        <a:t>0,46</a:t>
                      </a:r>
                      <a:r>
                        <a:rPr lang="ru-RU" sz="1400" dirty="0">
                          <a:solidFill>
                            <a:srgbClr val="C00000"/>
                          </a:solidFill>
                          <a:latin typeface="Times New Roman"/>
                        </a:rPr>
                        <a:t> (</a:t>
                      </a:r>
                      <a:r>
                        <a:rPr lang="en-US" sz="1400" dirty="0">
                          <a:solidFill>
                            <a:srgbClr val="C00000"/>
                          </a:solidFill>
                          <a:latin typeface="Times New Roman"/>
                        </a:rPr>
                        <a:t>&gt;</a:t>
                      </a:r>
                      <a:r>
                        <a:rPr lang="ru-RU" sz="1400" dirty="0">
                          <a:solidFill>
                            <a:srgbClr val="C00000"/>
                          </a:solidFill>
                          <a:latin typeface="Times New Roman"/>
                        </a:rPr>
                        <a:t>1,5</a:t>
                      </a:r>
                      <a:r>
                        <a:rPr lang="en-US" sz="1400" dirty="0">
                          <a:solidFill>
                            <a:srgbClr val="C00000"/>
                          </a:solidFill>
                          <a:latin typeface="Times New Roman"/>
                        </a:rPr>
                        <a:t>*</a:t>
                      </a:r>
                      <a:r>
                        <a:rPr lang="ru-RU" sz="1400" dirty="0">
                          <a:solidFill>
                            <a:srgbClr val="C00000"/>
                          </a:solidFill>
                          <a:latin typeface="Times New Roman"/>
                        </a:rPr>
                        <a:t>ПДК)</a:t>
                      </a:r>
                      <a:endParaRPr lang="ru-RU" sz="1400" dirty="0">
                        <a:solidFill>
                          <a:srgbClr val="C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93153">
                <a:tc>
                  <a:txBody>
                    <a:bodyPr/>
                    <a:lstStyle/>
                    <a:p>
                      <a:pPr indent="-939800" algn="ctr">
                        <a:lnSpc>
                          <a:spcPts val="1610"/>
                        </a:lnSpc>
                        <a:spcBef>
                          <a:spcPts val="300"/>
                        </a:spcBef>
                        <a:spcAft>
                          <a:spcPts val="0"/>
                        </a:spcAft>
                      </a:pPr>
                      <a:r>
                        <a:rPr lang="ru-RU" sz="1200" b="1">
                          <a:latin typeface="Times New Roman"/>
                          <a:ea typeface="Times New Roman"/>
                        </a:rPr>
                        <a:t>Ртуть</a:t>
                      </a:r>
                      <a:endParaRPr lang="ru-RU" sz="120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939800" algn="ctr">
                        <a:lnSpc>
                          <a:spcPts val="1610"/>
                        </a:lnSpc>
                        <a:spcBef>
                          <a:spcPts val="300"/>
                        </a:spcBef>
                        <a:spcAft>
                          <a:spcPts val="0"/>
                        </a:spcAft>
                      </a:pPr>
                      <a:r>
                        <a:rPr lang="ru-RU" sz="1400" dirty="0">
                          <a:latin typeface="Times New Roman"/>
                          <a:ea typeface="Times New Roman"/>
                        </a:rPr>
                        <a:t>0,0005</a:t>
                      </a: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dirty="0">
                          <a:solidFill>
                            <a:srgbClr val="000000"/>
                          </a:solidFill>
                          <a:latin typeface="Times New Roman"/>
                        </a:rPr>
                        <a:t>50</a:t>
                      </a:r>
                      <a:endParaRPr lang="ru-RU" sz="1100" dirty="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0,001</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50</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400" b="1" dirty="0">
                          <a:solidFill>
                            <a:srgbClr val="C00000"/>
                          </a:solidFill>
                          <a:latin typeface="Times New Roman"/>
                        </a:rPr>
                        <a:t>0,0017</a:t>
                      </a:r>
                      <a:r>
                        <a:rPr lang="ru-RU" sz="1400" dirty="0">
                          <a:solidFill>
                            <a:srgbClr val="C00000"/>
                          </a:solidFill>
                          <a:latin typeface="Times New Roman"/>
                        </a:rPr>
                        <a:t> ((</a:t>
                      </a:r>
                      <a:r>
                        <a:rPr lang="en-US" sz="1400" dirty="0">
                          <a:solidFill>
                            <a:srgbClr val="C00000"/>
                          </a:solidFill>
                          <a:latin typeface="Times New Roman"/>
                        </a:rPr>
                        <a:t>&gt;</a:t>
                      </a:r>
                      <a:r>
                        <a:rPr lang="ru-RU" sz="1400" dirty="0">
                          <a:solidFill>
                            <a:srgbClr val="C00000"/>
                          </a:solidFill>
                          <a:latin typeface="Times New Roman"/>
                        </a:rPr>
                        <a:t>3</a:t>
                      </a:r>
                      <a:r>
                        <a:rPr lang="en-US" sz="1400" dirty="0">
                          <a:solidFill>
                            <a:srgbClr val="C00000"/>
                          </a:solidFill>
                          <a:latin typeface="Times New Roman"/>
                        </a:rPr>
                        <a:t>*</a:t>
                      </a:r>
                      <a:r>
                        <a:rPr lang="ru-RU" sz="1400" dirty="0">
                          <a:solidFill>
                            <a:srgbClr val="C00000"/>
                          </a:solidFill>
                          <a:latin typeface="Times New Roman"/>
                        </a:rPr>
                        <a:t>ПДК)</a:t>
                      </a:r>
                      <a:endParaRPr lang="ru-RU" sz="1400" dirty="0">
                        <a:solidFill>
                          <a:srgbClr val="C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93153">
                <a:tc>
                  <a:txBody>
                    <a:bodyPr/>
                    <a:lstStyle/>
                    <a:p>
                      <a:pPr indent="-939800" algn="ctr">
                        <a:lnSpc>
                          <a:spcPts val="1610"/>
                        </a:lnSpc>
                        <a:spcBef>
                          <a:spcPts val="300"/>
                        </a:spcBef>
                        <a:spcAft>
                          <a:spcPts val="0"/>
                        </a:spcAft>
                      </a:pPr>
                      <a:r>
                        <a:rPr lang="ru-RU" sz="1200" b="1">
                          <a:latin typeface="Times New Roman"/>
                          <a:ea typeface="Times New Roman"/>
                        </a:rPr>
                        <a:t>Акриламид</a:t>
                      </a:r>
                      <a:endParaRPr lang="ru-RU" sz="1200">
                        <a:latin typeface="Times New Roman"/>
                        <a:ea typeface="Times New Roman"/>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indent="-939800" algn="ctr">
                        <a:lnSpc>
                          <a:spcPts val="1610"/>
                        </a:lnSpc>
                        <a:spcBef>
                          <a:spcPts val="300"/>
                        </a:spcBef>
                        <a:spcAft>
                          <a:spcPts val="0"/>
                        </a:spcAft>
                      </a:pPr>
                      <a:r>
                        <a:rPr lang="ru-RU" sz="1400" dirty="0">
                          <a:latin typeface="Times New Roman"/>
                          <a:ea typeface="Times New Roman"/>
                        </a:rPr>
                        <a:t>0,0001</a:t>
                      </a: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a:solidFill>
                            <a:srgbClr val="000000"/>
                          </a:solidFill>
                          <a:latin typeface="Times New Roman"/>
                        </a:rPr>
                        <a:t>60</a:t>
                      </a:r>
                      <a:endParaRPr lang="ru-RU" sz="110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dirty="0">
                          <a:solidFill>
                            <a:srgbClr val="000000"/>
                          </a:solidFill>
                          <a:latin typeface="Times New Roman"/>
                        </a:rPr>
                        <a:t>0,00025</a:t>
                      </a:r>
                      <a:endParaRPr lang="ru-RU" sz="1100" dirty="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100" dirty="0">
                          <a:solidFill>
                            <a:srgbClr val="000000"/>
                          </a:solidFill>
                          <a:latin typeface="Times New Roman"/>
                        </a:rPr>
                        <a:t>60</a:t>
                      </a:r>
                      <a:endParaRPr lang="ru-RU" sz="1100" dirty="0">
                        <a:solidFill>
                          <a:srgbClr val="0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ru-RU" sz="1400" b="1" dirty="0">
                          <a:solidFill>
                            <a:srgbClr val="C00000"/>
                          </a:solidFill>
                          <a:latin typeface="Times New Roman"/>
                        </a:rPr>
                        <a:t>0,0007</a:t>
                      </a:r>
                      <a:r>
                        <a:rPr lang="ru-RU" sz="1400" dirty="0">
                          <a:solidFill>
                            <a:srgbClr val="C00000"/>
                          </a:solidFill>
                          <a:latin typeface="Times New Roman"/>
                        </a:rPr>
                        <a:t>(7*ПДК)</a:t>
                      </a:r>
                      <a:endParaRPr lang="ru-RU" sz="1400" dirty="0">
                        <a:solidFill>
                          <a:srgbClr val="C00000"/>
                        </a:solidFill>
                        <a:latin typeface="Arial Unicode MS"/>
                      </a:endParaRPr>
                    </a:p>
                  </a:txBody>
                  <a:tcPr marL="6066" marR="606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pic>
        <p:nvPicPr>
          <p:cNvPr id="6"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7" name="Дата 9"/>
          <p:cNvSpPr>
            <a:spLocks noGrp="1"/>
          </p:cNvSpPr>
          <p:nvPr>
            <p:ph type="dt" sz="quarter" idx="10"/>
          </p:nvPr>
        </p:nvSpPr>
        <p:spPr>
          <a:xfrm>
            <a:off x="457200" y="6245225"/>
            <a:ext cx="2133600" cy="476250"/>
          </a:xfrm>
        </p:spPr>
        <p:txBody>
          <a:bodyPr/>
          <a:lstStyle/>
          <a:p>
            <a:pPr>
              <a:defRPr/>
            </a:pPr>
            <a:fld id="{28D5CF50-9330-4906-AF72-9C323EAC5A34}" type="datetime1">
              <a:rPr lang="ru-RU"/>
              <a:pPr>
                <a:defRPr/>
              </a:pPr>
              <a:t>10.03.2016</a:t>
            </a:fld>
            <a:endParaRPr lang="ru-RU" dirty="0"/>
          </a:p>
        </p:txBody>
      </p:sp>
      <p:sp>
        <p:nvSpPr>
          <p:cNvPr id="8"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13</a:t>
            </a:fld>
            <a:endParaRPr lang="ru-RU" dirty="0"/>
          </a:p>
        </p:txBody>
      </p:sp>
      <p:pic>
        <p:nvPicPr>
          <p:cNvPr id="9"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Прямоугольник 7"/>
          <p:cNvSpPr>
            <a:spLocks noChangeArrowheads="1"/>
          </p:cNvSpPr>
          <p:nvPr/>
        </p:nvSpPr>
        <p:spPr bwMode="auto">
          <a:xfrm>
            <a:off x="2643174" y="214290"/>
            <a:ext cx="6500826" cy="646331"/>
          </a:xfrm>
          <a:prstGeom prst="rect">
            <a:avLst/>
          </a:prstGeom>
          <a:noFill/>
          <a:ln w="9525">
            <a:noFill/>
            <a:miter lim="800000"/>
            <a:headEnd/>
            <a:tailEnd/>
          </a:ln>
        </p:spPr>
        <p:txBody>
          <a:bodyPr wrap="square">
            <a:spAutoFit/>
          </a:bodyPr>
          <a:lstStyle/>
          <a:p>
            <a:pPr lvl="0" algn="r">
              <a:tabLst>
                <a:tab pos="311150" algn="l"/>
              </a:tabLst>
            </a:pPr>
            <a:r>
              <a:rPr lang="ru-RU" b="1" dirty="0" smtClean="0">
                <a:solidFill>
                  <a:srgbClr val="000066"/>
                </a:solidFill>
                <a:latin typeface="Times New Roman" pitchFamily="18" charset="0"/>
                <a:ea typeface="Times New Roman" pitchFamily="18" charset="0"/>
                <a:cs typeface="Times New Roman" pitchFamily="18" charset="0"/>
              </a:rPr>
              <a:t>Примеры оборудования, сырья, материалов,  комплектующих, находящихся в группе риска:</a:t>
            </a:r>
            <a:endParaRPr lang="ru-RU" sz="1000" dirty="0" smtClean="0">
              <a:solidFill>
                <a:srgbClr val="000066"/>
              </a:solidFill>
              <a:latin typeface="Arial" pitchFamily="34" charset="0"/>
              <a:cs typeface="Arial" pitchFamily="34" charset="0"/>
            </a:endParaRPr>
          </a:p>
        </p:txBody>
      </p:sp>
      <p:pic>
        <p:nvPicPr>
          <p:cNvPr id="25605"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40" name="Дата 9"/>
          <p:cNvSpPr>
            <a:spLocks noGrp="1"/>
          </p:cNvSpPr>
          <p:nvPr>
            <p:ph type="dt" sz="quarter" idx="10"/>
          </p:nvPr>
        </p:nvSpPr>
        <p:spPr>
          <a:xfrm>
            <a:off x="-71470" y="6596088"/>
            <a:ext cx="2133600" cy="476250"/>
          </a:xfrm>
        </p:spPr>
        <p:txBody>
          <a:bodyPr/>
          <a:lstStyle/>
          <a:p>
            <a:pPr>
              <a:defRPr/>
            </a:pPr>
            <a:fld id="{28D5CF50-9330-4906-AF72-9C323EAC5A34}" type="datetime1">
              <a:rPr lang="ru-RU"/>
              <a:pPr>
                <a:defRPr/>
              </a:pPr>
              <a:t>10.03.2016</a:t>
            </a:fld>
            <a:endParaRPr lang="ru-RU" dirty="0"/>
          </a:p>
        </p:txBody>
      </p:sp>
      <p:sp>
        <p:nvSpPr>
          <p:cNvPr id="41" name="Номер слайда 10"/>
          <p:cNvSpPr>
            <a:spLocks noGrp="1"/>
          </p:cNvSpPr>
          <p:nvPr>
            <p:ph type="sldNum" sz="quarter" idx="12"/>
          </p:nvPr>
        </p:nvSpPr>
        <p:spPr/>
        <p:txBody>
          <a:bodyPr/>
          <a:lstStyle/>
          <a:p>
            <a:pPr>
              <a:defRPr/>
            </a:pPr>
            <a:fld id="{231B11F1-3412-41B6-B7FF-36278A4D104B}" type="slidenum">
              <a:rPr lang="ru-RU"/>
              <a:pPr>
                <a:defRPr/>
              </a:pPr>
              <a:t>14</a:t>
            </a:fld>
            <a:endParaRPr lang="ru-RU" dirty="0"/>
          </a:p>
        </p:txBody>
      </p:sp>
      <p:pic>
        <p:nvPicPr>
          <p:cNvPr id="38" name="Picture 2" descr="P:\6 РАВВ\logo.jpg"/>
          <p:cNvPicPr>
            <a:picLocks noChangeAspect="1" noChangeArrowheads="1"/>
          </p:cNvPicPr>
          <p:nvPr/>
        </p:nvPicPr>
        <p:blipFill>
          <a:blip r:embed="rId4" cstate="print"/>
          <a:srcRect/>
          <a:stretch>
            <a:fillRect/>
          </a:stretch>
        </p:blipFill>
        <p:spPr bwMode="auto">
          <a:xfrm>
            <a:off x="0" y="0"/>
            <a:ext cx="2303463" cy="1058863"/>
          </a:xfrm>
          <a:prstGeom prst="rect">
            <a:avLst/>
          </a:prstGeom>
          <a:noFill/>
          <a:ln w="9525">
            <a:noFill/>
            <a:miter lim="800000"/>
            <a:headEnd/>
            <a:tailEnd/>
          </a:ln>
        </p:spPr>
      </p:pic>
      <p:sp>
        <p:nvSpPr>
          <p:cNvPr id="36865" name="Rectangle 1"/>
          <p:cNvSpPr>
            <a:spLocks noChangeArrowheads="1"/>
          </p:cNvSpPr>
          <p:nvPr/>
        </p:nvSpPr>
        <p:spPr bwMode="auto">
          <a:xfrm>
            <a:off x="71406" y="1190701"/>
            <a:ext cx="9144000"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just" defTabSz="914400" rtl="0" eaLnBrk="0" fontAlgn="base" latinLnBrk="0" hangingPunct="0">
              <a:lnSpc>
                <a:spcPct val="100000"/>
              </a:lnSpc>
              <a:spcBef>
                <a:spcPct val="0"/>
              </a:spcBef>
              <a:spcAft>
                <a:spcPct val="0"/>
              </a:spcAft>
              <a:buClrTx/>
              <a:buSzTx/>
              <a:buFontTx/>
              <a:buAutoNum type="arabicPeriod"/>
              <a:tabLst>
                <a:tab pos="311150" algn="l"/>
              </a:tabLst>
            </a:pPr>
            <a:r>
              <a:rPr kumimoji="0" lang="ru-RU"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Оборудование для обработки осадка сточных вод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(обезвоживание, сушка, сжигание). Применение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отечественных аналогов практически неизвестно</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Учитывая агрессивную среду работы такого оборудования, требуется постоянное техническое обслуживание, ремонт, замена на более износостойкое также импортное оборудование. </a:t>
            </a:r>
          </a:p>
          <a:p>
            <a:pPr marL="457200" marR="0" lvl="0" indent="-457200" algn="just" defTabSz="914400" rtl="0" eaLnBrk="0" fontAlgn="base" latinLnBrk="0" hangingPunct="0">
              <a:lnSpc>
                <a:spcPct val="100000"/>
              </a:lnSpc>
              <a:spcBef>
                <a:spcPct val="0"/>
              </a:spcBef>
              <a:spcAft>
                <a:spcPct val="0"/>
              </a:spcAft>
              <a:buClrTx/>
              <a:buSzTx/>
              <a:buFontTx/>
              <a:buAutoNum type="arabicPeriod"/>
              <a:tabLst>
                <a:tab pos="311150" algn="l"/>
              </a:tabLst>
            </a:pPr>
            <a:endParaRPr lang="ru-RU" sz="1600" dirty="0" smtClean="0">
              <a:latin typeface="Times New Roman" pitchFamily="18" charset="0"/>
              <a:ea typeface="Times New Roman" pitchFamily="18" charset="0"/>
              <a:cs typeface="Times New Roman" pitchFamily="18" charset="0"/>
            </a:endParaRPr>
          </a:p>
          <a:p>
            <a:pPr marL="457200" marR="0" lvl="0" indent="-457200" algn="just" defTabSz="914400" rtl="0" eaLnBrk="0" fontAlgn="base" latinLnBrk="0" hangingPunct="0">
              <a:lnSpc>
                <a:spcPct val="100000"/>
              </a:lnSpc>
              <a:spcBef>
                <a:spcPct val="0"/>
              </a:spcBef>
              <a:spcAft>
                <a:spcPct val="0"/>
              </a:spcAft>
              <a:buClrTx/>
              <a:buSzTx/>
              <a:buFontTx/>
              <a:buAutoNum type="arabicPeriod"/>
              <a:tabLst>
                <a:tab pos="311150" algn="l"/>
              </a:tabLst>
            </a:pPr>
            <a:r>
              <a:rPr kumimoji="0" lang="ru-RU"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Реагенты для очистки воды (в т.ч </a:t>
            </a:r>
            <a:r>
              <a:rPr kumimoji="0" lang="ru-RU" sz="2000" b="1" i="0" u="none" strike="noStrike" cap="none" normalizeH="0" baseline="0" dirty="0" err="1" smtClean="0">
                <a:ln>
                  <a:noFill/>
                </a:ln>
                <a:solidFill>
                  <a:srgbClr val="C00000"/>
                </a:solidFill>
                <a:effectLst/>
                <a:latin typeface="Times New Roman" pitchFamily="18" charset="0"/>
                <a:ea typeface="Times New Roman" pitchFamily="18" charset="0"/>
                <a:cs typeface="Times New Roman" pitchFamily="18" charset="0"/>
              </a:rPr>
              <a:t>флокулянты</a:t>
            </a:r>
            <a:r>
              <a:rPr kumimoji="0" lang="ru-RU"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спец.химия,</a:t>
            </a:r>
            <a:r>
              <a:rPr kumimoji="0" lang="ru-RU" sz="2000" b="1" i="0" u="none" strike="noStrike" cap="none" normalizeH="0" dirty="0" smtClean="0">
                <a:ln>
                  <a:noFill/>
                </a:ln>
                <a:solidFill>
                  <a:srgbClr val="C00000"/>
                </a:solidFill>
                <a:effectLst/>
                <a:latin typeface="Times New Roman" pitchFamily="18" charset="0"/>
                <a:ea typeface="Times New Roman" pitchFamily="18" charset="0"/>
                <a:cs typeface="Times New Roman" pitchFamily="18" charset="0"/>
              </a:rPr>
              <a:t> угли</a:t>
            </a:r>
            <a:r>
              <a:rPr kumimoji="0" lang="ru-RU" sz="20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lang="ru-RU" sz="2000" dirty="0" smtClean="0">
                <a:solidFill>
                  <a:srgbClr val="C00000"/>
                </a:solidFill>
                <a:latin typeface="Times New Roman" pitchFamily="18" charset="0"/>
                <a:ea typeface="Times New Roman" pitchFamily="18" charset="0"/>
                <a:cs typeface="Times New Roman" pitchFamily="18" charset="0"/>
              </a:rPr>
              <a:t>70% компонентов не выпускаются в РФ</a:t>
            </a:r>
            <a:r>
              <a:rPr kumimoji="0" lang="ru-RU" sz="20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p>
          <a:p>
            <a:pPr marL="457200" marR="0" lvl="0" indent="-457200" algn="just" defTabSz="914400" rtl="0" eaLnBrk="0" fontAlgn="base" latinLnBrk="0" hangingPunct="0">
              <a:lnSpc>
                <a:spcPct val="100000"/>
              </a:lnSpc>
              <a:spcBef>
                <a:spcPct val="0"/>
              </a:spcBef>
              <a:spcAft>
                <a:spcPct val="0"/>
              </a:spcAft>
              <a:buClrTx/>
              <a:buSzTx/>
              <a:buFontTx/>
              <a:buAutoNum type="arabicPeriod"/>
              <a:tabLst>
                <a:tab pos="311150" algn="l"/>
              </a:tabLst>
            </a:pPr>
            <a:endParaRPr lang="ru-RU" sz="2000" dirty="0" smtClean="0">
              <a:solidFill>
                <a:srgbClr val="C00000"/>
              </a:solidFill>
              <a:latin typeface="Times New Roman" pitchFamily="18" charset="0"/>
              <a:ea typeface="Times New Roman" pitchFamily="18" charset="0"/>
              <a:cs typeface="Times New Roman" pitchFamily="18" charset="0"/>
            </a:endParaRPr>
          </a:p>
          <a:p>
            <a:pPr marL="457200" marR="0" lvl="0" indent="-457200" algn="just" defTabSz="914400" rtl="0" eaLnBrk="0" fontAlgn="base" latinLnBrk="0" hangingPunct="0">
              <a:lnSpc>
                <a:spcPct val="100000"/>
              </a:lnSpc>
              <a:spcBef>
                <a:spcPct val="0"/>
              </a:spcBef>
              <a:spcAft>
                <a:spcPct val="0"/>
              </a:spcAft>
              <a:buClrTx/>
              <a:buSzTx/>
              <a:buFontTx/>
              <a:buAutoNum type="arabicPeriod"/>
              <a:tabLst>
                <a:tab pos="311150" algn="l"/>
              </a:tabLst>
            </a:pPr>
            <a:r>
              <a:rPr lang="ru-RU" b="1" dirty="0" smtClean="0">
                <a:latin typeface="Times New Roman" pitchFamily="18" charset="0"/>
                <a:ea typeface="Times New Roman" pitchFamily="18" charset="0"/>
                <a:cs typeface="Times New Roman" pitchFamily="18" charset="0"/>
              </a:rPr>
              <a:t>Контрольно-измерительные приборы, энергетическое оборудование и проч</a:t>
            </a:r>
            <a:r>
              <a:rPr lang="ru-RU" sz="1600" dirty="0" smtClean="0">
                <a:latin typeface="Times New Roman" pitchFamily="18" charset="0"/>
                <a:ea typeface="Times New Roman" pitchFamily="18" charset="0"/>
                <a:cs typeface="Times New Roman" pitchFamily="18" charset="0"/>
              </a:rPr>
              <a:t>. Проблема и в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значительной сложности замены устаревшего импортного оборудования </a:t>
            </a:r>
            <a:r>
              <a:rPr kumimoji="0" lang="ru-RU" sz="16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30% от оборудования, </a:t>
            </a:r>
            <a:r>
              <a:rPr kumimoji="0" lang="ru-RU" sz="16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требуюшего</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замены. Для замены такого оборудования на отечественные аналоги потребуется полное конструктивное изменение объектов централизованных систем водоснабжения и водоотведения; </a:t>
            </a:r>
          </a:p>
          <a:p>
            <a:pPr marL="457200" marR="0" lvl="0" indent="-457200" algn="just" defTabSz="914400" rtl="0" eaLnBrk="0" fontAlgn="base" latinLnBrk="0" hangingPunct="0">
              <a:lnSpc>
                <a:spcPct val="100000"/>
              </a:lnSpc>
              <a:spcBef>
                <a:spcPct val="0"/>
              </a:spcBef>
              <a:spcAft>
                <a:spcPct val="0"/>
              </a:spcAft>
              <a:buClrTx/>
              <a:buSzTx/>
              <a:buFontTx/>
              <a:buAutoNum type="arabicPeriod"/>
              <a:tabLst>
                <a:tab pos="311150"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Поддержание лицензий на право использования импортного программного обеспечения;</a:t>
            </a:r>
          </a:p>
          <a:p>
            <a:pPr marL="457200" marR="0" lvl="0" indent="-457200" algn="just" defTabSz="914400" rtl="0" eaLnBrk="0" fontAlgn="base" latinLnBrk="0" hangingPunct="0">
              <a:lnSpc>
                <a:spcPct val="100000"/>
              </a:lnSpc>
              <a:spcBef>
                <a:spcPct val="0"/>
              </a:spcBef>
              <a:spcAft>
                <a:spcPct val="0"/>
              </a:spcAft>
              <a:buClrTx/>
              <a:buSzTx/>
              <a:buFontTx/>
              <a:buAutoNum type="arabicPeriod"/>
              <a:tabLst>
                <a:tab pos="311150"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Обслуживание и замена импортного оборудования автоматизированного дозирования реагентов, технологического и лабораторного контроля </a:t>
            </a:r>
          </a:p>
          <a:p>
            <a:pPr marL="457200" marR="0" lvl="0" indent="-457200" algn="just" defTabSz="914400" rtl="0" eaLnBrk="0" fontAlgn="base" latinLnBrk="0" hangingPunct="0">
              <a:lnSpc>
                <a:spcPct val="100000"/>
              </a:lnSpc>
              <a:spcBef>
                <a:spcPct val="0"/>
              </a:spcBef>
              <a:spcAft>
                <a:spcPct val="0"/>
              </a:spcAft>
              <a:buClrTx/>
              <a:buSzTx/>
              <a:buFontTx/>
              <a:buAutoNum type="arabicPeriod"/>
              <a:tabLst>
                <a:tab pos="311150" algn="l"/>
              </a:tabLst>
            </a:pP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Специализированные импортные дорожно-строительные машины, необходимые для производства аварийных работ на сетях водоснабжения и водоотведения </a:t>
            </a:r>
            <a:endParaRPr kumimoji="0" lang="ru-RU" sz="16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67544" y="548680"/>
            <a:ext cx="8512204" cy="2882840"/>
          </a:xfrm>
          <a:prstGeom prst="rect">
            <a:avLst/>
          </a:prstGeom>
        </p:spPr>
        <p:txBody>
          <a:bodyPr wrap="square">
            <a:spAutoFit/>
          </a:bodyPr>
          <a:lstStyle/>
          <a:p>
            <a:pPr algn="r"/>
            <a:r>
              <a:rPr kumimoji="0" lang="ru-RU" sz="2400" b="1" dirty="0" smtClean="0">
                <a:solidFill>
                  <a:srgbClr val="000066"/>
                </a:solidFill>
              </a:rPr>
              <a:t>                                  </a:t>
            </a:r>
            <a:r>
              <a:rPr kumimoji="0" lang="ru-RU" b="1" dirty="0" smtClean="0">
                <a:solidFill>
                  <a:srgbClr val="000066"/>
                </a:solidFill>
                <a:latin typeface="Times New Roman" pitchFamily="18" charset="0"/>
                <a:cs typeface="Times New Roman" pitchFamily="18" charset="0"/>
              </a:rPr>
              <a:t>СОЛИ </a:t>
            </a:r>
            <a:r>
              <a:rPr kumimoji="0" lang="ru-RU" b="1" dirty="0">
                <a:solidFill>
                  <a:srgbClr val="000066"/>
                </a:solidFill>
                <a:latin typeface="Times New Roman" pitchFamily="18" charset="0"/>
                <a:cs typeface="Times New Roman" pitchFamily="18" charset="0"/>
              </a:rPr>
              <a:t>АЛЮМИНИЯ ДЛЯ ОЧИСТКИ ВОДЫ </a:t>
            </a:r>
          </a:p>
          <a:p>
            <a:endParaRPr kumimoji="0" lang="en-US" dirty="0">
              <a:solidFill>
                <a:srgbClr val="000066"/>
              </a:solidFill>
            </a:endParaRPr>
          </a:p>
          <a:p>
            <a:pPr marL="742950" lvl="1" indent="-285750">
              <a:buFont typeface="Wingdings" pitchFamily="2" charset="2"/>
              <a:buChar char="§"/>
            </a:pPr>
            <a:r>
              <a:rPr kumimoji="0" lang="ru-RU" sz="2200" dirty="0">
                <a:solidFill>
                  <a:srgbClr val="000066"/>
                </a:solidFill>
              </a:rPr>
              <a:t>СУЛЬФАТ АЛЮМИНИЯ = СА	</a:t>
            </a:r>
            <a:r>
              <a:rPr kumimoji="0" lang="ru-RU" sz="2200" dirty="0" smtClean="0">
                <a:solidFill>
                  <a:srgbClr val="000066"/>
                </a:solidFill>
              </a:rPr>
              <a:t>            </a:t>
            </a:r>
            <a:r>
              <a:rPr kumimoji="0" lang="en-US" sz="2200" dirty="0" smtClean="0">
                <a:solidFill>
                  <a:srgbClr val="000066"/>
                </a:solidFill>
              </a:rPr>
              <a:t>Al</a:t>
            </a:r>
            <a:r>
              <a:rPr kumimoji="0" lang="en-US" sz="2200" baseline="-25000" dirty="0" smtClean="0">
                <a:solidFill>
                  <a:srgbClr val="000066"/>
                </a:solidFill>
              </a:rPr>
              <a:t>2</a:t>
            </a:r>
            <a:r>
              <a:rPr kumimoji="0" lang="en-US" sz="2200" dirty="0" smtClean="0">
                <a:solidFill>
                  <a:srgbClr val="000066"/>
                </a:solidFill>
              </a:rPr>
              <a:t>(SO</a:t>
            </a:r>
            <a:r>
              <a:rPr kumimoji="0" lang="en-US" sz="2200" baseline="-25000" dirty="0" smtClean="0">
                <a:solidFill>
                  <a:srgbClr val="000066"/>
                </a:solidFill>
              </a:rPr>
              <a:t>4</a:t>
            </a:r>
            <a:r>
              <a:rPr kumimoji="0" lang="en-US" sz="2200" dirty="0" smtClean="0">
                <a:solidFill>
                  <a:srgbClr val="000066"/>
                </a:solidFill>
              </a:rPr>
              <a:t>)</a:t>
            </a:r>
            <a:r>
              <a:rPr kumimoji="0" lang="en-US" sz="2200" baseline="-25000" dirty="0" smtClean="0">
                <a:solidFill>
                  <a:srgbClr val="000066"/>
                </a:solidFill>
              </a:rPr>
              <a:t>3</a:t>
            </a:r>
            <a:endParaRPr kumimoji="0" lang="en-US" sz="2200" dirty="0">
              <a:solidFill>
                <a:srgbClr val="000066"/>
              </a:solidFill>
            </a:endParaRPr>
          </a:p>
          <a:p>
            <a:pPr marL="742950" lvl="1" indent="-285750"/>
            <a:endParaRPr kumimoji="0" lang="en-US" sz="2200" baseline="-25000" dirty="0">
              <a:solidFill>
                <a:srgbClr val="000066"/>
              </a:solidFill>
            </a:endParaRPr>
          </a:p>
          <a:p>
            <a:pPr marL="742950" lvl="1" indent="-285750">
              <a:buFont typeface="Wingdings" pitchFamily="2" charset="2"/>
              <a:buChar char="§"/>
            </a:pPr>
            <a:r>
              <a:rPr kumimoji="0" lang="ru-RU" sz="2200" dirty="0">
                <a:solidFill>
                  <a:srgbClr val="000066"/>
                </a:solidFill>
              </a:rPr>
              <a:t>ГИДРОКСОХЛОРИД АЛЮМИНИЯ 	</a:t>
            </a:r>
            <a:r>
              <a:rPr kumimoji="0" lang="en-US" sz="2200" dirty="0" smtClean="0">
                <a:solidFill>
                  <a:srgbClr val="000066"/>
                </a:solidFill>
              </a:rPr>
              <a:t>[</a:t>
            </a:r>
            <a:r>
              <a:rPr kumimoji="0" lang="en-US" sz="2200" dirty="0">
                <a:solidFill>
                  <a:srgbClr val="000066"/>
                </a:solidFill>
              </a:rPr>
              <a:t>Al(OH)</a:t>
            </a:r>
            <a:r>
              <a:rPr kumimoji="0" lang="en-US" sz="2200" baseline="-25000" dirty="0" err="1">
                <a:solidFill>
                  <a:srgbClr val="000066"/>
                </a:solidFill>
              </a:rPr>
              <a:t>x</a:t>
            </a:r>
            <a:r>
              <a:rPr kumimoji="0" lang="en-US" sz="2200" dirty="0" err="1">
                <a:solidFill>
                  <a:srgbClr val="000066"/>
                </a:solidFill>
              </a:rPr>
              <a:t>Cl</a:t>
            </a:r>
            <a:r>
              <a:rPr kumimoji="0" lang="en-US" sz="2200" baseline="-25000" dirty="0" err="1">
                <a:solidFill>
                  <a:srgbClr val="000066"/>
                </a:solidFill>
              </a:rPr>
              <a:t>y</a:t>
            </a:r>
            <a:r>
              <a:rPr kumimoji="0" lang="en-US" sz="2200" dirty="0">
                <a:solidFill>
                  <a:srgbClr val="000066"/>
                </a:solidFill>
              </a:rPr>
              <a:t>]</a:t>
            </a:r>
            <a:r>
              <a:rPr kumimoji="0" lang="en-US" sz="2200" baseline="-25000" dirty="0">
                <a:solidFill>
                  <a:srgbClr val="000066"/>
                </a:solidFill>
              </a:rPr>
              <a:t>n</a:t>
            </a:r>
            <a:endParaRPr kumimoji="0" lang="ru-RU" sz="2200" baseline="-25000" dirty="0">
              <a:solidFill>
                <a:srgbClr val="000066"/>
              </a:solidFill>
            </a:endParaRPr>
          </a:p>
          <a:p>
            <a:pPr marL="742950" lvl="1" indent="-285750"/>
            <a:endParaRPr kumimoji="0" lang="ru-RU" sz="2200" baseline="-25000" dirty="0">
              <a:solidFill>
                <a:srgbClr val="000066"/>
              </a:solidFill>
            </a:endParaRPr>
          </a:p>
          <a:p>
            <a:pPr marL="742950" lvl="1" indent="-285750">
              <a:buFont typeface="Wingdings" pitchFamily="2" charset="2"/>
              <a:buChar char="§"/>
            </a:pPr>
            <a:r>
              <a:rPr kumimoji="0" lang="ru-RU" sz="2200" dirty="0">
                <a:solidFill>
                  <a:srgbClr val="000066"/>
                </a:solidFill>
              </a:rPr>
              <a:t>ХЛОРИД АЛЮМИНИЯ</a:t>
            </a:r>
            <a:r>
              <a:rPr kumimoji="0" lang="en-US" sz="2200" dirty="0">
                <a:solidFill>
                  <a:srgbClr val="000066"/>
                </a:solidFill>
              </a:rPr>
              <a:t>	</a:t>
            </a:r>
            <a:r>
              <a:rPr kumimoji="0" lang="ru-RU" sz="2200" dirty="0">
                <a:solidFill>
                  <a:srgbClr val="000066"/>
                </a:solidFill>
              </a:rPr>
              <a:t>	</a:t>
            </a:r>
            <a:r>
              <a:rPr kumimoji="0" lang="en-US" sz="2200" dirty="0" smtClean="0">
                <a:solidFill>
                  <a:srgbClr val="000066"/>
                </a:solidFill>
              </a:rPr>
              <a:t>AlCl</a:t>
            </a:r>
            <a:r>
              <a:rPr kumimoji="0" lang="en-US" sz="2200" baseline="-25000" dirty="0" smtClean="0">
                <a:solidFill>
                  <a:srgbClr val="000066"/>
                </a:solidFill>
              </a:rPr>
              <a:t>3</a:t>
            </a:r>
            <a:endParaRPr kumimoji="0" lang="ru-RU" sz="2200" baseline="-25000" dirty="0">
              <a:solidFill>
                <a:srgbClr val="000066"/>
              </a:solidFill>
            </a:endParaRPr>
          </a:p>
          <a:p>
            <a:pPr marL="742950" lvl="1" indent="-285750">
              <a:buFont typeface="Wingdings" pitchFamily="2" charset="2"/>
              <a:buChar char="§"/>
            </a:pPr>
            <a:r>
              <a:rPr kumimoji="0" lang="ru-RU" sz="2200" dirty="0" smtClean="0">
                <a:solidFill>
                  <a:srgbClr val="000066"/>
                </a:solidFill>
              </a:rPr>
              <a:t>АЛЮМИНАТ </a:t>
            </a:r>
            <a:r>
              <a:rPr kumimoji="0" lang="ru-RU" sz="2200" dirty="0">
                <a:solidFill>
                  <a:srgbClr val="000066"/>
                </a:solidFill>
              </a:rPr>
              <a:t>НАТРИЯ			</a:t>
            </a:r>
            <a:r>
              <a:rPr kumimoji="0" lang="en-US" sz="2200" dirty="0">
                <a:solidFill>
                  <a:srgbClr val="000066"/>
                </a:solidFill>
              </a:rPr>
              <a:t>Na[Al(OH)</a:t>
            </a:r>
            <a:r>
              <a:rPr kumimoji="0" lang="en-US" sz="2200" baseline="-25000" dirty="0">
                <a:solidFill>
                  <a:srgbClr val="000066"/>
                </a:solidFill>
              </a:rPr>
              <a:t>4</a:t>
            </a:r>
            <a:r>
              <a:rPr kumimoji="0" lang="en-US" sz="2200" dirty="0" smtClean="0">
                <a:solidFill>
                  <a:srgbClr val="000066"/>
                </a:solidFill>
              </a:rPr>
              <a:t>]</a:t>
            </a:r>
            <a:endParaRPr kumimoji="0" lang="ru-RU" sz="2200" dirty="0" smtClean="0">
              <a:solidFill>
                <a:srgbClr val="000066"/>
              </a:solidFill>
            </a:endParaRPr>
          </a:p>
          <a:p>
            <a:pPr marL="742950" lvl="1" indent="-285750">
              <a:buFont typeface="Wingdings" pitchFamily="2" charset="2"/>
              <a:buChar char="§"/>
            </a:pPr>
            <a:r>
              <a:rPr lang="ru-RU" sz="2200" dirty="0" smtClean="0">
                <a:solidFill>
                  <a:srgbClr val="000066"/>
                </a:solidFill>
              </a:rPr>
              <a:t>ПОЛИОКСИХЛОРИД АЛЮМИНИЯ</a:t>
            </a:r>
            <a:r>
              <a:rPr kumimoji="0" lang="ru-RU" sz="2200" dirty="0">
                <a:solidFill>
                  <a:srgbClr val="000066"/>
                </a:solidFill>
              </a:rPr>
              <a:t>	</a:t>
            </a:r>
          </a:p>
        </p:txBody>
      </p:sp>
      <p:graphicFrame>
        <p:nvGraphicFramePr>
          <p:cNvPr id="12" name="Диаграмма 11"/>
          <p:cNvGraphicFramePr>
            <a:graphicFrameLocks/>
          </p:cNvGraphicFramePr>
          <p:nvPr/>
        </p:nvGraphicFramePr>
        <p:xfrm>
          <a:off x="1399117" y="3761556"/>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Диаграмма 12"/>
          <p:cNvGraphicFramePr>
            <a:graphicFrameLocks/>
          </p:cNvGraphicFramePr>
          <p:nvPr/>
        </p:nvGraphicFramePr>
        <p:xfrm>
          <a:off x="-714699" y="3761556"/>
          <a:ext cx="4572000"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Диаграмма 13"/>
          <p:cNvGraphicFramePr>
            <a:graphicFrameLocks/>
          </p:cNvGraphicFramePr>
          <p:nvPr/>
        </p:nvGraphicFramePr>
        <p:xfrm>
          <a:off x="3625850" y="3814712"/>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Диаграмма 14"/>
          <p:cNvGraphicFramePr>
            <a:graphicFrameLocks/>
          </p:cNvGraphicFramePr>
          <p:nvPr/>
        </p:nvGraphicFramePr>
        <p:xfrm>
          <a:off x="5767917" y="3761556"/>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6" name="TextBox 15"/>
          <p:cNvSpPr txBox="1"/>
          <p:nvPr/>
        </p:nvSpPr>
        <p:spPr>
          <a:xfrm>
            <a:off x="611560" y="3645024"/>
            <a:ext cx="7948638" cy="3698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ru-RU" b="1" dirty="0">
                <a:solidFill>
                  <a:srgbClr val="000066"/>
                </a:solidFill>
                <a:cs typeface="Arial" pitchFamily="34" charset="0"/>
              </a:rPr>
              <a:t>СОЛИ АЛЮМИНИЯ И ЖЕЛЕЗА ДЛЯ ПОДГОТОВКИ ПИТЬЕВОЙ ВОДЫ</a:t>
            </a:r>
          </a:p>
        </p:txBody>
      </p:sp>
      <p:sp>
        <p:nvSpPr>
          <p:cNvPr id="8" name="Прямоугольник 7"/>
          <p:cNvSpPr/>
          <p:nvPr/>
        </p:nvSpPr>
        <p:spPr>
          <a:xfrm>
            <a:off x="5940152" y="2996952"/>
            <a:ext cx="1863011" cy="430887"/>
          </a:xfrm>
          <a:prstGeom prst="rect">
            <a:avLst/>
          </a:prstGeom>
        </p:spPr>
        <p:txBody>
          <a:bodyPr wrap="none">
            <a:spAutoFit/>
          </a:bodyPr>
          <a:lstStyle/>
          <a:p>
            <a:r>
              <a:rPr lang="en-US" sz="2200" dirty="0" smtClean="0">
                <a:solidFill>
                  <a:srgbClr val="000066"/>
                </a:solidFill>
              </a:rPr>
              <a:t>Al</a:t>
            </a:r>
            <a:r>
              <a:rPr lang="en-US" sz="2200" baseline="-25000" dirty="0" smtClean="0">
                <a:solidFill>
                  <a:srgbClr val="000066"/>
                </a:solidFill>
              </a:rPr>
              <a:t>2</a:t>
            </a:r>
            <a:r>
              <a:rPr lang="en-US" sz="2200" dirty="0" smtClean="0">
                <a:solidFill>
                  <a:srgbClr val="000066"/>
                </a:solidFill>
              </a:rPr>
              <a:t>(OH)</a:t>
            </a:r>
            <a:r>
              <a:rPr lang="en-US" sz="2200" baseline="-25000" dirty="0" smtClean="0">
                <a:solidFill>
                  <a:srgbClr val="000066"/>
                </a:solidFill>
              </a:rPr>
              <a:t>n</a:t>
            </a:r>
            <a:r>
              <a:rPr lang="en-US" sz="2200" dirty="0" smtClean="0">
                <a:solidFill>
                  <a:srgbClr val="000066"/>
                </a:solidFill>
              </a:rPr>
              <a:t>Cl</a:t>
            </a:r>
            <a:r>
              <a:rPr lang="en-US" sz="2200" baseline="-25000" dirty="0" smtClean="0">
                <a:solidFill>
                  <a:srgbClr val="000066"/>
                </a:solidFill>
              </a:rPr>
              <a:t>6-n</a:t>
            </a:r>
            <a:endParaRPr lang="ru-RU" sz="2200" baseline="-25000" dirty="0">
              <a:solidFill>
                <a:srgbClr val="000066"/>
              </a:solidFill>
            </a:endParaRPr>
          </a:p>
        </p:txBody>
      </p:sp>
      <p:pic>
        <p:nvPicPr>
          <p:cNvPr id="9" name="Picture 4" descr="http://im3-tub-ru.yandex.net/i?id=71901504-41-72&amp;n=21"/>
          <p:cNvPicPr>
            <a:picLocks noChangeAspect="1" noChangeArrowheads="1"/>
          </p:cNvPicPr>
          <p:nvPr/>
        </p:nvPicPr>
        <p:blipFill>
          <a:blip r:embed="rId6" cstate="print"/>
          <a:srcRect/>
          <a:stretch>
            <a:fillRect/>
          </a:stretch>
        </p:blipFill>
        <p:spPr bwMode="auto">
          <a:xfrm>
            <a:off x="7618413" y="6592888"/>
            <a:ext cx="1525587" cy="265112"/>
          </a:xfrm>
          <a:prstGeom prst="rect">
            <a:avLst/>
          </a:prstGeom>
          <a:noFill/>
          <a:ln w="9525">
            <a:noFill/>
            <a:miter lim="800000"/>
            <a:headEnd/>
            <a:tailEnd/>
          </a:ln>
        </p:spPr>
      </p:pic>
      <p:sp>
        <p:nvSpPr>
          <p:cNvPr id="10"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15</a:t>
            </a:fld>
            <a:endParaRPr lang="ru-RU" dirty="0"/>
          </a:p>
        </p:txBody>
      </p:sp>
      <p:sp>
        <p:nvSpPr>
          <p:cNvPr id="11" name="Дата 9"/>
          <p:cNvSpPr>
            <a:spLocks noGrp="1"/>
          </p:cNvSpPr>
          <p:nvPr>
            <p:ph type="dt" sz="quarter" idx="10"/>
          </p:nvPr>
        </p:nvSpPr>
        <p:spPr>
          <a:xfrm>
            <a:off x="-71470" y="6596088"/>
            <a:ext cx="2133600" cy="476250"/>
          </a:xfrm>
        </p:spPr>
        <p:txBody>
          <a:bodyPr/>
          <a:lstStyle/>
          <a:p>
            <a:pPr>
              <a:defRPr/>
            </a:pPr>
            <a:fld id="{28D5CF50-9330-4906-AF72-9C323EAC5A34}" type="datetime1">
              <a:rPr lang="ru-RU"/>
              <a:pPr>
                <a:defRPr/>
              </a:pPr>
              <a:t>10.03.2016</a:t>
            </a:fld>
            <a:endParaRPr lang="ru-RU" dirty="0"/>
          </a:p>
        </p:txBody>
      </p:sp>
      <p:pic>
        <p:nvPicPr>
          <p:cNvPr id="17" name="Picture 2" descr="P:\6 РАВВ\logo.jpg"/>
          <p:cNvPicPr>
            <a:picLocks noChangeAspect="1" noChangeArrowheads="1"/>
          </p:cNvPicPr>
          <p:nvPr/>
        </p:nvPicPr>
        <p:blipFill>
          <a:blip r:embed="rId7"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3"/>
          <p:cNvSpPr txBox="1">
            <a:spLocks noChangeArrowheads="1"/>
          </p:cNvSpPr>
          <p:nvPr/>
        </p:nvSpPr>
        <p:spPr bwMode="auto">
          <a:xfrm>
            <a:off x="5357818" y="214290"/>
            <a:ext cx="3584123" cy="461665"/>
          </a:xfrm>
          <a:prstGeom prst="rect">
            <a:avLst/>
          </a:prstGeom>
          <a:noFill/>
          <a:ln w="9525">
            <a:noFill/>
            <a:miter lim="800000"/>
            <a:headEnd/>
            <a:tailEnd/>
          </a:ln>
        </p:spPr>
        <p:txBody>
          <a:bodyPr wrap="none">
            <a:spAutoFit/>
          </a:bodyPr>
          <a:lstStyle/>
          <a:p>
            <a:r>
              <a:rPr kumimoji="0" lang="ru-RU" sz="2400" b="1" dirty="0">
                <a:solidFill>
                  <a:srgbClr val="000066"/>
                </a:solidFill>
              </a:rPr>
              <a:t>РЫНОК СА В РОССИИ</a:t>
            </a:r>
          </a:p>
        </p:txBody>
      </p:sp>
      <p:grpSp>
        <p:nvGrpSpPr>
          <p:cNvPr id="2" name="Группа 17"/>
          <p:cNvGrpSpPr>
            <a:grpSpLocks/>
          </p:cNvGrpSpPr>
          <p:nvPr/>
        </p:nvGrpSpPr>
        <p:grpSpPr bwMode="auto">
          <a:xfrm>
            <a:off x="3507358" y="661988"/>
            <a:ext cx="1136650" cy="1052512"/>
            <a:chOff x="311597" y="662601"/>
            <a:chExt cx="1136762" cy="1051146"/>
          </a:xfrm>
        </p:grpSpPr>
        <p:sp>
          <p:nvSpPr>
            <p:cNvPr id="16" name="Овал 15"/>
            <p:cNvSpPr>
              <a:spLocks noChangeArrowheads="1"/>
            </p:cNvSpPr>
            <p:nvPr/>
          </p:nvSpPr>
          <p:spPr bwMode="auto">
            <a:xfrm>
              <a:off x="311597" y="662601"/>
              <a:ext cx="1136762" cy="1051146"/>
            </a:xfrm>
            <a:prstGeom prst="ellipse">
              <a:avLst/>
            </a:prstGeom>
            <a:solidFill>
              <a:srgbClr val="558ED5"/>
            </a:solidFill>
            <a:ln w="9525">
              <a:noFill/>
              <a:round/>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kumimoji="0" lang="ru-RU" dirty="0">
                <a:solidFill>
                  <a:schemeClr val="lt1"/>
                </a:solidFill>
                <a:latin typeface="+mn-lt"/>
                <a:cs typeface="+mn-cs"/>
              </a:endParaRPr>
            </a:p>
          </p:txBody>
        </p:sp>
        <p:sp>
          <p:nvSpPr>
            <p:cNvPr id="18448" name="TextBox 16"/>
            <p:cNvSpPr txBox="1">
              <a:spLocks noChangeArrowheads="1"/>
            </p:cNvSpPr>
            <p:nvPr/>
          </p:nvSpPr>
          <p:spPr bwMode="auto">
            <a:xfrm>
              <a:off x="490363" y="731772"/>
              <a:ext cx="936825" cy="830997"/>
            </a:xfrm>
            <a:prstGeom prst="rect">
              <a:avLst/>
            </a:prstGeom>
            <a:noFill/>
            <a:ln w="9525">
              <a:noFill/>
              <a:miter lim="800000"/>
              <a:headEnd/>
              <a:tailEnd/>
            </a:ln>
          </p:spPr>
          <p:txBody>
            <a:bodyPr wrap="none">
              <a:spAutoFit/>
            </a:bodyPr>
            <a:lstStyle/>
            <a:p>
              <a:r>
                <a:rPr kumimoji="0" lang="ru-RU" sz="2400" b="1" dirty="0">
                  <a:solidFill>
                    <a:schemeClr val="bg1"/>
                  </a:solidFill>
                </a:rPr>
                <a:t> 384</a:t>
              </a:r>
            </a:p>
            <a:p>
              <a:r>
                <a:rPr kumimoji="0" lang="ru-RU" sz="2400" b="1" dirty="0">
                  <a:solidFill>
                    <a:schemeClr val="bg1"/>
                  </a:solidFill>
                </a:rPr>
                <a:t>тыс.т.</a:t>
              </a:r>
            </a:p>
          </p:txBody>
        </p:sp>
      </p:grpSp>
      <p:grpSp>
        <p:nvGrpSpPr>
          <p:cNvPr id="4" name="Группа 2"/>
          <p:cNvGrpSpPr>
            <a:grpSpLocks/>
          </p:cNvGrpSpPr>
          <p:nvPr/>
        </p:nvGrpSpPr>
        <p:grpSpPr bwMode="auto">
          <a:xfrm>
            <a:off x="260350" y="2111375"/>
            <a:ext cx="4359275" cy="2789238"/>
            <a:chOff x="4430248" y="1852613"/>
            <a:chExt cx="4359832" cy="2456134"/>
          </a:xfrm>
        </p:grpSpPr>
        <p:sp>
          <p:nvSpPr>
            <p:cNvPr id="18443" name="TextBox 29"/>
            <p:cNvSpPr txBox="1">
              <a:spLocks noChangeArrowheads="1"/>
            </p:cNvSpPr>
            <p:nvPr/>
          </p:nvSpPr>
          <p:spPr bwMode="auto">
            <a:xfrm>
              <a:off x="4714875" y="1852613"/>
              <a:ext cx="3170208" cy="325225"/>
            </a:xfrm>
            <a:prstGeom prst="rect">
              <a:avLst/>
            </a:prstGeom>
            <a:solidFill>
              <a:srgbClr val="4F81BD"/>
            </a:solidFill>
            <a:ln w="9525">
              <a:noFill/>
              <a:miter lim="800000"/>
              <a:headEnd/>
              <a:tailEnd/>
            </a:ln>
          </p:spPr>
          <p:txBody>
            <a:bodyPr wrap="square">
              <a:spAutoFit/>
            </a:bodyPr>
            <a:lstStyle/>
            <a:p>
              <a:r>
                <a:rPr kumimoji="0" lang="ru-RU" b="1" dirty="0">
                  <a:solidFill>
                    <a:srgbClr val="FFFFFF"/>
                  </a:solidFill>
                </a:rPr>
                <a:t>ИМПОРТ СА В РФ, тыс.т.</a:t>
              </a:r>
            </a:p>
          </p:txBody>
        </p:sp>
        <p:graphicFrame>
          <p:nvGraphicFramePr>
            <p:cNvPr id="39" name="Диаграмма 38"/>
            <p:cNvGraphicFramePr>
              <a:graphicFrameLocks/>
            </p:cNvGraphicFramePr>
            <p:nvPr/>
          </p:nvGraphicFramePr>
          <p:xfrm>
            <a:off x="4430248" y="2222501"/>
            <a:ext cx="4359832" cy="2086246"/>
          </p:xfrm>
          <a:graphic>
            <a:graphicData uri="http://schemas.openxmlformats.org/drawingml/2006/chart">
              <c:chart xmlns:c="http://schemas.openxmlformats.org/drawingml/2006/chart" xmlns:r="http://schemas.openxmlformats.org/officeDocument/2006/relationships" r:id="rId2"/>
            </a:graphicData>
          </a:graphic>
        </p:graphicFrame>
      </p:grpSp>
      <p:sp>
        <p:nvSpPr>
          <p:cNvPr id="18438" name="Прямоугольник 40"/>
          <p:cNvSpPr>
            <a:spLocks noChangeArrowheads="1"/>
          </p:cNvSpPr>
          <p:nvPr/>
        </p:nvSpPr>
        <p:spPr bwMode="auto">
          <a:xfrm>
            <a:off x="6804248" y="620688"/>
            <a:ext cx="1954212" cy="215900"/>
          </a:xfrm>
          <a:prstGeom prst="rect">
            <a:avLst/>
          </a:prstGeom>
          <a:noFill/>
          <a:ln w="9525">
            <a:noFill/>
            <a:miter lim="800000"/>
            <a:headEnd/>
            <a:tailEnd/>
          </a:ln>
        </p:spPr>
        <p:txBody>
          <a:bodyPr wrap="none">
            <a:spAutoFit/>
          </a:bodyPr>
          <a:lstStyle/>
          <a:p>
            <a:r>
              <a:rPr kumimoji="0" lang="ru-RU" sz="800"/>
              <a:t>Источник: исследование рынка НПО ЗХР</a:t>
            </a:r>
          </a:p>
        </p:txBody>
      </p:sp>
      <p:sp>
        <p:nvSpPr>
          <p:cNvPr id="18439" name="TextBox 39"/>
          <p:cNvSpPr txBox="1">
            <a:spLocks noChangeArrowheads="1"/>
          </p:cNvSpPr>
          <p:nvPr/>
        </p:nvSpPr>
        <p:spPr bwMode="auto">
          <a:xfrm>
            <a:off x="4714874" y="2093913"/>
            <a:ext cx="3071835" cy="369887"/>
          </a:xfrm>
          <a:prstGeom prst="rect">
            <a:avLst/>
          </a:prstGeom>
          <a:solidFill>
            <a:srgbClr val="4F81BD"/>
          </a:solidFill>
          <a:ln w="9525">
            <a:noFill/>
            <a:miter lim="800000"/>
            <a:headEnd/>
            <a:tailEnd/>
          </a:ln>
        </p:spPr>
        <p:txBody>
          <a:bodyPr wrap="square">
            <a:spAutoFit/>
          </a:bodyPr>
          <a:lstStyle/>
          <a:p>
            <a:r>
              <a:rPr kumimoji="0" lang="ru-RU" b="1" dirty="0">
                <a:solidFill>
                  <a:srgbClr val="FFFFFF"/>
                </a:solidFill>
              </a:rPr>
              <a:t>ЭКСПОРТЕРЫ СА В РФ</a:t>
            </a:r>
          </a:p>
        </p:txBody>
      </p:sp>
      <p:graphicFrame>
        <p:nvGraphicFramePr>
          <p:cNvPr id="42" name="Диаграмма 41"/>
          <p:cNvGraphicFramePr>
            <a:graphicFrameLocks/>
          </p:cNvGraphicFramePr>
          <p:nvPr/>
        </p:nvGraphicFramePr>
        <p:xfrm>
          <a:off x="3311525" y="2209274"/>
          <a:ext cx="6103407" cy="4383614"/>
        </p:xfrm>
        <a:graphic>
          <a:graphicData uri="http://schemas.openxmlformats.org/drawingml/2006/chart">
            <c:chart xmlns:c="http://schemas.openxmlformats.org/drawingml/2006/chart" xmlns:r="http://schemas.openxmlformats.org/officeDocument/2006/relationships" r:id="rId3"/>
          </a:graphicData>
        </a:graphic>
      </p:graphicFrame>
      <p:sp>
        <p:nvSpPr>
          <p:cNvPr id="18441" name="TextBox 7"/>
          <p:cNvSpPr txBox="1">
            <a:spLocks noChangeArrowheads="1"/>
          </p:cNvSpPr>
          <p:nvPr/>
        </p:nvSpPr>
        <p:spPr bwMode="auto">
          <a:xfrm>
            <a:off x="311150" y="4900613"/>
            <a:ext cx="4403725" cy="1476375"/>
          </a:xfrm>
          <a:prstGeom prst="rect">
            <a:avLst/>
          </a:prstGeom>
          <a:noFill/>
          <a:ln w="9525">
            <a:noFill/>
            <a:miter lim="800000"/>
            <a:headEnd/>
            <a:tailEnd/>
          </a:ln>
        </p:spPr>
        <p:txBody>
          <a:bodyPr>
            <a:spAutoFit/>
          </a:bodyPr>
          <a:lstStyle/>
          <a:p>
            <a:r>
              <a:rPr kumimoji="0" lang="ru-RU" b="1" dirty="0">
                <a:solidFill>
                  <a:schemeClr val="tx2"/>
                </a:solidFill>
                <a:latin typeface="Arial" pitchFamily="34" charset="0"/>
              </a:rPr>
              <a:t>ОБЪЕМ ИМПОРТА  СА – </a:t>
            </a:r>
          </a:p>
          <a:p>
            <a:r>
              <a:rPr kumimoji="0" lang="ru-RU" b="1" dirty="0">
                <a:solidFill>
                  <a:schemeClr val="tx2"/>
                </a:solidFill>
                <a:latin typeface="Arial" pitchFamily="34" charset="0"/>
              </a:rPr>
              <a:t>1% ОТ ОБЩЕГО ОБЪЕМА ПОТРЕБЛЕНИЯ </a:t>
            </a:r>
          </a:p>
          <a:p>
            <a:endParaRPr kumimoji="0" lang="ru-RU" b="1" dirty="0">
              <a:solidFill>
                <a:schemeClr val="tx2"/>
              </a:solidFill>
              <a:latin typeface="Arial" pitchFamily="34" charset="0"/>
            </a:endParaRPr>
          </a:p>
          <a:p>
            <a:endParaRPr kumimoji="0" lang="ru-RU" b="1" dirty="0">
              <a:solidFill>
                <a:schemeClr val="tx2"/>
              </a:solidFill>
              <a:latin typeface="Arial" pitchFamily="34" charset="0"/>
            </a:endParaRPr>
          </a:p>
        </p:txBody>
      </p:sp>
      <p:sp>
        <p:nvSpPr>
          <p:cNvPr id="18442" name="TextBox 21"/>
          <p:cNvSpPr txBox="1">
            <a:spLocks noChangeArrowheads="1"/>
          </p:cNvSpPr>
          <p:nvPr/>
        </p:nvSpPr>
        <p:spPr bwMode="auto">
          <a:xfrm>
            <a:off x="1450975" y="915988"/>
            <a:ext cx="6931025" cy="646112"/>
          </a:xfrm>
          <a:prstGeom prst="rect">
            <a:avLst/>
          </a:prstGeom>
          <a:noFill/>
          <a:ln w="9525">
            <a:noFill/>
            <a:miter lim="800000"/>
            <a:headEnd/>
            <a:tailEnd/>
          </a:ln>
        </p:spPr>
        <p:txBody>
          <a:bodyPr>
            <a:spAutoFit/>
          </a:bodyPr>
          <a:lstStyle/>
          <a:p>
            <a:pPr algn="r"/>
            <a:r>
              <a:rPr kumimoji="0" lang="ru-RU" sz="2200"/>
              <a:t>ОБЪЕМ РЫНКА СА В 2014  </a:t>
            </a:r>
          </a:p>
          <a:p>
            <a:pPr algn="r"/>
            <a:r>
              <a:rPr kumimoji="0" lang="ru-RU" sz="1400"/>
              <a:t>(в пересчете на твердый СА 15% по Al</a:t>
            </a:r>
            <a:r>
              <a:rPr kumimoji="0" lang="ru-RU" sz="1400" baseline="-25000"/>
              <a:t>2</a:t>
            </a:r>
            <a:r>
              <a:rPr kumimoji="0" lang="ru-RU" sz="1400"/>
              <a:t>O</a:t>
            </a:r>
            <a:r>
              <a:rPr kumimoji="0" lang="ru-RU" sz="1400" baseline="-25000"/>
              <a:t>3</a:t>
            </a:r>
            <a:r>
              <a:rPr kumimoji="0" lang="ru-RU" sz="1400"/>
              <a:t>) </a:t>
            </a:r>
          </a:p>
        </p:txBody>
      </p:sp>
      <p:pic>
        <p:nvPicPr>
          <p:cNvPr id="14" name="Picture 4" descr="http://im3-tub-ru.yandex.net/i?id=71901504-41-72&amp;n=21"/>
          <p:cNvPicPr>
            <a:picLocks noChangeAspect="1" noChangeArrowheads="1"/>
          </p:cNvPicPr>
          <p:nvPr/>
        </p:nvPicPr>
        <p:blipFill>
          <a:blip r:embed="rId4" cstate="print"/>
          <a:srcRect/>
          <a:stretch>
            <a:fillRect/>
          </a:stretch>
        </p:blipFill>
        <p:spPr bwMode="auto">
          <a:xfrm>
            <a:off x="7618413" y="6592888"/>
            <a:ext cx="1525587" cy="265112"/>
          </a:xfrm>
          <a:prstGeom prst="rect">
            <a:avLst/>
          </a:prstGeom>
          <a:noFill/>
          <a:ln w="9525">
            <a:noFill/>
            <a:miter lim="800000"/>
            <a:headEnd/>
            <a:tailEnd/>
          </a:ln>
        </p:spPr>
      </p:pic>
      <p:sp>
        <p:nvSpPr>
          <p:cNvPr id="15"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16</a:t>
            </a:fld>
            <a:endParaRPr lang="ru-RU" dirty="0"/>
          </a:p>
        </p:txBody>
      </p:sp>
      <p:sp>
        <p:nvSpPr>
          <p:cNvPr id="17" name="Дата 9"/>
          <p:cNvSpPr>
            <a:spLocks noGrp="1"/>
          </p:cNvSpPr>
          <p:nvPr>
            <p:ph type="dt" sz="quarter" idx="10"/>
          </p:nvPr>
        </p:nvSpPr>
        <p:spPr>
          <a:xfrm>
            <a:off x="-71470" y="6596088"/>
            <a:ext cx="2133600" cy="476250"/>
          </a:xfrm>
        </p:spPr>
        <p:txBody>
          <a:bodyPr/>
          <a:lstStyle/>
          <a:p>
            <a:pPr>
              <a:defRPr/>
            </a:pPr>
            <a:fld id="{28D5CF50-9330-4906-AF72-9C323EAC5A34}" type="datetime1">
              <a:rPr lang="ru-RU"/>
              <a:pPr>
                <a:defRPr/>
              </a:pPr>
              <a:t>10.03.2016</a:t>
            </a:fld>
            <a:endParaRPr lang="ru-RU" dirty="0"/>
          </a:p>
        </p:txBody>
      </p:sp>
      <p:pic>
        <p:nvPicPr>
          <p:cNvPr id="18" name="Picture 2" descr="P:\6 РАВВ\logo.jpg"/>
          <p:cNvPicPr>
            <a:picLocks noChangeAspect="1" noChangeArrowheads="1"/>
          </p:cNvPicPr>
          <p:nvPr/>
        </p:nvPicPr>
        <p:blipFill>
          <a:blip r:embed="rId5"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utoShape 6"/>
          <p:cNvSpPr>
            <a:spLocks noChangeArrowheads="1"/>
          </p:cNvSpPr>
          <p:nvPr/>
        </p:nvSpPr>
        <p:spPr bwMode="auto">
          <a:xfrm>
            <a:off x="5795963" y="3573314"/>
            <a:ext cx="2879725" cy="1439862"/>
          </a:xfrm>
          <a:prstGeom prst="roundRect">
            <a:avLst>
              <a:gd name="adj" fmla="val 16667"/>
            </a:avLst>
          </a:prstGeom>
          <a:noFill/>
          <a:ln w="38100">
            <a:solidFill>
              <a:schemeClr val="tx1"/>
            </a:solidFill>
            <a:round/>
            <a:headEnd/>
            <a:tailEnd/>
          </a:ln>
        </p:spPr>
        <p:txBody>
          <a:bodyPr wrap="none" anchor="ctr"/>
          <a:lstStyle/>
          <a:p>
            <a:endParaRPr lang="ru-RU" altLang="ru-RU" sz="1800">
              <a:solidFill>
                <a:schemeClr val="tx1"/>
              </a:solidFill>
              <a:latin typeface="Verdana" pitchFamily="34" charset="0"/>
            </a:endParaRPr>
          </a:p>
        </p:txBody>
      </p:sp>
      <p:sp>
        <p:nvSpPr>
          <p:cNvPr id="7" name="AutoShape 7"/>
          <p:cNvSpPr>
            <a:spLocks noChangeArrowheads="1"/>
          </p:cNvSpPr>
          <p:nvPr/>
        </p:nvSpPr>
        <p:spPr bwMode="auto">
          <a:xfrm>
            <a:off x="611188" y="3573314"/>
            <a:ext cx="2879725" cy="1439862"/>
          </a:xfrm>
          <a:prstGeom prst="roundRect">
            <a:avLst>
              <a:gd name="adj" fmla="val 16667"/>
            </a:avLst>
          </a:prstGeom>
          <a:noFill/>
          <a:ln w="38100">
            <a:solidFill>
              <a:schemeClr val="tx1"/>
            </a:solidFill>
            <a:round/>
            <a:headEnd/>
            <a:tailEnd/>
          </a:ln>
        </p:spPr>
        <p:txBody>
          <a:bodyPr wrap="none" anchor="ctr"/>
          <a:lstStyle/>
          <a:p>
            <a:endParaRPr lang="ru-RU" altLang="ru-RU" sz="1800">
              <a:solidFill>
                <a:schemeClr val="tx1"/>
              </a:solidFill>
              <a:latin typeface="Verdana" pitchFamily="34" charset="0"/>
            </a:endParaRPr>
          </a:p>
        </p:txBody>
      </p:sp>
      <p:sp>
        <p:nvSpPr>
          <p:cNvPr id="8" name="Text Box 8"/>
          <p:cNvSpPr txBox="1">
            <a:spLocks noChangeArrowheads="1"/>
          </p:cNvSpPr>
          <p:nvPr/>
        </p:nvSpPr>
        <p:spPr bwMode="auto">
          <a:xfrm>
            <a:off x="682625" y="3789214"/>
            <a:ext cx="2736850" cy="707886"/>
          </a:xfrm>
          <a:prstGeom prst="rect">
            <a:avLst/>
          </a:prstGeom>
          <a:noFill/>
          <a:ln w="9525">
            <a:noFill/>
            <a:miter lim="800000"/>
            <a:headEnd/>
            <a:tailEnd/>
          </a:ln>
        </p:spPr>
        <p:txBody>
          <a:bodyPr>
            <a:spAutoFit/>
          </a:bodyPr>
          <a:lstStyle/>
          <a:p>
            <a:pPr algn="ctr"/>
            <a:r>
              <a:rPr lang="ru-RU" altLang="ru-RU" sz="2000" b="1" dirty="0" smtClean="0">
                <a:solidFill>
                  <a:srgbClr val="333333"/>
                </a:solidFill>
                <a:latin typeface="Tahoma" pitchFamily="34" charset="0"/>
              </a:rPr>
              <a:t>Сопроводительная документация</a:t>
            </a:r>
            <a:endParaRPr lang="en-US" altLang="ru-RU" sz="2000" b="1" dirty="0">
              <a:solidFill>
                <a:srgbClr val="333333"/>
              </a:solidFill>
              <a:latin typeface="Tahoma" pitchFamily="34" charset="0"/>
            </a:endParaRPr>
          </a:p>
        </p:txBody>
      </p:sp>
      <p:sp>
        <p:nvSpPr>
          <p:cNvPr id="9" name="Freeform 9"/>
          <p:cNvSpPr>
            <a:spLocks/>
          </p:cNvSpPr>
          <p:nvPr/>
        </p:nvSpPr>
        <p:spPr bwMode="gray">
          <a:xfrm>
            <a:off x="3363913" y="3258989"/>
            <a:ext cx="903287"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accent2"/>
              </a:gs>
              <a:gs pos="100000">
                <a:schemeClr val="accent2">
                  <a:gamma/>
                  <a:tint val="63529"/>
                  <a:invGamma/>
                </a:schemeClr>
              </a:gs>
            </a:gsLst>
            <a:lin ang="0" scaled="1"/>
          </a:gradFill>
          <a:ln>
            <a:noFill/>
          </a:ln>
          <a:extLst/>
        </p:spPr>
        <p:txBody>
          <a:bodyPr/>
          <a:lstStyle/>
          <a:p>
            <a:pPr>
              <a:defRPr/>
            </a:pPr>
            <a:endParaRPr lang="ru-RU"/>
          </a:p>
        </p:txBody>
      </p:sp>
      <p:sp>
        <p:nvSpPr>
          <p:cNvPr id="10" name="AutoShape 10"/>
          <p:cNvSpPr>
            <a:spLocks noChangeAspect="1" noChangeArrowheads="1" noTextEdit="1"/>
          </p:cNvSpPr>
          <p:nvPr/>
        </p:nvSpPr>
        <p:spPr bwMode="gray">
          <a:xfrm flipH="1">
            <a:off x="5010150" y="3255814"/>
            <a:ext cx="909638" cy="1244600"/>
          </a:xfrm>
          <a:prstGeom prst="rect">
            <a:avLst/>
          </a:prstGeom>
          <a:noFill/>
          <a:ln w="9525">
            <a:noFill/>
            <a:miter lim="800000"/>
            <a:headEnd/>
            <a:tailEnd/>
          </a:ln>
        </p:spPr>
        <p:txBody>
          <a:bodyPr/>
          <a:lstStyle/>
          <a:p>
            <a:endParaRPr lang="ru-RU"/>
          </a:p>
        </p:txBody>
      </p:sp>
      <p:sp>
        <p:nvSpPr>
          <p:cNvPr id="11" name="Freeform 11"/>
          <p:cNvSpPr>
            <a:spLocks/>
          </p:cNvSpPr>
          <p:nvPr/>
        </p:nvSpPr>
        <p:spPr bwMode="gray">
          <a:xfrm flipH="1">
            <a:off x="5016500" y="3258989"/>
            <a:ext cx="903288" cy="1241425"/>
          </a:xfrm>
          <a:custGeom>
            <a:avLst/>
            <a:gdLst>
              <a:gd name="T0" fmla="*/ 580 w 580"/>
              <a:gd name="T1" fmla="*/ 0 h 798"/>
              <a:gd name="T2" fmla="*/ 578 w 580"/>
              <a:gd name="T3" fmla="*/ 90 h 798"/>
              <a:gd name="T4" fmla="*/ 568 w 580"/>
              <a:gd name="T5" fmla="*/ 174 h 798"/>
              <a:gd name="T6" fmla="*/ 552 w 580"/>
              <a:gd name="T7" fmla="*/ 252 h 798"/>
              <a:gd name="T8" fmla="*/ 526 w 580"/>
              <a:gd name="T9" fmla="*/ 324 h 798"/>
              <a:gd name="T10" fmla="*/ 494 w 580"/>
              <a:gd name="T11" fmla="*/ 390 h 798"/>
              <a:gd name="T12" fmla="*/ 452 w 580"/>
              <a:gd name="T13" fmla="*/ 450 h 798"/>
              <a:gd name="T14" fmla="*/ 402 w 580"/>
              <a:gd name="T15" fmla="*/ 508 h 798"/>
              <a:gd name="T16" fmla="*/ 342 w 580"/>
              <a:gd name="T17" fmla="*/ 560 h 798"/>
              <a:gd name="T18" fmla="*/ 270 w 580"/>
              <a:gd name="T19" fmla="*/ 610 h 798"/>
              <a:gd name="T20" fmla="*/ 188 w 580"/>
              <a:gd name="T21" fmla="*/ 656 h 798"/>
              <a:gd name="T22" fmla="*/ 188 w 580"/>
              <a:gd name="T23" fmla="*/ 798 h 798"/>
              <a:gd name="T24" fmla="*/ 0 w 580"/>
              <a:gd name="T25" fmla="*/ 514 h 798"/>
              <a:gd name="T26" fmla="*/ 188 w 580"/>
              <a:gd name="T27" fmla="*/ 230 h 798"/>
              <a:gd name="T28" fmla="*/ 188 w 580"/>
              <a:gd name="T29" fmla="*/ 372 h 798"/>
              <a:gd name="T30" fmla="*/ 224 w 580"/>
              <a:gd name="T31" fmla="*/ 368 h 798"/>
              <a:gd name="T32" fmla="*/ 264 w 580"/>
              <a:gd name="T33" fmla="*/ 356 h 798"/>
              <a:gd name="T34" fmla="*/ 306 w 580"/>
              <a:gd name="T35" fmla="*/ 336 h 798"/>
              <a:gd name="T36" fmla="*/ 348 w 580"/>
              <a:gd name="T37" fmla="*/ 310 h 798"/>
              <a:gd name="T38" fmla="*/ 392 w 580"/>
              <a:gd name="T39" fmla="*/ 280 h 798"/>
              <a:gd name="T40" fmla="*/ 432 w 580"/>
              <a:gd name="T41" fmla="*/ 246 h 798"/>
              <a:gd name="T42" fmla="*/ 472 w 580"/>
              <a:gd name="T43" fmla="*/ 208 h 798"/>
              <a:gd name="T44" fmla="*/ 506 w 580"/>
              <a:gd name="T45" fmla="*/ 166 h 798"/>
              <a:gd name="T46" fmla="*/ 536 w 580"/>
              <a:gd name="T47" fmla="*/ 124 h 798"/>
              <a:gd name="T48" fmla="*/ 558 w 580"/>
              <a:gd name="T49" fmla="*/ 82 h 798"/>
              <a:gd name="T50" fmla="*/ 574 w 580"/>
              <a:gd name="T51" fmla="*/ 40 h 798"/>
              <a:gd name="T52" fmla="*/ 578 w 580"/>
              <a:gd name="T53" fmla="*/ 0 h 798"/>
              <a:gd name="T54" fmla="*/ 580 w 580"/>
              <a:gd name="T55" fmla="*/ 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80" h="798">
                <a:moveTo>
                  <a:pt x="580" y="0"/>
                </a:moveTo>
                <a:lnTo>
                  <a:pt x="578" y="90"/>
                </a:lnTo>
                <a:lnTo>
                  <a:pt x="568" y="174"/>
                </a:lnTo>
                <a:lnTo>
                  <a:pt x="552" y="252"/>
                </a:lnTo>
                <a:lnTo>
                  <a:pt x="526" y="324"/>
                </a:lnTo>
                <a:lnTo>
                  <a:pt x="494" y="390"/>
                </a:lnTo>
                <a:lnTo>
                  <a:pt x="452" y="450"/>
                </a:lnTo>
                <a:lnTo>
                  <a:pt x="402" y="508"/>
                </a:lnTo>
                <a:lnTo>
                  <a:pt x="342" y="560"/>
                </a:lnTo>
                <a:lnTo>
                  <a:pt x="270" y="610"/>
                </a:lnTo>
                <a:lnTo>
                  <a:pt x="188" y="656"/>
                </a:lnTo>
                <a:lnTo>
                  <a:pt x="188" y="798"/>
                </a:lnTo>
                <a:lnTo>
                  <a:pt x="0" y="514"/>
                </a:lnTo>
                <a:lnTo>
                  <a:pt x="188" y="230"/>
                </a:lnTo>
                <a:lnTo>
                  <a:pt x="188" y="372"/>
                </a:lnTo>
                <a:lnTo>
                  <a:pt x="224" y="368"/>
                </a:lnTo>
                <a:lnTo>
                  <a:pt x="264" y="356"/>
                </a:lnTo>
                <a:lnTo>
                  <a:pt x="306" y="336"/>
                </a:lnTo>
                <a:lnTo>
                  <a:pt x="348" y="310"/>
                </a:lnTo>
                <a:lnTo>
                  <a:pt x="392" y="280"/>
                </a:lnTo>
                <a:lnTo>
                  <a:pt x="432" y="246"/>
                </a:lnTo>
                <a:lnTo>
                  <a:pt x="472" y="208"/>
                </a:lnTo>
                <a:lnTo>
                  <a:pt x="506" y="166"/>
                </a:lnTo>
                <a:lnTo>
                  <a:pt x="536" y="124"/>
                </a:lnTo>
                <a:lnTo>
                  <a:pt x="558" y="82"/>
                </a:lnTo>
                <a:lnTo>
                  <a:pt x="574" y="40"/>
                </a:lnTo>
                <a:lnTo>
                  <a:pt x="578" y="0"/>
                </a:lnTo>
                <a:lnTo>
                  <a:pt x="580" y="0"/>
                </a:lnTo>
                <a:close/>
              </a:path>
            </a:pathLst>
          </a:custGeom>
          <a:gradFill rotWithShape="1">
            <a:gsLst>
              <a:gs pos="0">
                <a:schemeClr val="hlink"/>
              </a:gs>
              <a:gs pos="100000">
                <a:schemeClr val="hlink">
                  <a:gamma/>
                  <a:tint val="31765"/>
                  <a:invGamma/>
                </a:schemeClr>
              </a:gs>
            </a:gsLst>
            <a:lin ang="0" scaled="1"/>
          </a:gradFill>
          <a:ln>
            <a:noFill/>
          </a:ln>
          <a:extLst/>
        </p:spPr>
        <p:txBody>
          <a:bodyPr/>
          <a:lstStyle/>
          <a:p>
            <a:pPr>
              <a:defRPr/>
            </a:pPr>
            <a:endParaRPr lang="ru-RU"/>
          </a:p>
        </p:txBody>
      </p:sp>
      <p:grpSp>
        <p:nvGrpSpPr>
          <p:cNvPr id="12" name="Group 12"/>
          <p:cNvGrpSpPr>
            <a:grpSpLocks/>
          </p:cNvGrpSpPr>
          <p:nvPr/>
        </p:nvGrpSpPr>
        <p:grpSpPr bwMode="auto">
          <a:xfrm>
            <a:off x="2697163" y="1415901"/>
            <a:ext cx="3889375" cy="1871663"/>
            <a:chOff x="1997" y="1314"/>
            <a:chExt cx="1889" cy="1009"/>
          </a:xfrm>
        </p:grpSpPr>
        <p:grpSp>
          <p:nvGrpSpPr>
            <p:cNvPr id="13" name="Group 13"/>
            <p:cNvGrpSpPr>
              <a:grpSpLocks/>
            </p:cNvGrpSpPr>
            <p:nvPr/>
          </p:nvGrpSpPr>
          <p:grpSpPr bwMode="auto">
            <a:xfrm>
              <a:off x="1997" y="1404"/>
              <a:ext cx="1889" cy="919"/>
              <a:chOff x="1973" y="1027"/>
              <a:chExt cx="1926" cy="937"/>
            </a:xfrm>
          </p:grpSpPr>
          <p:sp>
            <p:nvSpPr>
              <p:cNvPr id="18" name="Oval 14"/>
              <p:cNvSpPr>
                <a:spLocks noChangeArrowheads="1"/>
              </p:cNvSpPr>
              <p:nvPr/>
            </p:nvSpPr>
            <p:spPr bwMode="gray">
              <a:xfrm>
                <a:off x="1994" y="1057"/>
                <a:ext cx="1905" cy="907"/>
              </a:xfrm>
              <a:prstGeom prst="ellipse">
                <a:avLst/>
              </a:prstGeom>
              <a:gradFill rotWithShape="1">
                <a:gsLst>
                  <a:gs pos="0">
                    <a:schemeClr val="accent2"/>
                  </a:gs>
                  <a:gs pos="100000">
                    <a:schemeClr val="accent2">
                      <a:gamma/>
                      <a:shade val="48627"/>
                      <a:invGamma/>
                    </a:schemeClr>
                  </a:gs>
                </a:gsLst>
                <a:lin ang="2700000" scaled="1"/>
              </a:gradFill>
              <a:ln>
                <a:noFill/>
              </a:ln>
              <a:effectLst/>
              <a:extLst/>
            </p:spPr>
            <p:txBody>
              <a:bodyPr wrap="none" anchor="ctr"/>
              <a:lstStyle/>
              <a:p>
                <a:pPr>
                  <a:defRPr/>
                </a:pPr>
                <a:endParaRPr lang="ru-RU"/>
              </a:p>
            </p:txBody>
          </p:sp>
          <p:sp>
            <p:nvSpPr>
              <p:cNvPr id="19" name="Oval 15"/>
              <p:cNvSpPr>
                <a:spLocks noChangeArrowheads="1"/>
              </p:cNvSpPr>
              <p:nvPr/>
            </p:nvSpPr>
            <p:spPr bwMode="gray">
              <a:xfrm>
                <a:off x="1973" y="1027"/>
                <a:ext cx="1905" cy="907"/>
              </a:xfrm>
              <a:prstGeom prst="ellipse">
                <a:avLst/>
              </a:prstGeom>
              <a:gradFill rotWithShape="1">
                <a:gsLst>
                  <a:gs pos="0">
                    <a:schemeClr val="accent2">
                      <a:gamma/>
                      <a:tint val="44314"/>
                      <a:invGamma/>
                    </a:schemeClr>
                  </a:gs>
                  <a:gs pos="100000">
                    <a:schemeClr val="accent2"/>
                  </a:gs>
                </a:gsLst>
                <a:lin ang="2700000" scaled="1"/>
              </a:gradFill>
              <a:ln>
                <a:noFill/>
              </a:ln>
              <a:effectLst/>
              <a:extLst/>
            </p:spPr>
            <p:txBody>
              <a:bodyPr wrap="none" anchor="ctr"/>
              <a:lstStyle/>
              <a:p>
                <a:pPr>
                  <a:defRPr/>
                </a:pPr>
                <a:endParaRPr lang="ru-RU"/>
              </a:p>
            </p:txBody>
          </p:sp>
        </p:grpSp>
        <p:sp>
          <p:nvSpPr>
            <p:cNvPr id="14" name="Oval 16"/>
            <p:cNvSpPr>
              <a:spLocks noChangeArrowheads="1"/>
            </p:cNvSpPr>
            <p:nvPr/>
          </p:nvSpPr>
          <p:spPr bwMode="gray">
            <a:xfrm>
              <a:off x="2086" y="1314"/>
              <a:ext cx="1692" cy="845"/>
            </a:xfrm>
            <a:prstGeom prst="ellipse">
              <a:avLst/>
            </a:prstGeom>
            <a:gradFill rotWithShape="1">
              <a:gsLst>
                <a:gs pos="0">
                  <a:schemeClr val="accent1">
                    <a:gamma/>
                    <a:shade val="46275"/>
                    <a:invGamma/>
                  </a:schemeClr>
                </a:gs>
                <a:gs pos="100000">
                  <a:schemeClr val="accent1"/>
                </a:gs>
              </a:gsLst>
              <a:lin ang="2700000" scaled="1"/>
            </a:gradFill>
            <a:ln>
              <a:noFill/>
            </a:ln>
            <a:effectLst/>
            <a:extLst/>
          </p:spPr>
          <p:txBody>
            <a:bodyPr vert="eaVert" wrap="none" anchor="ctr"/>
            <a:lstStyle/>
            <a:p>
              <a:pPr>
                <a:defRPr/>
              </a:pPr>
              <a:endParaRPr lang="ru-RU"/>
            </a:p>
          </p:txBody>
        </p:sp>
        <p:sp>
          <p:nvSpPr>
            <p:cNvPr id="15" name="Oval 17"/>
            <p:cNvSpPr>
              <a:spLocks noChangeArrowheads="1"/>
            </p:cNvSpPr>
            <p:nvPr/>
          </p:nvSpPr>
          <p:spPr bwMode="gray">
            <a:xfrm>
              <a:off x="2108" y="1319"/>
              <a:ext cx="1650" cy="824"/>
            </a:xfrm>
            <a:prstGeom prst="ellipse">
              <a:avLst/>
            </a:prstGeom>
            <a:gradFill rotWithShape="1">
              <a:gsLst>
                <a:gs pos="0">
                  <a:schemeClr val="accent1">
                    <a:alpha val="0"/>
                  </a:schemeClr>
                </a:gs>
                <a:gs pos="100000">
                  <a:schemeClr val="accent1">
                    <a:gamma/>
                    <a:tint val="34902"/>
                    <a:invGamma/>
                  </a:schemeClr>
                </a:gs>
              </a:gsLst>
              <a:lin ang="2700000" scaled="1"/>
            </a:gradFill>
            <a:ln>
              <a:noFill/>
            </a:ln>
            <a:effectLst/>
            <a:extLst/>
          </p:spPr>
          <p:txBody>
            <a:bodyPr vert="eaVert" wrap="none" anchor="ctr"/>
            <a:lstStyle/>
            <a:p>
              <a:pPr>
                <a:defRPr/>
              </a:pPr>
              <a:endParaRPr lang="ru-RU"/>
            </a:p>
          </p:txBody>
        </p:sp>
        <p:sp>
          <p:nvSpPr>
            <p:cNvPr id="16" name="Oval 18"/>
            <p:cNvSpPr>
              <a:spLocks noChangeArrowheads="1"/>
            </p:cNvSpPr>
            <p:nvPr/>
          </p:nvSpPr>
          <p:spPr bwMode="gray">
            <a:xfrm>
              <a:off x="2125" y="1327"/>
              <a:ext cx="1570" cy="770"/>
            </a:xfrm>
            <a:prstGeom prst="ellipse">
              <a:avLst/>
            </a:prstGeom>
            <a:gradFill rotWithShape="1">
              <a:gsLst>
                <a:gs pos="0">
                  <a:schemeClr val="accent1">
                    <a:gamma/>
                    <a:shade val="79216"/>
                    <a:invGamma/>
                  </a:schemeClr>
                </a:gs>
                <a:gs pos="100000">
                  <a:schemeClr val="accent1">
                    <a:alpha val="48000"/>
                  </a:schemeClr>
                </a:gs>
              </a:gsLst>
              <a:lin ang="2700000" scaled="1"/>
            </a:gradFill>
            <a:ln>
              <a:noFill/>
            </a:ln>
            <a:effectLst/>
            <a:extLst/>
          </p:spPr>
          <p:txBody>
            <a:bodyPr vert="eaVert" wrap="none" anchor="ctr"/>
            <a:lstStyle/>
            <a:p>
              <a:pPr>
                <a:defRPr/>
              </a:pPr>
              <a:endParaRPr lang="ru-RU"/>
            </a:p>
          </p:txBody>
        </p:sp>
        <p:sp>
          <p:nvSpPr>
            <p:cNvPr id="17" name="Oval 19"/>
            <p:cNvSpPr>
              <a:spLocks noChangeArrowheads="1"/>
            </p:cNvSpPr>
            <p:nvPr/>
          </p:nvSpPr>
          <p:spPr bwMode="gray">
            <a:xfrm>
              <a:off x="2208" y="1344"/>
              <a:ext cx="1382" cy="624"/>
            </a:xfrm>
            <a:prstGeom prst="ellipse">
              <a:avLst/>
            </a:prstGeom>
            <a:gradFill rotWithShape="1">
              <a:gsLst>
                <a:gs pos="0">
                  <a:schemeClr val="accent1">
                    <a:gamma/>
                    <a:tint val="0"/>
                    <a:invGamma/>
                  </a:schemeClr>
                </a:gs>
                <a:gs pos="100000">
                  <a:schemeClr val="accent1">
                    <a:alpha val="38000"/>
                  </a:schemeClr>
                </a:gs>
              </a:gsLst>
              <a:lin ang="2700000" scaled="1"/>
            </a:gradFill>
            <a:ln>
              <a:noFill/>
            </a:ln>
            <a:effectLst/>
            <a:extLst/>
          </p:spPr>
          <p:txBody>
            <a:bodyPr vert="eaVert" wrap="none" anchor="ctr"/>
            <a:lstStyle/>
            <a:p>
              <a:pPr>
                <a:defRPr/>
              </a:pPr>
              <a:endParaRPr lang="ru-RU"/>
            </a:p>
          </p:txBody>
        </p:sp>
      </p:grpSp>
      <p:sp>
        <p:nvSpPr>
          <p:cNvPr id="20" name="Text Box 20"/>
          <p:cNvSpPr txBox="1">
            <a:spLocks noChangeArrowheads="1"/>
          </p:cNvSpPr>
          <p:nvPr/>
        </p:nvSpPr>
        <p:spPr bwMode="auto">
          <a:xfrm>
            <a:off x="5670385" y="428604"/>
            <a:ext cx="3132331" cy="369332"/>
          </a:xfrm>
          <a:prstGeom prst="rect">
            <a:avLst/>
          </a:prstGeom>
          <a:noFill/>
          <a:ln w="9525" algn="ctr">
            <a:noFill/>
            <a:miter lim="800000"/>
            <a:headEnd/>
            <a:tailEnd/>
          </a:ln>
        </p:spPr>
        <p:txBody>
          <a:bodyPr wrap="none">
            <a:spAutoFit/>
          </a:bodyPr>
          <a:lstStyle/>
          <a:p>
            <a:pPr algn="r"/>
            <a:r>
              <a:rPr lang="ru-RU" altLang="ru-RU" b="1" dirty="0" smtClean="0">
                <a:solidFill>
                  <a:srgbClr val="000066"/>
                </a:solidFill>
                <a:latin typeface="Times New Roman" pitchFamily="18" charset="0"/>
                <a:cs typeface="Times New Roman" pitchFamily="18" charset="0"/>
              </a:rPr>
              <a:t>Вопросы к производителям </a:t>
            </a:r>
            <a:endParaRPr lang="en-US" altLang="ru-RU" dirty="0">
              <a:solidFill>
                <a:srgbClr val="000066"/>
              </a:solidFill>
              <a:latin typeface="Times New Roman" pitchFamily="18" charset="0"/>
              <a:cs typeface="Times New Roman" pitchFamily="18" charset="0"/>
            </a:endParaRPr>
          </a:p>
        </p:txBody>
      </p:sp>
      <p:sp>
        <p:nvSpPr>
          <p:cNvPr id="21" name="Text Box 21"/>
          <p:cNvSpPr txBox="1">
            <a:spLocks noChangeArrowheads="1"/>
          </p:cNvSpPr>
          <p:nvPr/>
        </p:nvSpPr>
        <p:spPr bwMode="auto">
          <a:xfrm>
            <a:off x="3552825" y="1649264"/>
            <a:ext cx="2198688" cy="762000"/>
          </a:xfrm>
          <a:prstGeom prst="rect">
            <a:avLst/>
          </a:prstGeom>
          <a:noFill/>
          <a:ln w="9525" algn="ctr">
            <a:noFill/>
            <a:miter lim="800000"/>
            <a:headEnd/>
            <a:tailEnd/>
          </a:ln>
        </p:spPr>
        <p:txBody>
          <a:bodyPr wrap="none">
            <a:spAutoFit/>
          </a:bodyPr>
          <a:lstStyle/>
          <a:p>
            <a:pPr algn="ctr"/>
            <a:r>
              <a:rPr lang="ru-RU" altLang="ru-RU" sz="2200" b="1" dirty="0">
                <a:solidFill>
                  <a:srgbClr val="003366"/>
                </a:solidFill>
                <a:latin typeface="Tahoma" pitchFamily="34" charset="0"/>
              </a:rPr>
              <a:t>Современные</a:t>
            </a:r>
          </a:p>
          <a:p>
            <a:pPr algn="ctr"/>
            <a:r>
              <a:rPr lang="ru-RU" altLang="ru-RU" sz="2200" b="1" dirty="0">
                <a:solidFill>
                  <a:srgbClr val="003366"/>
                </a:solidFill>
                <a:latin typeface="Tahoma" pitchFamily="34" charset="0"/>
              </a:rPr>
              <a:t>требования</a:t>
            </a:r>
            <a:endParaRPr lang="en-US" altLang="ru-RU" sz="2200" b="1" dirty="0">
              <a:solidFill>
                <a:srgbClr val="003366"/>
              </a:solidFill>
              <a:latin typeface="Tahoma" pitchFamily="34" charset="0"/>
            </a:endParaRPr>
          </a:p>
        </p:txBody>
      </p:sp>
      <p:sp>
        <p:nvSpPr>
          <p:cNvPr id="22" name="Text Box 22"/>
          <p:cNvSpPr txBox="1">
            <a:spLocks noChangeArrowheads="1"/>
          </p:cNvSpPr>
          <p:nvPr/>
        </p:nvSpPr>
        <p:spPr bwMode="auto">
          <a:xfrm>
            <a:off x="5867400" y="3789214"/>
            <a:ext cx="2736850" cy="707886"/>
          </a:xfrm>
          <a:prstGeom prst="rect">
            <a:avLst/>
          </a:prstGeom>
          <a:noFill/>
          <a:ln w="9525">
            <a:noFill/>
            <a:miter lim="800000"/>
            <a:headEnd/>
            <a:tailEnd/>
          </a:ln>
        </p:spPr>
        <p:txBody>
          <a:bodyPr>
            <a:spAutoFit/>
          </a:bodyPr>
          <a:lstStyle/>
          <a:p>
            <a:pPr algn="ctr"/>
            <a:r>
              <a:rPr lang="ru-RU" altLang="ru-RU" sz="2000" b="1" dirty="0" smtClean="0">
                <a:solidFill>
                  <a:srgbClr val="333333"/>
                </a:solidFill>
                <a:latin typeface="Tahoma" pitchFamily="34" charset="0"/>
              </a:rPr>
              <a:t>Характеристики продукции</a:t>
            </a:r>
            <a:endParaRPr lang="en-US" altLang="ru-RU" sz="2000" b="1" dirty="0">
              <a:solidFill>
                <a:srgbClr val="333333"/>
              </a:solidFill>
              <a:latin typeface="Tahoma" pitchFamily="34" charset="0"/>
            </a:endParaRPr>
          </a:p>
        </p:txBody>
      </p:sp>
      <p:pic>
        <p:nvPicPr>
          <p:cNvPr id="23"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24"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17</a:t>
            </a:fld>
            <a:endParaRPr lang="ru-RU" dirty="0"/>
          </a:p>
        </p:txBody>
      </p:sp>
      <p:sp>
        <p:nvSpPr>
          <p:cNvPr id="25" name="Дата 9"/>
          <p:cNvSpPr>
            <a:spLocks noGrp="1"/>
          </p:cNvSpPr>
          <p:nvPr>
            <p:ph type="dt" sz="quarter" idx="10"/>
          </p:nvPr>
        </p:nvSpPr>
        <p:spPr>
          <a:xfrm>
            <a:off x="-71470" y="6596088"/>
            <a:ext cx="2133600" cy="476250"/>
          </a:xfrm>
        </p:spPr>
        <p:txBody>
          <a:bodyPr/>
          <a:lstStyle/>
          <a:p>
            <a:pPr>
              <a:defRPr/>
            </a:pPr>
            <a:fld id="{28D5CF50-9330-4906-AF72-9C323EAC5A34}" type="datetime1">
              <a:rPr lang="ru-RU"/>
              <a:pPr>
                <a:defRPr/>
              </a:pPr>
              <a:t>10.03.2016</a:t>
            </a:fld>
            <a:endParaRPr lang="ru-RU" dirty="0"/>
          </a:p>
        </p:txBody>
      </p:sp>
      <p:pic>
        <p:nvPicPr>
          <p:cNvPr id="26"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714348" y="285728"/>
            <a:ext cx="8229600" cy="633412"/>
          </a:xfrm>
          <a:prstGeom prst="rect">
            <a:avLst/>
          </a:prstGeom>
          <a:noFill/>
          <a:ln w="9525">
            <a:noFill/>
            <a:miter lim="800000"/>
            <a:headEnd/>
            <a:tailEnd/>
          </a:ln>
        </p:spPr>
        <p:txBody>
          <a:bodyPr anchor="ctr"/>
          <a:lstStyle/>
          <a:p>
            <a:pPr algn="r"/>
            <a:r>
              <a:rPr lang="ru-RU" altLang="ru-RU" b="1" dirty="0" smtClean="0">
                <a:solidFill>
                  <a:srgbClr val="000066"/>
                </a:solidFill>
                <a:latin typeface="Times New Roman" pitchFamily="18" charset="0"/>
                <a:cs typeface="Times New Roman" pitchFamily="18" charset="0"/>
              </a:rPr>
              <a:t>Требования к сопроводительной документации</a:t>
            </a:r>
            <a:endParaRPr lang="en-US" altLang="ru-RU" b="1" dirty="0">
              <a:solidFill>
                <a:srgbClr val="000066"/>
              </a:solidFill>
              <a:latin typeface="Times New Roman" pitchFamily="18" charset="0"/>
              <a:cs typeface="Times New Roman" pitchFamily="18" charset="0"/>
            </a:endParaRPr>
          </a:p>
        </p:txBody>
      </p:sp>
      <p:sp>
        <p:nvSpPr>
          <p:cNvPr id="5" name="Text Box 6"/>
          <p:cNvSpPr txBox="1">
            <a:spLocks noChangeArrowheads="1"/>
          </p:cNvSpPr>
          <p:nvPr/>
        </p:nvSpPr>
        <p:spPr bwMode="auto">
          <a:xfrm>
            <a:off x="1947863" y="992188"/>
            <a:ext cx="184150" cy="366712"/>
          </a:xfrm>
          <a:prstGeom prst="rect">
            <a:avLst/>
          </a:prstGeom>
          <a:noFill/>
          <a:ln w="9525">
            <a:noFill/>
            <a:miter lim="800000"/>
            <a:headEnd/>
            <a:tailEnd/>
          </a:ln>
        </p:spPr>
        <p:txBody>
          <a:bodyPr wrap="none">
            <a:spAutoFit/>
          </a:bodyPr>
          <a:lstStyle/>
          <a:p>
            <a:pPr algn="l" eaLnBrk="1" hangingPunct="1"/>
            <a:endParaRPr lang="ru-RU" altLang="ru-RU" sz="1800">
              <a:solidFill>
                <a:schemeClr val="tx1"/>
              </a:solidFill>
              <a:latin typeface="Arial" pitchFamily="34" charset="0"/>
            </a:endParaRPr>
          </a:p>
        </p:txBody>
      </p:sp>
      <p:sp>
        <p:nvSpPr>
          <p:cNvPr id="6" name="AutoShape 7"/>
          <p:cNvSpPr>
            <a:spLocks noChangeArrowheads="1"/>
          </p:cNvSpPr>
          <p:nvPr/>
        </p:nvSpPr>
        <p:spPr bwMode="gray">
          <a:xfrm>
            <a:off x="1370013" y="1643050"/>
            <a:ext cx="6916763" cy="1141425"/>
          </a:xfrm>
          <a:prstGeom prst="roundRect">
            <a:avLst>
              <a:gd name="adj" fmla="val 50000"/>
            </a:avLst>
          </a:prstGeom>
          <a:gradFill rotWithShape="1">
            <a:gsLst>
              <a:gs pos="0">
                <a:schemeClr val="accent1">
                  <a:gamma/>
                  <a:tint val="0"/>
                  <a:invGamma/>
                </a:schemeClr>
              </a:gs>
              <a:gs pos="100000">
                <a:schemeClr val="accent1">
                  <a:alpha val="50000"/>
                </a:schemeClr>
              </a:gs>
            </a:gsLst>
            <a:lin ang="0" scaled="1"/>
          </a:gradFill>
          <a:ln w="38100" algn="ctr">
            <a:solidFill>
              <a:schemeClr val="accent1"/>
            </a:solidFill>
            <a:round/>
            <a:headEnd/>
            <a:tailEnd/>
          </a:ln>
          <a:effectLst/>
          <a:extLst/>
        </p:spPr>
        <p:txBody>
          <a:bodyPr vert="eaVert" wrap="none" anchor="ctr"/>
          <a:lstStyle/>
          <a:p>
            <a:pPr>
              <a:defRPr/>
            </a:pPr>
            <a:endParaRPr lang="ru-RU"/>
          </a:p>
        </p:txBody>
      </p:sp>
      <p:grpSp>
        <p:nvGrpSpPr>
          <p:cNvPr id="7" name="Group 8"/>
          <p:cNvGrpSpPr>
            <a:grpSpLocks/>
          </p:cNvGrpSpPr>
          <p:nvPr/>
        </p:nvGrpSpPr>
        <p:grpSpPr bwMode="auto">
          <a:xfrm>
            <a:off x="971550" y="1714488"/>
            <a:ext cx="1296988" cy="1019175"/>
            <a:chOff x="720" y="960"/>
            <a:chExt cx="987" cy="795"/>
          </a:xfrm>
        </p:grpSpPr>
        <p:sp>
          <p:nvSpPr>
            <p:cNvPr id="8" name="Oval 9"/>
            <p:cNvSpPr>
              <a:spLocks noChangeArrowheads="1"/>
            </p:cNvSpPr>
            <p:nvPr/>
          </p:nvSpPr>
          <p:spPr bwMode="gray">
            <a:xfrm rot="1758052">
              <a:off x="747" y="987"/>
              <a:ext cx="960" cy="768"/>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9" name="Oval 10"/>
            <p:cNvSpPr>
              <a:spLocks noChangeArrowheads="1"/>
            </p:cNvSpPr>
            <p:nvPr/>
          </p:nvSpPr>
          <p:spPr bwMode="gray">
            <a:xfrm rot="1758052">
              <a:off x="720" y="960"/>
              <a:ext cx="960" cy="768"/>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10" name="Oval 11"/>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grpSp>
      <p:sp>
        <p:nvSpPr>
          <p:cNvPr id="11" name="Text Box 12"/>
          <p:cNvSpPr txBox="1">
            <a:spLocks noChangeArrowheads="1"/>
          </p:cNvSpPr>
          <p:nvPr/>
        </p:nvSpPr>
        <p:spPr bwMode="gray">
          <a:xfrm>
            <a:off x="2000232" y="1643050"/>
            <a:ext cx="6072230" cy="779463"/>
          </a:xfrm>
          <a:prstGeom prst="rect">
            <a:avLst/>
          </a:prstGeom>
          <a:noFill/>
          <a:ln w="9525" algn="ctr">
            <a:noFill/>
            <a:miter lim="800000"/>
            <a:headEnd/>
            <a:tailEnd/>
          </a:ln>
        </p:spPr>
        <p:txBody>
          <a:bodyPr/>
          <a:lstStyle/>
          <a:p>
            <a:pPr lvl="1" algn="ctr"/>
            <a:r>
              <a:rPr lang="ru-RU" b="1" dirty="0" smtClean="0">
                <a:solidFill>
                  <a:srgbClr val="000066"/>
                </a:solidFill>
              </a:rPr>
              <a:t>Единые санитарно-эпидемиологические и гигиенические требования к товарам, подлежащим санитарно-эпидемиологическому надзору от 28.05. 2010№299</a:t>
            </a:r>
            <a:endParaRPr lang="ru-RU" b="1" dirty="0">
              <a:solidFill>
                <a:srgbClr val="000066"/>
              </a:solidFill>
            </a:endParaRPr>
          </a:p>
        </p:txBody>
      </p:sp>
      <p:sp>
        <p:nvSpPr>
          <p:cNvPr id="12" name="Text Box 13"/>
          <p:cNvSpPr txBox="1">
            <a:spLocks noChangeArrowheads="1"/>
          </p:cNvSpPr>
          <p:nvPr/>
        </p:nvSpPr>
        <p:spPr bwMode="gray">
          <a:xfrm>
            <a:off x="1366838" y="1884350"/>
            <a:ext cx="541337" cy="766763"/>
          </a:xfrm>
          <a:prstGeom prst="rect">
            <a:avLst/>
          </a:prstGeom>
          <a:noFill/>
          <a:ln w="9525" algn="ctr">
            <a:noFill/>
            <a:miter lim="800000"/>
            <a:headEnd/>
            <a:tailEnd/>
          </a:ln>
        </p:spPr>
        <p:txBody>
          <a:bodyPr wrap="none"/>
          <a:lstStyle/>
          <a:p>
            <a:r>
              <a:rPr lang="en-US" altLang="ru-RU" sz="3200" b="1">
                <a:solidFill>
                  <a:srgbClr val="FFFFFF"/>
                </a:solidFill>
                <a:latin typeface="Arial" pitchFamily="34" charset="0"/>
              </a:rPr>
              <a:t>1</a:t>
            </a:r>
          </a:p>
        </p:txBody>
      </p:sp>
      <p:sp>
        <p:nvSpPr>
          <p:cNvPr id="13" name="AutoShape 14"/>
          <p:cNvSpPr>
            <a:spLocks noChangeArrowheads="1"/>
          </p:cNvSpPr>
          <p:nvPr/>
        </p:nvSpPr>
        <p:spPr bwMode="gray">
          <a:xfrm>
            <a:off x="1497013" y="3209924"/>
            <a:ext cx="6789763" cy="1004893"/>
          </a:xfrm>
          <a:prstGeom prst="roundRect">
            <a:avLst>
              <a:gd name="adj" fmla="val 50000"/>
            </a:avLst>
          </a:prstGeom>
          <a:gradFill rotWithShape="1">
            <a:gsLst>
              <a:gs pos="0">
                <a:schemeClr val="accent2">
                  <a:gamma/>
                  <a:tint val="0"/>
                  <a:invGamma/>
                </a:schemeClr>
              </a:gs>
              <a:gs pos="100000">
                <a:schemeClr val="accent2">
                  <a:alpha val="39999"/>
                </a:schemeClr>
              </a:gs>
            </a:gsLst>
            <a:lin ang="0" scaled="1"/>
          </a:gradFill>
          <a:ln w="38100" algn="ctr">
            <a:solidFill>
              <a:schemeClr val="accent2"/>
            </a:solidFill>
            <a:round/>
            <a:headEnd/>
            <a:tailEnd/>
          </a:ln>
          <a:effectLst/>
          <a:extLst/>
        </p:spPr>
        <p:txBody>
          <a:bodyPr vert="eaVert" wrap="none" anchor="ctr"/>
          <a:lstStyle/>
          <a:p>
            <a:pPr>
              <a:defRPr/>
            </a:pPr>
            <a:endParaRPr lang="ru-RU"/>
          </a:p>
        </p:txBody>
      </p:sp>
      <p:sp>
        <p:nvSpPr>
          <p:cNvPr id="14" name="Oval 15"/>
          <p:cNvSpPr>
            <a:spLocks noChangeArrowheads="1"/>
          </p:cNvSpPr>
          <p:nvPr/>
        </p:nvSpPr>
        <p:spPr bwMode="gray">
          <a:xfrm rot="1758052">
            <a:off x="1006475" y="3176588"/>
            <a:ext cx="1262063" cy="984250"/>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15" name="Oval 16"/>
          <p:cNvSpPr>
            <a:spLocks noChangeArrowheads="1"/>
          </p:cNvSpPr>
          <p:nvPr/>
        </p:nvSpPr>
        <p:spPr bwMode="gray">
          <a:xfrm rot="1758052">
            <a:off x="971550" y="3141663"/>
            <a:ext cx="1262063" cy="984250"/>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16" name="Oval 17"/>
          <p:cNvSpPr>
            <a:spLocks noChangeArrowheads="1"/>
          </p:cNvSpPr>
          <p:nvPr/>
        </p:nvSpPr>
        <p:spPr bwMode="gray">
          <a:xfrm>
            <a:off x="1096963" y="3203575"/>
            <a:ext cx="566737" cy="554038"/>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sp>
        <p:nvSpPr>
          <p:cNvPr id="17" name="Text Box 18"/>
          <p:cNvSpPr txBox="1">
            <a:spLocks noChangeArrowheads="1"/>
          </p:cNvSpPr>
          <p:nvPr/>
        </p:nvSpPr>
        <p:spPr bwMode="gray">
          <a:xfrm>
            <a:off x="1427163" y="3281363"/>
            <a:ext cx="407987" cy="579437"/>
          </a:xfrm>
          <a:prstGeom prst="rect">
            <a:avLst/>
          </a:prstGeom>
          <a:noFill/>
          <a:ln w="9525" algn="ctr">
            <a:noFill/>
            <a:miter lim="800000"/>
            <a:headEnd/>
            <a:tailEnd/>
          </a:ln>
        </p:spPr>
        <p:txBody>
          <a:bodyPr wrap="none">
            <a:spAutoFit/>
          </a:bodyPr>
          <a:lstStyle/>
          <a:p>
            <a:r>
              <a:rPr lang="en-US" altLang="ru-RU" sz="3200" b="1">
                <a:solidFill>
                  <a:srgbClr val="FFFFFF"/>
                </a:solidFill>
                <a:latin typeface="Arial" pitchFamily="34" charset="0"/>
              </a:rPr>
              <a:t>2</a:t>
            </a:r>
          </a:p>
        </p:txBody>
      </p:sp>
      <p:sp>
        <p:nvSpPr>
          <p:cNvPr id="18" name="AutoShape 19"/>
          <p:cNvSpPr>
            <a:spLocks noChangeArrowheads="1"/>
          </p:cNvSpPr>
          <p:nvPr/>
        </p:nvSpPr>
        <p:spPr bwMode="gray">
          <a:xfrm>
            <a:off x="1428728" y="4464071"/>
            <a:ext cx="6929486" cy="817563"/>
          </a:xfrm>
          <a:prstGeom prst="roundRect">
            <a:avLst>
              <a:gd name="adj" fmla="val 50000"/>
            </a:avLst>
          </a:prstGeom>
          <a:gradFill rotWithShape="1">
            <a:gsLst>
              <a:gs pos="0">
                <a:schemeClr val="accent1">
                  <a:gamma/>
                  <a:tint val="0"/>
                  <a:invGamma/>
                </a:schemeClr>
              </a:gs>
              <a:gs pos="100000">
                <a:schemeClr val="accent1">
                  <a:alpha val="50000"/>
                </a:schemeClr>
              </a:gs>
            </a:gsLst>
            <a:lin ang="0" scaled="1"/>
          </a:gradFill>
          <a:ln w="38100" algn="ctr">
            <a:solidFill>
              <a:schemeClr val="accent1"/>
            </a:solidFill>
            <a:round/>
            <a:headEnd/>
            <a:tailEnd/>
          </a:ln>
          <a:effectLst/>
          <a:extLst/>
        </p:spPr>
        <p:txBody>
          <a:bodyPr vert="eaVert" wrap="none" anchor="ctr"/>
          <a:lstStyle/>
          <a:p>
            <a:pPr algn="ctr">
              <a:defRPr/>
            </a:pPr>
            <a:endParaRPr lang="ru-RU" dirty="0"/>
          </a:p>
        </p:txBody>
      </p:sp>
      <p:grpSp>
        <p:nvGrpSpPr>
          <p:cNvPr id="19" name="Group 20"/>
          <p:cNvGrpSpPr>
            <a:grpSpLocks/>
          </p:cNvGrpSpPr>
          <p:nvPr/>
        </p:nvGrpSpPr>
        <p:grpSpPr bwMode="auto">
          <a:xfrm>
            <a:off x="971550" y="4476765"/>
            <a:ext cx="1296988" cy="1023937"/>
            <a:chOff x="720" y="960"/>
            <a:chExt cx="987" cy="795"/>
          </a:xfrm>
        </p:grpSpPr>
        <p:sp>
          <p:nvSpPr>
            <p:cNvPr id="20" name="Oval 21"/>
            <p:cNvSpPr>
              <a:spLocks noChangeArrowheads="1"/>
            </p:cNvSpPr>
            <p:nvPr/>
          </p:nvSpPr>
          <p:spPr bwMode="gray">
            <a:xfrm rot="1758052">
              <a:off x="747" y="987"/>
              <a:ext cx="960" cy="768"/>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21" name="Oval 22"/>
            <p:cNvSpPr>
              <a:spLocks noChangeArrowheads="1"/>
            </p:cNvSpPr>
            <p:nvPr/>
          </p:nvSpPr>
          <p:spPr bwMode="gray">
            <a:xfrm rot="1758052">
              <a:off x="720" y="960"/>
              <a:ext cx="960" cy="768"/>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22" name="Oval 23"/>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grpSp>
      <p:sp>
        <p:nvSpPr>
          <p:cNvPr id="23" name="Text Box 24"/>
          <p:cNvSpPr txBox="1">
            <a:spLocks noChangeArrowheads="1"/>
          </p:cNvSpPr>
          <p:nvPr/>
        </p:nvSpPr>
        <p:spPr bwMode="gray">
          <a:xfrm>
            <a:off x="1427163" y="4610115"/>
            <a:ext cx="407987" cy="581025"/>
          </a:xfrm>
          <a:prstGeom prst="rect">
            <a:avLst/>
          </a:prstGeom>
          <a:noFill/>
          <a:ln w="9525" algn="ctr">
            <a:noFill/>
            <a:miter lim="800000"/>
            <a:headEnd/>
            <a:tailEnd/>
          </a:ln>
        </p:spPr>
        <p:txBody>
          <a:bodyPr wrap="none">
            <a:spAutoFit/>
          </a:bodyPr>
          <a:lstStyle/>
          <a:p>
            <a:r>
              <a:rPr lang="en-US" altLang="ru-RU" sz="3200" b="1">
                <a:solidFill>
                  <a:srgbClr val="FFFFFF"/>
                </a:solidFill>
                <a:latin typeface="Arial" pitchFamily="34" charset="0"/>
              </a:rPr>
              <a:t>3</a:t>
            </a:r>
          </a:p>
        </p:txBody>
      </p:sp>
      <p:sp>
        <p:nvSpPr>
          <p:cNvPr id="24" name="Text Box 26"/>
          <p:cNvSpPr txBox="1">
            <a:spLocks noChangeArrowheads="1"/>
          </p:cNvSpPr>
          <p:nvPr/>
        </p:nvSpPr>
        <p:spPr bwMode="gray">
          <a:xfrm>
            <a:off x="2555875" y="3284538"/>
            <a:ext cx="5400675" cy="779462"/>
          </a:xfrm>
          <a:prstGeom prst="rect">
            <a:avLst/>
          </a:prstGeom>
          <a:noFill/>
          <a:ln w="9525" algn="ctr">
            <a:noFill/>
            <a:miter lim="800000"/>
            <a:headEnd/>
            <a:tailEnd/>
          </a:ln>
        </p:spPr>
        <p:txBody>
          <a:bodyPr/>
          <a:lstStyle/>
          <a:p>
            <a:pPr algn="ctr">
              <a:lnSpc>
                <a:spcPct val="90000"/>
              </a:lnSpc>
            </a:pPr>
            <a:r>
              <a:rPr lang="ru-RU" altLang="ru-RU" sz="2000" b="1" dirty="0" smtClean="0">
                <a:solidFill>
                  <a:srgbClr val="003366"/>
                </a:solidFill>
                <a:latin typeface="+mn-lt"/>
              </a:rPr>
              <a:t>Испытания - в зависимости от области применения реагентов – либо согласно р.3 гл.2, либо согласно разделу 23 гл .2</a:t>
            </a:r>
            <a:endParaRPr lang="en-US" altLang="ru-RU" sz="2000" b="1" dirty="0">
              <a:solidFill>
                <a:srgbClr val="003366"/>
              </a:solidFill>
              <a:latin typeface="+mn-lt"/>
            </a:endParaRPr>
          </a:p>
        </p:txBody>
      </p:sp>
      <p:sp>
        <p:nvSpPr>
          <p:cNvPr id="25" name="Text Box 27"/>
          <p:cNvSpPr txBox="1">
            <a:spLocks noChangeArrowheads="1"/>
          </p:cNvSpPr>
          <p:nvPr/>
        </p:nvSpPr>
        <p:spPr bwMode="gray">
          <a:xfrm>
            <a:off x="2555875" y="4614877"/>
            <a:ext cx="5183188" cy="779463"/>
          </a:xfrm>
          <a:prstGeom prst="rect">
            <a:avLst/>
          </a:prstGeom>
          <a:noFill/>
          <a:ln w="9525" algn="ctr">
            <a:noFill/>
            <a:miter lim="800000"/>
            <a:headEnd/>
            <a:tailEnd/>
          </a:ln>
        </p:spPr>
        <p:txBody>
          <a:bodyPr/>
          <a:lstStyle/>
          <a:p>
            <a:pPr algn="ctr">
              <a:lnSpc>
                <a:spcPct val="90000"/>
              </a:lnSpc>
            </a:pPr>
            <a:r>
              <a:rPr lang="ru-RU" altLang="ru-RU" sz="2000" b="1" dirty="0" smtClean="0">
                <a:solidFill>
                  <a:srgbClr val="003366"/>
                </a:solidFill>
                <a:latin typeface="Tahoma" pitchFamily="34" charset="0"/>
              </a:rPr>
              <a:t>Сопряженные возможности реагентов</a:t>
            </a:r>
            <a:endParaRPr lang="en-US" altLang="ru-RU" sz="2000" b="1" dirty="0">
              <a:solidFill>
                <a:srgbClr val="003366"/>
              </a:solidFill>
              <a:latin typeface="Tahoma" pitchFamily="34" charset="0"/>
            </a:endParaRPr>
          </a:p>
        </p:txBody>
      </p:sp>
      <p:pic>
        <p:nvPicPr>
          <p:cNvPr id="26"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27"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18</a:t>
            </a:fld>
            <a:endParaRPr lang="ru-RU" dirty="0"/>
          </a:p>
        </p:txBody>
      </p:sp>
      <p:sp>
        <p:nvSpPr>
          <p:cNvPr id="28" name="Дата 9"/>
          <p:cNvSpPr>
            <a:spLocks noGrp="1"/>
          </p:cNvSpPr>
          <p:nvPr>
            <p:ph type="dt" sz="quarter" idx="10"/>
          </p:nvPr>
        </p:nvSpPr>
        <p:spPr>
          <a:xfrm>
            <a:off x="-71470" y="6596088"/>
            <a:ext cx="2133600" cy="476250"/>
          </a:xfrm>
        </p:spPr>
        <p:txBody>
          <a:bodyPr/>
          <a:lstStyle/>
          <a:p>
            <a:pPr>
              <a:defRPr/>
            </a:pPr>
            <a:fld id="{28D5CF50-9330-4906-AF72-9C323EAC5A34}" type="datetime1">
              <a:rPr lang="ru-RU"/>
              <a:pPr>
                <a:defRPr/>
              </a:pPr>
              <a:t>10.03.2016</a:t>
            </a:fld>
            <a:endParaRPr lang="ru-RU" dirty="0"/>
          </a:p>
        </p:txBody>
      </p:sp>
      <p:pic>
        <p:nvPicPr>
          <p:cNvPr id="29"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457200" y="274638"/>
            <a:ext cx="8229600" cy="633412"/>
          </a:xfrm>
          <a:prstGeom prst="rect">
            <a:avLst/>
          </a:prstGeom>
          <a:noFill/>
          <a:ln w="9525">
            <a:noFill/>
            <a:miter lim="800000"/>
            <a:headEnd/>
            <a:tailEnd/>
          </a:ln>
        </p:spPr>
        <p:txBody>
          <a:bodyPr anchor="ctr"/>
          <a:lstStyle/>
          <a:p>
            <a:pPr algn="r"/>
            <a:r>
              <a:rPr lang="ru-RU" altLang="ru-RU" b="1" dirty="0" smtClean="0">
                <a:solidFill>
                  <a:srgbClr val="000066"/>
                </a:solidFill>
                <a:latin typeface="Times New Roman" pitchFamily="18" charset="0"/>
                <a:cs typeface="Times New Roman" pitchFamily="18" charset="0"/>
              </a:rPr>
              <a:t>Возможности технологии осветления</a:t>
            </a:r>
            <a:endParaRPr lang="en-US" altLang="ru-RU" b="1" dirty="0">
              <a:solidFill>
                <a:srgbClr val="000066"/>
              </a:solidFill>
              <a:latin typeface="Times New Roman" pitchFamily="18" charset="0"/>
              <a:cs typeface="Times New Roman" pitchFamily="18" charset="0"/>
            </a:endParaRPr>
          </a:p>
        </p:txBody>
      </p:sp>
      <p:sp>
        <p:nvSpPr>
          <p:cNvPr id="5" name="Text Box 6"/>
          <p:cNvSpPr txBox="1">
            <a:spLocks noChangeArrowheads="1"/>
          </p:cNvSpPr>
          <p:nvPr/>
        </p:nvSpPr>
        <p:spPr bwMode="auto">
          <a:xfrm>
            <a:off x="1947863" y="992188"/>
            <a:ext cx="184150" cy="366712"/>
          </a:xfrm>
          <a:prstGeom prst="rect">
            <a:avLst/>
          </a:prstGeom>
          <a:noFill/>
          <a:ln w="9525">
            <a:noFill/>
            <a:miter lim="800000"/>
            <a:headEnd/>
            <a:tailEnd/>
          </a:ln>
        </p:spPr>
        <p:txBody>
          <a:bodyPr wrap="none">
            <a:spAutoFit/>
          </a:bodyPr>
          <a:lstStyle/>
          <a:p>
            <a:pPr algn="l" eaLnBrk="1" hangingPunct="1"/>
            <a:endParaRPr lang="ru-RU" altLang="ru-RU" sz="1800">
              <a:solidFill>
                <a:schemeClr val="tx1"/>
              </a:solidFill>
              <a:latin typeface="Arial" pitchFamily="34" charset="0"/>
            </a:endParaRPr>
          </a:p>
        </p:txBody>
      </p:sp>
      <p:sp>
        <p:nvSpPr>
          <p:cNvPr id="6" name="AutoShape 7"/>
          <p:cNvSpPr>
            <a:spLocks noChangeArrowheads="1"/>
          </p:cNvSpPr>
          <p:nvPr/>
        </p:nvSpPr>
        <p:spPr bwMode="gray">
          <a:xfrm>
            <a:off x="1370013" y="1968500"/>
            <a:ext cx="6664325" cy="815975"/>
          </a:xfrm>
          <a:prstGeom prst="roundRect">
            <a:avLst>
              <a:gd name="adj" fmla="val 50000"/>
            </a:avLst>
          </a:prstGeom>
          <a:gradFill rotWithShape="1">
            <a:gsLst>
              <a:gs pos="0">
                <a:schemeClr val="accent1">
                  <a:gamma/>
                  <a:tint val="0"/>
                  <a:invGamma/>
                </a:schemeClr>
              </a:gs>
              <a:gs pos="100000">
                <a:schemeClr val="accent1">
                  <a:alpha val="50000"/>
                </a:schemeClr>
              </a:gs>
            </a:gsLst>
            <a:lin ang="0" scaled="1"/>
          </a:gradFill>
          <a:ln w="38100" algn="ctr">
            <a:solidFill>
              <a:schemeClr val="accent1"/>
            </a:solidFill>
            <a:round/>
            <a:headEnd/>
            <a:tailEnd/>
          </a:ln>
          <a:effectLst/>
          <a:extLst/>
        </p:spPr>
        <p:txBody>
          <a:bodyPr vert="eaVert" wrap="none" anchor="ctr"/>
          <a:lstStyle/>
          <a:p>
            <a:pPr>
              <a:defRPr/>
            </a:pPr>
            <a:endParaRPr lang="ru-RU" b="1" dirty="0">
              <a:solidFill>
                <a:srgbClr val="000066"/>
              </a:solidFill>
            </a:endParaRPr>
          </a:p>
        </p:txBody>
      </p:sp>
      <p:grpSp>
        <p:nvGrpSpPr>
          <p:cNvPr id="2" name="Group 8"/>
          <p:cNvGrpSpPr>
            <a:grpSpLocks/>
          </p:cNvGrpSpPr>
          <p:nvPr/>
        </p:nvGrpSpPr>
        <p:grpSpPr bwMode="auto">
          <a:xfrm>
            <a:off x="971550" y="1916113"/>
            <a:ext cx="1296988" cy="1019175"/>
            <a:chOff x="720" y="960"/>
            <a:chExt cx="987" cy="795"/>
          </a:xfrm>
        </p:grpSpPr>
        <p:sp>
          <p:nvSpPr>
            <p:cNvPr id="8" name="Oval 9"/>
            <p:cNvSpPr>
              <a:spLocks noChangeArrowheads="1"/>
            </p:cNvSpPr>
            <p:nvPr/>
          </p:nvSpPr>
          <p:spPr bwMode="gray">
            <a:xfrm rot="1758052">
              <a:off x="747" y="987"/>
              <a:ext cx="960" cy="768"/>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9" name="Oval 10"/>
            <p:cNvSpPr>
              <a:spLocks noChangeArrowheads="1"/>
            </p:cNvSpPr>
            <p:nvPr/>
          </p:nvSpPr>
          <p:spPr bwMode="gray">
            <a:xfrm rot="1758052">
              <a:off x="720" y="960"/>
              <a:ext cx="960" cy="768"/>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10" name="Oval 11"/>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grpSp>
      <p:sp>
        <p:nvSpPr>
          <p:cNvPr id="11" name="Text Box 12"/>
          <p:cNvSpPr txBox="1">
            <a:spLocks noChangeArrowheads="1"/>
          </p:cNvSpPr>
          <p:nvPr/>
        </p:nvSpPr>
        <p:spPr bwMode="gray">
          <a:xfrm>
            <a:off x="2000232" y="2060575"/>
            <a:ext cx="5884881" cy="779463"/>
          </a:xfrm>
          <a:prstGeom prst="rect">
            <a:avLst/>
          </a:prstGeom>
          <a:noFill/>
          <a:ln w="9525" algn="ctr">
            <a:noFill/>
            <a:miter lim="800000"/>
            <a:headEnd/>
            <a:tailEnd/>
          </a:ln>
        </p:spPr>
        <p:txBody>
          <a:bodyPr/>
          <a:lstStyle/>
          <a:p>
            <a:pPr lvl="1" algn="ctr"/>
            <a:r>
              <a:rPr lang="ru-RU" b="1" dirty="0" smtClean="0">
                <a:solidFill>
                  <a:srgbClr val="000066"/>
                </a:solidFill>
              </a:rPr>
              <a:t>Не объемная, а контактная коагуляция</a:t>
            </a:r>
            <a:endParaRPr lang="ru-RU" b="1" dirty="0">
              <a:solidFill>
                <a:srgbClr val="000066"/>
              </a:solidFill>
            </a:endParaRPr>
          </a:p>
        </p:txBody>
      </p:sp>
      <p:sp>
        <p:nvSpPr>
          <p:cNvPr id="12" name="Text Box 13"/>
          <p:cNvSpPr txBox="1">
            <a:spLocks noChangeArrowheads="1"/>
          </p:cNvSpPr>
          <p:nvPr/>
        </p:nvSpPr>
        <p:spPr bwMode="gray">
          <a:xfrm>
            <a:off x="1366838" y="2085975"/>
            <a:ext cx="541337" cy="766763"/>
          </a:xfrm>
          <a:prstGeom prst="rect">
            <a:avLst/>
          </a:prstGeom>
          <a:noFill/>
          <a:ln w="9525" algn="ctr">
            <a:noFill/>
            <a:miter lim="800000"/>
            <a:headEnd/>
            <a:tailEnd/>
          </a:ln>
        </p:spPr>
        <p:txBody>
          <a:bodyPr wrap="none"/>
          <a:lstStyle/>
          <a:p>
            <a:r>
              <a:rPr lang="en-US" altLang="ru-RU" sz="3200" b="1">
                <a:solidFill>
                  <a:srgbClr val="FFFFFF"/>
                </a:solidFill>
                <a:latin typeface="Arial" pitchFamily="34" charset="0"/>
              </a:rPr>
              <a:t>1</a:t>
            </a:r>
          </a:p>
        </p:txBody>
      </p:sp>
      <p:sp>
        <p:nvSpPr>
          <p:cNvPr id="13" name="AutoShape 14"/>
          <p:cNvSpPr>
            <a:spLocks noChangeArrowheads="1"/>
          </p:cNvSpPr>
          <p:nvPr/>
        </p:nvSpPr>
        <p:spPr bwMode="gray">
          <a:xfrm>
            <a:off x="1497013" y="3209924"/>
            <a:ext cx="6789763" cy="1004893"/>
          </a:xfrm>
          <a:prstGeom prst="roundRect">
            <a:avLst>
              <a:gd name="adj" fmla="val 50000"/>
            </a:avLst>
          </a:prstGeom>
          <a:gradFill rotWithShape="1">
            <a:gsLst>
              <a:gs pos="0">
                <a:schemeClr val="accent2">
                  <a:gamma/>
                  <a:tint val="0"/>
                  <a:invGamma/>
                </a:schemeClr>
              </a:gs>
              <a:gs pos="100000">
                <a:schemeClr val="accent2">
                  <a:alpha val="39999"/>
                </a:schemeClr>
              </a:gs>
            </a:gsLst>
            <a:lin ang="0" scaled="1"/>
          </a:gradFill>
          <a:ln w="38100" algn="ctr">
            <a:solidFill>
              <a:schemeClr val="accent2"/>
            </a:solidFill>
            <a:round/>
            <a:headEnd/>
            <a:tailEnd/>
          </a:ln>
          <a:effectLst/>
          <a:extLst/>
        </p:spPr>
        <p:txBody>
          <a:bodyPr vert="eaVert" wrap="none" anchor="ctr"/>
          <a:lstStyle/>
          <a:p>
            <a:pPr>
              <a:defRPr/>
            </a:pPr>
            <a:endParaRPr lang="ru-RU"/>
          </a:p>
        </p:txBody>
      </p:sp>
      <p:sp>
        <p:nvSpPr>
          <p:cNvPr id="14" name="Oval 15"/>
          <p:cNvSpPr>
            <a:spLocks noChangeArrowheads="1"/>
          </p:cNvSpPr>
          <p:nvPr/>
        </p:nvSpPr>
        <p:spPr bwMode="gray">
          <a:xfrm rot="1758052">
            <a:off x="1006475" y="3176588"/>
            <a:ext cx="1262063" cy="984250"/>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15" name="Oval 16"/>
          <p:cNvSpPr>
            <a:spLocks noChangeArrowheads="1"/>
          </p:cNvSpPr>
          <p:nvPr/>
        </p:nvSpPr>
        <p:spPr bwMode="gray">
          <a:xfrm rot="1758052">
            <a:off x="971550" y="3141663"/>
            <a:ext cx="1262063" cy="984250"/>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16" name="Oval 17"/>
          <p:cNvSpPr>
            <a:spLocks noChangeArrowheads="1"/>
          </p:cNvSpPr>
          <p:nvPr/>
        </p:nvSpPr>
        <p:spPr bwMode="gray">
          <a:xfrm>
            <a:off x="1096963" y="3203575"/>
            <a:ext cx="566737" cy="554038"/>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sp>
        <p:nvSpPr>
          <p:cNvPr id="17" name="Text Box 18"/>
          <p:cNvSpPr txBox="1">
            <a:spLocks noChangeArrowheads="1"/>
          </p:cNvSpPr>
          <p:nvPr/>
        </p:nvSpPr>
        <p:spPr bwMode="gray">
          <a:xfrm>
            <a:off x="1427163" y="3281363"/>
            <a:ext cx="407987" cy="579437"/>
          </a:xfrm>
          <a:prstGeom prst="rect">
            <a:avLst/>
          </a:prstGeom>
          <a:noFill/>
          <a:ln w="9525" algn="ctr">
            <a:noFill/>
            <a:miter lim="800000"/>
            <a:headEnd/>
            <a:tailEnd/>
          </a:ln>
        </p:spPr>
        <p:txBody>
          <a:bodyPr wrap="none">
            <a:spAutoFit/>
          </a:bodyPr>
          <a:lstStyle/>
          <a:p>
            <a:r>
              <a:rPr lang="en-US" altLang="ru-RU" sz="3200" b="1">
                <a:solidFill>
                  <a:srgbClr val="FFFFFF"/>
                </a:solidFill>
                <a:latin typeface="Arial" pitchFamily="34" charset="0"/>
              </a:rPr>
              <a:t>2</a:t>
            </a:r>
          </a:p>
        </p:txBody>
      </p:sp>
      <p:sp>
        <p:nvSpPr>
          <p:cNvPr id="18" name="AutoShape 19"/>
          <p:cNvSpPr>
            <a:spLocks noChangeArrowheads="1"/>
          </p:cNvSpPr>
          <p:nvPr/>
        </p:nvSpPr>
        <p:spPr bwMode="gray">
          <a:xfrm>
            <a:off x="1500166" y="4397387"/>
            <a:ext cx="6664325" cy="817563"/>
          </a:xfrm>
          <a:prstGeom prst="roundRect">
            <a:avLst>
              <a:gd name="adj" fmla="val 50000"/>
            </a:avLst>
          </a:prstGeom>
          <a:gradFill rotWithShape="1">
            <a:gsLst>
              <a:gs pos="0">
                <a:schemeClr val="accent1">
                  <a:gamma/>
                  <a:tint val="0"/>
                  <a:invGamma/>
                </a:schemeClr>
              </a:gs>
              <a:gs pos="100000">
                <a:schemeClr val="accent1">
                  <a:alpha val="50000"/>
                </a:schemeClr>
              </a:gs>
            </a:gsLst>
            <a:lin ang="0" scaled="1"/>
          </a:gradFill>
          <a:ln w="38100" algn="ctr">
            <a:solidFill>
              <a:schemeClr val="accent1"/>
            </a:solidFill>
            <a:round/>
            <a:headEnd/>
            <a:tailEnd/>
          </a:ln>
          <a:effectLst/>
          <a:extLst/>
        </p:spPr>
        <p:txBody>
          <a:bodyPr vert="eaVert" wrap="none" anchor="ctr"/>
          <a:lstStyle/>
          <a:p>
            <a:pPr>
              <a:defRPr/>
            </a:pPr>
            <a:endParaRPr lang="ru-RU" b="1" dirty="0"/>
          </a:p>
        </p:txBody>
      </p:sp>
      <p:grpSp>
        <p:nvGrpSpPr>
          <p:cNvPr id="3" name="Group 20"/>
          <p:cNvGrpSpPr>
            <a:grpSpLocks/>
          </p:cNvGrpSpPr>
          <p:nvPr/>
        </p:nvGrpSpPr>
        <p:grpSpPr bwMode="auto">
          <a:xfrm>
            <a:off x="971550" y="4370388"/>
            <a:ext cx="1296988" cy="1023937"/>
            <a:chOff x="720" y="960"/>
            <a:chExt cx="987" cy="795"/>
          </a:xfrm>
        </p:grpSpPr>
        <p:sp>
          <p:nvSpPr>
            <p:cNvPr id="20" name="Oval 21"/>
            <p:cNvSpPr>
              <a:spLocks noChangeArrowheads="1"/>
            </p:cNvSpPr>
            <p:nvPr/>
          </p:nvSpPr>
          <p:spPr bwMode="gray">
            <a:xfrm rot="1758052">
              <a:off x="747" y="987"/>
              <a:ext cx="960" cy="768"/>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21" name="Oval 22"/>
            <p:cNvSpPr>
              <a:spLocks noChangeArrowheads="1"/>
            </p:cNvSpPr>
            <p:nvPr/>
          </p:nvSpPr>
          <p:spPr bwMode="gray">
            <a:xfrm rot="1758052">
              <a:off x="720" y="960"/>
              <a:ext cx="960" cy="768"/>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22" name="Oval 23"/>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grpSp>
      <p:sp>
        <p:nvSpPr>
          <p:cNvPr id="23" name="Text Box 24"/>
          <p:cNvSpPr txBox="1">
            <a:spLocks noChangeArrowheads="1"/>
          </p:cNvSpPr>
          <p:nvPr/>
        </p:nvSpPr>
        <p:spPr bwMode="gray">
          <a:xfrm>
            <a:off x="1427163" y="4503738"/>
            <a:ext cx="407987" cy="581025"/>
          </a:xfrm>
          <a:prstGeom prst="rect">
            <a:avLst/>
          </a:prstGeom>
          <a:noFill/>
          <a:ln w="9525" algn="ctr">
            <a:noFill/>
            <a:miter lim="800000"/>
            <a:headEnd/>
            <a:tailEnd/>
          </a:ln>
        </p:spPr>
        <p:txBody>
          <a:bodyPr wrap="none">
            <a:spAutoFit/>
          </a:bodyPr>
          <a:lstStyle/>
          <a:p>
            <a:r>
              <a:rPr lang="en-US" altLang="ru-RU" sz="3200" b="1">
                <a:solidFill>
                  <a:srgbClr val="FFFFFF"/>
                </a:solidFill>
                <a:latin typeface="Arial" pitchFamily="34" charset="0"/>
              </a:rPr>
              <a:t>3</a:t>
            </a:r>
          </a:p>
        </p:txBody>
      </p:sp>
      <p:sp>
        <p:nvSpPr>
          <p:cNvPr id="24" name="Text Box 26"/>
          <p:cNvSpPr txBox="1">
            <a:spLocks noChangeArrowheads="1"/>
          </p:cNvSpPr>
          <p:nvPr/>
        </p:nvSpPr>
        <p:spPr bwMode="gray">
          <a:xfrm>
            <a:off x="2555875" y="3435356"/>
            <a:ext cx="5400675" cy="779462"/>
          </a:xfrm>
          <a:prstGeom prst="rect">
            <a:avLst/>
          </a:prstGeom>
          <a:noFill/>
          <a:ln w="9525" algn="ctr">
            <a:noFill/>
            <a:miter lim="800000"/>
            <a:headEnd/>
            <a:tailEnd/>
          </a:ln>
        </p:spPr>
        <p:txBody>
          <a:bodyPr/>
          <a:lstStyle/>
          <a:p>
            <a:pPr algn="ctr">
              <a:lnSpc>
                <a:spcPct val="90000"/>
              </a:lnSpc>
            </a:pPr>
            <a:r>
              <a:rPr lang="ru-RU" b="1" dirty="0" smtClean="0">
                <a:solidFill>
                  <a:srgbClr val="000066"/>
                </a:solidFill>
              </a:rPr>
              <a:t>Непрерывная рециркуляция части хлопьев по «внутреннему контуру»</a:t>
            </a:r>
            <a:endParaRPr lang="en-US" altLang="ru-RU" b="1" dirty="0">
              <a:solidFill>
                <a:srgbClr val="000066"/>
              </a:solidFill>
              <a:latin typeface="Tahoma" pitchFamily="34" charset="0"/>
            </a:endParaRPr>
          </a:p>
        </p:txBody>
      </p:sp>
      <p:sp>
        <p:nvSpPr>
          <p:cNvPr id="25" name="Text Box 27"/>
          <p:cNvSpPr txBox="1">
            <a:spLocks noChangeArrowheads="1"/>
          </p:cNvSpPr>
          <p:nvPr/>
        </p:nvSpPr>
        <p:spPr bwMode="gray">
          <a:xfrm>
            <a:off x="2555875" y="4649801"/>
            <a:ext cx="5183188" cy="779463"/>
          </a:xfrm>
          <a:prstGeom prst="rect">
            <a:avLst/>
          </a:prstGeom>
          <a:noFill/>
          <a:ln w="9525" algn="ctr">
            <a:noFill/>
            <a:miter lim="800000"/>
            <a:headEnd/>
            <a:tailEnd/>
          </a:ln>
        </p:spPr>
        <p:txBody>
          <a:bodyPr/>
          <a:lstStyle/>
          <a:p>
            <a:pPr algn="ctr">
              <a:lnSpc>
                <a:spcPct val="90000"/>
              </a:lnSpc>
            </a:pPr>
            <a:r>
              <a:rPr lang="ru-RU" altLang="ru-RU" b="1" dirty="0" smtClean="0">
                <a:solidFill>
                  <a:srgbClr val="000066"/>
                </a:solidFill>
                <a:latin typeface="+mn-lt"/>
              </a:rPr>
              <a:t>Повышение качества хлопьеобразования</a:t>
            </a:r>
            <a:endParaRPr lang="en-US" altLang="ru-RU" b="1" dirty="0">
              <a:solidFill>
                <a:srgbClr val="000066"/>
              </a:solidFill>
              <a:latin typeface="+mn-lt"/>
            </a:endParaRPr>
          </a:p>
        </p:txBody>
      </p:sp>
      <p:pic>
        <p:nvPicPr>
          <p:cNvPr id="26"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27"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19</a:t>
            </a:fld>
            <a:endParaRPr lang="ru-RU" dirty="0"/>
          </a:p>
        </p:txBody>
      </p:sp>
      <p:sp>
        <p:nvSpPr>
          <p:cNvPr id="28" name="Дата 9"/>
          <p:cNvSpPr>
            <a:spLocks noGrp="1"/>
          </p:cNvSpPr>
          <p:nvPr>
            <p:ph type="dt" sz="quarter" idx="10"/>
          </p:nvPr>
        </p:nvSpPr>
        <p:spPr>
          <a:xfrm>
            <a:off x="-71470" y="6596088"/>
            <a:ext cx="2133600" cy="476250"/>
          </a:xfrm>
        </p:spPr>
        <p:txBody>
          <a:bodyPr/>
          <a:lstStyle/>
          <a:p>
            <a:pPr>
              <a:defRPr/>
            </a:pPr>
            <a:fld id="{28D5CF50-9330-4906-AF72-9C323EAC5A34}" type="datetime1">
              <a:rPr lang="ru-RU"/>
              <a:pPr>
                <a:defRPr/>
              </a:pPr>
              <a:t>10.03.2016</a:t>
            </a:fld>
            <a:endParaRPr lang="ru-RU" dirty="0"/>
          </a:p>
        </p:txBody>
      </p:sp>
      <p:pic>
        <p:nvPicPr>
          <p:cNvPr id="29"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Схема 6"/>
          <p:cNvGraphicFramePr/>
          <p:nvPr/>
        </p:nvGraphicFramePr>
        <p:xfrm>
          <a:off x="428596" y="285728"/>
          <a:ext cx="8501122" cy="628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4" descr="http://im3-tub-ru.yandex.net/i?id=71901504-41-72&amp;n=21"/>
          <p:cNvPicPr>
            <a:picLocks noChangeAspect="1" noChangeArrowheads="1"/>
          </p:cNvPicPr>
          <p:nvPr/>
        </p:nvPicPr>
        <p:blipFill>
          <a:blip r:embed="rId8" cstate="print"/>
          <a:srcRect/>
          <a:stretch>
            <a:fillRect/>
          </a:stretch>
        </p:blipFill>
        <p:spPr bwMode="auto">
          <a:xfrm>
            <a:off x="7618413" y="6592888"/>
            <a:ext cx="1525587" cy="265112"/>
          </a:xfrm>
          <a:prstGeom prst="rect">
            <a:avLst/>
          </a:prstGeom>
          <a:noFill/>
          <a:ln w="9525">
            <a:noFill/>
            <a:miter lim="800000"/>
            <a:headEnd/>
            <a:tailEnd/>
          </a:ln>
        </p:spPr>
      </p:pic>
      <p:sp>
        <p:nvSpPr>
          <p:cNvPr id="4" name="Дата 9"/>
          <p:cNvSpPr>
            <a:spLocks noGrp="1"/>
          </p:cNvSpPr>
          <p:nvPr>
            <p:ph type="dt" sz="quarter" idx="10"/>
          </p:nvPr>
        </p:nvSpPr>
        <p:spPr>
          <a:xfrm>
            <a:off x="-36512" y="6520259"/>
            <a:ext cx="2133600" cy="365125"/>
          </a:xfrm>
        </p:spPr>
        <p:txBody>
          <a:bodyPr/>
          <a:lstStyle/>
          <a:p>
            <a:pPr>
              <a:defRPr/>
            </a:pPr>
            <a:fld id="{28D5CF50-9330-4906-AF72-9C323EAC5A34}" type="datetime1">
              <a:rPr lang="ru-RU"/>
              <a:pPr>
                <a:defRPr/>
              </a:pPr>
              <a:t>10.03.2016</a:t>
            </a:fld>
            <a:endParaRPr lang="ru-RU" dirty="0"/>
          </a:p>
        </p:txBody>
      </p:sp>
      <p:sp>
        <p:nvSpPr>
          <p:cNvPr id="5"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2</a:t>
            </a:fld>
            <a:endParaRPr lang="ru-RU" dirty="0"/>
          </a:p>
        </p:txBody>
      </p:sp>
      <p:sp>
        <p:nvSpPr>
          <p:cNvPr id="6" name="Стрелка вправо 5"/>
          <p:cNvSpPr/>
          <p:nvPr/>
        </p:nvSpPr>
        <p:spPr>
          <a:xfrm>
            <a:off x="395536" y="4725144"/>
            <a:ext cx="2880320" cy="1224136"/>
          </a:xfrm>
          <a:prstGeom prst="rightArrow">
            <a:avLst>
              <a:gd name="adj1" fmla="val 50000"/>
              <a:gd name="adj2" fmla="val 3577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solidFill>
              </a:rPr>
              <a:t>ФЗ №52 О санитарно-эпидемиологической…</a:t>
            </a:r>
            <a:endParaRPr lang="ru-RU" sz="1600" dirty="0">
              <a:solidFill>
                <a:schemeClr val="tx1"/>
              </a:solidFill>
            </a:endParaRPr>
          </a:p>
        </p:txBody>
      </p:sp>
      <p:sp>
        <p:nvSpPr>
          <p:cNvPr id="8" name="Стрелка вправо 7"/>
          <p:cNvSpPr/>
          <p:nvPr/>
        </p:nvSpPr>
        <p:spPr>
          <a:xfrm>
            <a:off x="179512" y="2204864"/>
            <a:ext cx="2880320" cy="1224136"/>
          </a:xfrm>
          <a:prstGeom prst="rightArrow">
            <a:avLst>
              <a:gd name="adj1" fmla="val 50000"/>
              <a:gd name="adj2" fmla="val 3577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solidFill>
              </a:rPr>
              <a:t>ФЗ№ 416 О </a:t>
            </a:r>
            <a:r>
              <a:rPr lang="ru-RU" sz="1600" dirty="0" err="1" smtClean="0">
                <a:solidFill>
                  <a:schemeClr val="tx1"/>
                </a:solidFill>
              </a:rPr>
              <a:t>ВиВ</a:t>
            </a:r>
            <a:endParaRPr lang="ru-RU" sz="1600" dirty="0">
              <a:solidFill>
                <a:schemeClr val="tx1"/>
              </a:solidFill>
            </a:endParaRPr>
          </a:p>
        </p:txBody>
      </p:sp>
      <p:sp>
        <p:nvSpPr>
          <p:cNvPr id="9" name="Стрелка вниз 8"/>
          <p:cNvSpPr/>
          <p:nvPr/>
        </p:nvSpPr>
        <p:spPr>
          <a:xfrm>
            <a:off x="2411760" y="1124744"/>
            <a:ext cx="4248472" cy="936104"/>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solidFill>
              </a:rPr>
              <a:t>ФЗ№ 261 Об энергосбережении</a:t>
            </a:r>
            <a:endParaRPr lang="ru-RU" sz="1600" dirty="0">
              <a:solidFill>
                <a:schemeClr val="tx1"/>
              </a:solidFill>
            </a:endParaRPr>
          </a:p>
        </p:txBody>
      </p:sp>
      <p:sp>
        <p:nvSpPr>
          <p:cNvPr id="10" name="Стрелка влево 9"/>
          <p:cNvSpPr/>
          <p:nvPr/>
        </p:nvSpPr>
        <p:spPr>
          <a:xfrm>
            <a:off x="6551712" y="2780928"/>
            <a:ext cx="2592288" cy="1152128"/>
          </a:xfrm>
          <a:prstGeom prst="leftArrow">
            <a:avLst>
              <a:gd name="adj1" fmla="val 50000"/>
              <a:gd name="adj2" fmla="val 42441"/>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solidFill>
              </a:rPr>
              <a:t>ФЗ№ 7</a:t>
            </a:r>
            <a:r>
              <a:rPr lang="en-US" sz="1600" dirty="0" smtClean="0">
                <a:solidFill>
                  <a:schemeClr val="tx1"/>
                </a:solidFill>
              </a:rPr>
              <a:t> </a:t>
            </a:r>
            <a:r>
              <a:rPr lang="ru-RU" sz="1600" dirty="0" smtClean="0">
                <a:solidFill>
                  <a:schemeClr val="tx1"/>
                </a:solidFill>
              </a:rPr>
              <a:t>О защите окружающей среды</a:t>
            </a:r>
            <a:endParaRPr lang="ru-RU" sz="1600" dirty="0">
              <a:solidFill>
                <a:schemeClr val="tx1"/>
              </a:solidFill>
            </a:endParaRPr>
          </a:p>
        </p:txBody>
      </p:sp>
      <p:sp>
        <p:nvSpPr>
          <p:cNvPr id="11" name="Стрелка влево 10"/>
          <p:cNvSpPr/>
          <p:nvPr/>
        </p:nvSpPr>
        <p:spPr>
          <a:xfrm>
            <a:off x="6156176" y="4725144"/>
            <a:ext cx="2736304" cy="1152128"/>
          </a:xfrm>
          <a:prstGeom prst="leftArrow">
            <a:avLst>
              <a:gd name="adj1" fmla="val 50000"/>
              <a:gd name="adj2" fmla="val 35639"/>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solidFill>
              </a:rPr>
              <a:t>ФЗ№ 184</a:t>
            </a:r>
            <a:r>
              <a:rPr lang="en-US" sz="1600" dirty="0" smtClean="0">
                <a:solidFill>
                  <a:schemeClr val="tx1"/>
                </a:solidFill>
              </a:rPr>
              <a:t> </a:t>
            </a:r>
            <a:r>
              <a:rPr lang="ru-RU" sz="1600" dirty="0" smtClean="0">
                <a:solidFill>
                  <a:schemeClr val="tx1"/>
                </a:solidFill>
              </a:rPr>
              <a:t>О тех. регулировании </a:t>
            </a:r>
            <a:endParaRPr lang="ru-RU" sz="1600" dirty="0">
              <a:solidFill>
                <a:schemeClr val="tx1"/>
              </a:solidFill>
            </a:endParaRPr>
          </a:p>
        </p:txBody>
      </p:sp>
      <p:sp>
        <p:nvSpPr>
          <p:cNvPr id="12" name="Стрелка влево 11"/>
          <p:cNvSpPr/>
          <p:nvPr/>
        </p:nvSpPr>
        <p:spPr>
          <a:xfrm>
            <a:off x="6516216" y="3356992"/>
            <a:ext cx="2592288" cy="1152128"/>
          </a:xfrm>
          <a:prstGeom prst="leftArrow">
            <a:avLst>
              <a:gd name="adj1" fmla="val 50000"/>
              <a:gd name="adj2" fmla="val 42441"/>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dirty="0" smtClean="0">
                <a:solidFill>
                  <a:schemeClr val="tx1"/>
                </a:solidFill>
              </a:rPr>
              <a:t>ФЗ№ 219</a:t>
            </a:r>
            <a:r>
              <a:rPr lang="en-US" sz="1600" dirty="0" smtClean="0">
                <a:solidFill>
                  <a:schemeClr val="tx1"/>
                </a:solidFill>
              </a:rPr>
              <a:t> </a:t>
            </a:r>
            <a:r>
              <a:rPr lang="ru-RU" sz="1600" dirty="0" smtClean="0">
                <a:solidFill>
                  <a:schemeClr val="tx1"/>
                </a:solidFill>
              </a:rPr>
              <a:t>О внесении…</a:t>
            </a:r>
            <a:endParaRPr lang="ru-RU" sz="1600"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368758" y="1114706"/>
            <a:ext cx="8489522" cy="5338630"/>
          </a:xfrm>
          <a:prstGeom prst="rect">
            <a:avLst/>
          </a:prstGeom>
          <a:noFill/>
          <a:ln w="9525">
            <a:noFill/>
            <a:miter lim="800000"/>
            <a:headEnd/>
            <a:tailEnd/>
          </a:ln>
          <a:effectLst/>
        </p:spPr>
      </p:pic>
      <p:pic>
        <p:nvPicPr>
          <p:cNvPr id="5"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6"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20</a:t>
            </a:fld>
            <a:endParaRPr lang="ru-RU" dirty="0"/>
          </a:p>
        </p:txBody>
      </p:sp>
      <p:sp>
        <p:nvSpPr>
          <p:cNvPr id="7" name="Дата 9"/>
          <p:cNvSpPr>
            <a:spLocks noGrp="1"/>
          </p:cNvSpPr>
          <p:nvPr>
            <p:ph type="dt" sz="quarter" idx="10"/>
          </p:nvPr>
        </p:nvSpPr>
        <p:spPr>
          <a:xfrm>
            <a:off x="-71470" y="6596088"/>
            <a:ext cx="2133600" cy="476250"/>
          </a:xfrm>
        </p:spPr>
        <p:txBody>
          <a:bodyPr/>
          <a:lstStyle/>
          <a:p>
            <a:pPr>
              <a:defRPr/>
            </a:pPr>
            <a:fld id="{28D5CF50-9330-4906-AF72-9C323EAC5A34}" type="datetime1">
              <a:rPr lang="ru-RU"/>
              <a:pPr>
                <a:defRPr/>
              </a:pPr>
              <a:t>10.03.2016</a:t>
            </a:fld>
            <a:endParaRPr lang="ru-RU" dirty="0"/>
          </a:p>
        </p:txBody>
      </p:sp>
      <p:pic>
        <p:nvPicPr>
          <p:cNvPr id="8" name="Picture 2" descr="P:\6 РАВВ\logo.jpg"/>
          <p:cNvPicPr>
            <a:picLocks noChangeAspect="1" noChangeArrowheads="1"/>
          </p:cNvPicPr>
          <p:nvPr/>
        </p:nvPicPr>
        <p:blipFill>
          <a:blip r:embed="rId4"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87675" y="-71462"/>
            <a:ext cx="5699125" cy="1143000"/>
          </a:xfrm>
        </p:spPr>
        <p:txBody>
          <a:bodyPr/>
          <a:lstStyle/>
          <a:p>
            <a:pPr algn="r"/>
            <a:r>
              <a:rPr lang="ru-RU" sz="1800" dirty="0" smtClean="0">
                <a:solidFill>
                  <a:srgbClr val="000066"/>
                </a:solidFill>
                <a:latin typeface="Times New Roman" pitchFamily="18" charset="0"/>
                <a:cs typeface="Times New Roman" pitchFamily="18" charset="0"/>
              </a:rPr>
              <a:t>Преимущества</a:t>
            </a:r>
            <a:endParaRPr lang="ru-RU" sz="1800" dirty="0">
              <a:solidFill>
                <a:srgbClr val="000066"/>
              </a:solidFill>
              <a:latin typeface="Times New Roman" pitchFamily="18" charset="0"/>
              <a:cs typeface="Times New Roman" pitchFamily="18" charset="0"/>
            </a:endParaRPr>
          </a:p>
        </p:txBody>
      </p:sp>
      <p:sp>
        <p:nvSpPr>
          <p:cNvPr id="4" name="AutoShape 7"/>
          <p:cNvSpPr>
            <a:spLocks noChangeArrowheads="1"/>
          </p:cNvSpPr>
          <p:nvPr/>
        </p:nvSpPr>
        <p:spPr bwMode="gray">
          <a:xfrm>
            <a:off x="2162174" y="1052496"/>
            <a:ext cx="5553097" cy="617537"/>
          </a:xfrm>
          <a:prstGeom prst="roundRect">
            <a:avLst>
              <a:gd name="adj" fmla="val 50000"/>
            </a:avLst>
          </a:prstGeom>
          <a:gradFill rotWithShape="1">
            <a:gsLst>
              <a:gs pos="0">
                <a:schemeClr val="accent1">
                  <a:gamma/>
                  <a:tint val="0"/>
                  <a:invGamma/>
                </a:schemeClr>
              </a:gs>
              <a:gs pos="100000">
                <a:schemeClr val="accent1">
                  <a:alpha val="50000"/>
                </a:schemeClr>
              </a:gs>
            </a:gsLst>
            <a:lin ang="0" scaled="1"/>
          </a:gradFill>
          <a:ln w="38100" algn="ctr">
            <a:solidFill>
              <a:schemeClr val="accent1"/>
            </a:solidFill>
            <a:round/>
            <a:headEnd/>
            <a:tailEnd/>
          </a:ln>
          <a:effectLst/>
          <a:extLst/>
        </p:spPr>
        <p:txBody>
          <a:bodyPr vert="eaVert" wrap="none" anchor="ctr"/>
          <a:lstStyle/>
          <a:p>
            <a:pPr>
              <a:defRPr/>
            </a:pPr>
            <a:endParaRPr lang="ru-RU"/>
          </a:p>
        </p:txBody>
      </p:sp>
      <p:grpSp>
        <p:nvGrpSpPr>
          <p:cNvPr id="5" name="Group 8"/>
          <p:cNvGrpSpPr>
            <a:grpSpLocks/>
          </p:cNvGrpSpPr>
          <p:nvPr/>
        </p:nvGrpSpPr>
        <p:grpSpPr bwMode="auto">
          <a:xfrm>
            <a:off x="1763713" y="1000108"/>
            <a:ext cx="982662" cy="773113"/>
            <a:chOff x="720" y="960"/>
            <a:chExt cx="987" cy="795"/>
          </a:xfrm>
        </p:grpSpPr>
        <p:sp>
          <p:nvSpPr>
            <p:cNvPr id="6" name="Oval 9"/>
            <p:cNvSpPr>
              <a:spLocks noChangeArrowheads="1"/>
            </p:cNvSpPr>
            <p:nvPr/>
          </p:nvSpPr>
          <p:spPr bwMode="gray">
            <a:xfrm rot="1758052">
              <a:off x="747" y="988"/>
              <a:ext cx="960" cy="767"/>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7" name="Oval 10"/>
            <p:cNvSpPr>
              <a:spLocks noChangeArrowheads="1"/>
            </p:cNvSpPr>
            <p:nvPr/>
          </p:nvSpPr>
          <p:spPr bwMode="gray">
            <a:xfrm rot="1758052">
              <a:off x="720" y="960"/>
              <a:ext cx="960" cy="767"/>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8" name="Oval 11"/>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grpSp>
      <p:sp>
        <p:nvSpPr>
          <p:cNvPr id="9" name="Text Box 12"/>
          <p:cNvSpPr txBox="1">
            <a:spLocks noChangeArrowheads="1"/>
          </p:cNvSpPr>
          <p:nvPr/>
        </p:nvSpPr>
        <p:spPr bwMode="gray">
          <a:xfrm>
            <a:off x="2843213" y="1169971"/>
            <a:ext cx="4019550" cy="368306"/>
          </a:xfrm>
          <a:prstGeom prst="rect">
            <a:avLst/>
          </a:prstGeom>
          <a:noFill/>
          <a:ln w="9525" algn="ctr">
            <a:noFill/>
            <a:miter lim="800000"/>
            <a:headEnd/>
            <a:tailEnd/>
          </a:ln>
        </p:spPr>
        <p:txBody>
          <a:bodyPr>
            <a:spAutoFit/>
          </a:bodyPr>
          <a:lstStyle/>
          <a:p>
            <a:pPr algn="l">
              <a:lnSpc>
                <a:spcPct val="110000"/>
              </a:lnSpc>
            </a:pPr>
            <a:r>
              <a:rPr lang="ru-RU" altLang="ru-RU" sz="1800" b="1" dirty="0" smtClean="0">
                <a:solidFill>
                  <a:srgbClr val="333333"/>
                </a:solidFill>
                <a:latin typeface="Tahoma" pitchFamily="34" charset="0"/>
              </a:rPr>
              <a:t>Повышение качества процесса</a:t>
            </a:r>
            <a:endParaRPr lang="en-US" altLang="ru-RU" sz="1800" b="1" dirty="0">
              <a:solidFill>
                <a:srgbClr val="333333"/>
              </a:solidFill>
              <a:latin typeface="Tahoma" pitchFamily="34" charset="0"/>
            </a:endParaRPr>
          </a:p>
        </p:txBody>
      </p:sp>
      <p:sp>
        <p:nvSpPr>
          <p:cNvPr id="10" name="Text Box 13"/>
          <p:cNvSpPr txBox="1">
            <a:spLocks noChangeArrowheads="1"/>
          </p:cNvSpPr>
          <p:nvPr/>
        </p:nvSpPr>
        <p:spPr bwMode="gray">
          <a:xfrm>
            <a:off x="2022475" y="1031858"/>
            <a:ext cx="409575" cy="581025"/>
          </a:xfrm>
          <a:prstGeom prst="rect">
            <a:avLst/>
          </a:prstGeom>
          <a:noFill/>
          <a:ln w="9525" algn="ctr">
            <a:noFill/>
            <a:miter lim="800000"/>
            <a:headEnd/>
            <a:tailEnd/>
          </a:ln>
        </p:spPr>
        <p:txBody>
          <a:bodyPr wrap="none">
            <a:spAutoFit/>
          </a:bodyPr>
          <a:lstStyle/>
          <a:p>
            <a:r>
              <a:rPr lang="en-US" altLang="ru-RU" sz="3200" b="1">
                <a:solidFill>
                  <a:srgbClr val="FFFFFF"/>
                </a:solidFill>
                <a:latin typeface="Arial" charset="0"/>
              </a:rPr>
              <a:t>1</a:t>
            </a:r>
          </a:p>
        </p:txBody>
      </p:sp>
      <p:sp>
        <p:nvSpPr>
          <p:cNvPr id="11" name="AutoShape 14"/>
          <p:cNvSpPr>
            <a:spLocks noChangeArrowheads="1"/>
          </p:cNvSpPr>
          <p:nvPr/>
        </p:nvSpPr>
        <p:spPr bwMode="gray">
          <a:xfrm>
            <a:off x="2162174" y="1997058"/>
            <a:ext cx="5624535" cy="617538"/>
          </a:xfrm>
          <a:prstGeom prst="roundRect">
            <a:avLst>
              <a:gd name="adj" fmla="val 50000"/>
            </a:avLst>
          </a:prstGeom>
          <a:gradFill rotWithShape="1">
            <a:gsLst>
              <a:gs pos="0">
                <a:schemeClr val="accent2">
                  <a:gamma/>
                  <a:tint val="0"/>
                  <a:invGamma/>
                </a:schemeClr>
              </a:gs>
              <a:gs pos="100000">
                <a:schemeClr val="accent2">
                  <a:alpha val="39999"/>
                </a:schemeClr>
              </a:gs>
            </a:gsLst>
            <a:lin ang="0" scaled="1"/>
          </a:gradFill>
          <a:ln w="38100" algn="ctr">
            <a:solidFill>
              <a:schemeClr val="accent2"/>
            </a:solidFill>
            <a:round/>
            <a:headEnd/>
            <a:tailEnd/>
          </a:ln>
          <a:effectLst/>
          <a:extLst/>
        </p:spPr>
        <p:txBody>
          <a:bodyPr vert="eaVert" wrap="none" anchor="ctr"/>
          <a:lstStyle/>
          <a:p>
            <a:pPr>
              <a:defRPr/>
            </a:pPr>
            <a:endParaRPr lang="ru-RU"/>
          </a:p>
        </p:txBody>
      </p:sp>
      <p:sp>
        <p:nvSpPr>
          <p:cNvPr id="12" name="Oval 15"/>
          <p:cNvSpPr>
            <a:spLocks noChangeArrowheads="1"/>
          </p:cNvSpPr>
          <p:nvPr/>
        </p:nvSpPr>
        <p:spPr bwMode="gray">
          <a:xfrm rot="1758052">
            <a:off x="1789113" y="1971658"/>
            <a:ext cx="957262" cy="746125"/>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13" name="Oval 16"/>
          <p:cNvSpPr>
            <a:spLocks noChangeArrowheads="1"/>
          </p:cNvSpPr>
          <p:nvPr/>
        </p:nvSpPr>
        <p:spPr bwMode="gray">
          <a:xfrm rot="1758052">
            <a:off x="1763713" y="1944671"/>
            <a:ext cx="955675" cy="746125"/>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14" name="Oval 17"/>
          <p:cNvSpPr>
            <a:spLocks noChangeArrowheads="1"/>
          </p:cNvSpPr>
          <p:nvPr/>
        </p:nvSpPr>
        <p:spPr bwMode="gray">
          <a:xfrm>
            <a:off x="1858963" y="1990708"/>
            <a:ext cx="428625" cy="420688"/>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sp>
        <p:nvSpPr>
          <p:cNvPr id="15" name="Text Box 18"/>
          <p:cNvSpPr txBox="1">
            <a:spLocks noChangeArrowheads="1"/>
          </p:cNvSpPr>
          <p:nvPr/>
        </p:nvSpPr>
        <p:spPr bwMode="gray">
          <a:xfrm>
            <a:off x="2843212" y="2106596"/>
            <a:ext cx="4443431" cy="397032"/>
          </a:xfrm>
          <a:prstGeom prst="rect">
            <a:avLst/>
          </a:prstGeom>
          <a:noFill/>
          <a:ln w="9525" algn="ctr">
            <a:noFill/>
            <a:miter lim="800000"/>
            <a:headEnd/>
            <a:tailEnd/>
          </a:ln>
        </p:spPr>
        <p:txBody>
          <a:bodyPr wrap="square">
            <a:spAutoFit/>
          </a:bodyPr>
          <a:lstStyle/>
          <a:p>
            <a:pPr algn="l">
              <a:lnSpc>
                <a:spcPct val="110000"/>
              </a:lnSpc>
            </a:pPr>
            <a:r>
              <a:rPr lang="ru-RU" altLang="ru-RU" sz="1800" b="1" dirty="0" smtClean="0">
                <a:solidFill>
                  <a:srgbClr val="333333"/>
                </a:solidFill>
                <a:latin typeface="Tahoma" pitchFamily="34" charset="0"/>
              </a:rPr>
              <a:t>Оптимизация расхода реагентов</a:t>
            </a:r>
            <a:endParaRPr lang="en-US" altLang="ru-RU" sz="1800" b="1" dirty="0">
              <a:solidFill>
                <a:srgbClr val="333333"/>
              </a:solidFill>
              <a:latin typeface="Tahoma" pitchFamily="34" charset="0"/>
            </a:endParaRPr>
          </a:p>
        </p:txBody>
      </p:sp>
      <p:sp>
        <p:nvSpPr>
          <p:cNvPr id="16" name="Text Box 19"/>
          <p:cNvSpPr txBox="1">
            <a:spLocks noChangeArrowheads="1"/>
          </p:cNvSpPr>
          <p:nvPr/>
        </p:nvSpPr>
        <p:spPr bwMode="gray">
          <a:xfrm>
            <a:off x="2022475" y="1976421"/>
            <a:ext cx="409575" cy="581025"/>
          </a:xfrm>
          <a:prstGeom prst="rect">
            <a:avLst/>
          </a:prstGeom>
          <a:noFill/>
          <a:ln w="9525" algn="ctr">
            <a:noFill/>
            <a:miter lim="800000"/>
            <a:headEnd/>
            <a:tailEnd/>
          </a:ln>
        </p:spPr>
        <p:txBody>
          <a:bodyPr wrap="none">
            <a:spAutoFit/>
          </a:bodyPr>
          <a:lstStyle/>
          <a:p>
            <a:r>
              <a:rPr lang="en-US" altLang="ru-RU" sz="3200" b="1">
                <a:solidFill>
                  <a:srgbClr val="FFFFFF"/>
                </a:solidFill>
                <a:latin typeface="Arial" charset="0"/>
              </a:rPr>
              <a:t>2</a:t>
            </a:r>
          </a:p>
        </p:txBody>
      </p:sp>
      <p:sp>
        <p:nvSpPr>
          <p:cNvPr id="17" name="AutoShape 20"/>
          <p:cNvSpPr>
            <a:spLocks noChangeArrowheads="1"/>
          </p:cNvSpPr>
          <p:nvPr/>
        </p:nvSpPr>
        <p:spPr bwMode="gray">
          <a:xfrm>
            <a:off x="2162174" y="2941621"/>
            <a:ext cx="5624535" cy="617537"/>
          </a:xfrm>
          <a:prstGeom prst="roundRect">
            <a:avLst>
              <a:gd name="adj" fmla="val 50000"/>
            </a:avLst>
          </a:prstGeom>
          <a:gradFill rotWithShape="1">
            <a:gsLst>
              <a:gs pos="0">
                <a:schemeClr val="accent1">
                  <a:gamma/>
                  <a:tint val="0"/>
                  <a:invGamma/>
                </a:schemeClr>
              </a:gs>
              <a:gs pos="100000">
                <a:schemeClr val="accent1">
                  <a:alpha val="50000"/>
                </a:schemeClr>
              </a:gs>
            </a:gsLst>
            <a:lin ang="0" scaled="1"/>
          </a:gradFill>
          <a:ln w="38100" algn="ctr">
            <a:solidFill>
              <a:schemeClr val="accent1"/>
            </a:solidFill>
            <a:round/>
            <a:headEnd/>
            <a:tailEnd/>
          </a:ln>
          <a:effectLst/>
          <a:extLst/>
        </p:spPr>
        <p:txBody>
          <a:bodyPr vert="eaVert" wrap="none" anchor="ctr"/>
          <a:lstStyle/>
          <a:p>
            <a:pPr>
              <a:defRPr/>
            </a:pPr>
            <a:endParaRPr lang="ru-RU"/>
          </a:p>
        </p:txBody>
      </p:sp>
      <p:grpSp>
        <p:nvGrpSpPr>
          <p:cNvPr id="18" name="Group 21"/>
          <p:cNvGrpSpPr>
            <a:grpSpLocks/>
          </p:cNvGrpSpPr>
          <p:nvPr/>
        </p:nvGrpSpPr>
        <p:grpSpPr bwMode="auto">
          <a:xfrm>
            <a:off x="1763713" y="2889233"/>
            <a:ext cx="982662" cy="774700"/>
            <a:chOff x="720" y="960"/>
            <a:chExt cx="987" cy="795"/>
          </a:xfrm>
        </p:grpSpPr>
        <p:sp>
          <p:nvSpPr>
            <p:cNvPr id="19" name="Oval 22"/>
            <p:cNvSpPr>
              <a:spLocks noChangeArrowheads="1"/>
            </p:cNvSpPr>
            <p:nvPr/>
          </p:nvSpPr>
          <p:spPr bwMode="gray">
            <a:xfrm rot="1758052">
              <a:off x="747" y="988"/>
              <a:ext cx="960" cy="767"/>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20" name="Oval 23"/>
            <p:cNvSpPr>
              <a:spLocks noChangeArrowheads="1"/>
            </p:cNvSpPr>
            <p:nvPr/>
          </p:nvSpPr>
          <p:spPr bwMode="gray">
            <a:xfrm rot="1758052">
              <a:off x="720" y="960"/>
              <a:ext cx="960" cy="767"/>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21" name="Oval 24"/>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grpSp>
      <p:sp>
        <p:nvSpPr>
          <p:cNvPr id="22" name="Text Box 25"/>
          <p:cNvSpPr txBox="1">
            <a:spLocks noChangeArrowheads="1"/>
          </p:cNvSpPr>
          <p:nvPr/>
        </p:nvSpPr>
        <p:spPr bwMode="gray">
          <a:xfrm>
            <a:off x="2022475" y="2920983"/>
            <a:ext cx="409575" cy="579438"/>
          </a:xfrm>
          <a:prstGeom prst="rect">
            <a:avLst/>
          </a:prstGeom>
          <a:noFill/>
          <a:ln w="9525" algn="ctr">
            <a:noFill/>
            <a:miter lim="800000"/>
            <a:headEnd/>
            <a:tailEnd/>
          </a:ln>
        </p:spPr>
        <p:txBody>
          <a:bodyPr wrap="none">
            <a:spAutoFit/>
          </a:bodyPr>
          <a:lstStyle/>
          <a:p>
            <a:r>
              <a:rPr lang="en-US" altLang="ru-RU" sz="3200" b="1">
                <a:solidFill>
                  <a:srgbClr val="FFFFFF"/>
                </a:solidFill>
                <a:latin typeface="Arial" charset="0"/>
              </a:rPr>
              <a:t>3</a:t>
            </a:r>
          </a:p>
        </p:txBody>
      </p:sp>
      <p:sp>
        <p:nvSpPr>
          <p:cNvPr id="23" name="AutoShape 26"/>
          <p:cNvSpPr>
            <a:spLocks noChangeArrowheads="1"/>
          </p:cNvSpPr>
          <p:nvPr/>
        </p:nvSpPr>
        <p:spPr bwMode="gray">
          <a:xfrm>
            <a:off x="2162174" y="3887771"/>
            <a:ext cx="5624535" cy="617537"/>
          </a:xfrm>
          <a:prstGeom prst="roundRect">
            <a:avLst>
              <a:gd name="adj" fmla="val 50000"/>
            </a:avLst>
          </a:prstGeom>
          <a:gradFill rotWithShape="1">
            <a:gsLst>
              <a:gs pos="0">
                <a:schemeClr val="accent2">
                  <a:gamma/>
                  <a:tint val="0"/>
                  <a:invGamma/>
                </a:schemeClr>
              </a:gs>
              <a:gs pos="100000">
                <a:schemeClr val="accent2">
                  <a:alpha val="39999"/>
                </a:schemeClr>
              </a:gs>
            </a:gsLst>
            <a:lin ang="0" scaled="1"/>
          </a:gradFill>
          <a:ln w="38100" algn="ctr">
            <a:solidFill>
              <a:schemeClr val="accent2"/>
            </a:solidFill>
            <a:round/>
            <a:headEnd/>
            <a:tailEnd/>
          </a:ln>
          <a:effectLst/>
          <a:extLst/>
        </p:spPr>
        <p:txBody>
          <a:bodyPr vert="eaVert" wrap="none" anchor="ctr"/>
          <a:lstStyle/>
          <a:p>
            <a:pPr>
              <a:defRPr/>
            </a:pPr>
            <a:endParaRPr lang="ru-RU"/>
          </a:p>
        </p:txBody>
      </p:sp>
      <p:sp>
        <p:nvSpPr>
          <p:cNvPr id="24" name="Oval 27"/>
          <p:cNvSpPr>
            <a:spLocks noChangeArrowheads="1"/>
          </p:cNvSpPr>
          <p:nvPr/>
        </p:nvSpPr>
        <p:spPr bwMode="gray">
          <a:xfrm rot="1758052">
            <a:off x="1789113" y="3862371"/>
            <a:ext cx="957262" cy="746125"/>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25" name="Oval 28"/>
          <p:cNvSpPr>
            <a:spLocks noChangeArrowheads="1"/>
          </p:cNvSpPr>
          <p:nvPr/>
        </p:nvSpPr>
        <p:spPr bwMode="gray">
          <a:xfrm rot="1758052">
            <a:off x="1763713" y="3835383"/>
            <a:ext cx="955675" cy="746125"/>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26" name="Oval 29"/>
          <p:cNvSpPr>
            <a:spLocks noChangeArrowheads="1"/>
          </p:cNvSpPr>
          <p:nvPr/>
        </p:nvSpPr>
        <p:spPr bwMode="gray">
          <a:xfrm>
            <a:off x="1858963" y="3881421"/>
            <a:ext cx="428625" cy="420687"/>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sp>
        <p:nvSpPr>
          <p:cNvPr id="27" name="Text Box 30"/>
          <p:cNvSpPr txBox="1">
            <a:spLocks noChangeArrowheads="1"/>
          </p:cNvSpPr>
          <p:nvPr/>
        </p:nvSpPr>
        <p:spPr bwMode="gray">
          <a:xfrm>
            <a:off x="2022475" y="3867133"/>
            <a:ext cx="409575" cy="581025"/>
          </a:xfrm>
          <a:prstGeom prst="rect">
            <a:avLst/>
          </a:prstGeom>
          <a:noFill/>
          <a:ln w="9525" algn="ctr">
            <a:noFill/>
            <a:miter lim="800000"/>
            <a:headEnd/>
            <a:tailEnd/>
          </a:ln>
        </p:spPr>
        <p:txBody>
          <a:bodyPr wrap="none">
            <a:spAutoFit/>
          </a:bodyPr>
          <a:lstStyle/>
          <a:p>
            <a:r>
              <a:rPr lang="en-US" altLang="ru-RU" sz="3200" b="1">
                <a:solidFill>
                  <a:srgbClr val="FFFFFF"/>
                </a:solidFill>
                <a:latin typeface="Arial" charset="0"/>
              </a:rPr>
              <a:t>4</a:t>
            </a:r>
          </a:p>
        </p:txBody>
      </p:sp>
      <p:sp>
        <p:nvSpPr>
          <p:cNvPr id="28" name="AutoShape 31"/>
          <p:cNvSpPr>
            <a:spLocks noChangeArrowheads="1"/>
          </p:cNvSpPr>
          <p:nvPr/>
        </p:nvSpPr>
        <p:spPr bwMode="gray">
          <a:xfrm>
            <a:off x="2162174" y="4832333"/>
            <a:ext cx="5624535" cy="617538"/>
          </a:xfrm>
          <a:prstGeom prst="roundRect">
            <a:avLst>
              <a:gd name="adj" fmla="val 50000"/>
            </a:avLst>
          </a:prstGeom>
          <a:gradFill rotWithShape="1">
            <a:gsLst>
              <a:gs pos="0">
                <a:schemeClr val="accent1">
                  <a:gamma/>
                  <a:tint val="0"/>
                  <a:invGamma/>
                </a:schemeClr>
              </a:gs>
              <a:gs pos="100000">
                <a:schemeClr val="accent1">
                  <a:alpha val="50000"/>
                </a:schemeClr>
              </a:gs>
            </a:gsLst>
            <a:lin ang="0" scaled="1"/>
          </a:gradFill>
          <a:ln w="38100" algn="ctr">
            <a:solidFill>
              <a:schemeClr val="accent1"/>
            </a:solidFill>
            <a:round/>
            <a:headEnd/>
            <a:tailEnd/>
          </a:ln>
          <a:effectLst/>
          <a:extLst/>
        </p:spPr>
        <p:txBody>
          <a:bodyPr vert="eaVert" wrap="none" anchor="ctr"/>
          <a:lstStyle/>
          <a:p>
            <a:pPr>
              <a:defRPr/>
            </a:pPr>
            <a:endParaRPr lang="ru-RU"/>
          </a:p>
        </p:txBody>
      </p:sp>
      <p:grpSp>
        <p:nvGrpSpPr>
          <p:cNvPr id="29" name="Group 32"/>
          <p:cNvGrpSpPr>
            <a:grpSpLocks/>
          </p:cNvGrpSpPr>
          <p:nvPr/>
        </p:nvGrpSpPr>
        <p:grpSpPr bwMode="auto">
          <a:xfrm>
            <a:off x="1763713" y="4779946"/>
            <a:ext cx="982662" cy="773112"/>
            <a:chOff x="720" y="960"/>
            <a:chExt cx="987" cy="795"/>
          </a:xfrm>
        </p:grpSpPr>
        <p:sp>
          <p:nvSpPr>
            <p:cNvPr id="30" name="Oval 33"/>
            <p:cNvSpPr>
              <a:spLocks noChangeArrowheads="1"/>
            </p:cNvSpPr>
            <p:nvPr/>
          </p:nvSpPr>
          <p:spPr bwMode="gray">
            <a:xfrm rot="1758052">
              <a:off x="747" y="988"/>
              <a:ext cx="960" cy="767"/>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31" name="Oval 34"/>
            <p:cNvSpPr>
              <a:spLocks noChangeArrowheads="1"/>
            </p:cNvSpPr>
            <p:nvPr/>
          </p:nvSpPr>
          <p:spPr bwMode="gray">
            <a:xfrm rot="1758052">
              <a:off x="720" y="960"/>
              <a:ext cx="960" cy="767"/>
            </a:xfrm>
            <a:prstGeom prst="ellipse">
              <a:avLst/>
            </a:prstGeom>
            <a:gradFill rotWithShape="1">
              <a:gsLst>
                <a:gs pos="0">
                  <a:schemeClr val="accent1"/>
                </a:gs>
                <a:gs pos="100000">
                  <a:schemeClr val="accent1">
                    <a:gamma/>
                    <a:shade val="46275"/>
                    <a:invGamma/>
                  </a:schemeClr>
                </a:gs>
              </a:gsLst>
              <a:lin ang="5400000" scaled="1"/>
            </a:gradFill>
            <a:ln>
              <a:noFill/>
            </a:ln>
            <a:effectLst/>
            <a:extLst/>
          </p:spPr>
          <p:txBody>
            <a:bodyPr wrap="none" anchor="ctr"/>
            <a:lstStyle/>
            <a:p>
              <a:pPr>
                <a:defRPr/>
              </a:pPr>
              <a:endParaRPr lang="ru-RU"/>
            </a:p>
          </p:txBody>
        </p:sp>
        <p:sp>
          <p:nvSpPr>
            <p:cNvPr id="32" name="Oval 35"/>
            <p:cNvSpPr>
              <a:spLocks noChangeArrowheads="1"/>
            </p:cNvSpPr>
            <p:nvPr/>
          </p:nvSpPr>
          <p:spPr bwMode="gray">
            <a:xfrm>
              <a:off x="816" y="1008"/>
              <a:ext cx="432" cy="432"/>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grpSp>
      <p:sp>
        <p:nvSpPr>
          <p:cNvPr id="33" name="Text Box 36"/>
          <p:cNvSpPr txBox="1">
            <a:spLocks noChangeArrowheads="1"/>
          </p:cNvSpPr>
          <p:nvPr/>
        </p:nvSpPr>
        <p:spPr bwMode="gray">
          <a:xfrm>
            <a:off x="2022475" y="4811696"/>
            <a:ext cx="409575" cy="581025"/>
          </a:xfrm>
          <a:prstGeom prst="rect">
            <a:avLst/>
          </a:prstGeom>
          <a:noFill/>
          <a:ln w="9525" algn="ctr">
            <a:noFill/>
            <a:miter lim="800000"/>
            <a:headEnd/>
            <a:tailEnd/>
          </a:ln>
        </p:spPr>
        <p:txBody>
          <a:bodyPr wrap="none">
            <a:spAutoFit/>
          </a:bodyPr>
          <a:lstStyle/>
          <a:p>
            <a:r>
              <a:rPr lang="en-US" altLang="ru-RU" sz="3200" b="1">
                <a:solidFill>
                  <a:srgbClr val="FFFFFF"/>
                </a:solidFill>
                <a:latin typeface="Arial" charset="0"/>
              </a:rPr>
              <a:t>5</a:t>
            </a:r>
          </a:p>
        </p:txBody>
      </p:sp>
      <p:sp>
        <p:nvSpPr>
          <p:cNvPr id="34" name="Text Box 37"/>
          <p:cNvSpPr txBox="1">
            <a:spLocks noChangeArrowheads="1"/>
          </p:cNvSpPr>
          <p:nvPr/>
        </p:nvSpPr>
        <p:spPr bwMode="gray">
          <a:xfrm>
            <a:off x="2843212" y="3043221"/>
            <a:ext cx="4300555" cy="397032"/>
          </a:xfrm>
          <a:prstGeom prst="rect">
            <a:avLst/>
          </a:prstGeom>
          <a:noFill/>
          <a:ln w="9525" algn="ctr">
            <a:noFill/>
            <a:miter lim="800000"/>
            <a:headEnd/>
            <a:tailEnd/>
          </a:ln>
        </p:spPr>
        <p:txBody>
          <a:bodyPr wrap="square">
            <a:spAutoFit/>
          </a:bodyPr>
          <a:lstStyle/>
          <a:p>
            <a:pPr algn="l">
              <a:lnSpc>
                <a:spcPct val="110000"/>
              </a:lnSpc>
            </a:pPr>
            <a:r>
              <a:rPr lang="ru-RU" altLang="ru-RU" sz="1800" b="1" dirty="0" smtClean="0">
                <a:solidFill>
                  <a:srgbClr val="333333"/>
                </a:solidFill>
                <a:latin typeface="Tahoma" pitchFamily="34" charset="0"/>
              </a:rPr>
              <a:t>Рециркуляция промывной воды</a:t>
            </a:r>
            <a:endParaRPr lang="en-US" altLang="ru-RU" sz="1800" b="1" dirty="0">
              <a:solidFill>
                <a:srgbClr val="333333"/>
              </a:solidFill>
              <a:latin typeface="Tahoma" pitchFamily="34" charset="0"/>
            </a:endParaRPr>
          </a:p>
        </p:txBody>
      </p:sp>
      <p:sp>
        <p:nvSpPr>
          <p:cNvPr id="35" name="Text Box 38"/>
          <p:cNvSpPr txBox="1">
            <a:spLocks noChangeArrowheads="1"/>
          </p:cNvSpPr>
          <p:nvPr/>
        </p:nvSpPr>
        <p:spPr bwMode="gray">
          <a:xfrm>
            <a:off x="2714612" y="3960662"/>
            <a:ext cx="5286412" cy="397032"/>
          </a:xfrm>
          <a:prstGeom prst="rect">
            <a:avLst/>
          </a:prstGeom>
          <a:noFill/>
          <a:ln w="9525" algn="ctr">
            <a:noFill/>
            <a:miter lim="800000"/>
            <a:headEnd/>
            <a:tailEnd/>
          </a:ln>
        </p:spPr>
        <p:txBody>
          <a:bodyPr wrap="square">
            <a:spAutoFit/>
          </a:bodyPr>
          <a:lstStyle/>
          <a:p>
            <a:pPr algn="l">
              <a:lnSpc>
                <a:spcPct val="110000"/>
              </a:lnSpc>
            </a:pPr>
            <a:r>
              <a:rPr lang="ru-RU" altLang="ru-RU" sz="1800" b="1" dirty="0" smtClean="0">
                <a:solidFill>
                  <a:srgbClr val="333333"/>
                </a:solidFill>
                <a:latin typeface="Tahoma" pitchFamily="34" charset="0"/>
              </a:rPr>
              <a:t>Снижение нагрузки на скорые фильтры</a:t>
            </a:r>
            <a:endParaRPr lang="en-US" altLang="ru-RU" sz="1800" b="1" dirty="0">
              <a:solidFill>
                <a:srgbClr val="333333"/>
              </a:solidFill>
              <a:latin typeface="Tahoma" pitchFamily="34" charset="0"/>
            </a:endParaRPr>
          </a:p>
        </p:txBody>
      </p:sp>
      <p:sp>
        <p:nvSpPr>
          <p:cNvPr id="36" name="Text Box 39"/>
          <p:cNvSpPr txBox="1">
            <a:spLocks noChangeArrowheads="1"/>
          </p:cNvSpPr>
          <p:nvPr/>
        </p:nvSpPr>
        <p:spPr bwMode="gray">
          <a:xfrm>
            <a:off x="2843212" y="4843446"/>
            <a:ext cx="4657745" cy="590931"/>
          </a:xfrm>
          <a:prstGeom prst="rect">
            <a:avLst/>
          </a:prstGeom>
          <a:noFill/>
          <a:ln w="9525" algn="ctr">
            <a:noFill/>
            <a:miter lim="800000"/>
            <a:headEnd/>
            <a:tailEnd/>
          </a:ln>
        </p:spPr>
        <p:txBody>
          <a:bodyPr wrap="square">
            <a:spAutoFit/>
          </a:bodyPr>
          <a:lstStyle/>
          <a:p>
            <a:pPr algn="ctr">
              <a:lnSpc>
                <a:spcPct val="90000"/>
              </a:lnSpc>
            </a:pPr>
            <a:r>
              <a:rPr lang="ru-RU" altLang="ru-RU" sz="1800" b="1" dirty="0" smtClean="0">
                <a:solidFill>
                  <a:srgbClr val="333333"/>
                </a:solidFill>
                <a:latin typeface="Tahoma" pitchFamily="34" charset="0"/>
              </a:rPr>
              <a:t>Отказ от первичного обеззараживания </a:t>
            </a:r>
            <a:endParaRPr lang="en-US" altLang="ru-RU" sz="1800" b="1" dirty="0">
              <a:solidFill>
                <a:srgbClr val="333333"/>
              </a:solidFill>
              <a:latin typeface="Tahoma" pitchFamily="34" charset="0"/>
            </a:endParaRPr>
          </a:p>
        </p:txBody>
      </p:sp>
      <p:sp>
        <p:nvSpPr>
          <p:cNvPr id="37" name="AutoShape 26"/>
          <p:cNvSpPr>
            <a:spLocks noChangeArrowheads="1"/>
          </p:cNvSpPr>
          <p:nvPr/>
        </p:nvSpPr>
        <p:spPr bwMode="gray">
          <a:xfrm>
            <a:off x="2428860" y="5715016"/>
            <a:ext cx="5624535" cy="617537"/>
          </a:xfrm>
          <a:prstGeom prst="roundRect">
            <a:avLst>
              <a:gd name="adj" fmla="val 50000"/>
            </a:avLst>
          </a:prstGeom>
          <a:gradFill rotWithShape="1">
            <a:gsLst>
              <a:gs pos="0">
                <a:schemeClr val="accent2">
                  <a:gamma/>
                  <a:tint val="0"/>
                  <a:invGamma/>
                </a:schemeClr>
              </a:gs>
              <a:gs pos="100000">
                <a:schemeClr val="accent2">
                  <a:alpha val="39999"/>
                </a:schemeClr>
              </a:gs>
            </a:gsLst>
            <a:lin ang="0" scaled="1"/>
          </a:gradFill>
          <a:ln w="38100" algn="ctr">
            <a:solidFill>
              <a:schemeClr val="accent2"/>
            </a:solidFill>
            <a:round/>
            <a:headEnd/>
            <a:tailEnd/>
          </a:ln>
          <a:effectLst/>
          <a:extLst/>
        </p:spPr>
        <p:txBody>
          <a:bodyPr vert="eaVert" wrap="none" anchor="ctr"/>
          <a:lstStyle/>
          <a:p>
            <a:pPr>
              <a:defRPr/>
            </a:pPr>
            <a:endParaRPr lang="ru-RU"/>
          </a:p>
        </p:txBody>
      </p:sp>
      <p:sp>
        <p:nvSpPr>
          <p:cNvPr id="38" name="Oval 27"/>
          <p:cNvSpPr>
            <a:spLocks noChangeArrowheads="1"/>
          </p:cNvSpPr>
          <p:nvPr/>
        </p:nvSpPr>
        <p:spPr bwMode="gray">
          <a:xfrm rot="1758052">
            <a:off x="1764382" y="5615775"/>
            <a:ext cx="957262" cy="746125"/>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39" name="Oval 28"/>
          <p:cNvSpPr>
            <a:spLocks noChangeArrowheads="1"/>
          </p:cNvSpPr>
          <p:nvPr/>
        </p:nvSpPr>
        <p:spPr bwMode="gray">
          <a:xfrm rot="1758052">
            <a:off x="1764484" y="5615387"/>
            <a:ext cx="955675" cy="746125"/>
          </a:xfrm>
          <a:prstGeom prst="ellipse">
            <a:avLst/>
          </a:prstGeom>
          <a:gradFill rotWithShape="1">
            <a:gsLst>
              <a:gs pos="0">
                <a:schemeClr val="accent2"/>
              </a:gs>
              <a:gs pos="100000">
                <a:schemeClr val="accent2">
                  <a:gamma/>
                  <a:shade val="46275"/>
                  <a:invGamma/>
                </a:schemeClr>
              </a:gs>
            </a:gsLst>
            <a:lin ang="5400000" scaled="1"/>
          </a:gradFill>
          <a:ln>
            <a:noFill/>
          </a:ln>
          <a:effectLst/>
          <a:extLst/>
        </p:spPr>
        <p:txBody>
          <a:bodyPr wrap="none" anchor="ctr"/>
          <a:lstStyle/>
          <a:p>
            <a:pPr>
              <a:defRPr/>
            </a:pPr>
            <a:endParaRPr lang="ru-RU"/>
          </a:p>
        </p:txBody>
      </p:sp>
      <p:sp>
        <p:nvSpPr>
          <p:cNvPr id="40" name="Oval 29"/>
          <p:cNvSpPr>
            <a:spLocks noChangeArrowheads="1"/>
          </p:cNvSpPr>
          <p:nvPr/>
        </p:nvSpPr>
        <p:spPr bwMode="gray">
          <a:xfrm>
            <a:off x="2011363" y="3913191"/>
            <a:ext cx="428625" cy="420687"/>
          </a:xfrm>
          <a:prstGeom prst="ellipse">
            <a:avLst/>
          </a:prstGeom>
          <a:gradFill rotWithShape="1">
            <a:gsLst>
              <a:gs pos="0">
                <a:srgbClr val="FFFFFF">
                  <a:alpha val="50000"/>
                </a:srgbClr>
              </a:gs>
              <a:gs pos="100000">
                <a:srgbClr val="767676">
                  <a:alpha val="0"/>
                </a:srgbClr>
              </a:gs>
            </a:gsLst>
            <a:lin ang="5400000" scaled="1"/>
          </a:gradFill>
          <a:ln w="9525">
            <a:noFill/>
            <a:round/>
            <a:headEnd/>
            <a:tailEnd/>
          </a:ln>
        </p:spPr>
        <p:txBody>
          <a:bodyPr wrap="none" anchor="ctr"/>
          <a:lstStyle/>
          <a:p>
            <a:endParaRPr lang="ru-RU" altLang="ru-RU"/>
          </a:p>
        </p:txBody>
      </p:sp>
      <p:sp>
        <p:nvSpPr>
          <p:cNvPr id="41" name="Text Box 30"/>
          <p:cNvSpPr txBox="1">
            <a:spLocks noChangeArrowheads="1"/>
          </p:cNvSpPr>
          <p:nvPr/>
        </p:nvSpPr>
        <p:spPr bwMode="gray">
          <a:xfrm>
            <a:off x="2000232" y="5715016"/>
            <a:ext cx="409575" cy="581025"/>
          </a:xfrm>
          <a:prstGeom prst="rect">
            <a:avLst/>
          </a:prstGeom>
          <a:noFill/>
          <a:ln w="9525" algn="ctr">
            <a:noFill/>
            <a:miter lim="800000"/>
            <a:headEnd/>
            <a:tailEnd/>
          </a:ln>
        </p:spPr>
        <p:txBody>
          <a:bodyPr wrap="none">
            <a:spAutoFit/>
          </a:bodyPr>
          <a:lstStyle/>
          <a:p>
            <a:r>
              <a:rPr lang="ru-RU" altLang="ru-RU" sz="3200" b="1" dirty="0" smtClean="0">
                <a:solidFill>
                  <a:srgbClr val="FFFFFF"/>
                </a:solidFill>
                <a:latin typeface="Arial" charset="0"/>
              </a:rPr>
              <a:t>6</a:t>
            </a:r>
            <a:endParaRPr lang="en-US" altLang="ru-RU" sz="3200" b="1" dirty="0">
              <a:solidFill>
                <a:srgbClr val="FFFFFF"/>
              </a:solidFill>
              <a:latin typeface="Arial" charset="0"/>
            </a:endParaRPr>
          </a:p>
        </p:txBody>
      </p:sp>
      <p:sp>
        <p:nvSpPr>
          <p:cNvPr id="42" name="Text Box 38"/>
          <p:cNvSpPr txBox="1">
            <a:spLocks noChangeArrowheads="1"/>
          </p:cNvSpPr>
          <p:nvPr/>
        </p:nvSpPr>
        <p:spPr bwMode="gray">
          <a:xfrm>
            <a:off x="2643174" y="5715016"/>
            <a:ext cx="5286412" cy="701731"/>
          </a:xfrm>
          <a:prstGeom prst="rect">
            <a:avLst/>
          </a:prstGeom>
          <a:noFill/>
          <a:ln w="9525" algn="ctr">
            <a:noFill/>
            <a:miter lim="800000"/>
            <a:headEnd/>
            <a:tailEnd/>
          </a:ln>
        </p:spPr>
        <p:txBody>
          <a:bodyPr wrap="square">
            <a:spAutoFit/>
          </a:bodyPr>
          <a:lstStyle/>
          <a:p>
            <a:pPr algn="ctr">
              <a:lnSpc>
                <a:spcPct val="110000"/>
              </a:lnSpc>
            </a:pPr>
            <a:r>
              <a:rPr lang="ru-RU" altLang="ru-RU" sz="1800" b="1" dirty="0" smtClean="0">
                <a:solidFill>
                  <a:srgbClr val="333333"/>
                </a:solidFill>
                <a:latin typeface="Tahoma" pitchFamily="34" charset="0"/>
              </a:rPr>
              <a:t>Полностью отечественная разработка, много внедрений</a:t>
            </a:r>
            <a:endParaRPr lang="en-US" altLang="ru-RU" sz="1800" b="1" dirty="0">
              <a:solidFill>
                <a:srgbClr val="333333"/>
              </a:solidFill>
              <a:latin typeface="Tahoma" pitchFamily="34" charset="0"/>
            </a:endParaRPr>
          </a:p>
        </p:txBody>
      </p:sp>
      <p:pic>
        <p:nvPicPr>
          <p:cNvPr id="43"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44"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21</a:t>
            </a:fld>
            <a:endParaRPr lang="ru-RU" dirty="0"/>
          </a:p>
        </p:txBody>
      </p:sp>
      <p:sp>
        <p:nvSpPr>
          <p:cNvPr id="45" name="Дата 9"/>
          <p:cNvSpPr>
            <a:spLocks noGrp="1"/>
          </p:cNvSpPr>
          <p:nvPr>
            <p:ph type="dt" sz="quarter" idx="10"/>
          </p:nvPr>
        </p:nvSpPr>
        <p:spPr>
          <a:xfrm>
            <a:off x="-71470" y="6596088"/>
            <a:ext cx="2133600" cy="476250"/>
          </a:xfrm>
        </p:spPr>
        <p:txBody>
          <a:bodyPr/>
          <a:lstStyle/>
          <a:p>
            <a:pPr>
              <a:defRPr/>
            </a:pPr>
            <a:fld id="{28D5CF50-9330-4906-AF72-9C323EAC5A34}" type="datetime1">
              <a:rPr lang="ru-RU"/>
              <a:pPr>
                <a:defRPr/>
              </a:pPr>
              <a:t>10.03.2016</a:t>
            </a:fld>
            <a:endParaRPr lang="ru-RU" dirty="0"/>
          </a:p>
        </p:txBody>
      </p:sp>
      <p:pic>
        <p:nvPicPr>
          <p:cNvPr id="46"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59832" y="116632"/>
            <a:ext cx="5699125" cy="1143000"/>
          </a:xfrm>
        </p:spPr>
        <p:txBody>
          <a:bodyPr/>
          <a:lstStyle/>
          <a:p>
            <a:pPr algn="r"/>
            <a:r>
              <a:rPr lang="ru-RU" sz="1800" dirty="0" smtClean="0">
                <a:solidFill>
                  <a:srgbClr val="000066"/>
                </a:solidFill>
                <a:latin typeface="Times New Roman" pitchFamily="18" charset="0"/>
                <a:cs typeface="Times New Roman" pitchFamily="18" charset="0"/>
              </a:rPr>
              <a:t>Экономический эффект </a:t>
            </a:r>
            <a:endParaRPr lang="ru-RU" sz="1800" dirty="0">
              <a:solidFill>
                <a:srgbClr val="000066"/>
              </a:solidFill>
              <a:latin typeface="Times New Roman" pitchFamily="18" charset="0"/>
              <a:cs typeface="Times New Roman" pitchFamily="18" charset="0"/>
            </a:endParaRPr>
          </a:p>
        </p:txBody>
      </p:sp>
      <p:sp>
        <p:nvSpPr>
          <p:cNvPr id="3" name="Содержимое 2"/>
          <p:cNvSpPr>
            <a:spLocks noGrp="1"/>
          </p:cNvSpPr>
          <p:nvPr>
            <p:ph idx="1"/>
          </p:nvPr>
        </p:nvSpPr>
        <p:spPr>
          <a:xfrm>
            <a:off x="428596" y="1500174"/>
            <a:ext cx="8229600" cy="4525963"/>
          </a:xfrm>
        </p:spPr>
        <p:txBody>
          <a:bodyPr/>
          <a:lstStyle/>
          <a:p>
            <a:pPr>
              <a:buNone/>
            </a:pPr>
            <a:r>
              <a:rPr lang="ru-RU" sz="2000" dirty="0" smtClean="0"/>
              <a:t>Складывается из следующих основных позиций:</a:t>
            </a:r>
          </a:p>
          <a:p>
            <a:pPr lvl="0"/>
            <a:r>
              <a:rPr lang="ru-RU" sz="2000" dirty="0" smtClean="0"/>
              <a:t>Снижение транспортных расходов.</a:t>
            </a:r>
          </a:p>
          <a:p>
            <a:pPr lvl="0"/>
            <a:r>
              <a:rPr lang="ru-RU" sz="2000" dirty="0" smtClean="0"/>
              <a:t>Снижение материальных затрат на погрузочно-разгрузочные работы.</a:t>
            </a:r>
          </a:p>
          <a:p>
            <a:pPr lvl="0"/>
            <a:r>
              <a:rPr lang="ru-RU" sz="2000" dirty="0" smtClean="0"/>
              <a:t>Снижение материальных затрат на приготовление рабочих растворов.</a:t>
            </a:r>
          </a:p>
          <a:p>
            <a:pPr lvl="0"/>
            <a:r>
              <a:rPr lang="ru-RU" sz="2000" dirty="0" smtClean="0"/>
              <a:t>Снижение расходов на приобретение хлорирующих и подщелачивающих реагентов.</a:t>
            </a:r>
          </a:p>
          <a:p>
            <a:pPr lvl="0"/>
            <a:r>
              <a:rPr lang="ru-RU" sz="2000" dirty="0" smtClean="0"/>
              <a:t>Снижение материальных затрат на электроэнергию.</a:t>
            </a:r>
          </a:p>
          <a:p>
            <a:pPr lvl="0"/>
            <a:r>
              <a:rPr lang="ru-RU" sz="2000" dirty="0" smtClean="0"/>
              <a:t>Снижение расходов на утилизацию шлама.</a:t>
            </a:r>
          </a:p>
          <a:p>
            <a:pPr lvl="0"/>
            <a:r>
              <a:rPr lang="ru-RU" sz="2000" dirty="0" smtClean="0"/>
              <a:t>Снижение затрат на хранение.</a:t>
            </a:r>
          </a:p>
          <a:p>
            <a:endParaRPr lang="ru-RU" sz="2000" b="1" dirty="0" smtClean="0"/>
          </a:p>
          <a:p>
            <a:endParaRPr lang="ru-RU" sz="2000" b="1" dirty="0" smtClean="0"/>
          </a:p>
          <a:p>
            <a:r>
              <a:rPr lang="ru-RU" sz="2000" dirty="0" smtClean="0">
                <a:solidFill>
                  <a:srgbClr val="C00000"/>
                </a:solidFill>
              </a:rPr>
              <a:t>.</a:t>
            </a:r>
          </a:p>
          <a:p>
            <a:endParaRPr lang="ru-RU" sz="2000" dirty="0"/>
          </a:p>
        </p:txBody>
      </p:sp>
      <p:pic>
        <p:nvPicPr>
          <p:cNvPr id="4"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5"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22</a:t>
            </a:fld>
            <a:endParaRPr lang="ru-RU" dirty="0"/>
          </a:p>
        </p:txBody>
      </p:sp>
      <p:sp>
        <p:nvSpPr>
          <p:cNvPr id="6" name="Дата 9"/>
          <p:cNvSpPr>
            <a:spLocks noGrp="1"/>
          </p:cNvSpPr>
          <p:nvPr>
            <p:ph type="dt" sz="quarter" idx="10"/>
          </p:nvPr>
        </p:nvSpPr>
        <p:spPr>
          <a:xfrm>
            <a:off x="-71470" y="6596088"/>
            <a:ext cx="2133600" cy="476250"/>
          </a:xfrm>
        </p:spPr>
        <p:txBody>
          <a:bodyPr/>
          <a:lstStyle/>
          <a:p>
            <a:pPr>
              <a:defRPr/>
            </a:pPr>
            <a:fld id="{28D5CF50-9330-4906-AF72-9C323EAC5A34}" type="datetime1">
              <a:rPr lang="ru-RU"/>
              <a:pPr>
                <a:defRPr/>
              </a:pPr>
              <a:t>10.03.2016</a:t>
            </a:fld>
            <a:endParaRPr lang="ru-RU" dirty="0"/>
          </a:p>
        </p:txBody>
      </p:sp>
      <p:pic>
        <p:nvPicPr>
          <p:cNvPr id="7"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 name="Picture 2" descr="http://im2-tub-ru.yandex.net/i?id=318421333-20-72&amp;n=21"/>
          <p:cNvPicPr>
            <a:picLocks noChangeAspect="1" noChangeArrowheads="1"/>
          </p:cNvPicPr>
          <p:nvPr/>
        </p:nvPicPr>
        <p:blipFill>
          <a:blip r:embed="rId2" cstate="print"/>
          <a:srcRect/>
          <a:stretch>
            <a:fillRect/>
          </a:stretch>
        </p:blipFill>
        <p:spPr bwMode="auto">
          <a:xfrm>
            <a:off x="0" y="-27384"/>
            <a:ext cx="2411760" cy="1109515"/>
          </a:xfrm>
          <a:prstGeom prst="rect">
            <a:avLst/>
          </a:prstGeom>
          <a:noFill/>
          <a:ln w="9525">
            <a:noFill/>
            <a:miter lim="800000"/>
            <a:headEnd/>
            <a:tailEnd/>
          </a:ln>
        </p:spPr>
      </p:pic>
      <p:sp>
        <p:nvSpPr>
          <p:cNvPr id="205" name="Прямоугольник 204"/>
          <p:cNvSpPr/>
          <p:nvPr/>
        </p:nvSpPr>
        <p:spPr>
          <a:xfrm>
            <a:off x="3203848" y="260648"/>
            <a:ext cx="5940152" cy="646331"/>
          </a:xfrm>
          <a:prstGeom prst="rect">
            <a:avLst/>
          </a:prstGeom>
        </p:spPr>
        <p:txBody>
          <a:bodyPr wrap="square">
            <a:spAutoFit/>
          </a:bodyPr>
          <a:lstStyle/>
          <a:p>
            <a:pPr lvl="0" algn="r" fontAlgn="auto">
              <a:spcAft>
                <a:spcPts val="0"/>
              </a:spcAft>
              <a:defRPr/>
            </a:pPr>
            <a:r>
              <a:rPr lang="ru-RU" b="1" dirty="0" smtClean="0">
                <a:solidFill>
                  <a:srgbClr val="000066"/>
                </a:solidFill>
                <a:latin typeface="Times New Roman" pitchFamily="18" charset="0"/>
                <a:cs typeface="Times New Roman" pitchFamily="18" charset="0"/>
              </a:rPr>
              <a:t>ФЗ 416 - Целевые показатели деятельности организации ВКХ </a:t>
            </a:r>
            <a:endParaRPr lang="ru-RU" b="1" dirty="0">
              <a:solidFill>
                <a:srgbClr val="000066"/>
              </a:solidFill>
              <a:latin typeface="Times New Roman" pitchFamily="18" charset="0"/>
              <a:cs typeface="Times New Roman" pitchFamily="18" charset="0"/>
            </a:endParaRPr>
          </a:p>
        </p:txBody>
      </p:sp>
      <p:sp>
        <p:nvSpPr>
          <p:cNvPr id="215" name="Дата 9"/>
          <p:cNvSpPr>
            <a:spLocks noGrp="1"/>
          </p:cNvSpPr>
          <p:nvPr>
            <p:ph type="dt" sz="quarter" idx="10"/>
          </p:nvPr>
        </p:nvSpPr>
        <p:spPr>
          <a:xfrm>
            <a:off x="-36512" y="6520259"/>
            <a:ext cx="2133600" cy="365125"/>
          </a:xfrm>
        </p:spPr>
        <p:txBody>
          <a:bodyPr/>
          <a:lstStyle/>
          <a:p>
            <a:pPr>
              <a:defRPr/>
            </a:pPr>
            <a:fld id="{28D5CF50-9330-4906-AF72-9C323EAC5A34}" type="datetime1">
              <a:rPr lang="ru-RU"/>
              <a:pPr>
                <a:defRPr/>
              </a:pPr>
              <a:t>10.03.2016</a:t>
            </a:fld>
            <a:endParaRPr lang="ru-RU" dirty="0"/>
          </a:p>
        </p:txBody>
      </p:sp>
      <p:grpSp>
        <p:nvGrpSpPr>
          <p:cNvPr id="2" name="Группа 13"/>
          <p:cNvGrpSpPr/>
          <p:nvPr/>
        </p:nvGrpSpPr>
        <p:grpSpPr>
          <a:xfrm>
            <a:off x="458357" y="764704"/>
            <a:ext cx="8353425" cy="5614417"/>
            <a:chOff x="395288" y="1014240"/>
            <a:chExt cx="8353425" cy="5614417"/>
          </a:xfrm>
        </p:grpSpPr>
        <p:sp>
          <p:nvSpPr>
            <p:cNvPr id="145" name="Rectangle 3"/>
            <p:cNvSpPr>
              <a:spLocks noChangeArrowheads="1"/>
            </p:cNvSpPr>
            <p:nvPr/>
          </p:nvSpPr>
          <p:spPr bwMode="auto">
            <a:xfrm>
              <a:off x="3196351" y="1014240"/>
              <a:ext cx="2735263" cy="719137"/>
            </a:xfrm>
            <a:prstGeom prst="rect">
              <a:avLst/>
            </a:prstGeom>
            <a:solidFill>
              <a:schemeClr val="accent2">
                <a:lumMod val="60000"/>
                <a:lumOff val="40000"/>
              </a:schemeClr>
            </a:solidFill>
            <a:ln>
              <a:solidFill>
                <a:schemeClr val="tx1"/>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ru-RU" sz="2400" dirty="0" smtClean="0"/>
                <a:t>Предприятие ВКХ</a:t>
              </a:r>
              <a:endParaRPr lang="ru-RU" sz="2400" dirty="0"/>
            </a:p>
          </p:txBody>
        </p:sp>
        <p:sp>
          <p:nvSpPr>
            <p:cNvPr id="146" name="Rectangle 4"/>
            <p:cNvSpPr>
              <a:spLocks noChangeArrowheads="1"/>
            </p:cNvSpPr>
            <p:nvPr/>
          </p:nvSpPr>
          <p:spPr bwMode="auto">
            <a:xfrm>
              <a:off x="1993732" y="1878336"/>
              <a:ext cx="5545137" cy="719138"/>
            </a:xfrm>
            <a:prstGeom prst="rect">
              <a:avLst/>
            </a:prstGeom>
            <a:solidFill>
              <a:schemeClr val="accent2">
                <a:lumMod val="20000"/>
                <a:lumOff val="8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ru-RU" dirty="0"/>
                <a:t>Целевые показатели</a:t>
              </a:r>
            </a:p>
          </p:txBody>
        </p:sp>
        <p:sp>
          <p:nvSpPr>
            <p:cNvPr id="147" name="Rectangle 5"/>
            <p:cNvSpPr>
              <a:spLocks noChangeArrowheads="1"/>
            </p:cNvSpPr>
            <p:nvPr/>
          </p:nvSpPr>
          <p:spPr bwMode="auto">
            <a:xfrm>
              <a:off x="620499" y="3284538"/>
              <a:ext cx="2871506" cy="719137"/>
            </a:xfrm>
            <a:prstGeom prst="rect">
              <a:avLst/>
            </a:prstGeom>
            <a:gradFill flip="none" rotWithShape="1">
              <a:gsLst>
                <a:gs pos="0">
                  <a:srgbClr val="8488C4"/>
                </a:gs>
                <a:gs pos="53000">
                  <a:srgbClr val="D4DEFF"/>
                </a:gs>
                <a:gs pos="83000">
                  <a:srgbClr val="D4DEFF"/>
                </a:gs>
                <a:gs pos="100000">
                  <a:srgbClr val="96AB94"/>
                </a:gs>
              </a:gsLst>
              <a:lin ang="0" scaled="0"/>
              <a:tileRect/>
            </a:gradFill>
            <a:ln>
              <a:solidFill>
                <a:schemeClr val="tx1"/>
              </a:solidFill>
              <a:headEnd/>
              <a:tailEnd/>
            </a:ln>
          </p:spPr>
          <p:style>
            <a:lnRef idx="0">
              <a:schemeClr val="accent2"/>
            </a:lnRef>
            <a:fillRef idx="3">
              <a:schemeClr val="accent2"/>
            </a:fillRef>
            <a:effectRef idx="3">
              <a:schemeClr val="accent2"/>
            </a:effectRef>
            <a:fontRef idx="minor">
              <a:schemeClr val="lt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ru-RU" dirty="0">
                  <a:solidFill>
                    <a:schemeClr val="accent2">
                      <a:lumMod val="50000"/>
                    </a:schemeClr>
                  </a:solidFill>
                  <a:latin typeface="+mn-lt"/>
                </a:rPr>
                <a:t>Качество питьевой воды</a:t>
              </a:r>
            </a:p>
          </p:txBody>
        </p:sp>
        <p:sp>
          <p:nvSpPr>
            <p:cNvPr id="148" name="Rectangle 6"/>
            <p:cNvSpPr>
              <a:spLocks noChangeArrowheads="1"/>
            </p:cNvSpPr>
            <p:nvPr/>
          </p:nvSpPr>
          <p:spPr bwMode="auto">
            <a:xfrm>
              <a:off x="1187051" y="4470624"/>
              <a:ext cx="3159538" cy="721841"/>
            </a:xfrm>
            <a:prstGeom prst="rect">
              <a:avLst/>
            </a:prstGeom>
            <a:gradFill flip="none" rotWithShape="1">
              <a:gsLst>
                <a:gs pos="0">
                  <a:srgbClr val="E6DCAC"/>
                </a:gs>
                <a:gs pos="12000">
                  <a:srgbClr val="E6D78A"/>
                </a:gs>
                <a:gs pos="30000">
                  <a:srgbClr val="C7AC4C"/>
                </a:gs>
                <a:gs pos="45000">
                  <a:srgbClr val="E6D78A"/>
                </a:gs>
                <a:gs pos="77000">
                  <a:srgbClr val="C7AC4C"/>
                </a:gs>
                <a:gs pos="100000">
                  <a:srgbClr val="E6DCAC"/>
                </a:gs>
              </a:gsLst>
              <a:lin ang="0" scaled="0"/>
              <a:tileRect/>
            </a:gradFill>
            <a:ln>
              <a:solidFill>
                <a:schemeClr val="tx1"/>
              </a:solidFill>
              <a:headEnd/>
              <a:tailEnd/>
            </a:ln>
          </p:spPr>
          <p:style>
            <a:lnRef idx="0">
              <a:schemeClr val="accent6"/>
            </a:lnRef>
            <a:fillRef idx="3">
              <a:schemeClr val="accent6"/>
            </a:fillRef>
            <a:effectRef idx="3">
              <a:schemeClr val="accent6"/>
            </a:effectRef>
            <a:fontRef idx="minor">
              <a:schemeClr val="lt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ru-RU" b="1" dirty="0">
                  <a:solidFill>
                    <a:schemeClr val="accent2">
                      <a:lumMod val="50000"/>
                    </a:schemeClr>
                  </a:solidFill>
                  <a:latin typeface="+mn-lt"/>
                </a:rPr>
                <a:t>Очистка </a:t>
              </a:r>
            </a:p>
            <a:p>
              <a:pPr algn="ctr"/>
              <a:r>
                <a:rPr lang="ru-RU" b="1" dirty="0">
                  <a:solidFill>
                    <a:schemeClr val="accent2">
                      <a:lumMod val="50000"/>
                    </a:schemeClr>
                  </a:solidFill>
                  <a:latin typeface="+mn-lt"/>
                </a:rPr>
                <a:t>сточных вод</a:t>
              </a:r>
            </a:p>
          </p:txBody>
        </p:sp>
        <p:sp>
          <p:nvSpPr>
            <p:cNvPr id="149" name="Rectangle 7"/>
            <p:cNvSpPr>
              <a:spLocks noChangeArrowheads="1"/>
            </p:cNvSpPr>
            <p:nvPr/>
          </p:nvSpPr>
          <p:spPr bwMode="auto">
            <a:xfrm>
              <a:off x="5948421" y="3284538"/>
              <a:ext cx="2520950" cy="719137"/>
            </a:xfrm>
            <a:prstGeom prst="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0800000" scaled="1"/>
              <a:tileRect/>
            </a:gradFill>
            <a:ln>
              <a:solidFill>
                <a:schemeClr val="tx1"/>
              </a:solidFill>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ru-RU" dirty="0">
                  <a:solidFill>
                    <a:schemeClr val="accent2">
                      <a:lumMod val="50000"/>
                    </a:schemeClr>
                  </a:solidFill>
                  <a:latin typeface="+mn-lt"/>
                  <a:cs typeface="Arial" charset="0"/>
                </a:rPr>
                <a:t>Надежность и </a:t>
              </a:r>
            </a:p>
            <a:p>
              <a:pPr algn="ctr"/>
              <a:r>
                <a:rPr lang="ru-RU" dirty="0">
                  <a:solidFill>
                    <a:schemeClr val="accent2">
                      <a:lumMod val="50000"/>
                    </a:schemeClr>
                  </a:solidFill>
                  <a:latin typeface="+mn-lt"/>
                  <a:cs typeface="Arial" charset="0"/>
                </a:rPr>
                <a:t>бесперебойность </a:t>
              </a:r>
            </a:p>
          </p:txBody>
        </p:sp>
        <p:sp>
          <p:nvSpPr>
            <p:cNvPr id="150" name="Rectangle 8"/>
            <p:cNvSpPr>
              <a:spLocks noChangeArrowheads="1"/>
            </p:cNvSpPr>
            <p:nvPr/>
          </p:nvSpPr>
          <p:spPr bwMode="auto">
            <a:xfrm>
              <a:off x="4766301" y="4470624"/>
              <a:ext cx="3982412" cy="719138"/>
            </a:xfrm>
            <a:prstGeom prst="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0800000" scaled="1"/>
              <a:tileRect/>
            </a:gradFill>
            <a:ln>
              <a:solidFill>
                <a:schemeClr val="tx1"/>
              </a:solidFill>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ru-RU" dirty="0">
                  <a:solidFill>
                    <a:schemeClr val="accent2">
                      <a:lumMod val="50000"/>
                    </a:schemeClr>
                  </a:solidFill>
                  <a:cs typeface="Arial" charset="0"/>
                </a:rPr>
                <a:t>Эффективность использования</a:t>
              </a:r>
            </a:p>
            <a:p>
              <a:pPr algn="ctr"/>
              <a:r>
                <a:rPr lang="ru-RU" dirty="0">
                  <a:solidFill>
                    <a:schemeClr val="accent2">
                      <a:lumMod val="50000"/>
                    </a:schemeClr>
                  </a:solidFill>
                  <a:cs typeface="Arial" charset="0"/>
                </a:rPr>
                <a:t> ресурсов (в т.ч. сокращение потерь)</a:t>
              </a:r>
            </a:p>
          </p:txBody>
        </p:sp>
        <p:sp>
          <p:nvSpPr>
            <p:cNvPr id="151" name="AutoShape 10"/>
            <p:cNvSpPr>
              <a:spLocks noChangeArrowheads="1"/>
            </p:cNvSpPr>
            <p:nvPr/>
          </p:nvSpPr>
          <p:spPr bwMode="auto">
            <a:xfrm>
              <a:off x="1619797" y="2670424"/>
              <a:ext cx="1081088" cy="506957"/>
            </a:xfrm>
            <a:prstGeom prst="downArrow">
              <a:avLst>
                <a:gd name="adj1" fmla="val 50000"/>
                <a:gd name="adj2" fmla="val 25000"/>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152" name="AutoShape 13"/>
            <p:cNvSpPr>
              <a:spLocks noChangeArrowheads="1"/>
            </p:cNvSpPr>
            <p:nvPr/>
          </p:nvSpPr>
          <p:spPr bwMode="auto">
            <a:xfrm>
              <a:off x="4004875" y="2997200"/>
              <a:ext cx="351226" cy="1368425"/>
            </a:xfrm>
            <a:prstGeom prst="downArrow">
              <a:avLst>
                <a:gd name="adj1" fmla="val 50000"/>
                <a:gd name="adj2" fmla="val 158456"/>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153" name="AutoShape 14"/>
            <p:cNvSpPr>
              <a:spLocks noChangeArrowheads="1"/>
            </p:cNvSpPr>
            <p:nvPr/>
          </p:nvSpPr>
          <p:spPr bwMode="auto">
            <a:xfrm>
              <a:off x="5148313" y="2997200"/>
              <a:ext cx="368730" cy="1368425"/>
            </a:xfrm>
            <a:prstGeom prst="downArrow">
              <a:avLst>
                <a:gd name="adj1" fmla="val 50000"/>
                <a:gd name="adj2" fmla="val 158456"/>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154" name="Прямоугольник 153"/>
            <p:cNvSpPr/>
            <p:nvPr/>
          </p:nvSpPr>
          <p:spPr>
            <a:xfrm>
              <a:off x="395288" y="5550744"/>
              <a:ext cx="8353425" cy="1077913"/>
            </a:xfrm>
            <a:prstGeom prst="rect">
              <a:avLst/>
            </a:prstGeom>
            <a:ln>
              <a:solidFill>
                <a:schemeClr val="tx1"/>
              </a:solidFill>
            </a:ln>
          </p:spPr>
          <p:style>
            <a:lnRef idx="1">
              <a:schemeClr val="accent6"/>
            </a:lnRef>
            <a:fillRef idx="2">
              <a:schemeClr val="accent6"/>
            </a:fillRef>
            <a:effectRef idx="1">
              <a:schemeClr val="accent6"/>
            </a:effectRef>
            <a:fontRef idx="minor">
              <a:schemeClr val="dk1"/>
            </a:fontRef>
          </p:style>
          <p:txBody>
            <a:bodyPr>
              <a:spAutoFit/>
            </a:bodyPr>
            <a:lstStyle>
              <a:defPPr>
                <a:defRPr lang="ru-RU"/>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eaLnBrk="0" hangingPunct="0">
                <a:defRPr/>
              </a:pPr>
              <a:r>
                <a:rPr lang="ru-RU" sz="1600" b="1" dirty="0"/>
                <a:t>Целевые показатели деятельности устанавливаются органом государственной власти субъекта РФ на период действия инвестиционной программы с учетом сравнения их с лучшими аналогами фактических показателей деятельности</a:t>
              </a:r>
              <a:r>
                <a:rPr lang="ru-RU" sz="1600" b="1" dirty="0">
                  <a:solidFill>
                    <a:srgbClr val="000000"/>
                  </a:solidFill>
                  <a:latin typeface="Verdana" pitchFamily="34" charset="0"/>
                  <a:ea typeface="Verdana" pitchFamily="34" charset="0"/>
                  <a:cs typeface="Verdana" pitchFamily="34" charset="0"/>
                </a:rPr>
                <a:t> </a:t>
              </a:r>
              <a:r>
                <a:rPr lang="ru-RU" sz="1600" b="1" dirty="0"/>
                <a:t>за истекший период регулирования и результатов технического обследования.</a:t>
              </a:r>
              <a:endParaRPr lang="ru-RU" sz="1600" b="1" dirty="0">
                <a:solidFill>
                  <a:schemeClr val="tx1"/>
                </a:solidFill>
                <a:latin typeface="Verdana" pitchFamily="34" charset="0"/>
                <a:ea typeface="Verdana" pitchFamily="34" charset="0"/>
                <a:cs typeface="Verdana" pitchFamily="34" charset="0"/>
              </a:endParaRPr>
            </a:p>
          </p:txBody>
        </p:sp>
      </p:grpSp>
      <p:pic>
        <p:nvPicPr>
          <p:cNvPr id="155"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156" name="AutoShape 10"/>
          <p:cNvSpPr>
            <a:spLocks noChangeArrowheads="1"/>
          </p:cNvSpPr>
          <p:nvPr/>
        </p:nvSpPr>
        <p:spPr bwMode="auto">
          <a:xfrm>
            <a:off x="6876256" y="2420888"/>
            <a:ext cx="1081088" cy="506957"/>
          </a:xfrm>
          <a:prstGeom prst="downArrow">
            <a:avLst>
              <a:gd name="adj1" fmla="val 50000"/>
              <a:gd name="adj2" fmla="val 25000"/>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2843808" y="1700808"/>
            <a:ext cx="3096344"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2"/>
                </a:solidFill>
              </a:rPr>
              <a:t>Промышленное предприятие – абонент </a:t>
            </a:r>
            <a:endParaRPr lang="ru-RU" dirty="0">
              <a:solidFill>
                <a:schemeClr val="accent2"/>
              </a:solidFill>
            </a:endParaRPr>
          </a:p>
        </p:txBody>
      </p:sp>
      <p:sp>
        <p:nvSpPr>
          <p:cNvPr id="5" name="Скругленный прямоугольник 4"/>
          <p:cNvSpPr/>
          <p:nvPr/>
        </p:nvSpPr>
        <p:spPr>
          <a:xfrm>
            <a:off x="5076056" y="2924944"/>
            <a:ext cx="2520280" cy="1008112"/>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Воздействие на водный объект</a:t>
            </a:r>
            <a:endParaRPr lang="ru-RU" dirty="0"/>
          </a:p>
        </p:txBody>
      </p:sp>
      <p:sp>
        <p:nvSpPr>
          <p:cNvPr id="6" name="Скругленный прямоугольник 5"/>
          <p:cNvSpPr/>
          <p:nvPr/>
        </p:nvSpPr>
        <p:spPr>
          <a:xfrm>
            <a:off x="1043608" y="2924944"/>
            <a:ext cx="2520280"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2"/>
                </a:solidFill>
              </a:rPr>
              <a:t>Воздействие на ЦСВО</a:t>
            </a:r>
            <a:endParaRPr lang="ru-RU" dirty="0">
              <a:solidFill>
                <a:schemeClr val="accent2"/>
              </a:solidFill>
            </a:endParaRPr>
          </a:p>
        </p:txBody>
      </p:sp>
      <p:sp>
        <p:nvSpPr>
          <p:cNvPr id="7" name="Скругленный прямоугольник 6"/>
          <p:cNvSpPr/>
          <p:nvPr/>
        </p:nvSpPr>
        <p:spPr>
          <a:xfrm>
            <a:off x="1043608" y="4000504"/>
            <a:ext cx="2520280" cy="108468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rPr>
              <a:t>Требования по составу сточных вод, исходя из ПП РФ 644</a:t>
            </a:r>
            <a:endParaRPr lang="ru-RU" dirty="0">
              <a:solidFill>
                <a:srgbClr val="002060"/>
              </a:solidFill>
            </a:endParaRPr>
          </a:p>
        </p:txBody>
      </p:sp>
      <p:sp>
        <p:nvSpPr>
          <p:cNvPr id="8" name="Скругленный прямоугольник 7"/>
          <p:cNvSpPr/>
          <p:nvPr/>
        </p:nvSpPr>
        <p:spPr>
          <a:xfrm>
            <a:off x="5076056" y="4077072"/>
            <a:ext cx="2520280" cy="1008112"/>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ФЗ № 416-ФЗ «О </a:t>
            </a:r>
            <a:r>
              <a:rPr lang="ru-RU" b="1" dirty="0" err="1" smtClean="0"/>
              <a:t>ВиВ</a:t>
            </a:r>
            <a:r>
              <a:rPr lang="ru-RU" b="1" dirty="0" smtClean="0"/>
              <a:t>», Гл.5</a:t>
            </a:r>
            <a:endParaRPr lang="ru-RU" b="1" dirty="0"/>
          </a:p>
        </p:txBody>
      </p:sp>
      <p:sp>
        <p:nvSpPr>
          <p:cNvPr id="10" name="Скругленный прямоугольник 9"/>
          <p:cNvSpPr/>
          <p:nvPr/>
        </p:nvSpPr>
        <p:spPr>
          <a:xfrm>
            <a:off x="323528" y="5445224"/>
            <a:ext cx="252028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2"/>
                </a:solidFill>
              </a:rPr>
              <a:t>Перечень запрещенных ЗВ</a:t>
            </a:r>
            <a:endParaRPr lang="ru-RU" dirty="0">
              <a:solidFill>
                <a:schemeClr val="accent2"/>
              </a:solidFill>
            </a:endParaRPr>
          </a:p>
        </p:txBody>
      </p:sp>
      <p:sp>
        <p:nvSpPr>
          <p:cNvPr id="11" name="Скругленный прямоугольник 10"/>
          <p:cNvSpPr/>
          <p:nvPr/>
        </p:nvSpPr>
        <p:spPr>
          <a:xfrm>
            <a:off x="3059832" y="5445224"/>
            <a:ext cx="252028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2"/>
                </a:solidFill>
              </a:rPr>
              <a:t>Допустимые концентрации не запрещенных ЗВ</a:t>
            </a:r>
            <a:endParaRPr lang="ru-RU" dirty="0">
              <a:solidFill>
                <a:schemeClr val="accent2"/>
              </a:solidFill>
            </a:endParaRPr>
          </a:p>
        </p:txBody>
      </p:sp>
      <p:sp>
        <p:nvSpPr>
          <p:cNvPr id="12" name="Скругленный прямоугольник 11"/>
          <p:cNvSpPr/>
          <p:nvPr/>
        </p:nvSpPr>
        <p:spPr>
          <a:xfrm>
            <a:off x="5796136" y="5445224"/>
            <a:ext cx="252028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2"/>
                </a:solidFill>
              </a:rPr>
              <a:t>Производства с обязательным наличием ЛОС</a:t>
            </a:r>
            <a:endParaRPr lang="ru-RU" dirty="0">
              <a:solidFill>
                <a:schemeClr val="accent2"/>
              </a:solidFill>
            </a:endParaRPr>
          </a:p>
        </p:txBody>
      </p:sp>
      <p:pic>
        <p:nvPicPr>
          <p:cNvPr id="15" name="Picture 2" descr="http://im2-tub-ru.yandex.net/i?id=318421333-20-72&amp;n=21"/>
          <p:cNvPicPr>
            <a:picLocks noChangeAspect="1" noChangeArrowheads="1"/>
          </p:cNvPicPr>
          <p:nvPr/>
        </p:nvPicPr>
        <p:blipFill>
          <a:blip r:embed="rId2" cstate="print"/>
          <a:srcRect/>
          <a:stretch>
            <a:fillRect/>
          </a:stretch>
        </p:blipFill>
        <p:spPr bwMode="auto">
          <a:xfrm>
            <a:off x="-36512" y="-27384"/>
            <a:ext cx="2376264" cy="1093184"/>
          </a:xfrm>
          <a:prstGeom prst="rect">
            <a:avLst/>
          </a:prstGeom>
          <a:noFill/>
          <a:ln w="9525">
            <a:noFill/>
            <a:miter lim="800000"/>
            <a:headEnd/>
            <a:tailEnd/>
          </a:ln>
        </p:spPr>
      </p:pic>
      <p:sp>
        <p:nvSpPr>
          <p:cNvPr id="2" name="Заголовок 1"/>
          <p:cNvSpPr>
            <a:spLocks noGrp="1"/>
          </p:cNvSpPr>
          <p:nvPr>
            <p:ph type="title"/>
          </p:nvPr>
        </p:nvSpPr>
        <p:spPr>
          <a:xfrm>
            <a:off x="3131840" y="404664"/>
            <a:ext cx="5904656" cy="634082"/>
          </a:xfrm>
        </p:spPr>
        <p:txBody>
          <a:bodyPr>
            <a:normAutofit/>
          </a:bodyPr>
          <a:lstStyle/>
          <a:p>
            <a:pPr algn="r"/>
            <a:r>
              <a:rPr lang="ru-RU" sz="1800" b="1" dirty="0" smtClean="0">
                <a:solidFill>
                  <a:srgbClr val="000066"/>
                </a:solidFill>
                <a:latin typeface="Times New Roman" pitchFamily="18" charset="0"/>
                <a:cs typeface="Times New Roman" pitchFamily="18" charset="0"/>
              </a:rPr>
              <a:t>Управление качеством сточных вод</a:t>
            </a:r>
            <a:endParaRPr lang="ru-RU" sz="1800" b="1" dirty="0">
              <a:solidFill>
                <a:srgbClr val="000066"/>
              </a:solidFill>
              <a:latin typeface="Times New Roman" pitchFamily="18" charset="0"/>
              <a:cs typeface="Times New Roman" pitchFamily="18" charset="0"/>
            </a:endParaRPr>
          </a:p>
        </p:txBody>
      </p:sp>
      <p:pic>
        <p:nvPicPr>
          <p:cNvPr id="16"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17" name="Дата 9"/>
          <p:cNvSpPr>
            <a:spLocks noGrp="1"/>
          </p:cNvSpPr>
          <p:nvPr>
            <p:ph type="dt" sz="quarter" idx="10"/>
          </p:nvPr>
        </p:nvSpPr>
        <p:spPr>
          <a:xfrm>
            <a:off x="-36512" y="6520259"/>
            <a:ext cx="2133600" cy="365125"/>
          </a:xfrm>
        </p:spPr>
        <p:txBody>
          <a:bodyPr/>
          <a:lstStyle/>
          <a:p>
            <a:pPr>
              <a:defRPr/>
            </a:pPr>
            <a:fld id="{28D5CF50-9330-4906-AF72-9C323EAC5A34}" type="datetime1">
              <a:rPr lang="ru-RU"/>
              <a:pPr>
                <a:defRPr/>
              </a:pPr>
              <a:t>10.03.2016</a:t>
            </a:fld>
            <a:endParaRPr lang="ru-RU" dirty="0"/>
          </a:p>
        </p:txBody>
      </p:sp>
      <p:sp>
        <p:nvSpPr>
          <p:cNvPr id="18"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24</a:t>
            </a:fld>
            <a:endParaRPr lang="ru-RU" dirty="0"/>
          </a:p>
        </p:txBody>
      </p:sp>
      <p:sp>
        <p:nvSpPr>
          <p:cNvPr id="20" name="Стрелка углом вверх 19"/>
          <p:cNvSpPr/>
          <p:nvPr/>
        </p:nvSpPr>
        <p:spPr>
          <a:xfrm rot="10800000">
            <a:off x="2071670" y="2143116"/>
            <a:ext cx="785818" cy="785818"/>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углом 21"/>
          <p:cNvSpPr/>
          <p:nvPr/>
        </p:nvSpPr>
        <p:spPr>
          <a:xfrm rot="5400000">
            <a:off x="5893603" y="2178835"/>
            <a:ext cx="785818" cy="714380"/>
          </a:xfrm>
          <a:prstGeom prst="bentArrow">
            <a:avLst>
              <a:gd name="adj1" fmla="val 25000"/>
              <a:gd name="adj2" fmla="val 25000"/>
              <a:gd name="adj3" fmla="val 25000"/>
              <a:gd name="adj4" fmla="val 43750"/>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pic>
        <p:nvPicPr>
          <p:cNvPr id="7" name="Picture 2" descr="http://im2-tub-ru.yandex.net/i?id=318421333-20-72&amp;n=21"/>
          <p:cNvPicPr>
            <a:picLocks noChangeAspect="1" noChangeArrowheads="1"/>
          </p:cNvPicPr>
          <p:nvPr/>
        </p:nvPicPr>
        <p:blipFill>
          <a:blip r:embed="rId3" cstate="print"/>
          <a:srcRect/>
          <a:stretch>
            <a:fillRect/>
          </a:stretch>
        </p:blipFill>
        <p:spPr bwMode="auto">
          <a:xfrm>
            <a:off x="0" y="-27384"/>
            <a:ext cx="2483768" cy="1142641"/>
          </a:xfrm>
          <a:prstGeom prst="rect">
            <a:avLst/>
          </a:prstGeom>
          <a:noFill/>
          <a:ln w="9525">
            <a:noFill/>
            <a:miter lim="800000"/>
            <a:headEnd/>
            <a:tailEnd/>
          </a:ln>
        </p:spPr>
      </p:pic>
      <p:sp>
        <p:nvSpPr>
          <p:cNvPr id="8"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25</a:t>
            </a:fld>
            <a:endParaRPr lang="ru-RU" dirty="0"/>
          </a:p>
        </p:txBody>
      </p:sp>
      <p:sp>
        <p:nvSpPr>
          <p:cNvPr id="9" name="Дата 9"/>
          <p:cNvSpPr>
            <a:spLocks noGrp="1"/>
          </p:cNvSpPr>
          <p:nvPr>
            <p:ph type="dt" sz="quarter" idx="10"/>
          </p:nvPr>
        </p:nvSpPr>
        <p:spPr>
          <a:xfrm>
            <a:off x="35496" y="6448251"/>
            <a:ext cx="2133600" cy="365125"/>
          </a:xfrm>
        </p:spPr>
        <p:txBody>
          <a:bodyPr/>
          <a:lstStyle/>
          <a:p>
            <a:pPr>
              <a:defRPr/>
            </a:pPr>
            <a:fld id="{28D5CF50-9330-4906-AF72-9C323EAC5A34}" type="datetime1">
              <a:rPr lang="ru-RU"/>
              <a:pPr>
                <a:defRPr/>
              </a:pPr>
              <a:t>10.03.2016</a:t>
            </a:fld>
            <a:endParaRPr lang="ru-RU" dirty="0"/>
          </a:p>
        </p:txBody>
      </p:sp>
      <p:sp>
        <p:nvSpPr>
          <p:cNvPr id="11" name="Прямоугольник 10"/>
          <p:cNvSpPr/>
          <p:nvPr/>
        </p:nvSpPr>
        <p:spPr>
          <a:xfrm>
            <a:off x="3203848" y="332656"/>
            <a:ext cx="5688632" cy="923330"/>
          </a:xfrm>
          <a:prstGeom prst="rect">
            <a:avLst/>
          </a:prstGeom>
        </p:spPr>
        <p:txBody>
          <a:bodyPr wrap="square">
            <a:spAutoFit/>
          </a:bodyPr>
          <a:lstStyle/>
          <a:p>
            <a:pPr algn="r" fontAlgn="auto">
              <a:spcAft>
                <a:spcPts val="0"/>
              </a:spcAft>
              <a:defRPr/>
            </a:pPr>
            <a:r>
              <a:rPr lang="ru-RU" b="1" dirty="0" smtClean="0">
                <a:solidFill>
                  <a:srgbClr val="002060"/>
                </a:solidFill>
              </a:rPr>
              <a:t>Программа контроля  состава и свойств сточных вод нормируемых абонентов  по ППРФ № 525</a:t>
            </a:r>
          </a:p>
          <a:p>
            <a:pPr algn="r" fontAlgn="auto">
              <a:spcAft>
                <a:spcPts val="0"/>
              </a:spcAft>
              <a:defRPr/>
            </a:pPr>
            <a:r>
              <a:rPr lang="ru-RU" b="1" dirty="0" smtClean="0">
                <a:solidFill>
                  <a:srgbClr val="002060"/>
                </a:solidFill>
              </a:rPr>
              <a:t>Основные позиции:</a:t>
            </a:r>
            <a:endParaRPr lang="ru-RU" b="1" dirty="0">
              <a:solidFill>
                <a:srgbClr val="002060"/>
              </a:solidFill>
            </a:endParaRPr>
          </a:p>
        </p:txBody>
      </p:sp>
      <p:sp>
        <p:nvSpPr>
          <p:cNvPr id="16" name="Скругленный прямоугольник 15"/>
          <p:cNvSpPr/>
          <p:nvPr/>
        </p:nvSpPr>
        <p:spPr>
          <a:xfrm>
            <a:off x="1331640" y="1772816"/>
            <a:ext cx="6552728" cy="720080"/>
          </a:xfrm>
          <a:prstGeom prst="roundRect">
            <a:avLst/>
          </a:prstGeom>
          <a:solidFill>
            <a:schemeClr val="accent5">
              <a:lumMod val="40000"/>
              <a:lumOff val="6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smtClean="0">
                <a:solidFill>
                  <a:srgbClr val="7030A0"/>
                </a:solidFill>
                <a:latin typeface="Franklin Gothic Medium" pitchFamily="34" charset="0"/>
              </a:rPr>
              <a:t>Согласование -  в </a:t>
            </a:r>
            <a:r>
              <a:rPr lang="ru-RU" dirty="0">
                <a:solidFill>
                  <a:srgbClr val="7030A0"/>
                </a:solidFill>
                <a:latin typeface="Franklin Gothic Medium" pitchFamily="34" charset="0"/>
              </a:rPr>
              <a:t>территориальных органах Росприроднадзора</a:t>
            </a:r>
          </a:p>
        </p:txBody>
      </p:sp>
      <p:sp>
        <p:nvSpPr>
          <p:cNvPr id="19" name="Скругленный прямоугольник 18"/>
          <p:cNvSpPr/>
          <p:nvPr/>
        </p:nvSpPr>
        <p:spPr>
          <a:xfrm>
            <a:off x="1331640" y="2493144"/>
            <a:ext cx="6552728" cy="719832"/>
          </a:xfrm>
          <a:prstGeom prst="roundRect">
            <a:avLst/>
          </a:prstGeom>
          <a:solidFill>
            <a:schemeClr val="accent4">
              <a:lumMod val="40000"/>
              <a:lumOff val="6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smtClean="0">
                <a:ln w="1905"/>
                <a:solidFill>
                  <a:srgbClr val="002060"/>
                </a:solidFill>
                <a:effectLst>
                  <a:innerShdw blurRad="69850" dist="43180" dir="5400000">
                    <a:srgbClr val="000000">
                      <a:alpha val="65000"/>
                    </a:srgbClr>
                  </a:innerShdw>
                </a:effectLst>
                <a:latin typeface="Cambria" pitchFamily="18" charset="0"/>
              </a:rPr>
              <a:t>Срок действия -  не менее 3 лет</a:t>
            </a:r>
            <a:endParaRPr lang="ru-RU" dirty="0">
              <a:latin typeface="Franklin Gothic Medium" pitchFamily="34" charset="0"/>
            </a:endParaRPr>
          </a:p>
        </p:txBody>
      </p:sp>
      <p:sp>
        <p:nvSpPr>
          <p:cNvPr id="20" name="Скругленный прямоугольник 19"/>
          <p:cNvSpPr/>
          <p:nvPr/>
        </p:nvSpPr>
        <p:spPr>
          <a:xfrm>
            <a:off x="1331640" y="3213224"/>
            <a:ext cx="6552728" cy="1079872"/>
          </a:xfrm>
          <a:prstGeom prst="roundRect">
            <a:avLst/>
          </a:prstGeom>
          <a:solidFill>
            <a:srgbClr val="92D05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smtClean="0">
                <a:solidFill>
                  <a:schemeClr val="bg2">
                    <a:lumMod val="10000"/>
                  </a:schemeClr>
                </a:solidFill>
                <a:latin typeface="Franklin Gothic Medium" pitchFamily="34" charset="0"/>
              </a:rPr>
              <a:t>Периодичность планового контроля  - </a:t>
            </a:r>
            <a:r>
              <a:rPr lang="ru-RU" dirty="0" smtClean="0">
                <a:solidFill>
                  <a:srgbClr val="002060"/>
                </a:solidFill>
                <a:latin typeface="Franklin Gothic Demi Cond" pitchFamily="34" charset="0"/>
              </a:rPr>
              <a:t>не более 1 раза в квартал и не реже 1 раза в год </a:t>
            </a:r>
          </a:p>
          <a:p>
            <a:pPr algn="ctr">
              <a:defRPr/>
            </a:pPr>
            <a:r>
              <a:rPr lang="ru-RU" dirty="0" smtClean="0">
                <a:solidFill>
                  <a:schemeClr val="bg2">
                    <a:lumMod val="25000"/>
                  </a:schemeClr>
                </a:solidFill>
                <a:latin typeface="Franklin Gothic Demi Cond" pitchFamily="34" charset="0"/>
              </a:rPr>
              <a:t>*Если абонент – нарушитель, то отбор проб ежемесячно</a:t>
            </a:r>
            <a:endParaRPr lang="ru-RU" dirty="0">
              <a:ln w="1905"/>
              <a:solidFill>
                <a:srgbClr val="002060"/>
              </a:solidFill>
              <a:effectLst>
                <a:innerShdw blurRad="69850" dist="43180" dir="5400000">
                  <a:srgbClr val="000000">
                    <a:alpha val="65000"/>
                  </a:srgbClr>
                </a:innerShdw>
              </a:effectLst>
              <a:latin typeface="Franklin Gothic Demi Cond" pitchFamily="34" charset="0"/>
            </a:endParaRPr>
          </a:p>
        </p:txBody>
      </p:sp>
      <p:sp>
        <p:nvSpPr>
          <p:cNvPr id="21" name="Скругленный прямоугольник 20"/>
          <p:cNvSpPr/>
          <p:nvPr/>
        </p:nvSpPr>
        <p:spPr>
          <a:xfrm>
            <a:off x="1331640" y="4293096"/>
            <a:ext cx="6552728" cy="864096"/>
          </a:xfrm>
          <a:prstGeom prst="roundRect">
            <a:avLst/>
          </a:prstGeom>
          <a:solidFill>
            <a:srgbClr val="FFC00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smtClean="0">
                <a:solidFill>
                  <a:srgbClr val="002060"/>
                </a:solidFill>
                <a:latin typeface="Franklin Gothic Medium" pitchFamily="34" charset="0"/>
              </a:rPr>
              <a:t>Указание мест отбора проб сточных вод  - п</a:t>
            </a:r>
            <a:r>
              <a:rPr lang="ru-RU" dirty="0" smtClean="0">
                <a:solidFill>
                  <a:srgbClr val="002060"/>
                </a:solidFill>
                <a:latin typeface="Franklin Gothic Medium" pitchFamily="34" charset="0"/>
              </a:rPr>
              <a:t>ри невозможности отобрать пробу – берется из ближайшего колодца и считается пробой Абонента</a:t>
            </a:r>
            <a:endParaRPr lang="ru-RU" dirty="0">
              <a:ln w="1905"/>
              <a:solidFill>
                <a:srgbClr val="002060"/>
              </a:solidFill>
              <a:effectLst>
                <a:innerShdw blurRad="69850" dist="43180" dir="5400000">
                  <a:srgbClr val="000000">
                    <a:alpha val="65000"/>
                  </a:srgbClr>
                </a:innerShdw>
              </a:effectLst>
              <a:latin typeface="Franklin Gothic Demi Cond" pitchFamily="34" charset="0"/>
            </a:endParaRPr>
          </a:p>
        </p:txBody>
      </p:sp>
      <p:sp>
        <p:nvSpPr>
          <p:cNvPr id="22" name="Скругленный прямоугольник 21"/>
          <p:cNvSpPr/>
          <p:nvPr/>
        </p:nvSpPr>
        <p:spPr>
          <a:xfrm>
            <a:off x="1331640" y="5229200"/>
            <a:ext cx="6552728" cy="1296144"/>
          </a:xfrm>
          <a:prstGeom prst="roundRect">
            <a:avLst/>
          </a:prstGeom>
          <a:solidFill>
            <a:schemeClr val="accent6">
              <a:lumMod val="40000"/>
              <a:lumOff val="6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b="1" dirty="0" smtClean="0">
                <a:solidFill>
                  <a:srgbClr val="002060"/>
                </a:solidFill>
                <a:latin typeface="Franklin Gothic Medium" pitchFamily="34" charset="0"/>
              </a:rPr>
              <a:t>Основания для проведения внепланового контроля</a:t>
            </a:r>
          </a:p>
          <a:p>
            <a:pPr fontAlgn="auto">
              <a:spcBef>
                <a:spcPts val="0"/>
              </a:spcBef>
              <a:spcAft>
                <a:spcPts val="0"/>
              </a:spcAft>
              <a:defRPr/>
            </a:pPr>
            <a:r>
              <a:rPr lang="ru-RU" sz="1400" dirty="0" smtClean="0">
                <a:solidFill>
                  <a:srgbClr val="002060"/>
                </a:solidFill>
                <a:latin typeface="Franklin Gothic Medium" pitchFamily="34" charset="0"/>
              </a:rPr>
              <a:t>а) Возникновение аварий и повреждений ЦСВО,</a:t>
            </a:r>
          </a:p>
          <a:p>
            <a:pPr fontAlgn="auto">
              <a:spcBef>
                <a:spcPts val="0"/>
              </a:spcBef>
              <a:spcAft>
                <a:spcPts val="0"/>
              </a:spcAft>
              <a:defRPr/>
            </a:pPr>
            <a:r>
              <a:rPr lang="ru-RU" sz="1400" dirty="0" smtClean="0">
                <a:solidFill>
                  <a:srgbClr val="002060"/>
                </a:solidFill>
                <a:latin typeface="Franklin Gothic Medium" pitchFamily="34" charset="0"/>
              </a:rPr>
              <a:t>б) Несоответствие с декларацией либо нарушение Приложения№2,</a:t>
            </a:r>
          </a:p>
          <a:p>
            <a:pPr fontAlgn="auto">
              <a:spcBef>
                <a:spcPts val="0"/>
              </a:spcBef>
              <a:spcAft>
                <a:spcPts val="0"/>
              </a:spcAft>
              <a:defRPr/>
            </a:pPr>
            <a:r>
              <a:rPr lang="ru-RU" sz="1400" dirty="0" smtClean="0">
                <a:ln w="1905"/>
                <a:solidFill>
                  <a:srgbClr val="002060"/>
                </a:solidFill>
                <a:effectLst>
                  <a:innerShdw blurRad="69850" dist="43180" dir="5400000">
                    <a:srgbClr val="000000">
                      <a:alpha val="65000"/>
                    </a:srgbClr>
                  </a:innerShdw>
                </a:effectLst>
                <a:latin typeface="Franklin Gothic Medium" pitchFamily="34" charset="0"/>
              </a:rPr>
              <a:t>в) Сброс без ЛОС или нарушение их эксплуатации,</a:t>
            </a:r>
          </a:p>
          <a:p>
            <a:pPr fontAlgn="auto">
              <a:spcBef>
                <a:spcPts val="0"/>
              </a:spcBef>
              <a:spcAft>
                <a:spcPts val="0"/>
              </a:spcAft>
              <a:defRPr/>
            </a:pPr>
            <a:r>
              <a:rPr lang="ru-RU" sz="1400" dirty="0" smtClean="0">
                <a:ln w="1905"/>
                <a:solidFill>
                  <a:srgbClr val="002060"/>
                </a:solidFill>
                <a:effectLst>
                  <a:innerShdw blurRad="69850" dist="43180" dir="5400000">
                    <a:srgbClr val="000000">
                      <a:alpha val="65000"/>
                    </a:srgbClr>
                  </a:innerShdw>
                </a:effectLst>
                <a:latin typeface="Franklin Gothic Medium" pitchFamily="34" charset="0"/>
              </a:rPr>
              <a:t>г) Предписание ВКХ о нарушении, либо ущерб ООС </a:t>
            </a:r>
          </a:p>
          <a:p>
            <a:pPr algn="ctr" fontAlgn="auto">
              <a:spcBef>
                <a:spcPts val="0"/>
              </a:spcBef>
              <a:spcAft>
                <a:spcPts val="0"/>
              </a:spcAft>
              <a:defRPr/>
            </a:pPr>
            <a:endParaRPr lang="ru-RU" dirty="0">
              <a:ln w="1905"/>
              <a:solidFill>
                <a:srgbClr val="002060"/>
              </a:solidFill>
              <a:effectLst>
                <a:innerShdw blurRad="69850" dist="43180" dir="5400000">
                  <a:srgbClr val="000000">
                    <a:alpha val="65000"/>
                  </a:srgbClr>
                </a:innerShdw>
              </a:effectLst>
              <a:latin typeface="Franklin Gothic Demi Cond"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p:cNvPicPr>
            <a:picLocks noChangeAspect="1" noChangeArrowheads="1"/>
          </p:cNvPicPr>
          <p:nvPr/>
        </p:nvPicPr>
        <p:blipFill>
          <a:blip r:embed="rId2" cstate="print"/>
          <a:srcRect l="11604" t="13780" r="12156" b="18209"/>
          <a:stretch>
            <a:fillRect/>
          </a:stretch>
        </p:blipFill>
        <p:spPr bwMode="auto">
          <a:xfrm>
            <a:off x="214282" y="1285860"/>
            <a:ext cx="8643998" cy="4329128"/>
          </a:xfrm>
          <a:prstGeom prst="rect">
            <a:avLst/>
          </a:prstGeom>
          <a:noFill/>
          <a:ln w="9525">
            <a:solidFill>
              <a:schemeClr val="bg1"/>
            </a:solidFill>
            <a:miter lim="800000"/>
            <a:headEnd/>
            <a:tailEnd/>
          </a:ln>
          <a:effectLst/>
        </p:spPr>
      </p:pic>
      <p:grpSp>
        <p:nvGrpSpPr>
          <p:cNvPr id="4" name="Группа 9"/>
          <p:cNvGrpSpPr/>
          <p:nvPr/>
        </p:nvGrpSpPr>
        <p:grpSpPr>
          <a:xfrm>
            <a:off x="1142976" y="1357298"/>
            <a:ext cx="7643866" cy="3857652"/>
            <a:chOff x="1142976" y="1357298"/>
            <a:chExt cx="7643866" cy="3857652"/>
          </a:xfrm>
        </p:grpSpPr>
        <p:sp>
          <p:nvSpPr>
            <p:cNvPr id="5" name="Прямоугольник 4"/>
            <p:cNvSpPr/>
            <p:nvPr/>
          </p:nvSpPr>
          <p:spPr>
            <a:xfrm>
              <a:off x="1142976" y="2428868"/>
              <a:ext cx="6643734" cy="500066"/>
            </a:xfrm>
            <a:prstGeom prst="rect">
              <a:avLst/>
            </a:prstGeom>
            <a:solidFill>
              <a:srgbClr val="FFFF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rPr>
                <a:t>В ЗАВИСИМОСТИ ОТ НОРМАТИВОВ ДОПУСТИМОГО СБРОСА</a:t>
              </a:r>
              <a:endParaRPr lang="ru-RU" sz="1600" dirty="0">
                <a:solidFill>
                  <a:schemeClr val="tx1"/>
                </a:solidFill>
              </a:endParaRPr>
            </a:p>
          </p:txBody>
        </p:sp>
        <p:sp>
          <p:nvSpPr>
            <p:cNvPr id="6" name="Прямоугольник 5"/>
            <p:cNvSpPr/>
            <p:nvPr/>
          </p:nvSpPr>
          <p:spPr>
            <a:xfrm>
              <a:off x="1295376" y="1357298"/>
              <a:ext cx="6643734" cy="428628"/>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Определение наилучшей доступной технологии</a:t>
              </a:r>
              <a:endParaRPr lang="ru-RU" dirty="0">
                <a:solidFill>
                  <a:schemeClr val="tx1"/>
                </a:solidFill>
              </a:endParaRPr>
            </a:p>
          </p:txBody>
        </p:sp>
        <p:sp>
          <p:nvSpPr>
            <p:cNvPr id="7" name="Прямоугольник 6"/>
            <p:cNvSpPr/>
            <p:nvPr/>
          </p:nvSpPr>
          <p:spPr>
            <a:xfrm>
              <a:off x="6429388" y="4786322"/>
              <a:ext cx="2357454" cy="428628"/>
            </a:xfrm>
            <a:prstGeom prst="rec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НДТ</a:t>
              </a:r>
              <a:endParaRPr lang="ru-RU" dirty="0">
                <a:solidFill>
                  <a:schemeClr val="tx1"/>
                </a:solidFill>
              </a:endParaRPr>
            </a:p>
          </p:txBody>
        </p:sp>
      </p:grpSp>
      <p:pic>
        <p:nvPicPr>
          <p:cNvPr id="8"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pic>
        <p:nvPicPr>
          <p:cNvPr id="9" name="Picture 4" descr="http://im3-tub-ru.yandex.net/i?id=71901504-41-72&amp;n=21"/>
          <p:cNvPicPr>
            <a:picLocks noChangeAspect="1" noChangeArrowheads="1"/>
          </p:cNvPicPr>
          <p:nvPr/>
        </p:nvPicPr>
        <p:blipFill>
          <a:blip r:embed="rId4" cstate="print"/>
          <a:srcRect/>
          <a:stretch>
            <a:fillRect/>
          </a:stretch>
        </p:blipFill>
        <p:spPr bwMode="auto">
          <a:xfrm>
            <a:off x="7618413" y="6592888"/>
            <a:ext cx="1525587" cy="265112"/>
          </a:xfrm>
          <a:prstGeom prst="rect">
            <a:avLst/>
          </a:prstGeom>
          <a:noFill/>
          <a:ln w="9525">
            <a:noFill/>
            <a:miter lim="800000"/>
            <a:headEnd/>
            <a:tailEnd/>
          </a:ln>
        </p:spPr>
      </p:pic>
      <p:sp>
        <p:nvSpPr>
          <p:cNvPr id="10" name="Дата 9"/>
          <p:cNvSpPr>
            <a:spLocks noGrp="1"/>
          </p:cNvSpPr>
          <p:nvPr>
            <p:ph type="dt" sz="quarter" idx="10"/>
          </p:nvPr>
        </p:nvSpPr>
        <p:spPr>
          <a:xfrm>
            <a:off x="457200" y="6356350"/>
            <a:ext cx="2133600" cy="365125"/>
          </a:xfrm>
        </p:spPr>
        <p:txBody>
          <a:bodyPr/>
          <a:lstStyle/>
          <a:p>
            <a:pPr>
              <a:defRPr/>
            </a:pPr>
            <a:fld id="{28D5CF50-9330-4906-AF72-9C323EAC5A34}" type="datetime1">
              <a:rPr lang="ru-RU"/>
              <a:pPr>
                <a:defRPr/>
              </a:pPr>
              <a:t>10.03.2016</a:t>
            </a:fld>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3"/>
          <p:cNvSpPr/>
          <p:nvPr/>
        </p:nvSpPr>
        <p:spPr>
          <a:xfrm>
            <a:off x="3203572" y="500067"/>
            <a:ext cx="5616573" cy="646331"/>
          </a:xfrm>
          <a:prstGeom prst="rect">
            <a:avLst/>
          </a:prstGeom>
          <a:noFill/>
          <a:ln>
            <a:noFill/>
            <a:prstDash val="solid"/>
          </a:ln>
        </p:spPr>
        <p:txBody>
          <a:bodyPr vert="horz" wrap="squar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ru-RU" b="1" i="0" u="none" strike="noStrike" kern="1200" cap="none" spc="0" baseline="0" dirty="0" smtClean="0">
                <a:solidFill>
                  <a:srgbClr val="000066"/>
                </a:solidFill>
                <a:uFillTx/>
                <a:latin typeface="Arial"/>
              </a:rPr>
              <a:t>Когда будет введено технологическое нормирование  на основе  </a:t>
            </a:r>
            <a:r>
              <a:rPr lang="ru-RU" b="1" i="0" u="none" strike="noStrike" kern="1200" cap="none" spc="0" baseline="0" dirty="0">
                <a:solidFill>
                  <a:srgbClr val="000066"/>
                </a:solidFill>
                <a:uFillTx/>
                <a:latin typeface="Arial"/>
              </a:rPr>
              <a:t>НДТ? </a:t>
            </a:r>
          </a:p>
        </p:txBody>
      </p:sp>
      <p:sp>
        <p:nvSpPr>
          <p:cNvPr id="3" name="Rectangle 1"/>
          <p:cNvSpPr/>
          <p:nvPr/>
        </p:nvSpPr>
        <p:spPr>
          <a:xfrm>
            <a:off x="0" y="0"/>
            <a:ext cx="9144000" cy="457200"/>
          </a:xfrm>
          <a:prstGeom prst="rect">
            <a:avLst/>
          </a:prstGeom>
          <a:noFill/>
          <a:ln>
            <a:noFill/>
            <a:prstDash val="solid"/>
          </a:ln>
        </p:spPr>
        <p:txBody>
          <a:bodyPr vert="horz" wrap="non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ru-RU" sz="1800" b="0" i="0" u="none" strike="noStrike" kern="1200" cap="none" spc="0" baseline="0">
              <a:solidFill>
                <a:srgbClr val="000000"/>
              </a:solidFill>
              <a:uFillTx/>
              <a:latin typeface="Arial"/>
              <a:cs typeface="Arial"/>
            </a:endParaRPr>
          </a:p>
        </p:txBody>
      </p:sp>
      <p:sp>
        <p:nvSpPr>
          <p:cNvPr id="7" name="TextBox 10"/>
          <p:cNvSpPr txBox="1"/>
          <p:nvPr/>
        </p:nvSpPr>
        <p:spPr>
          <a:xfrm>
            <a:off x="395532" y="2060847"/>
            <a:ext cx="1336861" cy="369335"/>
          </a:xfrm>
          <a:prstGeom prst="rect">
            <a:avLst/>
          </a:prstGeom>
          <a:noFill/>
          <a:ln>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ru-RU" sz="1800" b="0" i="0" u="none" strike="noStrike" kern="1200" cap="none" spc="0" baseline="0">
              <a:solidFill>
                <a:srgbClr val="000000"/>
              </a:solidFill>
              <a:uFillTx/>
              <a:latin typeface="Arial"/>
              <a:cs typeface="Arial"/>
            </a:endParaRPr>
          </a:p>
        </p:txBody>
      </p:sp>
      <p:sp>
        <p:nvSpPr>
          <p:cNvPr id="8" name="TextBox 12"/>
          <p:cNvSpPr txBox="1"/>
          <p:nvPr/>
        </p:nvSpPr>
        <p:spPr>
          <a:xfrm>
            <a:off x="1691676" y="1844820"/>
            <a:ext cx="184727" cy="369335"/>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ru-RU" sz="1800" b="0" i="0" u="none" strike="noStrike" kern="1200" cap="none" spc="0" baseline="0">
              <a:solidFill>
                <a:srgbClr val="000000"/>
              </a:solidFill>
              <a:uFillTx/>
              <a:latin typeface="Arial"/>
              <a:cs typeface="Arial"/>
            </a:endParaRPr>
          </a:p>
        </p:txBody>
      </p:sp>
      <p:sp>
        <p:nvSpPr>
          <p:cNvPr id="10" name="TextBox 9"/>
          <p:cNvSpPr txBox="1"/>
          <p:nvPr/>
        </p:nvSpPr>
        <p:spPr>
          <a:xfrm>
            <a:off x="539552" y="2492896"/>
            <a:ext cx="8352928" cy="2585323"/>
          </a:xfrm>
          <a:prstGeom prst="rect">
            <a:avLst/>
          </a:prstGeom>
          <a:noFill/>
        </p:spPr>
        <p:txBody>
          <a:bodyPr wrap="square" rtlCol="0">
            <a:spAutoFit/>
          </a:bodyPr>
          <a:lstStyle/>
          <a:p>
            <a:pPr algn="just">
              <a:buFont typeface="Arial" pitchFamily="34" charset="0"/>
              <a:buChar char="•"/>
            </a:pPr>
            <a:r>
              <a:rPr lang="ru-RU" dirty="0" smtClean="0"/>
              <a:t> Федеральный закон № 219-ФЗ – устанавливает переход с 2019 г. Срок перехода на НДТ – 7 лет.</a:t>
            </a:r>
          </a:p>
          <a:p>
            <a:pPr>
              <a:buFont typeface="Arial" pitchFamily="34" charset="0"/>
              <a:buChar char="•"/>
            </a:pPr>
            <a:endParaRPr lang="ru-RU" dirty="0" smtClean="0">
              <a:solidFill>
                <a:srgbClr val="FF0000"/>
              </a:solidFill>
            </a:endParaRPr>
          </a:p>
          <a:p>
            <a:pPr algn="just">
              <a:buFont typeface="Arial" pitchFamily="34" charset="0"/>
              <a:buChar char="•"/>
            </a:pPr>
            <a:r>
              <a:rPr lang="ru-RU" dirty="0" smtClean="0"/>
              <a:t>  Межведомственная рабочая группа (создана при Минэкономразвития  России по поручению Д.Н. Козака) по согласованию поправок в главу 5 Федерального закона № 416-ФЗ – предлагает досрочный переход в 2017 г. </a:t>
            </a:r>
          </a:p>
          <a:p>
            <a:pPr>
              <a:buFont typeface="Arial" pitchFamily="34" charset="0"/>
              <a:buChar char="•"/>
            </a:pPr>
            <a:endParaRPr lang="ru-RU" dirty="0" smtClean="0"/>
          </a:p>
          <a:p>
            <a:pPr algn="just">
              <a:buFont typeface="Arial" pitchFamily="34" charset="0"/>
              <a:buChar char="•"/>
            </a:pPr>
            <a:r>
              <a:rPr lang="ru-RU" dirty="0" smtClean="0"/>
              <a:t>Справочник НДТ по очистке городских сточных вод одобрен в ходе общественного обсуждения и принят в 2015 г. </a:t>
            </a:r>
            <a:endParaRPr lang="ru-RU" dirty="0"/>
          </a:p>
        </p:txBody>
      </p:sp>
      <p:pic>
        <p:nvPicPr>
          <p:cNvPr id="9" name="Picture 2" descr="http://im2-tub-ru.yandex.net/i?id=318421333-20-72&amp;n=21"/>
          <p:cNvPicPr>
            <a:picLocks noChangeAspect="1" noChangeArrowheads="1"/>
          </p:cNvPicPr>
          <p:nvPr/>
        </p:nvPicPr>
        <p:blipFill>
          <a:blip r:embed="rId3" cstate="print"/>
          <a:srcRect/>
          <a:stretch>
            <a:fillRect/>
          </a:stretch>
        </p:blipFill>
        <p:spPr bwMode="auto">
          <a:xfrm>
            <a:off x="0" y="-27384"/>
            <a:ext cx="2347865" cy="1080120"/>
          </a:xfrm>
          <a:prstGeom prst="rect">
            <a:avLst/>
          </a:prstGeom>
          <a:noFill/>
          <a:ln w="9525">
            <a:noFill/>
            <a:miter lim="800000"/>
            <a:headEnd/>
            <a:tailEnd/>
          </a:ln>
        </p:spPr>
      </p:pic>
      <p:pic>
        <p:nvPicPr>
          <p:cNvPr id="11" name="Picture 4" descr="http://im3-tub-ru.yandex.net/i?id=71901504-41-72&amp;n=21"/>
          <p:cNvPicPr>
            <a:picLocks noChangeAspect="1" noChangeArrowheads="1"/>
          </p:cNvPicPr>
          <p:nvPr/>
        </p:nvPicPr>
        <p:blipFill>
          <a:blip r:embed="rId4" cstate="print"/>
          <a:srcRect/>
          <a:stretch>
            <a:fillRect/>
          </a:stretch>
        </p:blipFill>
        <p:spPr bwMode="auto">
          <a:xfrm>
            <a:off x="7618413" y="6592888"/>
            <a:ext cx="1525587" cy="265112"/>
          </a:xfrm>
          <a:prstGeom prst="rect">
            <a:avLst/>
          </a:prstGeom>
          <a:noFill/>
          <a:ln w="9525">
            <a:noFill/>
            <a:miter lim="800000"/>
            <a:headEnd/>
            <a:tailEnd/>
          </a:ln>
        </p:spPr>
      </p:pic>
      <p:sp>
        <p:nvSpPr>
          <p:cNvPr id="12" name="Дата 9"/>
          <p:cNvSpPr txBox="1">
            <a:spLocks/>
          </p:cNvSpPr>
          <p:nvPr/>
        </p:nvSpPr>
        <p:spPr>
          <a:xfrm>
            <a:off x="251520" y="6592267"/>
            <a:ext cx="21336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28D5CF50-9330-4906-AF72-9C323EAC5A34}" type="datetime1">
              <a:rPr kumimoji="0" lang="ru-RU" sz="1800" b="0" i="0" u="none" strike="noStrike" kern="1200" cap="none" spc="0" normalizeH="0" baseline="0" noProof="0" smtClean="0">
                <a:ln>
                  <a:noFill/>
                </a:ln>
                <a:solidFill>
                  <a:schemeClr val="tx1"/>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10.03.2016</a:t>
            </a:fld>
            <a:endParaRPr kumimoji="0" lang="ru-RU" sz="1800" b="0" i="0" u="none" strike="noStrike" kern="1200" cap="none" spc="0" normalizeH="0" baseline="0" noProof="0" dirty="0">
              <a:ln>
                <a:noFill/>
              </a:ln>
              <a:solidFill>
                <a:schemeClr val="tx1"/>
              </a:solidFill>
              <a:effectLst/>
              <a:uLnTx/>
              <a:uFillTx/>
              <a:latin typeface="Arial" charset="0"/>
              <a:ea typeface="+mn-ea"/>
              <a:cs typeface="+mn-cs"/>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Заголовок 1"/>
          <p:cNvSpPr txBox="1">
            <a:spLocks/>
          </p:cNvSpPr>
          <p:nvPr/>
        </p:nvSpPr>
        <p:spPr bwMode="auto">
          <a:xfrm>
            <a:off x="2771800" y="116632"/>
            <a:ext cx="6372200" cy="692150"/>
          </a:xfrm>
          <a:prstGeom prst="rect">
            <a:avLst/>
          </a:prstGeom>
          <a:noFill/>
          <a:ln w="9525">
            <a:noFill/>
            <a:miter lim="800000"/>
            <a:headEnd/>
            <a:tailEnd/>
          </a:ln>
        </p:spPr>
        <p:txBody>
          <a:bodyPr anchor="ctr"/>
          <a:lstStyle/>
          <a:p>
            <a:pPr algn="r">
              <a:defRPr/>
            </a:pPr>
            <a:r>
              <a:rPr lang="ru-RU" b="1" dirty="0">
                <a:solidFill>
                  <a:srgbClr val="002060"/>
                </a:solidFill>
                <a:latin typeface="Times New Roman" pitchFamily="18" charset="0"/>
                <a:cs typeface="Times New Roman" pitchFamily="18" charset="0"/>
              </a:rPr>
              <a:t>Механизмы экономического стимулирования внедрения НДТ</a:t>
            </a:r>
          </a:p>
        </p:txBody>
      </p:sp>
      <p:pic>
        <p:nvPicPr>
          <p:cNvPr id="12" name="Picture 2" descr="http://im2-tub-ru.yandex.net/i?id=318421333-20-72&amp;n=21"/>
          <p:cNvPicPr>
            <a:picLocks noChangeAspect="1" noChangeArrowheads="1"/>
          </p:cNvPicPr>
          <p:nvPr/>
        </p:nvPicPr>
        <p:blipFill>
          <a:blip r:embed="rId2" cstate="print"/>
          <a:srcRect/>
          <a:stretch>
            <a:fillRect/>
          </a:stretch>
        </p:blipFill>
        <p:spPr bwMode="auto">
          <a:xfrm>
            <a:off x="0" y="-27384"/>
            <a:ext cx="2267744" cy="1043261"/>
          </a:xfrm>
          <a:prstGeom prst="rect">
            <a:avLst/>
          </a:prstGeom>
          <a:noFill/>
          <a:ln w="9525">
            <a:noFill/>
            <a:miter lim="800000"/>
            <a:headEnd/>
            <a:tailEnd/>
          </a:ln>
        </p:spPr>
      </p:pic>
      <p:pic>
        <p:nvPicPr>
          <p:cNvPr id="13"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15" name="Дата 9"/>
          <p:cNvSpPr txBox="1">
            <a:spLocks/>
          </p:cNvSpPr>
          <p:nvPr/>
        </p:nvSpPr>
        <p:spPr>
          <a:xfrm>
            <a:off x="251520" y="6592267"/>
            <a:ext cx="2133600" cy="365125"/>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28D5CF50-9330-4906-AF72-9C323EAC5A34}" type="datetime1">
              <a:rPr kumimoji="0" lang="ru-RU" sz="1800" b="0" i="0" u="none" strike="noStrike" kern="1200" cap="none" spc="0" normalizeH="0" baseline="0" noProof="0" smtClean="0">
                <a:ln>
                  <a:noFill/>
                </a:ln>
                <a:solidFill>
                  <a:schemeClr val="tx1"/>
                </a:solidFill>
                <a:effectLst/>
                <a:uLnTx/>
                <a:uFillTx/>
                <a:latin typeface="Arial"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10.03.2016</a:t>
            </a:fld>
            <a:endParaRPr kumimoji="0" lang="ru-RU" sz="1800" b="0" i="0" u="none" strike="noStrike" kern="1200" cap="none" spc="0" normalizeH="0" baseline="0" noProof="0" dirty="0">
              <a:ln>
                <a:noFill/>
              </a:ln>
              <a:solidFill>
                <a:schemeClr val="tx1"/>
              </a:solidFill>
              <a:effectLst/>
              <a:uLnTx/>
              <a:uFillTx/>
              <a:latin typeface="Arial" charset="0"/>
              <a:ea typeface="+mn-ea"/>
              <a:cs typeface="+mn-cs"/>
            </a:endParaRPr>
          </a:p>
        </p:txBody>
      </p:sp>
      <p:graphicFrame>
        <p:nvGraphicFramePr>
          <p:cNvPr id="16" name="Таблица 15"/>
          <p:cNvGraphicFramePr>
            <a:graphicFrameLocks noGrp="1"/>
          </p:cNvGraphicFramePr>
          <p:nvPr/>
        </p:nvGraphicFramePr>
        <p:xfrm>
          <a:off x="571472" y="1428735"/>
          <a:ext cx="8286807" cy="5047488"/>
        </p:xfrm>
        <a:graphic>
          <a:graphicData uri="http://schemas.openxmlformats.org/drawingml/2006/table">
            <a:tbl>
              <a:tblPr/>
              <a:tblGrid>
                <a:gridCol w="4020889"/>
                <a:gridCol w="4265918"/>
              </a:tblGrid>
              <a:tr h="260539">
                <a:tc>
                  <a:txBody>
                    <a:bodyPr/>
                    <a:lstStyle/>
                    <a:p>
                      <a:pPr algn="ctr">
                        <a:lnSpc>
                          <a:spcPct val="115000"/>
                        </a:lnSpc>
                        <a:spcAft>
                          <a:spcPts val="0"/>
                        </a:spcAft>
                      </a:pPr>
                      <a:r>
                        <a:rPr lang="ru-RU" sz="1600" b="1" i="1" dirty="0">
                          <a:latin typeface="Calibri"/>
                          <a:ea typeface="Calibri"/>
                          <a:cs typeface="Times New Roman"/>
                        </a:rPr>
                        <a:t>Льготы</a:t>
                      </a:r>
                      <a:endParaRPr lang="ru-RU"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i="1">
                          <a:latin typeface="Calibri"/>
                          <a:ea typeface="Calibri"/>
                          <a:cs typeface="Times New Roman"/>
                        </a:rPr>
                        <a:t>Санкции</a:t>
                      </a:r>
                      <a:endParaRPr lang="ru-RU"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1616">
                <a:tc>
                  <a:txBody>
                    <a:bodyPr/>
                    <a:lstStyle/>
                    <a:p>
                      <a:pPr>
                        <a:lnSpc>
                          <a:spcPct val="115000"/>
                        </a:lnSpc>
                        <a:spcAft>
                          <a:spcPts val="0"/>
                        </a:spcAft>
                      </a:pPr>
                      <a:r>
                        <a:rPr lang="ru-RU" sz="1600" b="1" dirty="0">
                          <a:latin typeface="Calibri"/>
                          <a:ea typeface="Calibri"/>
                          <a:cs typeface="Times New Roman"/>
                        </a:rPr>
                        <a:t>Инвестиционный кредит</a:t>
                      </a:r>
                      <a:endParaRPr lang="ru-RU" sz="1600" dirty="0">
                        <a:latin typeface="Calibri"/>
                        <a:ea typeface="Calibri"/>
                        <a:cs typeface="Times New Roman"/>
                      </a:endParaRPr>
                    </a:p>
                    <a:p>
                      <a:pPr>
                        <a:lnSpc>
                          <a:spcPct val="115000"/>
                        </a:lnSpc>
                        <a:spcAft>
                          <a:spcPts val="0"/>
                        </a:spcAft>
                      </a:pPr>
                      <a:r>
                        <a:rPr lang="ru-RU" sz="1600" i="1" dirty="0">
                          <a:latin typeface="Calibri"/>
                          <a:ea typeface="Calibri"/>
                          <a:cs typeface="Times New Roman"/>
                        </a:rPr>
                        <a:t>возмещение процентной  ставки по кредиту в счет налога на прибыль</a:t>
                      </a:r>
                      <a:endParaRPr lang="ru-RU"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ru-RU" sz="1600" b="1">
                          <a:latin typeface="Calibri"/>
                          <a:ea typeface="Calibri"/>
                          <a:cs typeface="Times New Roman"/>
                        </a:rPr>
                        <a:t>Рост платежей до размеров, сопоставимых с затратами на очистку выбросов, сбросов в случае не достижения технологических нормативов</a:t>
                      </a:r>
                      <a:endParaRPr lang="ru-RU" sz="1600">
                        <a:latin typeface="Calibri"/>
                        <a:ea typeface="Calibri"/>
                        <a:cs typeface="Times New Roman"/>
                      </a:endParaRPr>
                    </a:p>
                    <a:p>
                      <a:pPr>
                        <a:lnSpc>
                          <a:spcPct val="115000"/>
                        </a:lnSpc>
                        <a:spcAft>
                          <a:spcPts val="0"/>
                        </a:spcAft>
                      </a:pPr>
                      <a:r>
                        <a:rPr lang="ru-RU" sz="1600" i="1">
                          <a:latin typeface="Calibri"/>
                          <a:ea typeface="Calibri"/>
                          <a:cs typeface="Times New Roman"/>
                        </a:rPr>
                        <a:t>Увеличение повышающих коэффициентов платы:</a:t>
                      </a:r>
                      <a:endParaRPr lang="ru-RU" sz="1600">
                        <a:latin typeface="Calibri"/>
                        <a:ea typeface="Calibri"/>
                        <a:cs typeface="Times New Roman"/>
                      </a:endParaRPr>
                    </a:p>
                    <a:p>
                      <a:pPr>
                        <a:lnSpc>
                          <a:spcPct val="115000"/>
                        </a:lnSpc>
                        <a:spcAft>
                          <a:spcPts val="0"/>
                        </a:spcAft>
                      </a:pPr>
                      <a:r>
                        <a:rPr lang="ru-RU" sz="1600" i="1">
                          <a:latin typeface="Calibri"/>
                          <a:ea typeface="Calibri"/>
                          <a:cs typeface="Times New Roman"/>
                        </a:rPr>
                        <a:t> за временно разрешенное воздействие К = 25, </a:t>
                      </a:r>
                      <a:endParaRPr lang="ru-RU" sz="1600">
                        <a:latin typeface="Calibri"/>
                        <a:ea typeface="Calibri"/>
                        <a:cs typeface="Times New Roman"/>
                      </a:endParaRPr>
                    </a:p>
                    <a:p>
                      <a:pPr>
                        <a:lnSpc>
                          <a:spcPct val="115000"/>
                        </a:lnSpc>
                        <a:spcAft>
                          <a:spcPts val="0"/>
                        </a:spcAft>
                      </a:pPr>
                      <a:r>
                        <a:rPr lang="ru-RU" sz="1600" i="1">
                          <a:latin typeface="Calibri"/>
                          <a:ea typeface="Calibri"/>
                          <a:cs typeface="Times New Roman"/>
                        </a:rPr>
                        <a:t> за воздействие, превышающее разрешенное К=100  (с 01.01.2020)</a:t>
                      </a:r>
                      <a:endParaRPr lang="ru-RU"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3231">
                <a:tc>
                  <a:txBody>
                    <a:bodyPr/>
                    <a:lstStyle/>
                    <a:p>
                      <a:pPr>
                        <a:lnSpc>
                          <a:spcPct val="115000"/>
                        </a:lnSpc>
                        <a:spcAft>
                          <a:spcPts val="0"/>
                        </a:spcAft>
                      </a:pPr>
                      <a:r>
                        <a:rPr lang="ru-RU" sz="1600" b="1" dirty="0">
                          <a:latin typeface="Calibri"/>
                          <a:ea typeface="Calibri"/>
                          <a:cs typeface="Times New Roman"/>
                        </a:rPr>
                        <a:t>Ускоренная амортизация оборудования НДТ</a:t>
                      </a:r>
                      <a:endParaRPr lang="ru-RU" sz="1600" dirty="0">
                        <a:latin typeface="Calibri"/>
                        <a:ea typeface="Calibri"/>
                        <a:cs typeface="Times New Roman"/>
                      </a:endParaRPr>
                    </a:p>
                    <a:p>
                      <a:pPr>
                        <a:lnSpc>
                          <a:spcPct val="115000"/>
                        </a:lnSpc>
                        <a:spcAft>
                          <a:spcPts val="0"/>
                        </a:spcAft>
                      </a:pPr>
                      <a:r>
                        <a:rPr lang="ru-RU" sz="1600" i="1" dirty="0">
                          <a:latin typeface="Calibri"/>
                          <a:ea typeface="Calibri"/>
                          <a:cs typeface="Times New Roman"/>
                        </a:rPr>
                        <a:t>применение дополнительного  коэффициента 2 при начислении амортизации</a:t>
                      </a:r>
                      <a:r>
                        <a:rPr lang="ru-RU" sz="1600" dirty="0">
                          <a:latin typeface="Calibri"/>
                          <a:ea typeface="Calibri"/>
                          <a:cs typeface="Times New Roman"/>
                        </a:rPr>
                        <a:t> на оборудование НДТ по утвержденному перечню</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781616">
                <a:tc>
                  <a:txBody>
                    <a:bodyPr/>
                    <a:lstStyle/>
                    <a:p>
                      <a:pPr>
                        <a:lnSpc>
                          <a:spcPct val="115000"/>
                        </a:lnSpc>
                        <a:spcAft>
                          <a:spcPts val="0"/>
                        </a:spcAft>
                      </a:pPr>
                      <a:r>
                        <a:rPr lang="ru-RU" sz="1600" b="1">
                          <a:latin typeface="Calibri"/>
                          <a:ea typeface="Calibri"/>
                          <a:cs typeface="Times New Roman"/>
                        </a:rPr>
                        <a:t>Корректировка платы за негативное воздействие </a:t>
                      </a:r>
                      <a:endParaRPr lang="ru-RU" sz="1600">
                        <a:latin typeface="Calibri"/>
                        <a:ea typeface="Calibri"/>
                        <a:cs typeface="Times New Roman"/>
                      </a:endParaRPr>
                    </a:p>
                    <a:p>
                      <a:pPr>
                        <a:lnSpc>
                          <a:spcPct val="115000"/>
                        </a:lnSpc>
                        <a:spcAft>
                          <a:spcPts val="0"/>
                        </a:spcAft>
                      </a:pPr>
                      <a:r>
                        <a:rPr lang="ru-RU" sz="1600" i="1">
                          <a:latin typeface="Calibri"/>
                          <a:ea typeface="Calibri"/>
                          <a:cs typeface="Times New Roman"/>
                        </a:rPr>
                        <a:t>Зачет платы в счет инвестиций  до 100% </a:t>
                      </a:r>
                      <a:endParaRPr lang="ru-RU"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15000"/>
                        </a:lnSpc>
                        <a:spcAft>
                          <a:spcPts val="0"/>
                        </a:spcAft>
                      </a:pPr>
                      <a:r>
                        <a:rPr lang="ru-RU" sz="1600" b="1" dirty="0">
                          <a:latin typeface="Calibri"/>
                          <a:ea typeface="Calibri"/>
                          <a:cs typeface="Times New Roman"/>
                        </a:rPr>
                        <a:t>Штрафные санкции</a:t>
                      </a:r>
                      <a:endParaRPr lang="ru-RU" sz="1600" dirty="0">
                        <a:latin typeface="Calibri"/>
                        <a:ea typeface="Calibri"/>
                        <a:cs typeface="Times New Roman"/>
                      </a:endParaRPr>
                    </a:p>
                    <a:p>
                      <a:pPr>
                        <a:lnSpc>
                          <a:spcPct val="115000"/>
                        </a:lnSpc>
                        <a:spcAft>
                          <a:spcPts val="0"/>
                        </a:spcAft>
                      </a:pPr>
                      <a:r>
                        <a:rPr lang="ru-RU" sz="1600" i="1" dirty="0">
                          <a:latin typeface="Calibri"/>
                          <a:ea typeface="Calibri"/>
                          <a:cs typeface="Times New Roman"/>
                        </a:rPr>
                        <a:t>введение новых составов административных правонарушений, увеличение размеров штрафов</a:t>
                      </a:r>
                      <a:endParaRPr lang="ru-RU"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2154">
                <a:tc>
                  <a:txBody>
                    <a:bodyPr/>
                    <a:lstStyle/>
                    <a:p>
                      <a:pPr>
                        <a:lnSpc>
                          <a:spcPct val="115000"/>
                        </a:lnSpc>
                        <a:spcAft>
                          <a:spcPts val="0"/>
                        </a:spcAft>
                      </a:pPr>
                      <a:r>
                        <a:rPr lang="ru-RU" sz="1600" b="1" dirty="0">
                          <a:latin typeface="Calibri"/>
                          <a:ea typeface="Calibri"/>
                          <a:cs typeface="Times New Roman"/>
                        </a:rPr>
                        <a:t>Отказ от взимания платы за негативное воздействие после внедрения НДТ</a:t>
                      </a:r>
                      <a:r>
                        <a:rPr lang="ru-RU" sz="1600" dirty="0">
                          <a:latin typeface="Calibri"/>
                          <a:ea typeface="Calibri"/>
                          <a:cs typeface="Times New Roman"/>
                        </a:rPr>
                        <a:t>  (</a:t>
                      </a:r>
                      <a:r>
                        <a:rPr lang="ru-RU" sz="1600" i="1" dirty="0">
                          <a:latin typeface="Calibri"/>
                          <a:ea typeface="Calibri"/>
                          <a:cs typeface="Times New Roman"/>
                        </a:rPr>
                        <a:t>применение  понижающего коэффициента, равного нулю)</a:t>
                      </a:r>
                      <a:endParaRPr lang="ru-RU"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pic>
        <p:nvPicPr>
          <p:cNvPr id="7" name="Picture 2" descr="http://im2-tub-ru.yandex.net/i?id=318421333-20-72&amp;n=21"/>
          <p:cNvPicPr>
            <a:picLocks noChangeAspect="1" noChangeArrowheads="1"/>
          </p:cNvPicPr>
          <p:nvPr/>
        </p:nvPicPr>
        <p:blipFill>
          <a:blip r:embed="rId3" cstate="print"/>
          <a:srcRect/>
          <a:stretch>
            <a:fillRect/>
          </a:stretch>
        </p:blipFill>
        <p:spPr bwMode="auto">
          <a:xfrm>
            <a:off x="0" y="-27384"/>
            <a:ext cx="2339752" cy="1076387"/>
          </a:xfrm>
          <a:prstGeom prst="rect">
            <a:avLst/>
          </a:prstGeom>
          <a:noFill/>
          <a:ln w="9525">
            <a:noFill/>
            <a:miter lim="800000"/>
            <a:headEnd/>
            <a:tailEnd/>
          </a:ln>
        </p:spPr>
      </p:pic>
      <p:sp>
        <p:nvSpPr>
          <p:cNvPr id="8"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29</a:t>
            </a:fld>
            <a:endParaRPr lang="ru-RU" dirty="0"/>
          </a:p>
        </p:txBody>
      </p:sp>
      <p:sp>
        <p:nvSpPr>
          <p:cNvPr id="9" name="Дата 9"/>
          <p:cNvSpPr>
            <a:spLocks noGrp="1"/>
          </p:cNvSpPr>
          <p:nvPr>
            <p:ph type="dt" sz="quarter" idx="10"/>
          </p:nvPr>
        </p:nvSpPr>
        <p:spPr>
          <a:xfrm>
            <a:off x="35496" y="6448251"/>
            <a:ext cx="2133600" cy="365125"/>
          </a:xfrm>
        </p:spPr>
        <p:txBody>
          <a:bodyPr/>
          <a:lstStyle/>
          <a:p>
            <a:pPr>
              <a:defRPr/>
            </a:pPr>
            <a:fld id="{28D5CF50-9330-4906-AF72-9C323EAC5A34}" type="datetime1">
              <a:rPr lang="ru-RU"/>
              <a:pPr>
                <a:defRPr/>
              </a:pPr>
              <a:t>10.03.2016</a:t>
            </a:fld>
            <a:endParaRPr lang="ru-RU" dirty="0"/>
          </a:p>
        </p:txBody>
      </p:sp>
      <p:sp>
        <p:nvSpPr>
          <p:cNvPr id="11" name="Прямоугольник 10"/>
          <p:cNvSpPr/>
          <p:nvPr/>
        </p:nvSpPr>
        <p:spPr>
          <a:xfrm>
            <a:off x="5436096" y="620688"/>
            <a:ext cx="3104889" cy="369332"/>
          </a:xfrm>
          <a:prstGeom prst="rect">
            <a:avLst/>
          </a:prstGeom>
        </p:spPr>
        <p:txBody>
          <a:bodyPr wrap="none">
            <a:spAutoFit/>
          </a:bodyPr>
          <a:lstStyle/>
          <a:p>
            <a:r>
              <a:rPr lang="ru-RU" b="1" dirty="0" smtClean="0">
                <a:solidFill>
                  <a:srgbClr val="002060"/>
                </a:solidFill>
              </a:rPr>
              <a:t>Требования к лабораториям</a:t>
            </a:r>
            <a:r>
              <a:rPr lang="ru-RU" dirty="0" smtClean="0">
                <a:solidFill>
                  <a:srgbClr val="002060"/>
                </a:solidFill>
              </a:rPr>
              <a:t> </a:t>
            </a:r>
            <a:endParaRPr lang="ru-RU" dirty="0">
              <a:solidFill>
                <a:srgbClr val="002060"/>
              </a:solidFill>
            </a:endParaRPr>
          </a:p>
        </p:txBody>
      </p:sp>
      <p:sp>
        <p:nvSpPr>
          <p:cNvPr id="10" name="Прямоугольник 9"/>
          <p:cNvSpPr/>
          <p:nvPr/>
        </p:nvSpPr>
        <p:spPr>
          <a:xfrm>
            <a:off x="827584" y="1772816"/>
            <a:ext cx="7560840" cy="4585871"/>
          </a:xfrm>
          <a:prstGeom prst="rect">
            <a:avLst/>
          </a:prstGeom>
        </p:spPr>
        <p:txBody>
          <a:bodyPr wrap="square">
            <a:spAutoFit/>
          </a:bodyPr>
          <a:lstStyle/>
          <a:p>
            <a:pPr algn="just">
              <a:spcAft>
                <a:spcPts val="1200"/>
              </a:spcAft>
              <a:buFont typeface="Wingdings" pitchFamily="2" charset="2"/>
              <a:buChar char="q"/>
            </a:pPr>
            <a:r>
              <a:rPr lang="ru-RU" dirty="0" smtClean="0"/>
              <a:t>ФЗ 184-ФЗ О техническом регулировании, статьи 2, 42 </a:t>
            </a:r>
            <a:r>
              <a:rPr lang="ru-RU" b="1" dirty="0" smtClean="0"/>
              <a:t>именно аккредитованная испытательная лаборатория несет ответственность за достоверность и объективность результатов исследований (испытаний) и измерений</a:t>
            </a:r>
            <a:r>
              <a:rPr lang="ru-RU" dirty="0" smtClean="0"/>
              <a:t>. </a:t>
            </a:r>
          </a:p>
          <a:p>
            <a:pPr algn="just">
              <a:spcAft>
                <a:spcPts val="1200"/>
              </a:spcAft>
              <a:buFont typeface="Wingdings" pitchFamily="2" charset="2"/>
              <a:buChar char="q"/>
            </a:pPr>
            <a:r>
              <a:rPr lang="ru-RU" dirty="0" smtClean="0"/>
              <a:t>ФЗ 184-ФЗ «О техническом регулировании» говорит о том, что ранее существующая система стандартов и правил действует до момента выхода новых нормативно-правовых документов. </a:t>
            </a:r>
          </a:p>
          <a:p>
            <a:pPr algn="just">
              <a:spcAft>
                <a:spcPts val="1200"/>
              </a:spcAft>
              <a:buFont typeface="Wingdings" pitchFamily="2" charset="2"/>
              <a:buChar char="q"/>
            </a:pPr>
            <a:r>
              <a:rPr lang="ru-RU" dirty="0" smtClean="0"/>
              <a:t>Федеральный Закон 416-ФЗ «О водоснабжении и водоотведении»  статья 25 ФЗ-416 – требование по аккредитации лабораторий, осуществляющих программу производственного контроля. </a:t>
            </a:r>
          </a:p>
          <a:p>
            <a:pPr algn="just">
              <a:spcAft>
                <a:spcPts val="1200"/>
              </a:spcAft>
              <a:buFont typeface="Wingdings" pitchFamily="2" charset="2"/>
              <a:buChar char="q"/>
            </a:pPr>
            <a:r>
              <a:rPr lang="ru-RU" dirty="0" smtClean="0"/>
              <a:t>«Правила осуществления контроля состава и свойств сточных вод» (ПП РФ от 21 июня 2013 года №525), а также </a:t>
            </a:r>
            <a:r>
              <a:rPr lang="ru-RU" dirty="0" err="1" smtClean="0"/>
              <a:t>СанПиН</a:t>
            </a:r>
            <a:r>
              <a:rPr lang="ru-RU" dirty="0" smtClean="0"/>
              <a:t> 2.1.4.1074-01 (в ред. от 28.06.2010) говорят о том, что </a:t>
            </a:r>
            <a:r>
              <a:rPr lang="ru-RU" b="1" dirty="0" smtClean="0"/>
              <a:t>исследования проводятся лабораториями, аккредитованными в соответствии с законодательством РФ</a:t>
            </a:r>
            <a:r>
              <a:rPr lang="ru-RU" dirty="0" smtClean="0"/>
              <a:t>.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Прямоугольник 7"/>
          <p:cNvSpPr>
            <a:spLocks noChangeArrowheads="1"/>
          </p:cNvSpPr>
          <p:nvPr/>
        </p:nvSpPr>
        <p:spPr bwMode="auto">
          <a:xfrm>
            <a:off x="4067944" y="404664"/>
            <a:ext cx="4392488" cy="369332"/>
          </a:xfrm>
          <a:prstGeom prst="rect">
            <a:avLst/>
          </a:prstGeom>
          <a:noFill/>
          <a:ln w="9525">
            <a:noFill/>
            <a:miter lim="800000"/>
            <a:headEnd/>
            <a:tailEnd/>
          </a:ln>
        </p:spPr>
        <p:txBody>
          <a:bodyPr wrap="square">
            <a:spAutoFit/>
          </a:bodyPr>
          <a:lstStyle/>
          <a:p>
            <a:pPr algn="r"/>
            <a:r>
              <a:rPr lang="ru-RU" b="1" dirty="0" smtClean="0">
                <a:solidFill>
                  <a:srgbClr val="000066"/>
                </a:solidFill>
              </a:rPr>
              <a:t>Особенности законодательства</a:t>
            </a:r>
            <a:endParaRPr lang="ru-RU" dirty="0">
              <a:solidFill>
                <a:srgbClr val="000066"/>
              </a:solidFill>
            </a:endParaRPr>
          </a:p>
        </p:txBody>
      </p:sp>
      <p:sp>
        <p:nvSpPr>
          <p:cNvPr id="35" name="Блок-схема: процесс 34"/>
          <p:cNvSpPr/>
          <p:nvPr/>
        </p:nvSpPr>
        <p:spPr>
          <a:xfrm>
            <a:off x="5795962" y="4149725"/>
            <a:ext cx="1224309" cy="503238"/>
          </a:xfrm>
          <a:prstGeom prst="flowChartProcess">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200" b="1" dirty="0">
                <a:solidFill>
                  <a:schemeClr val="tx1"/>
                </a:solidFill>
              </a:rPr>
              <a:t>МУ 2.1.4.1060-01</a:t>
            </a:r>
          </a:p>
        </p:txBody>
      </p:sp>
      <p:pic>
        <p:nvPicPr>
          <p:cNvPr id="25605"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40" name="Дата 9"/>
          <p:cNvSpPr>
            <a:spLocks noGrp="1"/>
          </p:cNvSpPr>
          <p:nvPr>
            <p:ph type="dt" sz="quarter" idx="10"/>
          </p:nvPr>
        </p:nvSpPr>
        <p:spPr>
          <a:xfrm>
            <a:off x="35496" y="6553150"/>
            <a:ext cx="2133600" cy="476250"/>
          </a:xfrm>
        </p:spPr>
        <p:txBody>
          <a:bodyPr/>
          <a:lstStyle/>
          <a:p>
            <a:pPr>
              <a:defRPr/>
            </a:pPr>
            <a:fld id="{28D5CF50-9330-4906-AF72-9C323EAC5A34}" type="datetime1">
              <a:rPr lang="ru-RU"/>
              <a:pPr>
                <a:defRPr/>
              </a:pPr>
              <a:t>10.03.2016</a:t>
            </a:fld>
            <a:endParaRPr lang="ru-RU" dirty="0"/>
          </a:p>
        </p:txBody>
      </p:sp>
      <p:sp>
        <p:nvSpPr>
          <p:cNvPr id="41" name="Номер слайда 10"/>
          <p:cNvSpPr>
            <a:spLocks noGrp="1"/>
          </p:cNvSpPr>
          <p:nvPr>
            <p:ph type="sldNum" sz="quarter" idx="12"/>
          </p:nvPr>
        </p:nvSpPr>
        <p:spPr/>
        <p:txBody>
          <a:bodyPr/>
          <a:lstStyle/>
          <a:p>
            <a:pPr>
              <a:defRPr/>
            </a:pPr>
            <a:fld id="{231B11F1-3412-41B6-B7FF-36278A4D104B}" type="slidenum">
              <a:rPr lang="ru-RU"/>
              <a:pPr>
                <a:defRPr/>
              </a:pPr>
              <a:t>3</a:t>
            </a:fld>
            <a:endParaRPr lang="ru-RU" dirty="0"/>
          </a:p>
        </p:txBody>
      </p:sp>
      <p:grpSp>
        <p:nvGrpSpPr>
          <p:cNvPr id="2" name="Группа 37"/>
          <p:cNvGrpSpPr>
            <a:grpSpLocks/>
          </p:cNvGrpSpPr>
          <p:nvPr/>
        </p:nvGrpSpPr>
        <p:grpSpPr bwMode="auto">
          <a:xfrm>
            <a:off x="900113" y="1412777"/>
            <a:ext cx="7848351" cy="5328592"/>
            <a:chOff x="0" y="244233"/>
            <a:chExt cx="9273129" cy="6586479"/>
          </a:xfrm>
        </p:grpSpPr>
        <p:sp>
          <p:nvSpPr>
            <p:cNvPr id="10" name="Выноска со стрелкой вверх 9"/>
            <p:cNvSpPr/>
            <p:nvPr/>
          </p:nvSpPr>
          <p:spPr>
            <a:xfrm>
              <a:off x="680026" y="3501008"/>
              <a:ext cx="792088" cy="3329704"/>
            </a:xfrm>
            <a:prstGeom prst="upArrowCallou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ru-RU" dirty="0">
                  <a:solidFill>
                    <a:schemeClr val="tx1"/>
                  </a:solidFill>
                </a:rPr>
                <a:t>Водоотведение</a:t>
              </a:r>
            </a:p>
          </p:txBody>
        </p:sp>
        <p:sp>
          <p:nvSpPr>
            <p:cNvPr id="11" name="Выноска со стрелкой вверх 10"/>
            <p:cNvSpPr/>
            <p:nvPr/>
          </p:nvSpPr>
          <p:spPr>
            <a:xfrm>
              <a:off x="509867" y="1846348"/>
              <a:ext cx="1037580" cy="1655343"/>
            </a:xfrm>
            <a:prstGeom prst="upArrowCallou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100" b="1" dirty="0">
                  <a:solidFill>
                    <a:schemeClr val="tx1"/>
                  </a:solidFill>
                </a:rPr>
                <a:t>Обеззараживание</a:t>
              </a:r>
            </a:p>
            <a:p>
              <a:pPr algn="ctr">
                <a:defRPr/>
              </a:pPr>
              <a:r>
                <a:rPr lang="ru-RU" sz="1100" b="1" dirty="0">
                  <a:solidFill>
                    <a:schemeClr val="tx1"/>
                  </a:solidFill>
                </a:rPr>
                <a:t>Очистка</a:t>
              </a:r>
            </a:p>
          </p:txBody>
        </p:sp>
        <p:sp>
          <p:nvSpPr>
            <p:cNvPr id="12" name="Стрелка вправо 11"/>
            <p:cNvSpPr/>
            <p:nvPr/>
          </p:nvSpPr>
          <p:spPr>
            <a:xfrm>
              <a:off x="0" y="1268649"/>
              <a:ext cx="9144000" cy="7927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 name="Прямоугольная выноска 12"/>
            <p:cNvSpPr/>
            <p:nvPr/>
          </p:nvSpPr>
          <p:spPr>
            <a:xfrm>
              <a:off x="1620597" y="3644936"/>
              <a:ext cx="1441676" cy="604587"/>
            </a:xfrm>
            <a:prstGeom prst="wedgeRectCallout">
              <a:avLst>
                <a:gd name="adj1" fmla="val -69550"/>
                <a:gd name="adj2" fmla="val -6628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200" b="1" dirty="0" smtClean="0"/>
                <a:t>СП 32.13330 2012</a:t>
              </a:r>
              <a:endParaRPr lang="ru-RU" sz="1200" b="1" dirty="0"/>
            </a:p>
          </p:txBody>
        </p:sp>
        <p:sp>
          <p:nvSpPr>
            <p:cNvPr id="14" name="Стрелка вниз 13"/>
            <p:cNvSpPr/>
            <p:nvPr/>
          </p:nvSpPr>
          <p:spPr>
            <a:xfrm>
              <a:off x="3995225" y="1845551"/>
              <a:ext cx="577713" cy="7201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Штриховая стрелка вправо 14"/>
            <p:cNvSpPr/>
            <p:nvPr/>
          </p:nvSpPr>
          <p:spPr>
            <a:xfrm>
              <a:off x="5075624" y="2852186"/>
              <a:ext cx="2016369" cy="288450"/>
            </a:xfrm>
            <a:prstGeom prst="striped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6" name="Выноска со стрелкой вниз 15"/>
            <p:cNvSpPr/>
            <p:nvPr/>
          </p:nvSpPr>
          <p:spPr>
            <a:xfrm>
              <a:off x="3147354" y="2565698"/>
              <a:ext cx="1928271" cy="1440292"/>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200" b="1" dirty="0">
                  <a:solidFill>
                    <a:srgbClr val="000066"/>
                  </a:solidFill>
                </a:rPr>
                <a:t>Водоподготовка</a:t>
              </a:r>
            </a:p>
          </p:txBody>
        </p:sp>
        <p:sp>
          <p:nvSpPr>
            <p:cNvPr id="17" name="Прямоугольная выноска 16"/>
            <p:cNvSpPr/>
            <p:nvPr/>
          </p:nvSpPr>
          <p:spPr>
            <a:xfrm>
              <a:off x="3232433" y="4005990"/>
              <a:ext cx="2347751" cy="574939"/>
            </a:xfrm>
            <a:prstGeom prst="wedgeRect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200" b="1" dirty="0"/>
                <a:t>Требования: </a:t>
              </a:r>
              <a:r>
                <a:rPr lang="ru-RU" sz="1200" b="1" dirty="0" err="1"/>
                <a:t>СаНПиН</a:t>
              </a:r>
              <a:r>
                <a:rPr lang="ru-RU" sz="1200" b="1" dirty="0"/>
                <a:t> 2.1.4.1074-01</a:t>
              </a:r>
              <a:r>
                <a:rPr lang="ru-RU" sz="1200" dirty="0"/>
                <a:t> </a:t>
              </a:r>
            </a:p>
          </p:txBody>
        </p:sp>
        <p:sp>
          <p:nvSpPr>
            <p:cNvPr id="18" name="Скругленный прямоугольник 17"/>
            <p:cNvSpPr/>
            <p:nvPr/>
          </p:nvSpPr>
          <p:spPr>
            <a:xfrm>
              <a:off x="4284082" y="6237069"/>
              <a:ext cx="3888310" cy="504299"/>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chemeClr val="tx1"/>
                  </a:solidFill>
                </a:rPr>
                <a:t>Сети водоснабжения</a:t>
              </a:r>
            </a:p>
          </p:txBody>
        </p:sp>
        <p:sp>
          <p:nvSpPr>
            <p:cNvPr id="19" name="Стрелка вверх 18"/>
            <p:cNvSpPr/>
            <p:nvPr/>
          </p:nvSpPr>
          <p:spPr>
            <a:xfrm>
              <a:off x="7307698" y="3140637"/>
              <a:ext cx="360133" cy="3096432"/>
            </a:xfrm>
            <a:prstGeom prst="up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0" name="Выноска со стрелкой вверх 19"/>
            <p:cNvSpPr/>
            <p:nvPr/>
          </p:nvSpPr>
          <p:spPr>
            <a:xfrm>
              <a:off x="7091992" y="1846348"/>
              <a:ext cx="988491" cy="1294288"/>
            </a:xfrm>
            <a:prstGeom prst="upArrowCallou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100" b="1" dirty="0">
                  <a:solidFill>
                    <a:schemeClr val="tx1"/>
                  </a:solidFill>
                </a:rPr>
                <a:t>Обеззараживание</a:t>
              </a:r>
            </a:p>
            <a:p>
              <a:pPr algn="ctr">
                <a:defRPr/>
              </a:pPr>
              <a:r>
                <a:rPr lang="ru-RU" sz="1100" b="1" dirty="0">
                  <a:solidFill>
                    <a:schemeClr val="tx1"/>
                  </a:solidFill>
                </a:rPr>
                <a:t>Очистка</a:t>
              </a:r>
            </a:p>
          </p:txBody>
        </p:sp>
        <p:sp>
          <p:nvSpPr>
            <p:cNvPr id="21" name="Прямоугольная выноска 20"/>
            <p:cNvSpPr/>
            <p:nvPr/>
          </p:nvSpPr>
          <p:spPr>
            <a:xfrm>
              <a:off x="4931195" y="1988796"/>
              <a:ext cx="1789528" cy="504298"/>
            </a:xfrm>
            <a:prstGeom prst="wedgeRectCallout">
              <a:avLst>
                <a:gd name="adj1" fmla="val -40106"/>
                <a:gd name="adj2" fmla="val 9501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200" b="1" dirty="0" smtClean="0"/>
                <a:t>Технологии:</a:t>
              </a:r>
            </a:p>
            <a:p>
              <a:pPr algn="ctr">
                <a:defRPr/>
              </a:pPr>
              <a:r>
                <a:rPr lang="ru-RU" sz="1200" b="1" dirty="0" smtClean="0"/>
                <a:t>СП 31.13330 2012</a:t>
              </a:r>
              <a:endParaRPr lang="ru-RU" sz="1200" b="1" dirty="0"/>
            </a:p>
          </p:txBody>
        </p:sp>
        <p:sp>
          <p:nvSpPr>
            <p:cNvPr id="22" name="Прямоугольная выноска 21"/>
            <p:cNvSpPr/>
            <p:nvPr/>
          </p:nvSpPr>
          <p:spPr>
            <a:xfrm>
              <a:off x="7956687" y="3285843"/>
              <a:ext cx="1316442" cy="607654"/>
            </a:xfrm>
            <a:prstGeom prst="wedgeRectCallout">
              <a:avLst>
                <a:gd name="adj1" fmla="val -69550"/>
                <a:gd name="adj2" fmla="val -6628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200" b="1" dirty="0" smtClean="0"/>
                <a:t>СП 32.13330 2012</a:t>
              </a:r>
              <a:endParaRPr lang="ru-RU" sz="1200" b="1" dirty="0"/>
            </a:p>
          </p:txBody>
        </p:sp>
        <p:sp>
          <p:nvSpPr>
            <p:cNvPr id="23" name="Прямоугольная выноска 22"/>
            <p:cNvSpPr/>
            <p:nvPr/>
          </p:nvSpPr>
          <p:spPr>
            <a:xfrm>
              <a:off x="1978855" y="4869380"/>
              <a:ext cx="1153551" cy="574939"/>
            </a:xfrm>
            <a:prstGeom prst="wedgeRectCallout">
              <a:avLst>
                <a:gd name="adj1" fmla="val 178033"/>
                <a:gd name="adj2" fmla="val -75267"/>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200" b="1" dirty="0">
                  <a:solidFill>
                    <a:schemeClr val="tx1"/>
                  </a:solidFill>
                </a:rPr>
                <a:t>ПП РФ №354, 644</a:t>
              </a:r>
            </a:p>
          </p:txBody>
        </p:sp>
        <p:sp>
          <p:nvSpPr>
            <p:cNvPr id="24" name="Прямоугольная выноска 23"/>
            <p:cNvSpPr/>
            <p:nvPr/>
          </p:nvSpPr>
          <p:spPr>
            <a:xfrm>
              <a:off x="4715491" y="5228472"/>
              <a:ext cx="1239510" cy="433658"/>
            </a:xfrm>
            <a:prstGeom prst="wedgeRectCallout">
              <a:avLst>
                <a:gd name="adj1" fmla="val 45457"/>
                <a:gd name="adj2" fmla="val -23926"/>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000" b="1" dirty="0" err="1">
                  <a:solidFill>
                    <a:schemeClr val="tx1"/>
                  </a:solidFill>
                </a:rPr>
                <a:t>СаНПиН</a:t>
              </a:r>
              <a:r>
                <a:rPr lang="ru-RU" sz="1000" b="1" dirty="0">
                  <a:solidFill>
                    <a:schemeClr val="tx1"/>
                  </a:solidFill>
                </a:rPr>
                <a:t> 2.1.4 2496-09 ГВС</a:t>
              </a:r>
            </a:p>
          </p:txBody>
        </p:sp>
        <p:sp>
          <p:nvSpPr>
            <p:cNvPr id="25" name="Прямоугольная выноска 24"/>
            <p:cNvSpPr/>
            <p:nvPr/>
          </p:nvSpPr>
          <p:spPr>
            <a:xfrm>
              <a:off x="4715491" y="4724174"/>
              <a:ext cx="1239510" cy="433657"/>
            </a:xfrm>
            <a:prstGeom prst="wedgeRectCallout">
              <a:avLst>
                <a:gd name="adj1" fmla="val 46255"/>
                <a:gd name="adj2" fmla="val -25353"/>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000" b="1" dirty="0" err="1">
                  <a:solidFill>
                    <a:schemeClr val="tx1"/>
                  </a:solidFill>
                </a:rPr>
                <a:t>СаНПиН</a:t>
              </a:r>
              <a:r>
                <a:rPr lang="ru-RU" sz="1000" b="1" dirty="0">
                  <a:solidFill>
                    <a:schemeClr val="tx1"/>
                  </a:solidFill>
                </a:rPr>
                <a:t> 2.1.4.2652-10</a:t>
              </a:r>
            </a:p>
          </p:txBody>
        </p:sp>
        <p:sp>
          <p:nvSpPr>
            <p:cNvPr id="26" name="Стрелка вниз 25"/>
            <p:cNvSpPr/>
            <p:nvPr/>
          </p:nvSpPr>
          <p:spPr>
            <a:xfrm>
              <a:off x="4355358" y="4580929"/>
              <a:ext cx="433284" cy="16561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7" name="Блок-схема: процесс 26"/>
            <p:cNvSpPr/>
            <p:nvPr/>
          </p:nvSpPr>
          <p:spPr>
            <a:xfrm>
              <a:off x="2843550" y="934851"/>
              <a:ext cx="2952340" cy="288452"/>
            </a:xfrm>
            <a:prstGeom prst="flowChartProcess">
              <a:avLst/>
            </a:prstGeom>
            <a:solidFill>
              <a:srgbClr val="FF0000">
                <a:alpha val="29000"/>
              </a:srgbClr>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ru-RU" sz="1200" b="1" dirty="0">
                  <a:solidFill>
                    <a:schemeClr val="tx1"/>
                  </a:solidFill>
                </a:rPr>
                <a:t>ГН 2.1.1.51315-03</a:t>
              </a:r>
            </a:p>
          </p:txBody>
        </p:sp>
        <p:sp>
          <p:nvSpPr>
            <p:cNvPr id="28" name="Блок-схема: решение 27"/>
            <p:cNvSpPr/>
            <p:nvPr/>
          </p:nvSpPr>
          <p:spPr>
            <a:xfrm>
              <a:off x="1042885" y="244233"/>
              <a:ext cx="6480517" cy="623044"/>
            </a:xfrm>
            <a:prstGeom prst="flowChartDecision">
              <a:avLst/>
            </a:prstGeom>
            <a:solidFill>
              <a:srgbClr val="FF0000">
                <a:alpha val="23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1200" b="1" dirty="0">
                  <a:solidFill>
                    <a:schemeClr val="tx1"/>
                  </a:solidFill>
                </a:rPr>
                <a:t>Требования: </a:t>
              </a:r>
              <a:r>
                <a:rPr lang="ru-RU" sz="1200" b="1" dirty="0" err="1">
                  <a:solidFill>
                    <a:schemeClr val="tx1"/>
                  </a:solidFill>
                </a:rPr>
                <a:t>СаНПиН</a:t>
              </a:r>
              <a:r>
                <a:rPr lang="ru-RU" sz="1200" b="1" dirty="0">
                  <a:solidFill>
                    <a:schemeClr val="tx1"/>
                  </a:solidFill>
                </a:rPr>
                <a:t> 2.1.5.980-00</a:t>
              </a:r>
            </a:p>
          </p:txBody>
        </p:sp>
        <p:sp>
          <p:nvSpPr>
            <p:cNvPr id="29" name="Стрелка вниз 28"/>
            <p:cNvSpPr/>
            <p:nvPr/>
          </p:nvSpPr>
          <p:spPr>
            <a:xfrm>
              <a:off x="1020347" y="600258"/>
              <a:ext cx="81885" cy="884239"/>
            </a:xfrm>
            <a:prstGeom prst="downArrow">
              <a:avLst>
                <a:gd name="adj1" fmla="val 57987"/>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0" name="Стрелка вниз 29"/>
            <p:cNvSpPr/>
            <p:nvPr/>
          </p:nvSpPr>
          <p:spPr>
            <a:xfrm>
              <a:off x="7401363" y="600258"/>
              <a:ext cx="122038" cy="884239"/>
            </a:xfrm>
            <a:prstGeom prst="downArrow">
              <a:avLst>
                <a:gd name="adj1" fmla="val 57987"/>
                <a:gd name="adj2" fmla="val 5000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1" name="Стрелка углом вверх 30"/>
            <p:cNvSpPr/>
            <p:nvPr/>
          </p:nvSpPr>
          <p:spPr>
            <a:xfrm rot="16200000">
              <a:off x="1678602" y="2936878"/>
              <a:ext cx="559241" cy="821553"/>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32" name="Соединительная линия уступом 31"/>
            <p:cNvCxnSpPr/>
            <p:nvPr/>
          </p:nvCxnSpPr>
          <p:spPr>
            <a:xfrm rot="5400000" flipH="1" flipV="1">
              <a:off x="4697127" y="3087295"/>
              <a:ext cx="1512896" cy="324495"/>
            </a:xfrm>
            <a:prstGeom prst="bentConnector3">
              <a:avLst>
                <a:gd name="adj1" fmla="val 50000"/>
              </a:avLst>
            </a:prstGeom>
            <a:ln>
              <a:tailEnd type="arrow"/>
            </a:ln>
          </p:spPr>
          <p:style>
            <a:lnRef idx="2">
              <a:schemeClr val="dk1"/>
            </a:lnRef>
            <a:fillRef idx="0">
              <a:schemeClr val="dk1"/>
            </a:fillRef>
            <a:effectRef idx="1">
              <a:schemeClr val="dk1"/>
            </a:effectRef>
            <a:fontRef idx="minor">
              <a:schemeClr val="tx1"/>
            </a:fontRef>
          </p:style>
        </p:cxnSp>
        <p:sp>
          <p:nvSpPr>
            <p:cNvPr id="33" name="Стрелка вниз 32"/>
            <p:cNvSpPr/>
            <p:nvPr/>
          </p:nvSpPr>
          <p:spPr>
            <a:xfrm>
              <a:off x="5148775" y="5662130"/>
              <a:ext cx="360133" cy="574939"/>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34" name="Соединительная линия уступом 33"/>
            <p:cNvCxnSpPr/>
            <p:nvPr/>
          </p:nvCxnSpPr>
          <p:spPr>
            <a:xfrm rot="5400000" flipH="1" flipV="1">
              <a:off x="4932630" y="3356353"/>
              <a:ext cx="2231080" cy="504561"/>
            </a:xfrm>
            <a:prstGeom prst="bentConnector3">
              <a:avLst>
                <a:gd name="adj1" fmla="val 50386"/>
              </a:avLst>
            </a:prstGeom>
            <a:ln>
              <a:tailEnd type="arrow"/>
            </a:ln>
          </p:spPr>
          <p:style>
            <a:lnRef idx="2">
              <a:schemeClr val="dk1"/>
            </a:lnRef>
            <a:fillRef idx="0">
              <a:schemeClr val="dk1"/>
            </a:fillRef>
            <a:effectRef idx="1">
              <a:schemeClr val="dk1"/>
            </a:effectRef>
            <a:fontRef idx="minor">
              <a:schemeClr val="tx1"/>
            </a:fontRef>
          </p:style>
        </p:cxnSp>
        <p:cxnSp>
          <p:nvCxnSpPr>
            <p:cNvPr id="37" name="Прямая со стрелкой 36"/>
            <p:cNvCxnSpPr/>
            <p:nvPr/>
          </p:nvCxnSpPr>
          <p:spPr>
            <a:xfrm>
              <a:off x="5435757" y="1341253"/>
              <a:ext cx="0" cy="64754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grpSp>
      <p:pic>
        <p:nvPicPr>
          <p:cNvPr id="38"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sp>
        <p:nvSpPr>
          <p:cNvPr id="39" name="Овал 38"/>
          <p:cNvSpPr/>
          <p:nvPr/>
        </p:nvSpPr>
        <p:spPr>
          <a:xfrm>
            <a:off x="3779912" y="2276872"/>
            <a:ext cx="1512168" cy="64807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ЗСО</a:t>
            </a:r>
            <a:endParaRPr lang="ru-RU" b="1" dirty="0"/>
          </a:p>
        </p:txBody>
      </p:sp>
      <p:cxnSp>
        <p:nvCxnSpPr>
          <p:cNvPr id="43" name="Прямая со стрелкой 42"/>
          <p:cNvCxnSpPr/>
          <p:nvPr/>
        </p:nvCxnSpPr>
        <p:spPr bwMode="auto">
          <a:xfrm flipV="1">
            <a:off x="3491880" y="2204864"/>
            <a:ext cx="0" cy="216024"/>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4818" name="Picture 2">
            <a:hlinkClick r:id="rId2" action="ppaction://hlinkfile"/>
          </p:cNvPr>
          <p:cNvPicPr>
            <a:picLocks noChangeAspect="1" noChangeArrowheads="1"/>
          </p:cNvPicPr>
          <p:nvPr/>
        </p:nvPicPr>
        <p:blipFill>
          <a:blip r:embed="rId3" cstate="print"/>
          <a:srcRect/>
          <a:stretch>
            <a:fillRect/>
          </a:stretch>
        </p:blipFill>
        <p:spPr bwMode="auto">
          <a:xfrm>
            <a:off x="1907704" y="332656"/>
            <a:ext cx="5976664" cy="2920337"/>
          </a:xfrm>
          <a:prstGeom prst="rect">
            <a:avLst/>
          </a:prstGeom>
          <a:noFill/>
          <a:ln w="9525">
            <a:noFill/>
            <a:miter lim="800000"/>
            <a:headEnd/>
            <a:tailEnd/>
          </a:ln>
        </p:spPr>
      </p:pic>
      <p:pic>
        <p:nvPicPr>
          <p:cNvPr id="34819" name="Picture 3"/>
          <p:cNvPicPr>
            <a:picLocks noChangeAspect="1" noChangeArrowheads="1"/>
          </p:cNvPicPr>
          <p:nvPr/>
        </p:nvPicPr>
        <p:blipFill>
          <a:blip r:embed="rId4" cstate="print"/>
          <a:srcRect/>
          <a:stretch>
            <a:fillRect/>
          </a:stretch>
        </p:blipFill>
        <p:spPr bwMode="auto">
          <a:xfrm>
            <a:off x="1907704" y="3068960"/>
            <a:ext cx="5976664" cy="3670707"/>
          </a:xfrm>
          <a:prstGeom prst="rect">
            <a:avLst/>
          </a:prstGeom>
          <a:noFill/>
          <a:ln w="9525">
            <a:noFill/>
            <a:miter lim="800000"/>
            <a:headEnd/>
            <a:tailEnd/>
          </a:ln>
        </p:spPr>
      </p:pic>
      <p:pic>
        <p:nvPicPr>
          <p:cNvPr id="6" name="Picture 2" descr="http://im2-tub-ru.yandex.net/i?id=318421333-20-72&amp;n=21"/>
          <p:cNvPicPr>
            <a:picLocks noChangeAspect="1" noChangeArrowheads="1"/>
          </p:cNvPicPr>
          <p:nvPr/>
        </p:nvPicPr>
        <p:blipFill>
          <a:blip r:embed="rId5" cstate="print"/>
          <a:srcRect/>
          <a:stretch>
            <a:fillRect/>
          </a:stretch>
        </p:blipFill>
        <p:spPr bwMode="auto">
          <a:xfrm>
            <a:off x="1" y="0"/>
            <a:ext cx="2123728" cy="977007"/>
          </a:xfrm>
          <a:prstGeom prst="rect">
            <a:avLst/>
          </a:prstGeom>
          <a:noFill/>
          <a:ln w="9525">
            <a:noFill/>
            <a:miter lim="800000"/>
            <a:headEnd/>
            <a:tailEnd/>
          </a:ln>
        </p:spPr>
      </p:pic>
      <p:pic>
        <p:nvPicPr>
          <p:cNvPr id="7" name="Picture 4" descr="http://im3-tub-ru.yandex.net/i?id=71901504-41-72&amp;n=21"/>
          <p:cNvPicPr>
            <a:picLocks noChangeAspect="1" noChangeArrowheads="1"/>
          </p:cNvPicPr>
          <p:nvPr/>
        </p:nvPicPr>
        <p:blipFill>
          <a:blip r:embed="rId6" cstate="print"/>
          <a:srcRect/>
          <a:stretch>
            <a:fillRect/>
          </a:stretch>
        </p:blipFill>
        <p:spPr bwMode="auto">
          <a:xfrm>
            <a:off x="7618413" y="6592888"/>
            <a:ext cx="1525587" cy="265112"/>
          </a:xfrm>
          <a:prstGeom prst="rect">
            <a:avLst/>
          </a:prstGeom>
          <a:noFill/>
          <a:ln w="9525">
            <a:noFill/>
            <a:miter lim="800000"/>
            <a:headEnd/>
            <a:tailEnd/>
          </a:ln>
        </p:spPr>
      </p:pic>
      <p:sp>
        <p:nvSpPr>
          <p:cNvPr id="8"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30</a:t>
            </a:fld>
            <a:endParaRPr lang="ru-RU" dirty="0"/>
          </a:p>
        </p:txBody>
      </p:sp>
      <p:sp>
        <p:nvSpPr>
          <p:cNvPr id="9" name="Дата 9"/>
          <p:cNvSpPr>
            <a:spLocks noGrp="1"/>
          </p:cNvSpPr>
          <p:nvPr>
            <p:ph type="dt" sz="quarter" idx="10"/>
          </p:nvPr>
        </p:nvSpPr>
        <p:spPr>
          <a:xfrm>
            <a:off x="35496" y="6448251"/>
            <a:ext cx="2133600" cy="365125"/>
          </a:xfrm>
        </p:spPr>
        <p:txBody>
          <a:bodyPr/>
          <a:lstStyle/>
          <a:p>
            <a:pPr>
              <a:defRPr/>
            </a:pPr>
            <a:fld id="{28D5CF50-9330-4906-AF72-9C323EAC5A34}" type="datetime1">
              <a:rPr lang="ru-RU"/>
              <a:pPr>
                <a:defRPr/>
              </a:pPr>
              <a:t>10.03.2016</a:t>
            </a:fld>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pic>
        <p:nvPicPr>
          <p:cNvPr id="7" name="Picture 2" descr="http://im2-tub-ru.yandex.net/i?id=318421333-20-72&amp;n=21"/>
          <p:cNvPicPr>
            <a:picLocks noChangeAspect="1" noChangeArrowheads="1"/>
          </p:cNvPicPr>
          <p:nvPr/>
        </p:nvPicPr>
        <p:blipFill>
          <a:blip r:embed="rId3" cstate="print"/>
          <a:srcRect/>
          <a:stretch>
            <a:fillRect/>
          </a:stretch>
        </p:blipFill>
        <p:spPr bwMode="auto">
          <a:xfrm>
            <a:off x="0" y="-27384"/>
            <a:ext cx="2347865" cy="1080120"/>
          </a:xfrm>
          <a:prstGeom prst="rect">
            <a:avLst/>
          </a:prstGeom>
          <a:noFill/>
          <a:ln w="9525">
            <a:noFill/>
            <a:miter lim="800000"/>
            <a:headEnd/>
            <a:tailEnd/>
          </a:ln>
        </p:spPr>
      </p:pic>
      <p:sp>
        <p:nvSpPr>
          <p:cNvPr id="8"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31</a:t>
            </a:fld>
            <a:endParaRPr lang="ru-RU" dirty="0"/>
          </a:p>
        </p:txBody>
      </p:sp>
      <p:sp>
        <p:nvSpPr>
          <p:cNvPr id="9" name="Дата 9"/>
          <p:cNvSpPr>
            <a:spLocks noGrp="1"/>
          </p:cNvSpPr>
          <p:nvPr>
            <p:ph type="dt" sz="quarter" idx="10"/>
          </p:nvPr>
        </p:nvSpPr>
        <p:spPr>
          <a:xfrm>
            <a:off x="35496" y="6448251"/>
            <a:ext cx="2133600" cy="365125"/>
          </a:xfrm>
        </p:spPr>
        <p:txBody>
          <a:bodyPr/>
          <a:lstStyle/>
          <a:p>
            <a:pPr>
              <a:defRPr/>
            </a:pPr>
            <a:fld id="{28D5CF50-9330-4906-AF72-9C323EAC5A34}" type="datetime1">
              <a:rPr lang="ru-RU"/>
              <a:pPr>
                <a:defRPr/>
              </a:pPr>
              <a:t>10.03.2016</a:t>
            </a:fld>
            <a:endParaRPr lang="ru-RU" dirty="0"/>
          </a:p>
        </p:txBody>
      </p:sp>
      <p:sp>
        <p:nvSpPr>
          <p:cNvPr id="11" name="Прямоугольник 10"/>
          <p:cNvSpPr/>
          <p:nvPr/>
        </p:nvSpPr>
        <p:spPr>
          <a:xfrm>
            <a:off x="4067944" y="620688"/>
            <a:ext cx="4824536" cy="646331"/>
          </a:xfrm>
          <a:prstGeom prst="rect">
            <a:avLst/>
          </a:prstGeom>
        </p:spPr>
        <p:txBody>
          <a:bodyPr wrap="square">
            <a:spAutoFit/>
          </a:bodyPr>
          <a:lstStyle/>
          <a:p>
            <a:pPr algn="r"/>
            <a:r>
              <a:rPr lang="ru-RU" b="1" dirty="0" smtClean="0">
                <a:solidFill>
                  <a:srgbClr val="002060"/>
                </a:solidFill>
              </a:rPr>
              <a:t>Проблемы контроля качества питьевой воды, сточных вод </a:t>
            </a:r>
            <a:endParaRPr lang="ru-RU" b="1" dirty="0">
              <a:solidFill>
                <a:srgbClr val="002060"/>
              </a:solidFill>
            </a:endParaRPr>
          </a:p>
        </p:txBody>
      </p:sp>
      <p:sp>
        <p:nvSpPr>
          <p:cNvPr id="10" name="Скругленный прямоугольник 9"/>
          <p:cNvSpPr/>
          <p:nvPr/>
        </p:nvSpPr>
        <p:spPr>
          <a:xfrm>
            <a:off x="1331640" y="1700808"/>
            <a:ext cx="6624736" cy="864096"/>
          </a:xfrm>
          <a:prstGeom prst="roundRect">
            <a:avLst/>
          </a:prstGeom>
          <a:gradFill>
            <a:gsLst>
              <a:gs pos="0">
                <a:srgbClr val="DDEBCF"/>
              </a:gs>
              <a:gs pos="50000">
                <a:srgbClr val="9CB86E"/>
              </a:gs>
              <a:gs pos="100000">
                <a:srgbClr val="156B1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b="1" dirty="0" smtClean="0">
                <a:solidFill>
                  <a:srgbClr val="002060"/>
                </a:solidFill>
              </a:rPr>
              <a:t>Не всегда понятно какие показатели надо анализировать, (к примеру, что именно написано в ППРФ 644)</a:t>
            </a:r>
            <a:endParaRPr lang="ru-RU" sz="1600" b="1" dirty="0">
              <a:solidFill>
                <a:srgbClr val="002060"/>
              </a:solidFill>
            </a:endParaRPr>
          </a:p>
        </p:txBody>
      </p:sp>
      <p:sp>
        <p:nvSpPr>
          <p:cNvPr id="12" name="Скругленный прямоугольник 11"/>
          <p:cNvSpPr/>
          <p:nvPr/>
        </p:nvSpPr>
        <p:spPr>
          <a:xfrm>
            <a:off x="1331640" y="5733256"/>
            <a:ext cx="6624736" cy="720080"/>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rgbClr val="FF0000"/>
                </a:solidFill>
              </a:rPr>
              <a:t>Надо точно выполнять требования отбора и хранения проб сточной воды</a:t>
            </a:r>
            <a:endParaRPr lang="ru-RU" sz="1600" b="1" dirty="0">
              <a:solidFill>
                <a:srgbClr val="FF0000"/>
              </a:solidFill>
            </a:endParaRPr>
          </a:p>
        </p:txBody>
      </p:sp>
      <p:sp>
        <p:nvSpPr>
          <p:cNvPr id="13" name="Скругленный прямоугольник 12"/>
          <p:cNvSpPr/>
          <p:nvPr/>
        </p:nvSpPr>
        <p:spPr>
          <a:xfrm>
            <a:off x="1331640" y="4725144"/>
            <a:ext cx="6624736" cy="792088"/>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b="1" dirty="0" smtClean="0">
                <a:solidFill>
                  <a:srgbClr val="FFC000"/>
                </a:solidFill>
              </a:rPr>
              <a:t>Надо правильно интерпретировать расхождения результатов анализа</a:t>
            </a:r>
            <a:endParaRPr lang="ru-RU" sz="1600" b="1" dirty="0">
              <a:solidFill>
                <a:srgbClr val="FFC000"/>
              </a:solidFill>
            </a:endParaRPr>
          </a:p>
        </p:txBody>
      </p:sp>
      <p:sp>
        <p:nvSpPr>
          <p:cNvPr id="15" name="Скругленный прямоугольник 14"/>
          <p:cNvSpPr/>
          <p:nvPr/>
        </p:nvSpPr>
        <p:spPr>
          <a:xfrm>
            <a:off x="1331640" y="3717032"/>
            <a:ext cx="6624736" cy="720080"/>
          </a:xfrm>
          <a:prstGeom prst="roundRect">
            <a:avLst/>
          </a:prstGeom>
          <a:gradFill>
            <a:gsLst>
              <a:gs pos="0">
                <a:srgbClr val="03D4A8"/>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b="1" dirty="0" smtClean="0">
                <a:solidFill>
                  <a:srgbClr val="002060"/>
                </a:solidFill>
              </a:rPr>
              <a:t>Следует корректно подбирать рекомендуемые методики выполнения измерений</a:t>
            </a:r>
            <a:endParaRPr lang="ru-RU" sz="1600" b="1" dirty="0">
              <a:solidFill>
                <a:srgbClr val="002060"/>
              </a:solidFill>
            </a:endParaRPr>
          </a:p>
        </p:txBody>
      </p:sp>
      <p:sp>
        <p:nvSpPr>
          <p:cNvPr id="17" name="Скругленный прямоугольник 16"/>
          <p:cNvSpPr/>
          <p:nvPr/>
        </p:nvSpPr>
        <p:spPr>
          <a:xfrm>
            <a:off x="1331640" y="2708920"/>
            <a:ext cx="6624736" cy="792088"/>
          </a:xfrm>
          <a:prstGeom prst="roundRect">
            <a:avLst/>
          </a:prstGeom>
          <a:gradFill>
            <a:gsLst>
              <a:gs pos="0">
                <a:srgbClr val="CCCCFF"/>
              </a:gs>
              <a:gs pos="17999">
                <a:srgbClr val="99CCFF"/>
              </a:gs>
              <a:gs pos="36000">
                <a:srgbClr val="9966FF"/>
              </a:gs>
              <a:gs pos="61000">
                <a:srgbClr val="CC99FF"/>
              </a:gs>
              <a:gs pos="82001">
                <a:srgbClr val="99CCFF"/>
              </a:gs>
              <a:gs pos="100000">
                <a:srgbClr val="CCCC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1600" b="1" dirty="0" smtClean="0">
                <a:solidFill>
                  <a:schemeClr val="tx1"/>
                </a:solidFill>
              </a:rPr>
              <a:t>Не всегда понятно где анализировать, каковы требования к лабораториям</a:t>
            </a:r>
            <a:endParaRPr lang="ru-RU" sz="1600" b="1"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pic>
        <p:nvPicPr>
          <p:cNvPr id="7" name="Picture 2" descr="http://im2-tub-ru.yandex.net/i?id=318421333-20-72&amp;n=21"/>
          <p:cNvPicPr>
            <a:picLocks noChangeAspect="1" noChangeArrowheads="1"/>
          </p:cNvPicPr>
          <p:nvPr/>
        </p:nvPicPr>
        <p:blipFill>
          <a:blip r:embed="rId3" cstate="print"/>
          <a:srcRect/>
          <a:stretch>
            <a:fillRect/>
          </a:stretch>
        </p:blipFill>
        <p:spPr bwMode="auto">
          <a:xfrm>
            <a:off x="0" y="-27384"/>
            <a:ext cx="2411760" cy="1109514"/>
          </a:xfrm>
          <a:prstGeom prst="rect">
            <a:avLst/>
          </a:prstGeom>
          <a:noFill/>
          <a:ln w="9525">
            <a:noFill/>
            <a:miter lim="800000"/>
            <a:headEnd/>
            <a:tailEnd/>
          </a:ln>
        </p:spPr>
      </p:pic>
      <p:sp>
        <p:nvSpPr>
          <p:cNvPr id="8"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32</a:t>
            </a:fld>
            <a:endParaRPr lang="ru-RU" dirty="0"/>
          </a:p>
        </p:txBody>
      </p:sp>
      <p:sp>
        <p:nvSpPr>
          <p:cNvPr id="9" name="Дата 9"/>
          <p:cNvSpPr>
            <a:spLocks noGrp="1"/>
          </p:cNvSpPr>
          <p:nvPr>
            <p:ph type="dt" sz="quarter" idx="10"/>
          </p:nvPr>
        </p:nvSpPr>
        <p:spPr>
          <a:xfrm>
            <a:off x="35496" y="6448251"/>
            <a:ext cx="2133600" cy="365125"/>
          </a:xfrm>
        </p:spPr>
        <p:txBody>
          <a:bodyPr/>
          <a:lstStyle/>
          <a:p>
            <a:pPr>
              <a:defRPr/>
            </a:pPr>
            <a:fld id="{28D5CF50-9330-4906-AF72-9C323EAC5A34}" type="datetime1">
              <a:rPr lang="ru-RU"/>
              <a:pPr>
                <a:defRPr/>
              </a:pPr>
              <a:t>10.03.2016</a:t>
            </a:fld>
            <a:endParaRPr lang="ru-RU" dirty="0"/>
          </a:p>
        </p:txBody>
      </p:sp>
      <p:sp>
        <p:nvSpPr>
          <p:cNvPr id="11" name="Прямоугольник 10"/>
          <p:cNvSpPr/>
          <p:nvPr/>
        </p:nvSpPr>
        <p:spPr>
          <a:xfrm>
            <a:off x="2915816" y="44624"/>
            <a:ext cx="6120680" cy="1569660"/>
          </a:xfrm>
          <a:prstGeom prst="rect">
            <a:avLst/>
          </a:prstGeom>
        </p:spPr>
        <p:txBody>
          <a:bodyPr wrap="square">
            <a:spAutoFit/>
          </a:bodyPr>
          <a:lstStyle/>
          <a:p>
            <a:pPr algn="r"/>
            <a:r>
              <a:rPr lang="ru-RU" b="1" dirty="0" smtClean="0"/>
              <a:t>Разные МВИ учета фактических концентраций загрязняющих веществ </a:t>
            </a:r>
          </a:p>
          <a:p>
            <a:pPr algn="r"/>
            <a:r>
              <a:rPr lang="ru-RU" sz="2000" b="1" dirty="0" smtClean="0">
                <a:solidFill>
                  <a:srgbClr val="FFC000"/>
                </a:solidFill>
              </a:rPr>
              <a:t>Спорная ситуация 1:</a:t>
            </a:r>
          </a:p>
          <a:p>
            <a:pPr algn="r"/>
            <a:r>
              <a:rPr lang="ru-RU" sz="2000" b="1" dirty="0" smtClean="0">
                <a:solidFill>
                  <a:srgbClr val="FFC000"/>
                </a:solidFill>
              </a:rPr>
              <a:t>Разные значения по разным аттестованным методикам</a:t>
            </a:r>
            <a:endParaRPr lang="ru-RU" sz="2000" b="1" dirty="0">
              <a:solidFill>
                <a:srgbClr val="FFC000"/>
              </a:solidFill>
            </a:endParaRPr>
          </a:p>
        </p:txBody>
      </p:sp>
      <p:sp>
        <p:nvSpPr>
          <p:cNvPr id="12" name="Прямоугольник с двумя вырезанными противолежащими углами 11"/>
          <p:cNvSpPr/>
          <p:nvPr/>
        </p:nvSpPr>
        <p:spPr>
          <a:xfrm>
            <a:off x="683568" y="1772816"/>
            <a:ext cx="7632848" cy="1152128"/>
          </a:xfrm>
          <a:prstGeom prst="snip2DiagRect">
            <a:avLst/>
          </a:prstGeom>
          <a:gradFill>
            <a:gsLst>
              <a:gs pos="0">
                <a:srgbClr val="8488C4"/>
              </a:gs>
              <a:gs pos="53000">
                <a:srgbClr val="D4DEFF"/>
              </a:gs>
              <a:gs pos="83000">
                <a:srgbClr val="D4DEFF"/>
              </a:gs>
              <a:gs pos="100000">
                <a:srgbClr val="96AB94"/>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b="1" dirty="0" smtClean="0">
                <a:solidFill>
                  <a:schemeClr val="tx1"/>
                </a:solidFill>
                <a:latin typeface="Times New Roman" pitchFamily="18" charset="0"/>
                <a:ea typeface="Times New Roman" pitchFamily="18" charset="0"/>
                <a:cs typeface="Times New Roman" pitchFamily="18" charset="0"/>
              </a:rPr>
              <a:t>ГОСТ Р 8.563-2009 п.8.5. «ГСИ. Методики (методы) измерений»: </a:t>
            </a:r>
            <a:r>
              <a:rPr lang="ru-RU" dirty="0" smtClean="0">
                <a:solidFill>
                  <a:schemeClr val="tx1"/>
                </a:solidFill>
                <a:latin typeface="Times New Roman" pitchFamily="18" charset="0"/>
                <a:ea typeface="Times New Roman" pitchFamily="18" charset="0"/>
                <a:cs typeface="Times New Roman" pitchFamily="18" charset="0"/>
              </a:rPr>
              <a:t>при возникновении спорных ситуаций при наличии двух и более аттестованных методик измерений одной и той же величины в одних и тех же условиях:</a:t>
            </a:r>
            <a:endParaRPr lang="ru-RU" dirty="0"/>
          </a:p>
        </p:txBody>
      </p:sp>
      <p:sp>
        <p:nvSpPr>
          <p:cNvPr id="18" name="Прямоугольник с двумя вырезанными соседними углами 17"/>
          <p:cNvSpPr/>
          <p:nvPr/>
        </p:nvSpPr>
        <p:spPr>
          <a:xfrm>
            <a:off x="395536" y="3645024"/>
            <a:ext cx="4104456" cy="2304256"/>
          </a:xfrm>
          <a:prstGeom prst="snip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ea typeface="Times New Roman" pitchFamily="18" charset="0"/>
                <a:cs typeface="Times New Roman" pitchFamily="18" charset="0"/>
              </a:rPr>
              <a:t>Для методик измерений, регламентированных официально изданными документами, </a:t>
            </a:r>
            <a:r>
              <a:rPr lang="ru-RU" b="1" dirty="0" smtClean="0">
                <a:solidFill>
                  <a:srgbClr val="C00000"/>
                </a:solidFill>
                <a:latin typeface="Times New Roman" pitchFamily="18" charset="0"/>
                <a:ea typeface="Times New Roman" pitchFamily="18" charset="0"/>
                <a:cs typeface="Times New Roman" pitchFamily="18" charset="0"/>
              </a:rPr>
              <a:t>должна быть определена и установлена федеральным органом исполнительной власти арбитражная методика</a:t>
            </a:r>
            <a:r>
              <a:rPr lang="ru-RU" dirty="0" smtClean="0">
                <a:solidFill>
                  <a:srgbClr val="C00000"/>
                </a:solidFill>
                <a:latin typeface="Times New Roman" pitchFamily="18" charset="0"/>
                <a:ea typeface="Times New Roman" pitchFamily="18" charset="0"/>
                <a:cs typeface="Times New Roman" pitchFamily="18" charset="0"/>
              </a:rPr>
              <a:t>. </a:t>
            </a:r>
            <a:endParaRPr lang="ru-RU" sz="1000" dirty="0">
              <a:solidFill>
                <a:srgbClr val="C00000"/>
              </a:solidFill>
            </a:endParaRPr>
          </a:p>
        </p:txBody>
      </p:sp>
      <p:sp>
        <p:nvSpPr>
          <p:cNvPr id="19" name="Прямоугольник с двумя вырезанными соседними углами 18"/>
          <p:cNvSpPr/>
          <p:nvPr/>
        </p:nvSpPr>
        <p:spPr>
          <a:xfrm>
            <a:off x="5004048" y="3645024"/>
            <a:ext cx="3672408" cy="2304256"/>
          </a:xfrm>
          <a:prstGeom prst="snip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tx1"/>
                </a:solidFill>
                <a:latin typeface="Times New Roman" pitchFamily="18" charset="0"/>
                <a:ea typeface="Times New Roman" pitchFamily="18" charset="0"/>
                <a:cs typeface="Times New Roman" pitchFamily="18" charset="0"/>
              </a:rPr>
              <a:t>Для методик, не регламентированных официально изданными документами, </a:t>
            </a:r>
            <a:r>
              <a:rPr lang="ru-RU" sz="1600" b="1" dirty="0" smtClean="0">
                <a:solidFill>
                  <a:srgbClr val="C00000"/>
                </a:solidFill>
                <a:latin typeface="Times New Roman" pitchFamily="18" charset="0"/>
                <a:ea typeface="Times New Roman" pitchFamily="18" charset="0"/>
                <a:cs typeface="Times New Roman" pitchFamily="18" charset="0"/>
              </a:rPr>
              <a:t>арбитражная методика измерений определяется соглашением заинтересованных юридических лиц</a:t>
            </a:r>
            <a:endParaRPr lang="ru-RU" sz="1600" b="1" dirty="0">
              <a:solidFill>
                <a:srgbClr val="C00000"/>
              </a:solidFill>
            </a:endParaRPr>
          </a:p>
        </p:txBody>
      </p:sp>
      <p:sp>
        <p:nvSpPr>
          <p:cNvPr id="21" name="Штриховая стрелка вправо 20"/>
          <p:cNvSpPr/>
          <p:nvPr/>
        </p:nvSpPr>
        <p:spPr>
          <a:xfrm rot="5400000">
            <a:off x="2123728" y="2996952"/>
            <a:ext cx="648072" cy="50405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Штриховая стрелка вправо 21"/>
          <p:cNvSpPr/>
          <p:nvPr/>
        </p:nvSpPr>
        <p:spPr>
          <a:xfrm rot="5400000">
            <a:off x="6588224" y="2996952"/>
            <a:ext cx="648072" cy="504056"/>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pic>
        <p:nvPicPr>
          <p:cNvPr id="7" name="Picture 2" descr="http://im2-tub-ru.yandex.net/i?id=318421333-20-72&amp;n=21"/>
          <p:cNvPicPr>
            <a:picLocks noChangeAspect="1" noChangeArrowheads="1"/>
          </p:cNvPicPr>
          <p:nvPr/>
        </p:nvPicPr>
        <p:blipFill>
          <a:blip r:embed="rId3" cstate="print"/>
          <a:srcRect/>
          <a:stretch>
            <a:fillRect/>
          </a:stretch>
        </p:blipFill>
        <p:spPr bwMode="auto">
          <a:xfrm>
            <a:off x="0" y="188505"/>
            <a:ext cx="2857500" cy="1314574"/>
          </a:xfrm>
          <a:prstGeom prst="rect">
            <a:avLst/>
          </a:prstGeom>
          <a:noFill/>
          <a:ln w="9525">
            <a:noFill/>
            <a:miter lim="800000"/>
            <a:headEnd/>
            <a:tailEnd/>
          </a:ln>
        </p:spPr>
      </p:pic>
      <p:sp>
        <p:nvSpPr>
          <p:cNvPr id="8"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33</a:t>
            </a:fld>
            <a:endParaRPr lang="ru-RU" dirty="0"/>
          </a:p>
        </p:txBody>
      </p:sp>
      <p:sp>
        <p:nvSpPr>
          <p:cNvPr id="9" name="Дата 9"/>
          <p:cNvSpPr>
            <a:spLocks noGrp="1"/>
          </p:cNvSpPr>
          <p:nvPr>
            <p:ph type="dt" sz="quarter" idx="10"/>
          </p:nvPr>
        </p:nvSpPr>
        <p:spPr>
          <a:xfrm>
            <a:off x="35496" y="6448251"/>
            <a:ext cx="2133600" cy="365125"/>
          </a:xfrm>
        </p:spPr>
        <p:txBody>
          <a:bodyPr/>
          <a:lstStyle/>
          <a:p>
            <a:pPr>
              <a:defRPr/>
            </a:pPr>
            <a:fld id="{28D5CF50-9330-4906-AF72-9C323EAC5A34}" type="datetime1">
              <a:rPr lang="ru-RU"/>
              <a:pPr>
                <a:defRPr/>
              </a:pPr>
              <a:t>10.03.2016</a:t>
            </a:fld>
            <a:endParaRPr lang="ru-RU" dirty="0"/>
          </a:p>
        </p:txBody>
      </p:sp>
      <p:sp>
        <p:nvSpPr>
          <p:cNvPr id="11" name="Прямоугольник 10"/>
          <p:cNvSpPr/>
          <p:nvPr/>
        </p:nvSpPr>
        <p:spPr>
          <a:xfrm>
            <a:off x="2915816" y="44624"/>
            <a:ext cx="6120680" cy="1569660"/>
          </a:xfrm>
          <a:prstGeom prst="rect">
            <a:avLst/>
          </a:prstGeom>
          <a:noFill/>
        </p:spPr>
        <p:txBody>
          <a:bodyPr wrap="square">
            <a:spAutoFit/>
          </a:bodyPr>
          <a:lstStyle/>
          <a:p>
            <a:pPr algn="r"/>
            <a:r>
              <a:rPr lang="ru-RU" b="1" dirty="0" smtClean="0"/>
              <a:t>Разные МВИ учета фактических концентраций загрязняющих веществ </a:t>
            </a:r>
          </a:p>
          <a:p>
            <a:pPr algn="r"/>
            <a:r>
              <a:rPr lang="ru-RU" sz="2000" b="1" dirty="0" smtClean="0">
                <a:solidFill>
                  <a:srgbClr val="FFC000"/>
                </a:solidFill>
              </a:rPr>
              <a:t>Спорная ситуация 2:</a:t>
            </a:r>
          </a:p>
          <a:p>
            <a:pPr algn="r"/>
            <a:r>
              <a:rPr lang="ru-RU" sz="2000" b="1" dirty="0" smtClean="0">
                <a:solidFill>
                  <a:srgbClr val="FFC000"/>
                </a:solidFill>
              </a:rPr>
              <a:t>Допустимая ошибка измерений по разным аттестованным методикам</a:t>
            </a:r>
            <a:endParaRPr lang="ru-RU" sz="2000" b="1" dirty="0">
              <a:solidFill>
                <a:srgbClr val="FFC000"/>
              </a:solidFill>
            </a:endParaRPr>
          </a:p>
        </p:txBody>
      </p:sp>
      <p:sp>
        <p:nvSpPr>
          <p:cNvPr id="12" name="Прямоугольник с двумя вырезанными противолежащими углами 11"/>
          <p:cNvSpPr/>
          <p:nvPr/>
        </p:nvSpPr>
        <p:spPr>
          <a:xfrm>
            <a:off x="611560" y="1772816"/>
            <a:ext cx="8136904" cy="1152128"/>
          </a:xfrm>
          <a:prstGeom prst="snip2Diag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eaLnBrk="0" fontAlgn="base" hangingPunct="0">
              <a:spcBef>
                <a:spcPct val="0"/>
              </a:spcBef>
              <a:spcAft>
                <a:spcPct val="0"/>
              </a:spcAft>
            </a:pPr>
            <a:r>
              <a:rPr lang="ru-RU" b="1" dirty="0" smtClean="0">
                <a:solidFill>
                  <a:schemeClr val="tx1"/>
                </a:solidFill>
                <a:latin typeface="Times New Roman" pitchFamily="18" charset="0"/>
                <a:ea typeface="Times New Roman" pitchFamily="18" charset="0"/>
                <a:cs typeface="Times New Roman" pitchFamily="18" charset="0"/>
              </a:rPr>
              <a:t>ГОСТ 27384-2002 </a:t>
            </a:r>
            <a:r>
              <a:rPr lang="ru-RU" b="1" dirty="0" smtClean="0">
                <a:solidFill>
                  <a:schemeClr val="tx1"/>
                </a:solidFill>
                <a:ea typeface="Times New Roman" pitchFamily="18" charset="0"/>
                <a:cs typeface="Times New Roman" pitchFamily="18" charset="0"/>
              </a:rPr>
              <a:t>«</a:t>
            </a:r>
            <a:r>
              <a:rPr lang="ru-RU" b="1" dirty="0" smtClean="0">
                <a:solidFill>
                  <a:schemeClr val="tx1"/>
                </a:solidFill>
                <a:latin typeface="Times New Roman" pitchFamily="18" charset="0"/>
                <a:ea typeface="Times New Roman" pitchFamily="18" charset="0"/>
                <a:cs typeface="Times New Roman" pitchFamily="18" charset="0"/>
              </a:rPr>
              <a:t>Вода. Нормы погрешности измерений показателей состава и свойств</a:t>
            </a:r>
            <a:r>
              <a:rPr lang="ru-RU" b="1" dirty="0" smtClean="0">
                <a:solidFill>
                  <a:schemeClr val="tx1"/>
                </a:solidFill>
                <a:ea typeface="Times New Roman" pitchFamily="18" charset="0"/>
                <a:cs typeface="Times New Roman" pitchFamily="18" charset="0"/>
              </a:rPr>
              <a:t>»: </a:t>
            </a:r>
            <a:r>
              <a:rPr lang="ru-RU" b="1" dirty="0" smtClean="0">
                <a:solidFill>
                  <a:schemeClr val="tx1"/>
                </a:solidFill>
                <a:latin typeface="Times New Roman" pitchFamily="18" charset="0"/>
                <a:ea typeface="Times New Roman" pitchFamily="18" charset="0"/>
                <a:cs typeface="Times New Roman" pitchFamily="18" charset="0"/>
              </a:rPr>
              <a:t> </a:t>
            </a:r>
            <a:r>
              <a:rPr lang="ru-RU" dirty="0" smtClean="0">
                <a:solidFill>
                  <a:schemeClr val="tx1"/>
                </a:solidFill>
                <a:latin typeface="Times New Roman" pitchFamily="18" charset="0"/>
                <a:ea typeface="Times New Roman" pitchFamily="18" charset="0"/>
                <a:cs typeface="Times New Roman" pitchFamily="18" charset="0"/>
              </a:rPr>
              <a:t>в качестве допустимой ошибки метода измерений рассматриваются нормы погрешности измерений и характеристика погрешности измерений. </a:t>
            </a:r>
            <a:endParaRPr lang="ru-RU" dirty="0" smtClean="0">
              <a:solidFill>
                <a:schemeClr val="tx1"/>
              </a:solidFill>
              <a:latin typeface="Arial" pitchFamily="34" charset="0"/>
              <a:cs typeface="Arial" pitchFamily="34" charset="0"/>
            </a:endParaRPr>
          </a:p>
        </p:txBody>
      </p:sp>
      <p:sp>
        <p:nvSpPr>
          <p:cNvPr id="13" name="Прямоугольник с двумя вырезанными противолежащими углами 12"/>
          <p:cNvSpPr/>
          <p:nvPr/>
        </p:nvSpPr>
        <p:spPr>
          <a:xfrm>
            <a:off x="611560" y="2996952"/>
            <a:ext cx="8136904" cy="1368152"/>
          </a:xfrm>
          <a:prstGeom prst="snip2Diag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0" fontAlgn="base" hangingPunct="0">
              <a:spcBef>
                <a:spcPct val="0"/>
              </a:spcBef>
              <a:spcAft>
                <a:spcPct val="0"/>
              </a:spcAft>
            </a:pPr>
            <a:r>
              <a:rPr lang="ru-RU" b="1" dirty="0" smtClean="0">
                <a:solidFill>
                  <a:schemeClr val="tx1"/>
                </a:solidFill>
                <a:latin typeface="Times New Roman" pitchFamily="18" charset="0"/>
                <a:ea typeface="Times New Roman" pitchFamily="18" charset="0"/>
                <a:cs typeface="Times New Roman" pitchFamily="18" charset="0"/>
              </a:rPr>
              <a:t>ГОСТ 27384-2002, п.4</a:t>
            </a:r>
            <a:r>
              <a:rPr lang="ru-RU" dirty="0" smtClean="0">
                <a:solidFill>
                  <a:schemeClr val="tx1"/>
                </a:solidFill>
                <a:latin typeface="Times New Roman" pitchFamily="18" charset="0"/>
                <a:ea typeface="Times New Roman" pitchFamily="18" charset="0"/>
                <a:cs typeface="Times New Roman" pitchFamily="18" charset="0"/>
              </a:rPr>
              <a:t>.</a:t>
            </a:r>
            <a:r>
              <a:rPr lang="ru-RU" b="1" dirty="0" smtClean="0">
                <a:solidFill>
                  <a:schemeClr val="tx1"/>
                </a:solidFill>
                <a:latin typeface="Times New Roman" pitchFamily="18" charset="0"/>
                <a:ea typeface="Times New Roman" pitchFamily="18" charset="0"/>
                <a:cs typeface="Times New Roman" pitchFamily="18" charset="0"/>
              </a:rPr>
              <a:t>2</a:t>
            </a:r>
            <a:r>
              <a:rPr lang="ru-RU" dirty="0" smtClean="0">
                <a:solidFill>
                  <a:schemeClr val="tx1"/>
                </a:solidFill>
                <a:latin typeface="Times New Roman" pitchFamily="18" charset="0"/>
                <a:ea typeface="Times New Roman" pitchFamily="18" charset="0"/>
                <a:cs typeface="Times New Roman" pitchFamily="18" charset="0"/>
              </a:rPr>
              <a:t>: Для принятия решений по оценке превышения установленных нормативов качества вод (например ПДК) к рассмотрению </a:t>
            </a:r>
            <a:r>
              <a:rPr lang="ru-RU" b="1" dirty="0" smtClean="0">
                <a:solidFill>
                  <a:srgbClr val="7030A0"/>
                </a:solidFill>
                <a:latin typeface="Times New Roman" pitchFamily="18" charset="0"/>
                <a:ea typeface="Times New Roman" pitchFamily="18" charset="0"/>
                <a:cs typeface="Times New Roman" pitchFamily="18" charset="0"/>
              </a:rPr>
              <a:t>принимают результаты измерений без учета значений приписанных характеристик погрешности измерений</a:t>
            </a:r>
            <a:r>
              <a:rPr lang="ru-RU" dirty="0" smtClean="0">
                <a:solidFill>
                  <a:schemeClr val="tx1"/>
                </a:solidFill>
                <a:latin typeface="Times New Roman" pitchFamily="18" charset="0"/>
                <a:ea typeface="Times New Roman" pitchFamily="18" charset="0"/>
                <a:cs typeface="Times New Roman" pitchFamily="18" charset="0"/>
              </a:rPr>
              <a:t>,</a:t>
            </a:r>
            <a:r>
              <a:rPr lang="ru-RU" b="1" dirty="0" smtClean="0">
                <a:solidFill>
                  <a:srgbClr val="000000"/>
                </a:solidFill>
                <a:latin typeface="Times New Roman" pitchFamily="18" charset="0"/>
                <a:ea typeface="Times New Roman" pitchFamily="18" charset="0"/>
                <a:cs typeface="Times New Roman" pitchFamily="18" charset="0"/>
              </a:rPr>
              <a:t> </a:t>
            </a:r>
            <a:r>
              <a:rPr lang="ru-RU" dirty="0" smtClean="0">
                <a:solidFill>
                  <a:srgbClr val="000000"/>
                </a:solidFill>
                <a:latin typeface="Times New Roman" pitchFamily="18" charset="0"/>
                <a:ea typeface="Times New Roman" pitchFamily="18" charset="0"/>
                <a:cs typeface="Times New Roman" pitchFamily="18" charset="0"/>
              </a:rPr>
              <a:t>если измерения выполнены по методике, соответствующей </a:t>
            </a:r>
            <a:r>
              <a:rPr lang="ru-RU" b="1" dirty="0" smtClean="0">
                <a:solidFill>
                  <a:srgbClr val="000000"/>
                </a:solidFill>
                <a:latin typeface="Times New Roman" pitchFamily="18" charset="0"/>
                <a:ea typeface="Times New Roman" pitchFamily="18" charset="0"/>
                <a:cs typeface="Times New Roman" pitchFamily="18" charset="0"/>
              </a:rPr>
              <a:t>ГОСТ </a:t>
            </a:r>
            <a:r>
              <a:rPr lang="ru-RU" b="1" dirty="0" smtClean="0">
                <a:solidFill>
                  <a:schemeClr val="tx1"/>
                </a:solidFill>
                <a:latin typeface="Times New Roman" pitchFamily="18" charset="0"/>
                <a:ea typeface="Times New Roman" pitchFamily="18" charset="0"/>
                <a:cs typeface="Times New Roman" pitchFamily="18" charset="0"/>
              </a:rPr>
              <a:t>Р 8.563-2009</a:t>
            </a:r>
            <a:endParaRPr lang="ru-RU" b="1" dirty="0" smtClean="0">
              <a:solidFill>
                <a:schemeClr val="tx1"/>
              </a:solidFill>
              <a:latin typeface="Arial" pitchFamily="34" charset="0"/>
              <a:cs typeface="Arial" pitchFamily="34" charset="0"/>
            </a:endParaRPr>
          </a:p>
        </p:txBody>
      </p:sp>
      <p:sp>
        <p:nvSpPr>
          <p:cNvPr id="10" name="Прямоугольник с двумя вырезанными противолежащими углами 9"/>
          <p:cNvSpPr/>
          <p:nvPr/>
        </p:nvSpPr>
        <p:spPr>
          <a:xfrm>
            <a:off x="611560" y="4509120"/>
            <a:ext cx="8136904" cy="1944216"/>
          </a:xfrm>
          <a:prstGeom prst="snip2Diag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1600" dirty="0" smtClean="0">
                <a:solidFill>
                  <a:schemeClr val="tx1"/>
                </a:solidFill>
                <a:latin typeface="Times New Roman" pitchFamily="18" charset="0"/>
                <a:ea typeface="Times New Roman" pitchFamily="18" charset="0"/>
                <a:cs typeface="Times New Roman" pitchFamily="18" charset="0"/>
              </a:rPr>
              <a:t>Следовательно, концентрация (</a:t>
            </a:r>
            <a:r>
              <a:rPr lang="ru-RU" sz="1600" i="1" dirty="0" smtClean="0">
                <a:solidFill>
                  <a:schemeClr val="tx1"/>
                </a:solidFill>
                <a:latin typeface="Times New Roman" pitchFamily="18" charset="0"/>
                <a:ea typeface="Times New Roman" pitchFamily="18" charset="0"/>
                <a:cs typeface="Times New Roman" pitchFamily="18" charset="0"/>
              </a:rPr>
              <a:t>С) </a:t>
            </a:r>
            <a:r>
              <a:rPr lang="ru-RU" sz="1600" dirty="0" smtClean="0">
                <a:solidFill>
                  <a:schemeClr val="tx1"/>
                </a:solidFill>
                <a:latin typeface="Times New Roman" pitchFamily="18" charset="0"/>
                <a:ea typeface="Times New Roman" pitchFamily="18" charset="0"/>
                <a:cs typeface="Times New Roman" pitchFamily="18" charset="0"/>
              </a:rPr>
              <a:t>загрязняющего вещества в воде может превышать ПДК на установленную погрешность измерений </a:t>
            </a:r>
            <a:r>
              <a:rPr lang="ru-RU" sz="1600" dirty="0" smtClean="0">
                <a:solidFill>
                  <a:schemeClr val="tx1"/>
                </a:solidFill>
                <a:latin typeface="Calibri" pitchFamily="34" charset="0"/>
                <a:ea typeface="SymbolMT"/>
                <a:cs typeface="Times New Roman" pitchFamily="18" charset="0"/>
              </a:rPr>
              <a:t>(</a:t>
            </a:r>
            <a:r>
              <a:rPr lang="en-US" sz="1600" dirty="0" smtClean="0">
                <a:solidFill>
                  <a:schemeClr val="tx1"/>
                </a:solidFill>
                <a:latin typeface="Calibri" pitchFamily="34" charset="0"/>
                <a:ea typeface="SymbolMT"/>
                <a:cs typeface="Times New Roman" pitchFamily="18" charset="0"/>
              </a:rPr>
              <a:t>δ</a:t>
            </a:r>
            <a:r>
              <a:rPr lang="ru-RU" sz="1600" dirty="0" smtClean="0">
                <a:solidFill>
                  <a:schemeClr val="tx1"/>
                </a:solidFill>
                <a:latin typeface="Calibri" pitchFamily="34" charset="0"/>
                <a:ea typeface="SymbolMT"/>
                <a:cs typeface="Times New Roman" pitchFamily="18" charset="0"/>
              </a:rPr>
              <a:t>)</a:t>
            </a:r>
            <a:r>
              <a:rPr lang="ru-RU" sz="1600" dirty="0" smtClean="0">
                <a:solidFill>
                  <a:schemeClr val="tx1"/>
                </a:solidFill>
                <a:latin typeface="Times New Roman" pitchFamily="18" charset="0"/>
                <a:ea typeface="Times New Roman" pitchFamily="18" charset="0"/>
                <a:cs typeface="Times New Roman" pitchFamily="18" charset="0"/>
              </a:rPr>
              <a:t>.</a:t>
            </a:r>
            <a:endParaRPr lang="ru-RU" sz="1600" dirty="0" smtClean="0">
              <a:solidFill>
                <a:schemeClr val="tx1"/>
              </a:solidFill>
              <a:latin typeface="Arial" pitchFamily="34" charset="0"/>
              <a:cs typeface="Arial" pitchFamily="34" charset="0"/>
            </a:endParaRPr>
          </a:p>
          <a:p>
            <a:pPr lvl="0" eaLnBrk="0" hangingPunct="0"/>
            <a:r>
              <a:rPr lang="ru-RU" sz="1600" dirty="0" smtClean="0">
                <a:solidFill>
                  <a:schemeClr val="tx1"/>
                </a:solidFill>
                <a:latin typeface="Times New Roman" pitchFamily="18" charset="0"/>
                <a:ea typeface="Times New Roman" pitchFamily="18" charset="0"/>
                <a:cs typeface="Times New Roman" pitchFamily="18" charset="0"/>
              </a:rPr>
              <a:t>Допускается концентрация </a:t>
            </a:r>
            <a:r>
              <a:rPr lang="en-US" sz="1600" i="1" dirty="0" smtClean="0">
                <a:solidFill>
                  <a:schemeClr val="tx1"/>
                </a:solidFill>
                <a:latin typeface="Times New Roman" pitchFamily="18" charset="0"/>
                <a:ea typeface="Times New Roman" pitchFamily="18" charset="0"/>
                <a:cs typeface="Times New Roman" pitchFamily="18" charset="0"/>
              </a:rPr>
              <a:t>C</a:t>
            </a:r>
            <a:r>
              <a:rPr lang="ru-RU" sz="1600" baseline="-30000" dirty="0" smtClean="0">
                <a:solidFill>
                  <a:schemeClr val="tx1"/>
                </a:solidFill>
                <a:latin typeface="Times New Roman" pitchFamily="18" charset="0"/>
                <a:ea typeface="Times New Roman" pitchFamily="18" charset="0"/>
                <a:cs typeface="Times New Roman" pitchFamily="18" charset="0"/>
              </a:rPr>
              <a:t>пред</a:t>
            </a:r>
            <a:r>
              <a:rPr lang="ru-RU" sz="1600" dirty="0" smtClean="0">
                <a:solidFill>
                  <a:schemeClr val="tx1"/>
                </a:solidFill>
                <a:latin typeface="Times New Roman" pitchFamily="18" charset="0"/>
                <a:ea typeface="Times New Roman" pitchFamily="18" charset="0"/>
                <a:cs typeface="Times New Roman" pitchFamily="18" charset="0"/>
              </a:rPr>
              <a:t> =ПДК + </a:t>
            </a:r>
            <a:r>
              <a:rPr lang="en-US" sz="1600" dirty="0" err="1" smtClean="0">
                <a:solidFill>
                  <a:schemeClr val="tx1"/>
                </a:solidFill>
                <a:latin typeface="Calibri" pitchFamily="34" charset="0"/>
                <a:ea typeface="SymbolMT"/>
                <a:cs typeface="Times New Roman" pitchFamily="18" charset="0"/>
              </a:rPr>
              <a:t>δ</a:t>
            </a:r>
            <a:r>
              <a:rPr lang="en-US" sz="1600" i="1" dirty="0" err="1" smtClean="0">
                <a:solidFill>
                  <a:schemeClr val="tx1"/>
                </a:solidFill>
                <a:latin typeface="Times New Roman" pitchFamily="18" charset="0"/>
                <a:ea typeface="Times New Roman" pitchFamily="18" charset="0"/>
                <a:cs typeface="Times New Roman" pitchFamily="18" charset="0"/>
              </a:rPr>
              <a:t>C</a:t>
            </a:r>
            <a:r>
              <a:rPr lang="ru-RU" sz="1600" baseline="-30000" dirty="0" smtClean="0">
                <a:solidFill>
                  <a:schemeClr val="tx1"/>
                </a:solidFill>
                <a:latin typeface="Times New Roman" pitchFamily="18" charset="0"/>
                <a:ea typeface="Times New Roman" pitchFamily="18" charset="0"/>
                <a:cs typeface="Times New Roman" pitchFamily="18" charset="0"/>
              </a:rPr>
              <a:t>пред</a:t>
            </a:r>
            <a:r>
              <a:rPr lang="ru-RU" sz="1600" dirty="0" smtClean="0">
                <a:solidFill>
                  <a:schemeClr val="tx1"/>
                </a:solidFill>
                <a:latin typeface="Times New Roman" pitchFamily="18" charset="0"/>
                <a:ea typeface="Times New Roman" pitchFamily="18" charset="0"/>
                <a:cs typeface="Times New Roman" pitchFamily="18" charset="0"/>
              </a:rPr>
              <a:t>, так что </a:t>
            </a:r>
            <a:r>
              <a:rPr lang="en-US" sz="1600" b="1" i="1" dirty="0" smtClean="0">
                <a:solidFill>
                  <a:schemeClr val="tx1"/>
                </a:solidFill>
                <a:latin typeface="Times New Roman" pitchFamily="18" charset="0"/>
                <a:ea typeface="Times New Roman" pitchFamily="18" charset="0"/>
                <a:cs typeface="Times New Roman" pitchFamily="18" charset="0"/>
              </a:rPr>
              <a:t>C </a:t>
            </a:r>
            <a:r>
              <a:rPr lang="ru-RU" sz="1600" b="1" dirty="0" smtClean="0">
                <a:solidFill>
                  <a:schemeClr val="tx1"/>
                </a:solidFill>
                <a:latin typeface="Calibri" pitchFamily="34" charset="0"/>
                <a:ea typeface="Octava-Regular"/>
                <a:cs typeface="Times New Roman" pitchFamily="18" charset="0"/>
              </a:rPr>
              <a:t>≤</a:t>
            </a:r>
            <a:r>
              <a:rPr lang="ru-RU" sz="1600" b="1" dirty="0" smtClean="0">
                <a:solidFill>
                  <a:schemeClr val="tx1"/>
                </a:solidFill>
                <a:latin typeface="Times New Roman" pitchFamily="18" charset="0"/>
                <a:ea typeface="Times New Roman" pitchFamily="18" charset="0"/>
                <a:cs typeface="Times New Roman" pitchFamily="18" charset="0"/>
              </a:rPr>
              <a:t>ПДК/(1 – </a:t>
            </a:r>
            <a:r>
              <a:rPr lang="en-US" sz="1600" b="1" dirty="0" smtClean="0">
                <a:solidFill>
                  <a:schemeClr val="tx1"/>
                </a:solidFill>
                <a:latin typeface="Calibri" pitchFamily="34" charset="0"/>
                <a:ea typeface="SymbolMT"/>
                <a:cs typeface="Times New Roman" pitchFamily="18" charset="0"/>
              </a:rPr>
              <a:t>δ</a:t>
            </a:r>
            <a:r>
              <a:rPr lang="ru-RU" sz="1600" b="1" dirty="0" smtClean="0">
                <a:solidFill>
                  <a:schemeClr val="tx1"/>
                </a:solidFill>
                <a:latin typeface="Calibri" pitchFamily="34" charset="0"/>
                <a:ea typeface="SymbolMT"/>
                <a:cs typeface="Times New Roman" pitchFamily="18" charset="0"/>
              </a:rPr>
              <a:t>)</a:t>
            </a:r>
            <a:r>
              <a:rPr lang="ru-RU" sz="1600" b="1" dirty="0" smtClean="0">
                <a:solidFill>
                  <a:schemeClr val="tx1"/>
                </a:solidFill>
                <a:latin typeface="Times New Roman" pitchFamily="18" charset="0"/>
                <a:ea typeface="Times New Roman" pitchFamily="18" charset="0"/>
                <a:cs typeface="Times New Roman" pitchFamily="18" charset="0"/>
              </a:rPr>
              <a:t>. </a:t>
            </a:r>
            <a:endParaRPr lang="ru-RU" sz="1600" b="1" dirty="0" smtClean="0">
              <a:solidFill>
                <a:schemeClr val="tx1"/>
              </a:solidFill>
              <a:latin typeface="Arial" pitchFamily="34" charset="0"/>
              <a:cs typeface="Arial" pitchFamily="34" charset="0"/>
            </a:endParaRPr>
          </a:p>
          <a:p>
            <a:pPr lvl="0" eaLnBrk="0" hangingPunct="0"/>
            <a:r>
              <a:rPr lang="ru-RU" sz="1600" dirty="0" smtClean="0">
                <a:solidFill>
                  <a:schemeClr val="tx1"/>
                </a:solidFill>
                <a:latin typeface="Times New Roman" pitchFamily="18" charset="0"/>
                <a:ea typeface="Times New Roman" pitchFamily="18" charset="0"/>
                <a:cs typeface="Times New Roman" pitchFamily="18" charset="0"/>
              </a:rPr>
              <a:t>Согласно ГОСТ 27384-2002 н</a:t>
            </a:r>
            <a:r>
              <a:rPr lang="ru-RU" sz="1600" dirty="0" smtClean="0">
                <a:solidFill>
                  <a:schemeClr val="tx1"/>
                </a:solidFill>
                <a:latin typeface="Times New Roman" pitchFamily="18" charset="0"/>
                <a:ea typeface="Calibri" pitchFamily="34" charset="0"/>
                <a:cs typeface="Times New Roman" pitchFamily="18" charset="0"/>
              </a:rPr>
              <a:t>орма погрешности измерения ртути в воде = 50 %, поэтому </a:t>
            </a:r>
            <a:r>
              <a:rPr lang="ru-RU" sz="1600" b="1" i="1" dirty="0" smtClean="0">
                <a:solidFill>
                  <a:schemeClr val="tx1"/>
                </a:solidFill>
                <a:latin typeface="Times New Roman" pitchFamily="18" charset="0"/>
                <a:ea typeface="Calibri" pitchFamily="34" charset="0"/>
                <a:cs typeface="Times New Roman" pitchFamily="18" charset="0"/>
              </a:rPr>
              <a:t>C</a:t>
            </a:r>
            <a:r>
              <a:rPr lang="ru-RU" sz="1600" b="1" dirty="0" smtClean="0">
                <a:solidFill>
                  <a:schemeClr val="tx1"/>
                </a:solidFill>
                <a:latin typeface="Arial" pitchFamily="34" charset="0"/>
                <a:ea typeface="Octava-Regular"/>
                <a:cs typeface="Times New Roman" pitchFamily="18" charset="0"/>
              </a:rPr>
              <a:t>≤ </a:t>
            </a:r>
            <a:r>
              <a:rPr lang="ru-RU" sz="1600" b="1" dirty="0" smtClean="0">
                <a:solidFill>
                  <a:schemeClr val="tx1"/>
                </a:solidFill>
                <a:latin typeface="Times New Roman" pitchFamily="18" charset="0"/>
                <a:ea typeface="Calibri" pitchFamily="34" charset="0"/>
                <a:cs typeface="Times New Roman" pitchFamily="18" charset="0"/>
              </a:rPr>
              <a:t>ПДК/(1-0,5) </a:t>
            </a:r>
            <a:r>
              <a:rPr lang="ru-RU" sz="1600" b="1" i="1" dirty="0" smtClean="0">
                <a:solidFill>
                  <a:schemeClr val="tx1"/>
                </a:solidFill>
                <a:latin typeface="Times New Roman" pitchFamily="18" charset="0"/>
                <a:ea typeface="Calibri" pitchFamily="34" charset="0"/>
                <a:cs typeface="Times New Roman" pitchFamily="18" charset="0"/>
              </a:rPr>
              <a:t>=</a:t>
            </a:r>
            <a:r>
              <a:rPr lang="ru-RU" sz="1600" b="1" dirty="0" smtClean="0">
                <a:solidFill>
                  <a:schemeClr val="tx1"/>
                </a:solidFill>
                <a:latin typeface="Times New Roman" pitchFamily="18" charset="0"/>
                <a:ea typeface="Calibri" pitchFamily="34" charset="0"/>
                <a:cs typeface="Times New Roman" pitchFamily="18" charset="0"/>
              </a:rPr>
              <a:t>2ПДК. </a:t>
            </a:r>
            <a:endParaRPr lang="ru-RU" sz="1600" b="1" dirty="0" smtClean="0">
              <a:solidFill>
                <a:schemeClr val="tx1"/>
              </a:solidFill>
              <a:latin typeface="Arial" pitchFamily="34" charset="0"/>
              <a:cs typeface="Arial" pitchFamily="34" charset="0"/>
            </a:endParaRPr>
          </a:p>
          <a:p>
            <a:pPr lvl="0" eaLnBrk="0" hangingPunct="0"/>
            <a:r>
              <a:rPr lang="ru-RU" sz="1600" dirty="0" smtClean="0">
                <a:solidFill>
                  <a:schemeClr val="tx1"/>
                </a:solidFill>
                <a:latin typeface="Times New Roman" pitchFamily="18" charset="0"/>
                <a:ea typeface="Calibri" pitchFamily="34" charset="0"/>
                <a:cs typeface="Times New Roman" pitchFamily="18" charset="0"/>
              </a:rPr>
              <a:t>Норма погрешности при применении составляющей СПОЭ на основе </a:t>
            </a:r>
            <a:r>
              <a:rPr lang="ru-RU" sz="1600" dirty="0" err="1" smtClean="0">
                <a:solidFill>
                  <a:schemeClr val="tx1"/>
                </a:solidFill>
                <a:latin typeface="Times New Roman" pitchFamily="18" charset="0"/>
                <a:ea typeface="Calibri" pitchFamily="34" charset="0"/>
                <a:cs typeface="Times New Roman" pitchFamily="18" charset="0"/>
              </a:rPr>
              <a:t>полиамина</a:t>
            </a:r>
            <a:r>
              <a:rPr lang="ru-RU" sz="1600" dirty="0" smtClean="0">
                <a:solidFill>
                  <a:schemeClr val="tx1"/>
                </a:solidFill>
                <a:latin typeface="Times New Roman" pitchFamily="18" charset="0"/>
                <a:ea typeface="Calibri" pitchFamily="34" charset="0"/>
                <a:cs typeface="Times New Roman" pitchFamily="18" charset="0"/>
              </a:rPr>
              <a:t> ЭПИДМА (</a:t>
            </a:r>
            <a:r>
              <a:rPr lang="ru-RU" sz="1600" dirty="0" err="1" smtClean="0">
                <a:solidFill>
                  <a:srgbClr val="000000"/>
                </a:solidFill>
                <a:latin typeface="Times New Roman" pitchFamily="18" charset="0"/>
                <a:ea typeface="Calibri" pitchFamily="34" charset="0"/>
                <a:cs typeface="Times New Roman" pitchFamily="18" charset="0"/>
              </a:rPr>
              <a:t>эпихлоргидрин</a:t>
            </a:r>
            <a:r>
              <a:rPr lang="ru-RU" sz="1600" dirty="0" smtClean="0">
                <a:solidFill>
                  <a:schemeClr val="tx1"/>
                </a:solidFill>
                <a:latin typeface="Times New Roman" pitchFamily="18" charset="0"/>
                <a:ea typeface="Calibri" pitchFamily="34" charset="0"/>
                <a:cs typeface="Times New Roman" pitchFamily="18" charset="0"/>
              </a:rPr>
              <a:t>) </a:t>
            </a:r>
            <a:r>
              <a:rPr lang="ru-RU" sz="1600" dirty="0" err="1" smtClean="0">
                <a:solidFill>
                  <a:schemeClr val="tx1"/>
                </a:solidFill>
                <a:latin typeface="Arial" pitchFamily="34" charset="0"/>
                <a:ea typeface="SymbolMT"/>
                <a:cs typeface="Times New Roman" pitchFamily="18" charset="0"/>
              </a:rPr>
              <a:t>δ</a:t>
            </a:r>
            <a:r>
              <a:rPr lang="ru-RU" sz="1600" dirty="0" smtClean="0">
                <a:solidFill>
                  <a:schemeClr val="tx1"/>
                </a:solidFill>
                <a:latin typeface="Arial" pitchFamily="34" charset="0"/>
                <a:ea typeface="SymbolMT"/>
                <a:cs typeface="Times New Roman" pitchFamily="18" charset="0"/>
              </a:rPr>
              <a:t>=60%, следовательно, </a:t>
            </a:r>
            <a:r>
              <a:rPr lang="ru-RU" sz="1600" b="1" i="1" dirty="0" smtClean="0">
                <a:solidFill>
                  <a:schemeClr val="tx1"/>
                </a:solidFill>
                <a:latin typeface="Times New Roman" pitchFamily="18" charset="0"/>
                <a:ea typeface="Calibri" pitchFamily="34" charset="0"/>
                <a:cs typeface="Times New Roman" pitchFamily="18" charset="0"/>
              </a:rPr>
              <a:t>C </a:t>
            </a:r>
            <a:r>
              <a:rPr lang="ru-RU" sz="1600" b="1" dirty="0" smtClean="0">
                <a:solidFill>
                  <a:schemeClr val="tx1"/>
                </a:solidFill>
                <a:latin typeface="Arial" pitchFamily="34" charset="0"/>
                <a:ea typeface="Octava-Regular"/>
                <a:cs typeface="Times New Roman" pitchFamily="18" charset="0"/>
              </a:rPr>
              <a:t>≤ </a:t>
            </a:r>
            <a:r>
              <a:rPr lang="ru-RU" sz="1600" b="1" dirty="0" smtClean="0">
                <a:solidFill>
                  <a:schemeClr val="tx1"/>
                </a:solidFill>
                <a:latin typeface="Times New Roman" pitchFamily="18" charset="0"/>
                <a:ea typeface="Calibri" pitchFamily="34" charset="0"/>
                <a:cs typeface="Times New Roman" pitchFamily="18" charset="0"/>
              </a:rPr>
              <a:t>2,5ПДК</a:t>
            </a:r>
            <a:r>
              <a:rPr lang="ru-RU" sz="1400" b="1" dirty="0" smtClean="0">
                <a:solidFill>
                  <a:schemeClr val="tx1"/>
                </a:solidFill>
                <a:latin typeface="Times New Roman" pitchFamily="18" charset="0"/>
                <a:ea typeface="Calibri" pitchFamily="34" charset="0"/>
                <a:cs typeface="Times New Roman" pitchFamily="18" charset="0"/>
              </a:rPr>
              <a:t>.      </a:t>
            </a:r>
            <a:endParaRPr lang="ru-RU" sz="1400" b="1" dirty="0" smtClean="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pic>
        <p:nvPicPr>
          <p:cNvPr id="7" name="Picture 2" descr="http://im2-tub-ru.yandex.net/i?id=318421333-20-72&amp;n=21"/>
          <p:cNvPicPr>
            <a:picLocks noChangeAspect="1" noChangeArrowheads="1"/>
          </p:cNvPicPr>
          <p:nvPr/>
        </p:nvPicPr>
        <p:blipFill>
          <a:blip r:embed="rId3" cstate="print"/>
          <a:srcRect/>
          <a:stretch>
            <a:fillRect/>
          </a:stretch>
        </p:blipFill>
        <p:spPr bwMode="auto">
          <a:xfrm>
            <a:off x="0" y="-27384"/>
            <a:ext cx="2411760" cy="1109514"/>
          </a:xfrm>
          <a:prstGeom prst="rect">
            <a:avLst/>
          </a:prstGeom>
          <a:noFill/>
          <a:ln w="9525">
            <a:noFill/>
            <a:miter lim="800000"/>
            <a:headEnd/>
            <a:tailEnd/>
          </a:ln>
        </p:spPr>
      </p:pic>
      <p:sp>
        <p:nvSpPr>
          <p:cNvPr id="8"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34</a:t>
            </a:fld>
            <a:endParaRPr lang="ru-RU" dirty="0"/>
          </a:p>
        </p:txBody>
      </p:sp>
      <p:sp>
        <p:nvSpPr>
          <p:cNvPr id="9" name="Дата 9"/>
          <p:cNvSpPr>
            <a:spLocks noGrp="1"/>
          </p:cNvSpPr>
          <p:nvPr>
            <p:ph type="dt" sz="quarter" idx="10"/>
          </p:nvPr>
        </p:nvSpPr>
        <p:spPr>
          <a:xfrm>
            <a:off x="35496" y="6448251"/>
            <a:ext cx="2133600" cy="365125"/>
          </a:xfrm>
        </p:spPr>
        <p:txBody>
          <a:bodyPr/>
          <a:lstStyle/>
          <a:p>
            <a:pPr>
              <a:defRPr/>
            </a:pPr>
            <a:fld id="{28D5CF50-9330-4906-AF72-9C323EAC5A34}" type="datetime1">
              <a:rPr lang="ru-RU"/>
              <a:pPr>
                <a:defRPr/>
              </a:pPr>
              <a:t>10.03.2016</a:t>
            </a:fld>
            <a:endParaRPr lang="ru-RU" dirty="0"/>
          </a:p>
        </p:txBody>
      </p:sp>
      <p:sp>
        <p:nvSpPr>
          <p:cNvPr id="11" name="Прямоугольник 10"/>
          <p:cNvSpPr/>
          <p:nvPr/>
        </p:nvSpPr>
        <p:spPr>
          <a:xfrm>
            <a:off x="2915816" y="44624"/>
            <a:ext cx="6120680" cy="1569660"/>
          </a:xfrm>
          <a:prstGeom prst="rect">
            <a:avLst/>
          </a:prstGeom>
        </p:spPr>
        <p:txBody>
          <a:bodyPr wrap="square">
            <a:spAutoFit/>
          </a:bodyPr>
          <a:lstStyle/>
          <a:p>
            <a:pPr algn="r"/>
            <a:r>
              <a:rPr lang="ru-RU" b="1" dirty="0" smtClean="0"/>
              <a:t>Разные МВИ учета фактических концентраций загрязняющих веществ </a:t>
            </a:r>
          </a:p>
          <a:p>
            <a:pPr algn="r"/>
            <a:r>
              <a:rPr lang="ru-RU" sz="2000" b="1" dirty="0" smtClean="0">
                <a:solidFill>
                  <a:srgbClr val="FFC000"/>
                </a:solidFill>
              </a:rPr>
              <a:t>Спорная ситуация 3:</a:t>
            </a:r>
          </a:p>
          <a:p>
            <a:pPr algn="r"/>
            <a:r>
              <a:rPr lang="ru-RU" sz="2000" b="1" dirty="0" smtClean="0">
                <a:solidFill>
                  <a:srgbClr val="FFC000"/>
                </a:solidFill>
              </a:rPr>
              <a:t>Допустимая область действия аттестованной методики</a:t>
            </a:r>
            <a:endParaRPr lang="ru-RU" sz="2000" b="1" dirty="0">
              <a:solidFill>
                <a:srgbClr val="FFC000"/>
              </a:solidFill>
            </a:endParaRPr>
          </a:p>
        </p:txBody>
      </p:sp>
      <p:graphicFrame>
        <p:nvGraphicFramePr>
          <p:cNvPr id="10" name="Таблица 9"/>
          <p:cNvGraphicFramePr>
            <a:graphicFrameLocks noGrp="1"/>
          </p:cNvGraphicFramePr>
          <p:nvPr/>
        </p:nvGraphicFramePr>
        <p:xfrm>
          <a:off x="107504" y="1837164"/>
          <a:ext cx="8928992" cy="2383924"/>
        </p:xfrm>
        <a:graphic>
          <a:graphicData uri="http://schemas.openxmlformats.org/drawingml/2006/table">
            <a:tbl>
              <a:tblPr/>
              <a:tblGrid>
                <a:gridCol w="2232248"/>
                <a:gridCol w="2088232"/>
                <a:gridCol w="2376264"/>
                <a:gridCol w="2232248"/>
              </a:tblGrid>
              <a:tr h="1728192">
                <a:tc>
                  <a:txBody>
                    <a:bodyPr/>
                    <a:lstStyle/>
                    <a:p>
                      <a:pPr algn="ctr"/>
                      <a:r>
                        <a:rPr lang="ru-RU" sz="1400" dirty="0"/>
                        <a:t>Диапазон измерений величины ХПК, мг/дм</a:t>
                      </a:r>
                      <a:r>
                        <a:rPr lang="ru-RU" sz="1400" baseline="30000" dirty="0"/>
                        <a:t>3</a:t>
                      </a:r>
                      <a:endParaRPr lang="ru-RU" sz="1400" dirty="0"/>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c>
                  <a:txBody>
                    <a:bodyPr/>
                    <a:lstStyle/>
                    <a:p>
                      <a:pPr algn="ctr"/>
                      <a:r>
                        <a:rPr lang="ru-RU" sz="1400" dirty="0"/>
                        <a:t>Показатель точности (границы относительной погрешности при вероятности Р = 0,95),</a:t>
                      </a:r>
                      <a:br>
                        <a:rPr lang="ru-RU" sz="1400" dirty="0"/>
                      </a:br>
                      <a:r>
                        <a:rPr lang="ru-RU" sz="1400" dirty="0" err="1"/>
                        <a:t>±d</a:t>
                      </a:r>
                      <a:r>
                        <a:rPr lang="ru-RU" sz="1400" dirty="0"/>
                        <a:t>, %</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c>
                  <a:txBody>
                    <a:bodyPr/>
                    <a:lstStyle/>
                    <a:p>
                      <a:pPr algn="ctr"/>
                      <a:r>
                        <a:rPr lang="ru-RU" sz="1400" dirty="0"/>
                        <a:t>Показатель повторяемости (относительное среднеквадратическое отклонение повторяемости),</a:t>
                      </a:r>
                      <a:br>
                        <a:rPr lang="ru-RU" sz="1400" dirty="0"/>
                      </a:br>
                      <a:r>
                        <a:rPr lang="ru-RU" sz="1400" dirty="0" err="1"/>
                        <a:t>s</a:t>
                      </a:r>
                      <a:r>
                        <a:rPr lang="ru-RU" sz="1400" baseline="-25000" dirty="0" err="1"/>
                        <a:t>r</a:t>
                      </a:r>
                      <a:r>
                        <a:rPr lang="ru-RU" sz="1400" dirty="0"/>
                        <a:t>, %</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c>
                  <a:txBody>
                    <a:bodyPr/>
                    <a:lstStyle/>
                    <a:p>
                      <a:pPr algn="ctr"/>
                      <a:r>
                        <a:rPr lang="ru-RU" sz="1400" dirty="0"/>
                        <a:t>Показатель </a:t>
                      </a:r>
                      <a:r>
                        <a:rPr lang="ru-RU" sz="1400" dirty="0" err="1"/>
                        <a:t>воспроизводимости</a:t>
                      </a:r>
                      <a:r>
                        <a:rPr lang="ru-RU" sz="1400" dirty="0"/>
                        <a:t> (относительное среднеквадратическое отклонение </a:t>
                      </a:r>
                      <a:r>
                        <a:rPr lang="ru-RU" sz="1400" dirty="0" err="1"/>
                        <a:t>воспроизводимости</a:t>
                      </a:r>
                      <a:r>
                        <a:rPr lang="ru-RU" sz="1400" dirty="0"/>
                        <a:t>),</a:t>
                      </a:r>
                      <a:br>
                        <a:rPr lang="ru-RU" sz="1400" dirty="0"/>
                      </a:br>
                      <a:r>
                        <a:rPr lang="ru-RU" sz="1400" dirty="0" err="1"/>
                        <a:t>s</a:t>
                      </a:r>
                      <a:r>
                        <a:rPr lang="ru-RU" sz="1400" baseline="-25000" dirty="0" err="1"/>
                        <a:t>R</a:t>
                      </a:r>
                      <a:r>
                        <a:rPr lang="ru-RU" sz="1400" dirty="0"/>
                        <a:t>, %</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r>
              <a:tr h="360040">
                <a:tc>
                  <a:txBody>
                    <a:bodyPr/>
                    <a:lstStyle/>
                    <a:p>
                      <a:r>
                        <a:rPr lang="ru-RU" sz="1700"/>
                        <a:t>от 4,0 до 10,0 вкл</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c>
                  <a:txBody>
                    <a:bodyPr/>
                    <a:lstStyle/>
                    <a:p>
                      <a:pPr algn="ctr"/>
                      <a:r>
                        <a:rPr lang="ru-RU" sz="1700" dirty="0"/>
                        <a:t>30</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c>
                  <a:txBody>
                    <a:bodyPr/>
                    <a:lstStyle/>
                    <a:p>
                      <a:pPr algn="ctr"/>
                      <a:r>
                        <a:rPr lang="ru-RU" sz="1700"/>
                        <a:t>10</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c>
                  <a:txBody>
                    <a:bodyPr/>
                    <a:lstStyle/>
                    <a:p>
                      <a:pPr algn="ctr"/>
                      <a:r>
                        <a:rPr lang="ru-RU" sz="1700"/>
                        <a:t>15</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r>
              <a:tr h="288032">
                <a:tc>
                  <a:txBody>
                    <a:bodyPr/>
                    <a:lstStyle/>
                    <a:p>
                      <a:r>
                        <a:rPr lang="ru-RU" sz="1700"/>
                        <a:t>св. 10,0 до 80,0 вкл.</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c>
                  <a:txBody>
                    <a:bodyPr/>
                    <a:lstStyle/>
                    <a:p>
                      <a:pPr algn="ctr"/>
                      <a:r>
                        <a:rPr lang="ru-RU" sz="1700" dirty="0"/>
                        <a:t>24</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c>
                  <a:txBody>
                    <a:bodyPr/>
                    <a:lstStyle/>
                    <a:p>
                      <a:pPr algn="ctr"/>
                      <a:r>
                        <a:rPr lang="ru-RU" sz="1700"/>
                        <a:t>8</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c>
                  <a:txBody>
                    <a:bodyPr/>
                    <a:lstStyle/>
                    <a:p>
                      <a:pPr algn="ctr"/>
                      <a:r>
                        <a:rPr lang="ru-RU" sz="1700" dirty="0"/>
                        <a:t>12</a:t>
                      </a:r>
                    </a:p>
                  </a:txBody>
                  <a:tcPr marL="91532" marR="45766" marT="18306" marB="18306" anchor="ctr">
                    <a:lnL w="9525" cap="flat" cmpd="sng" algn="ctr">
                      <a:solidFill>
                        <a:srgbClr val="C4C2C2"/>
                      </a:solidFill>
                      <a:prstDash val="solid"/>
                      <a:round/>
                      <a:headEnd type="none" w="med" len="med"/>
                      <a:tailEnd type="none" w="med" len="med"/>
                    </a:lnL>
                    <a:lnR w="9525" cap="flat" cmpd="sng" algn="ctr">
                      <a:solidFill>
                        <a:srgbClr val="C4C2C2"/>
                      </a:solidFill>
                      <a:prstDash val="solid"/>
                      <a:round/>
                      <a:headEnd type="none" w="med" len="med"/>
                      <a:tailEnd type="none" w="med" len="med"/>
                    </a:lnR>
                    <a:lnT w="9525" cap="flat" cmpd="sng" algn="ctr">
                      <a:solidFill>
                        <a:srgbClr val="C4C2C2"/>
                      </a:solidFill>
                      <a:prstDash val="solid"/>
                      <a:round/>
                      <a:headEnd type="none" w="med" len="med"/>
                      <a:tailEnd type="none" w="med" len="med"/>
                    </a:lnT>
                    <a:lnB w="9525" cap="flat" cmpd="sng" algn="ctr">
                      <a:solidFill>
                        <a:srgbClr val="C4C2C2"/>
                      </a:solidFill>
                      <a:prstDash val="solid"/>
                      <a:round/>
                      <a:headEnd type="none" w="med" len="med"/>
                      <a:tailEnd type="none" w="med" len="med"/>
                    </a:lnB>
                    <a:solidFill>
                      <a:srgbClr val="E3E3E3"/>
                    </a:solidFill>
                  </a:tcPr>
                </a:tc>
              </a:tr>
            </a:tbl>
          </a:graphicData>
        </a:graphic>
      </p:graphicFrame>
      <p:sp>
        <p:nvSpPr>
          <p:cNvPr id="14" name="Прямоугольник 13"/>
          <p:cNvSpPr/>
          <p:nvPr/>
        </p:nvSpPr>
        <p:spPr>
          <a:xfrm>
            <a:off x="179512" y="1556792"/>
            <a:ext cx="2736304" cy="307777"/>
          </a:xfrm>
          <a:prstGeom prst="rect">
            <a:avLst/>
          </a:prstGeom>
        </p:spPr>
        <p:txBody>
          <a:bodyPr wrap="square">
            <a:spAutoFit/>
          </a:bodyPr>
          <a:lstStyle/>
          <a:p>
            <a:r>
              <a:rPr lang="ru-RU" sz="1400" dirty="0" smtClean="0"/>
              <a:t>Методика ПНД Ф 14.1:2.100-97</a:t>
            </a:r>
            <a:endParaRPr lang="ru-RU" sz="1400" dirty="0"/>
          </a:p>
        </p:txBody>
      </p:sp>
      <p:sp>
        <p:nvSpPr>
          <p:cNvPr id="12" name="Прямоугольник с двумя вырезанными противолежащими углами 11"/>
          <p:cNvSpPr/>
          <p:nvPr/>
        </p:nvSpPr>
        <p:spPr>
          <a:xfrm>
            <a:off x="395536" y="4437112"/>
            <a:ext cx="8352928" cy="576064"/>
          </a:xfrm>
          <a:prstGeom prst="snip2Diag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Проблема: ХПК абонента, по данным Водоканала, больше 199 мг/дм</a:t>
            </a:r>
            <a:r>
              <a:rPr lang="ru-RU" baseline="30000" dirty="0" smtClean="0">
                <a:solidFill>
                  <a:schemeClr val="tx1"/>
                </a:solidFill>
              </a:rPr>
              <a:t>3</a:t>
            </a:r>
            <a:r>
              <a:rPr lang="ru-RU" dirty="0" smtClean="0">
                <a:solidFill>
                  <a:schemeClr val="tx1"/>
                </a:solidFill>
              </a:rPr>
              <a:t>.  </a:t>
            </a:r>
            <a:endParaRPr lang="ru-RU" dirty="0">
              <a:solidFill>
                <a:schemeClr val="tx1"/>
              </a:solidFill>
            </a:endParaRPr>
          </a:p>
        </p:txBody>
      </p:sp>
      <p:sp>
        <p:nvSpPr>
          <p:cNvPr id="13" name="Прямоугольник с двумя вырезанными противолежащими углами 12"/>
          <p:cNvSpPr/>
          <p:nvPr/>
        </p:nvSpPr>
        <p:spPr>
          <a:xfrm>
            <a:off x="395536" y="5589240"/>
            <a:ext cx="8352928" cy="576064"/>
          </a:xfrm>
          <a:prstGeom prst="snip2Diag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ru-RU" b="1" dirty="0" smtClean="0">
                <a:solidFill>
                  <a:schemeClr val="tx1"/>
                </a:solidFill>
                <a:latin typeface="Times New Roman" pitchFamily="18" charset="0"/>
                <a:ea typeface="Times New Roman" pitchFamily="18" charset="0"/>
                <a:cs typeface="Times New Roman" pitchFamily="18" charset="0"/>
              </a:rPr>
              <a:t> </a:t>
            </a:r>
            <a:r>
              <a:rPr lang="ru-RU" b="1" dirty="0" smtClean="0">
                <a:solidFill>
                  <a:schemeClr val="tx1"/>
                </a:solidFill>
              </a:rPr>
              <a:t>Следовательно, Водоканал может аргументировать превышение величиной не более 80,0 мг/дм</a:t>
            </a:r>
            <a:r>
              <a:rPr lang="ru-RU" b="1" baseline="30000" dirty="0" smtClean="0">
                <a:solidFill>
                  <a:schemeClr val="tx1"/>
                </a:solidFill>
              </a:rPr>
              <a:t>3</a:t>
            </a:r>
            <a:r>
              <a:rPr lang="ru-RU" b="1" dirty="0" smtClean="0">
                <a:solidFill>
                  <a:schemeClr val="tx1"/>
                </a:solidFill>
              </a:rPr>
              <a:t>??</a:t>
            </a:r>
            <a:endParaRPr lang="ru-RU" b="1" dirty="0" smtClean="0">
              <a:solidFill>
                <a:schemeClr val="tx1"/>
              </a:solidFill>
              <a:latin typeface="Arial" pitchFamily="34" charset="0"/>
              <a:cs typeface="Arial" pitchFamily="34" charset="0"/>
            </a:endParaRPr>
          </a:p>
        </p:txBody>
      </p:sp>
      <p:sp>
        <p:nvSpPr>
          <p:cNvPr id="15" name="Прямоугольник с двумя вырезанными противолежащими углами 14"/>
          <p:cNvSpPr/>
          <p:nvPr/>
        </p:nvSpPr>
        <p:spPr>
          <a:xfrm>
            <a:off x="395536" y="5013176"/>
            <a:ext cx="8352928" cy="576064"/>
          </a:xfrm>
          <a:prstGeom prst="snip2Diag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002060"/>
                </a:solidFill>
              </a:rPr>
              <a:t>МВИ ПНД Ф 14.1:2.100-97 является действующей в области значений (мг/дм3) от 4,0 до 80,0 мг/дм</a:t>
            </a:r>
            <a:r>
              <a:rPr lang="ru-RU" baseline="30000" dirty="0" smtClean="0">
                <a:solidFill>
                  <a:srgbClr val="002060"/>
                </a:solidFill>
              </a:rPr>
              <a:t>3</a:t>
            </a:r>
            <a:endParaRPr lang="ru-RU" dirty="0">
              <a:solidFill>
                <a:srgbClr val="00206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56792"/>
            <a:ext cx="7772400" cy="1470025"/>
          </a:xfrm>
        </p:spPr>
        <p:txBody>
          <a:bodyPr/>
          <a:lstStyle/>
          <a:p>
            <a:r>
              <a:rPr lang="ru-RU" sz="4800" dirty="0" smtClean="0">
                <a:solidFill>
                  <a:srgbClr val="000066"/>
                </a:solidFill>
              </a:rPr>
              <a:t>Спасибо за внимание!</a:t>
            </a:r>
            <a:endParaRPr lang="ru-RU" sz="4800" dirty="0">
              <a:solidFill>
                <a:srgbClr val="000066"/>
              </a:solidFill>
            </a:endParaRPr>
          </a:p>
        </p:txBody>
      </p:sp>
      <p:sp>
        <p:nvSpPr>
          <p:cNvPr id="3" name="Прямоугольник 2"/>
          <p:cNvSpPr/>
          <p:nvPr/>
        </p:nvSpPr>
        <p:spPr>
          <a:xfrm>
            <a:off x="2286000" y="3877305"/>
            <a:ext cx="4572000" cy="2215991"/>
          </a:xfrm>
          <a:prstGeom prst="rect">
            <a:avLst/>
          </a:prstGeom>
        </p:spPr>
        <p:txBody>
          <a:bodyPr>
            <a:spAutoFit/>
          </a:bodyPr>
          <a:lstStyle/>
          <a:p>
            <a:pPr algn="ctr" eaLnBrk="0" hangingPunct="0"/>
            <a:r>
              <a:rPr lang="ru-RU" sz="2400" b="1" dirty="0" smtClean="0">
                <a:solidFill>
                  <a:srgbClr val="000066"/>
                </a:solidFill>
                <a:latin typeface="Calibri" pitchFamily="34" charset="0"/>
                <a:cs typeface="Times New Roman" pitchFamily="18" charset="0"/>
              </a:rPr>
              <a:t>Самбурский Георгий Александрович</a:t>
            </a:r>
            <a:endParaRPr lang="ru-RU" sz="2400" dirty="0" smtClean="0">
              <a:solidFill>
                <a:srgbClr val="000066"/>
              </a:solidFill>
            </a:endParaRPr>
          </a:p>
          <a:p>
            <a:pPr algn="ctr" eaLnBrk="0" hangingPunct="0"/>
            <a:endParaRPr lang="ru-RU" b="1" dirty="0" smtClean="0">
              <a:solidFill>
                <a:srgbClr val="000066"/>
              </a:solidFill>
              <a:latin typeface="Calibri" pitchFamily="34" charset="0"/>
              <a:cs typeface="Times New Roman" pitchFamily="18" charset="0"/>
            </a:endParaRPr>
          </a:p>
          <a:p>
            <a:pPr algn="ctr" eaLnBrk="0" hangingPunct="0"/>
            <a:r>
              <a:rPr lang="ru-RU" b="1" dirty="0" smtClean="0">
                <a:solidFill>
                  <a:srgbClr val="000066"/>
                </a:solidFill>
                <a:latin typeface="Calibri" pitchFamily="34" charset="0"/>
                <a:cs typeface="Times New Roman" pitchFamily="18" charset="0"/>
              </a:rPr>
              <a:t>РАВВ</a:t>
            </a:r>
            <a:endParaRPr lang="ru-RU" dirty="0" smtClean="0">
              <a:solidFill>
                <a:srgbClr val="000066"/>
              </a:solidFill>
            </a:endParaRPr>
          </a:p>
          <a:p>
            <a:pPr algn="ctr" eaLnBrk="0" hangingPunct="0"/>
            <a:r>
              <a:rPr lang="ru-RU" b="1" dirty="0" smtClean="0">
                <a:solidFill>
                  <a:srgbClr val="000066"/>
                </a:solidFill>
                <a:latin typeface="Calibri" pitchFamily="34" charset="0"/>
                <a:cs typeface="Times New Roman" pitchFamily="18" charset="0"/>
              </a:rPr>
              <a:t>доцент, к.т.н.</a:t>
            </a:r>
            <a:endParaRPr lang="ru-RU" dirty="0" smtClean="0">
              <a:solidFill>
                <a:srgbClr val="000066"/>
              </a:solidFill>
            </a:endParaRPr>
          </a:p>
          <a:p>
            <a:pPr algn="ctr" eaLnBrk="0" hangingPunct="0"/>
            <a:r>
              <a:rPr lang="ru-RU" b="1" dirty="0" smtClean="0">
                <a:solidFill>
                  <a:srgbClr val="000066"/>
                </a:solidFill>
                <a:latin typeface="Calibri" pitchFamily="34" charset="0"/>
                <a:cs typeface="Times New Roman" pitchFamily="18" charset="0"/>
              </a:rPr>
              <a:t>+7 985 161-1640 </a:t>
            </a:r>
          </a:p>
          <a:p>
            <a:pPr algn="ctr" eaLnBrk="0" hangingPunct="0"/>
            <a:r>
              <a:rPr lang="en-US" b="1" dirty="0" smtClean="0">
                <a:solidFill>
                  <a:srgbClr val="000066"/>
                </a:solidFill>
                <a:latin typeface="Calibri" pitchFamily="34" charset="0"/>
                <a:cs typeface="Times New Roman" pitchFamily="18" charset="0"/>
              </a:rPr>
              <a:t>sambursky@raww.ru</a:t>
            </a:r>
            <a:endParaRPr lang="en-US" dirty="0">
              <a:solidFill>
                <a:srgbClr val="000066"/>
              </a:solidFill>
            </a:endParaRPr>
          </a:p>
        </p:txBody>
      </p:sp>
    </p:spTree>
    <p:extLst>
      <p:ext uri="{BB962C8B-B14F-4D97-AF65-F5344CB8AC3E}">
        <p14:creationId xmlns:p14="http://schemas.microsoft.com/office/powerpoint/2010/main" val="869884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Подзаголовок 2"/>
          <p:cNvSpPr>
            <a:spLocks noGrp="1"/>
          </p:cNvSpPr>
          <p:nvPr>
            <p:ph type="subTitle" idx="1"/>
          </p:nvPr>
        </p:nvSpPr>
        <p:spPr>
          <a:xfrm>
            <a:off x="682773" y="4401418"/>
            <a:ext cx="7920880" cy="720080"/>
          </a:xfrm>
        </p:spPr>
        <p:txBody>
          <a:bodyPr>
            <a:noAutofit/>
          </a:bodyPr>
          <a:lstStyle/>
          <a:p>
            <a:pPr algn="r"/>
            <a:endParaRPr lang="ru-RU" sz="1600" b="1" dirty="0" smtClean="0"/>
          </a:p>
          <a:p>
            <a:pPr algn="r" eaLnBrk="1" hangingPunct="1"/>
            <a:r>
              <a:rPr lang="en-US" sz="1600" dirty="0" smtClean="0">
                <a:solidFill>
                  <a:schemeClr val="tx1"/>
                </a:solidFill>
              </a:rPr>
              <a:t/>
            </a:r>
            <a:br>
              <a:rPr lang="en-US" sz="1600" dirty="0" smtClean="0">
                <a:solidFill>
                  <a:schemeClr val="tx1"/>
                </a:solidFill>
              </a:rPr>
            </a:br>
            <a:r>
              <a:rPr lang="en-US" sz="1600" dirty="0" smtClean="0">
                <a:solidFill>
                  <a:schemeClr val="tx1"/>
                </a:solidFill>
              </a:rPr>
              <a:t/>
            </a:r>
            <a:br>
              <a:rPr lang="en-US" sz="1600" dirty="0" smtClean="0">
                <a:solidFill>
                  <a:schemeClr val="tx1"/>
                </a:solidFill>
              </a:rPr>
            </a:br>
            <a:r>
              <a:rPr lang="ru-RU" sz="1600" dirty="0" smtClean="0">
                <a:solidFill>
                  <a:schemeClr val="tx1"/>
                </a:solidFill>
              </a:rPr>
              <a:t> </a:t>
            </a:r>
            <a:endParaRPr lang="ru-RU" sz="1600" b="1" dirty="0" smtClean="0">
              <a:solidFill>
                <a:schemeClr val="tx1"/>
              </a:solidFill>
            </a:endParaRPr>
          </a:p>
        </p:txBody>
      </p:sp>
      <p:sp>
        <p:nvSpPr>
          <p:cNvPr id="13" name="Заголовок 1"/>
          <p:cNvSpPr txBox="1">
            <a:spLocks/>
          </p:cNvSpPr>
          <p:nvPr/>
        </p:nvSpPr>
        <p:spPr>
          <a:xfrm>
            <a:off x="2267744" y="116632"/>
            <a:ext cx="6552728" cy="562074"/>
          </a:xfrm>
          <a:prstGeom prst="rect">
            <a:avLst/>
          </a:prstGeom>
        </p:spPr>
        <p:txBody>
          <a:bodyPr vert="horz" lIns="91440" tIns="45720" rIns="91440" bIns="45720" rtlCol="0" anchor="ctr">
            <a:normAutofit fontScale="90000" lnSpcReduction="2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ru-RU" sz="2000" b="1" dirty="0">
                <a:solidFill>
                  <a:schemeClr val="accent2"/>
                </a:solidFill>
                <a:ea typeface="+mj-ea"/>
                <a:cs typeface="+mj-cs"/>
              </a:rPr>
              <a:t>ФЗ 416 - Целевые показатели деятельности организации ВКХ </a:t>
            </a:r>
          </a:p>
        </p:txBody>
      </p:sp>
      <p:grpSp>
        <p:nvGrpSpPr>
          <p:cNvPr id="2" name="Группа 13"/>
          <p:cNvGrpSpPr/>
          <p:nvPr/>
        </p:nvGrpSpPr>
        <p:grpSpPr>
          <a:xfrm>
            <a:off x="458357" y="764704"/>
            <a:ext cx="8353425" cy="5614417"/>
            <a:chOff x="395288" y="1014240"/>
            <a:chExt cx="8353425" cy="5614417"/>
          </a:xfrm>
        </p:grpSpPr>
        <p:sp>
          <p:nvSpPr>
            <p:cNvPr id="15" name="Rectangle 3"/>
            <p:cNvSpPr>
              <a:spLocks noChangeArrowheads="1"/>
            </p:cNvSpPr>
            <p:nvPr/>
          </p:nvSpPr>
          <p:spPr bwMode="auto">
            <a:xfrm>
              <a:off x="3196351" y="1014240"/>
              <a:ext cx="2735263" cy="719137"/>
            </a:xfrm>
            <a:prstGeom prst="rect">
              <a:avLst/>
            </a:prstGeom>
            <a:solidFill>
              <a:schemeClr val="accent2">
                <a:lumMod val="60000"/>
                <a:lumOff val="40000"/>
              </a:schemeClr>
            </a:solidFill>
            <a:ln>
              <a:solidFill>
                <a:schemeClr val="tx1"/>
              </a:solidFill>
              <a:headEnd/>
              <a:tailEnd/>
            </a:ln>
          </p:spPr>
          <p:style>
            <a:lnRef idx="2">
              <a:schemeClr val="accent1"/>
            </a:lnRef>
            <a:fillRef idx="1">
              <a:schemeClr val="lt1"/>
            </a:fillRef>
            <a:effectRef idx="0">
              <a:schemeClr val="accent1"/>
            </a:effectRef>
            <a:fontRef idx="minor">
              <a:schemeClr val="dk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ru-RU" sz="2400" dirty="0" smtClean="0"/>
                <a:t>Предприятие ВКХ</a:t>
              </a:r>
              <a:endParaRPr lang="ru-RU" sz="2400" dirty="0"/>
            </a:p>
          </p:txBody>
        </p:sp>
        <p:sp>
          <p:nvSpPr>
            <p:cNvPr id="16" name="Rectangle 4"/>
            <p:cNvSpPr>
              <a:spLocks noChangeArrowheads="1"/>
            </p:cNvSpPr>
            <p:nvPr/>
          </p:nvSpPr>
          <p:spPr bwMode="auto">
            <a:xfrm>
              <a:off x="1993732" y="1878336"/>
              <a:ext cx="5545137" cy="719138"/>
            </a:xfrm>
            <a:prstGeom prst="rect">
              <a:avLst/>
            </a:prstGeom>
            <a:solidFill>
              <a:schemeClr val="accent2">
                <a:lumMod val="20000"/>
                <a:lumOff val="80000"/>
              </a:schemeClr>
            </a:solidFill>
            <a:ln>
              <a:solidFill>
                <a:schemeClr val="tx1"/>
              </a:solidFill>
              <a:headEnd/>
              <a:tailEnd/>
            </a:ln>
          </p:spPr>
          <p:style>
            <a:lnRef idx="2">
              <a:schemeClr val="accent6"/>
            </a:lnRef>
            <a:fillRef idx="1">
              <a:schemeClr val="lt1"/>
            </a:fillRef>
            <a:effectRef idx="0">
              <a:schemeClr val="accent6"/>
            </a:effectRef>
            <a:fontRef idx="minor">
              <a:schemeClr val="dk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ru-RU" dirty="0"/>
                <a:t>Целевые показатели</a:t>
              </a:r>
            </a:p>
          </p:txBody>
        </p:sp>
        <p:sp>
          <p:nvSpPr>
            <p:cNvPr id="17" name="Rectangle 5"/>
            <p:cNvSpPr>
              <a:spLocks noChangeArrowheads="1"/>
            </p:cNvSpPr>
            <p:nvPr/>
          </p:nvSpPr>
          <p:spPr bwMode="auto">
            <a:xfrm>
              <a:off x="548491" y="3284538"/>
              <a:ext cx="3024336" cy="719137"/>
            </a:xfrm>
            <a:prstGeom prst="rect">
              <a:avLst/>
            </a:prstGeom>
            <a:gradFill flip="none" rotWithShape="1">
              <a:gsLst>
                <a:gs pos="0">
                  <a:srgbClr val="FFFFFF"/>
                </a:gs>
                <a:gs pos="7001">
                  <a:srgbClr val="E6E6E6"/>
                </a:gs>
                <a:gs pos="32001">
                  <a:srgbClr val="7D8496"/>
                </a:gs>
                <a:gs pos="47000">
                  <a:srgbClr val="E6E6E6"/>
                </a:gs>
                <a:gs pos="85001">
                  <a:srgbClr val="7D8496"/>
                </a:gs>
                <a:gs pos="100000">
                  <a:srgbClr val="E6E6E6"/>
                </a:gs>
              </a:gsLst>
              <a:lin ang="0" scaled="0"/>
              <a:tileRect/>
            </a:gradFill>
            <a:ln>
              <a:solidFill>
                <a:schemeClr val="tx1"/>
              </a:solidFill>
              <a:headEnd/>
              <a:tailEnd/>
            </a:ln>
          </p:spPr>
          <p:style>
            <a:lnRef idx="0">
              <a:schemeClr val="accent2"/>
            </a:lnRef>
            <a:fillRef idx="3">
              <a:schemeClr val="accent2"/>
            </a:fillRef>
            <a:effectRef idx="3">
              <a:schemeClr val="accent2"/>
            </a:effectRef>
            <a:fontRef idx="minor">
              <a:schemeClr val="lt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ru-RU" b="1" dirty="0">
                  <a:solidFill>
                    <a:schemeClr val="accent2">
                      <a:lumMod val="50000"/>
                    </a:schemeClr>
                  </a:solidFill>
                  <a:latin typeface="+mn-lt"/>
                </a:rPr>
                <a:t>Качество питьевой воды</a:t>
              </a:r>
            </a:p>
          </p:txBody>
        </p:sp>
        <p:sp>
          <p:nvSpPr>
            <p:cNvPr id="18" name="Rectangle 6"/>
            <p:cNvSpPr>
              <a:spLocks noChangeArrowheads="1"/>
            </p:cNvSpPr>
            <p:nvPr/>
          </p:nvSpPr>
          <p:spPr bwMode="auto">
            <a:xfrm>
              <a:off x="1187051" y="4470624"/>
              <a:ext cx="3159538" cy="721841"/>
            </a:xfrm>
            <a:prstGeom prst="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0" scaled="1"/>
              <a:tileRect/>
            </a:gradFill>
            <a:ln>
              <a:solidFill>
                <a:schemeClr val="tx1"/>
              </a:solidFill>
              <a:headEnd/>
              <a:tailEnd/>
            </a:ln>
          </p:spPr>
          <p:style>
            <a:lnRef idx="0">
              <a:schemeClr val="accent6"/>
            </a:lnRef>
            <a:fillRef idx="3">
              <a:schemeClr val="accent6"/>
            </a:fillRef>
            <a:effectRef idx="3">
              <a:schemeClr val="accent6"/>
            </a:effectRef>
            <a:fontRef idx="minor">
              <a:schemeClr val="lt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ru-RU" dirty="0">
                  <a:solidFill>
                    <a:srgbClr val="FFFFFF"/>
                  </a:solidFill>
                  <a:latin typeface="+mn-lt"/>
                </a:rPr>
                <a:t>Очистка </a:t>
              </a:r>
            </a:p>
            <a:p>
              <a:pPr algn="ctr"/>
              <a:r>
                <a:rPr lang="ru-RU" dirty="0">
                  <a:solidFill>
                    <a:srgbClr val="FFFFFF"/>
                  </a:solidFill>
                  <a:latin typeface="+mn-lt"/>
                </a:rPr>
                <a:t>сточных вод</a:t>
              </a:r>
            </a:p>
          </p:txBody>
        </p:sp>
        <p:sp>
          <p:nvSpPr>
            <p:cNvPr id="19" name="Rectangle 7"/>
            <p:cNvSpPr>
              <a:spLocks noChangeArrowheads="1"/>
            </p:cNvSpPr>
            <p:nvPr/>
          </p:nvSpPr>
          <p:spPr bwMode="auto">
            <a:xfrm>
              <a:off x="5651575" y="3284538"/>
              <a:ext cx="2520950" cy="719137"/>
            </a:xfrm>
            <a:prstGeom prst="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0800000" scaled="1"/>
              <a:tileRect/>
            </a:gradFill>
            <a:ln>
              <a:solidFill>
                <a:schemeClr val="tx1"/>
              </a:solidFill>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ru-RU" dirty="0">
                  <a:solidFill>
                    <a:srgbClr val="FFFFFF"/>
                  </a:solidFill>
                  <a:latin typeface="+mn-lt"/>
                  <a:cs typeface="Arial" charset="0"/>
                </a:rPr>
                <a:t>Надежность и </a:t>
              </a:r>
            </a:p>
            <a:p>
              <a:pPr algn="ctr"/>
              <a:r>
                <a:rPr lang="ru-RU" dirty="0">
                  <a:solidFill>
                    <a:srgbClr val="FFFFFF"/>
                  </a:solidFill>
                  <a:latin typeface="+mn-lt"/>
                  <a:cs typeface="Arial" charset="0"/>
                </a:rPr>
                <a:t>бесперебойность </a:t>
              </a:r>
            </a:p>
          </p:txBody>
        </p:sp>
        <p:sp>
          <p:nvSpPr>
            <p:cNvPr id="20" name="Rectangle 8"/>
            <p:cNvSpPr>
              <a:spLocks noChangeArrowheads="1"/>
            </p:cNvSpPr>
            <p:nvPr/>
          </p:nvSpPr>
          <p:spPr bwMode="auto">
            <a:xfrm>
              <a:off x="4766301" y="4470624"/>
              <a:ext cx="3982412" cy="719138"/>
            </a:xfrm>
            <a:prstGeom prst="rect">
              <a:avLst/>
            </a:prstGeom>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0800000" scaled="1"/>
              <a:tileRect/>
            </a:gradFill>
            <a:ln>
              <a:solidFill>
                <a:schemeClr val="tx1"/>
              </a:solidFill>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ru-RU" dirty="0">
                  <a:solidFill>
                    <a:srgbClr val="FFFFFF"/>
                  </a:solidFill>
                  <a:cs typeface="Arial" charset="0"/>
                </a:rPr>
                <a:t>Эффективность использования</a:t>
              </a:r>
            </a:p>
            <a:p>
              <a:pPr algn="ctr"/>
              <a:r>
                <a:rPr lang="ru-RU" dirty="0">
                  <a:solidFill>
                    <a:srgbClr val="FFFFFF"/>
                  </a:solidFill>
                  <a:cs typeface="Arial" charset="0"/>
                </a:rPr>
                <a:t> ресурсов (в т.ч. сокращение потерь)</a:t>
              </a:r>
            </a:p>
          </p:txBody>
        </p:sp>
        <p:sp>
          <p:nvSpPr>
            <p:cNvPr id="22" name="AutoShape 10"/>
            <p:cNvSpPr>
              <a:spLocks noChangeArrowheads="1"/>
            </p:cNvSpPr>
            <p:nvPr/>
          </p:nvSpPr>
          <p:spPr bwMode="auto">
            <a:xfrm>
              <a:off x="1619797" y="2670424"/>
              <a:ext cx="1081088" cy="506957"/>
            </a:xfrm>
            <a:prstGeom prst="downArrow">
              <a:avLst>
                <a:gd name="adj1" fmla="val 50000"/>
                <a:gd name="adj2" fmla="val 25000"/>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25" name="AutoShape 13"/>
            <p:cNvSpPr>
              <a:spLocks noChangeArrowheads="1"/>
            </p:cNvSpPr>
            <p:nvPr/>
          </p:nvSpPr>
          <p:spPr bwMode="auto">
            <a:xfrm>
              <a:off x="4004875" y="2997200"/>
              <a:ext cx="351226" cy="1368425"/>
            </a:xfrm>
            <a:prstGeom prst="downArrow">
              <a:avLst>
                <a:gd name="adj1" fmla="val 50000"/>
                <a:gd name="adj2" fmla="val 158456"/>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26" name="AutoShape 14"/>
            <p:cNvSpPr>
              <a:spLocks noChangeArrowheads="1"/>
            </p:cNvSpPr>
            <p:nvPr/>
          </p:nvSpPr>
          <p:spPr bwMode="auto">
            <a:xfrm>
              <a:off x="5148313" y="2997200"/>
              <a:ext cx="368730" cy="1368425"/>
            </a:xfrm>
            <a:prstGeom prst="downArrow">
              <a:avLst>
                <a:gd name="adj1" fmla="val 50000"/>
                <a:gd name="adj2" fmla="val 158456"/>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27" name="Прямоугольник 26"/>
            <p:cNvSpPr/>
            <p:nvPr/>
          </p:nvSpPr>
          <p:spPr>
            <a:xfrm>
              <a:off x="395288" y="5550744"/>
              <a:ext cx="8353425" cy="1077913"/>
            </a:xfrm>
            <a:prstGeom prst="rect">
              <a:avLst/>
            </a:prstGeom>
            <a:ln>
              <a:solidFill>
                <a:schemeClr val="tx1"/>
              </a:solidFill>
            </a:ln>
          </p:spPr>
          <p:style>
            <a:lnRef idx="1">
              <a:schemeClr val="accent6"/>
            </a:lnRef>
            <a:fillRef idx="2">
              <a:schemeClr val="accent6"/>
            </a:fillRef>
            <a:effectRef idx="1">
              <a:schemeClr val="accent6"/>
            </a:effectRef>
            <a:fontRef idx="minor">
              <a:schemeClr val="dk1"/>
            </a:fontRef>
          </p:style>
          <p:txBody>
            <a:bodyPr>
              <a:spAutoFit/>
            </a:bodyPr>
            <a:lstStyle>
              <a:defPPr>
                <a:defRPr lang="ru-RU"/>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eaLnBrk="0" hangingPunct="0">
                <a:defRPr/>
              </a:pPr>
              <a:r>
                <a:rPr lang="ru-RU" sz="1600" b="1" dirty="0"/>
                <a:t>Целевые показатели деятельности устанавливаются органом государственной власти субъекта РФ на период действия инвестиционной программы с учетом сравнения их с лучшими аналогами фактических показателей деятельности</a:t>
              </a:r>
              <a:r>
                <a:rPr lang="ru-RU" sz="1600" b="1" dirty="0">
                  <a:solidFill>
                    <a:srgbClr val="000000"/>
                  </a:solidFill>
                  <a:latin typeface="Verdana" pitchFamily="34" charset="0"/>
                  <a:ea typeface="Verdana" pitchFamily="34" charset="0"/>
                  <a:cs typeface="Verdana" pitchFamily="34" charset="0"/>
                </a:rPr>
                <a:t> </a:t>
              </a:r>
              <a:r>
                <a:rPr lang="ru-RU" sz="1600" b="1" dirty="0"/>
                <a:t>за истекший период регулирования и результатов технического обследования.</a:t>
              </a:r>
              <a:endParaRPr lang="ru-RU" sz="1600" b="1" dirty="0">
                <a:solidFill>
                  <a:schemeClr val="tx1"/>
                </a:solidFill>
                <a:latin typeface="Verdana" pitchFamily="34" charset="0"/>
                <a:ea typeface="Verdana" pitchFamily="34" charset="0"/>
                <a:cs typeface="Verdana" pitchFamily="34" charset="0"/>
              </a:endParaRPr>
            </a:p>
          </p:txBody>
        </p:sp>
      </p:grpSp>
      <p:sp>
        <p:nvSpPr>
          <p:cNvPr id="24" name="AutoShape 10"/>
          <p:cNvSpPr>
            <a:spLocks noChangeArrowheads="1"/>
          </p:cNvSpPr>
          <p:nvPr/>
        </p:nvSpPr>
        <p:spPr bwMode="auto">
          <a:xfrm>
            <a:off x="6917633" y="2449736"/>
            <a:ext cx="1081088" cy="506957"/>
          </a:xfrm>
          <a:prstGeom prst="downArrow">
            <a:avLst>
              <a:gd name="adj1" fmla="val 50000"/>
              <a:gd name="adj2" fmla="val 25000"/>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pic>
        <p:nvPicPr>
          <p:cNvPr id="23"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28" name="Дата 9"/>
          <p:cNvSpPr>
            <a:spLocks noGrp="1"/>
          </p:cNvSpPr>
          <p:nvPr>
            <p:ph type="dt" sz="quarter" idx="10"/>
          </p:nvPr>
        </p:nvSpPr>
        <p:spPr>
          <a:xfrm>
            <a:off x="457200" y="6356350"/>
            <a:ext cx="2133600" cy="365125"/>
          </a:xfrm>
        </p:spPr>
        <p:txBody>
          <a:bodyPr/>
          <a:lstStyle/>
          <a:p>
            <a:pPr>
              <a:defRPr/>
            </a:pPr>
            <a:fld id="{28D5CF50-9330-4906-AF72-9C323EAC5A34}" type="datetime1">
              <a:rPr lang="ru-RU"/>
              <a:pPr>
                <a:defRPr/>
              </a:pPr>
              <a:t>10.03.2016</a:t>
            </a:fld>
            <a:endParaRPr lang="ru-RU" dirty="0"/>
          </a:p>
        </p:txBody>
      </p:sp>
    </p:spTree>
    <p:extLst>
      <p:ext uri="{BB962C8B-B14F-4D97-AF65-F5344CB8AC3E}">
        <p14:creationId xmlns:p14="http://schemas.microsoft.com/office/powerpoint/2010/main" val="22965491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P:\6 РАВВ\logo.jpg"/>
          <p:cNvPicPr>
            <a:picLocks noChangeAspect="1" noChangeArrowheads="1"/>
          </p:cNvPicPr>
          <p:nvPr/>
        </p:nvPicPr>
        <p:blipFill>
          <a:blip r:embed="rId2" cstate="print"/>
          <a:srcRect/>
          <a:stretch>
            <a:fillRect/>
          </a:stretch>
        </p:blipFill>
        <p:spPr bwMode="auto">
          <a:xfrm>
            <a:off x="0" y="0"/>
            <a:ext cx="2303463" cy="1058863"/>
          </a:xfrm>
          <a:prstGeom prst="rect">
            <a:avLst/>
          </a:prstGeom>
          <a:noFill/>
          <a:ln w="9525">
            <a:noFill/>
            <a:miter lim="800000"/>
            <a:headEnd/>
            <a:tailEnd/>
          </a:ln>
        </p:spPr>
      </p:pic>
      <p:pic>
        <p:nvPicPr>
          <p:cNvPr id="5"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6" name="Подзаголовок 2"/>
          <p:cNvSpPr txBox="1">
            <a:spLocks/>
          </p:cNvSpPr>
          <p:nvPr/>
        </p:nvSpPr>
        <p:spPr bwMode="auto">
          <a:xfrm>
            <a:off x="683568" y="5085183"/>
            <a:ext cx="7920880" cy="7200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342900" marR="0" lvl="0" indent="-342900" algn="r" defTabSz="914400" rtl="0" eaLnBrk="0" fontAlgn="base" latinLnBrk="0" hangingPunct="0">
              <a:lnSpc>
                <a:spcPct val="100000"/>
              </a:lnSpc>
              <a:spcBef>
                <a:spcPct val="20000"/>
              </a:spcBef>
              <a:spcAft>
                <a:spcPct val="0"/>
              </a:spcAft>
              <a:buClrTx/>
              <a:buSzTx/>
              <a:buFontTx/>
              <a:buChar char="•"/>
              <a:tabLst/>
              <a:defRPr/>
            </a:pPr>
            <a:endParaRPr kumimoji="0" lang="ru-RU" sz="1600" b="1" i="0" u="none" strike="noStrike" kern="0" cap="none" spc="0" normalizeH="0" baseline="0" noProof="0" smtClean="0">
              <a:ln>
                <a:noFill/>
              </a:ln>
              <a:solidFill>
                <a:schemeClr val="tx1"/>
              </a:solidFill>
              <a:effectLst/>
              <a:uLnTx/>
              <a:uFillTx/>
              <a:latin typeface="Arial" charset="0"/>
              <a:ea typeface="+mn-ea"/>
              <a:cs typeface="+mn-cs"/>
            </a:endParaRPr>
          </a:p>
          <a:p>
            <a:pPr marL="342900" marR="0" lvl="0" indent="-342900" algn="r"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0" cap="none" spc="0" normalizeH="0" baseline="0" noProof="0" smtClean="0">
                <a:ln>
                  <a:noFill/>
                </a:ln>
                <a:solidFill>
                  <a:schemeClr val="tx1"/>
                </a:solidFill>
                <a:effectLst/>
                <a:uLnTx/>
                <a:uFillTx/>
                <a:latin typeface="Arial" charset="0"/>
                <a:ea typeface="+mn-ea"/>
                <a:cs typeface="+mn-cs"/>
              </a:rPr>
              <a:t/>
            </a:r>
            <a:br>
              <a:rPr kumimoji="0" lang="en-US" sz="1600" b="0" i="0" u="none" strike="noStrike" kern="0" cap="none" spc="0" normalizeH="0" baseline="0" noProof="0" smtClean="0">
                <a:ln>
                  <a:noFill/>
                </a:ln>
                <a:solidFill>
                  <a:schemeClr val="tx1"/>
                </a:solidFill>
                <a:effectLst/>
                <a:uLnTx/>
                <a:uFillTx/>
                <a:latin typeface="Arial" charset="0"/>
                <a:ea typeface="+mn-ea"/>
                <a:cs typeface="+mn-cs"/>
              </a:rPr>
            </a:br>
            <a:r>
              <a:rPr kumimoji="0" lang="en-US" sz="1600" b="0" i="0" u="none" strike="noStrike" kern="0" cap="none" spc="0" normalizeH="0" baseline="0" noProof="0" smtClean="0">
                <a:ln>
                  <a:noFill/>
                </a:ln>
                <a:solidFill>
                  <a:schemeClr val="tx1"/>
                </a:solidFill>
                <a:effectLst/>
                <a:uLnTx/>
                <a:uFillTx/>
                <a:latin typeface="Arial" charset="0"/>
                <a:ea typeface="+mn-ea"/>
                <a:cs typeface="+mn-cs"/>
              </a:rPr>
              <a:t/>
            </a:r>
            <a:br>
              <a:rPr kumimoji="0" lang="en-US" sz="1600" b="0" i="0" u="none" strike="noStrike" kern="0" cap="none" spc="0" normalizeH="0" baseline="0" noProof="0" smtClean="0">
                <a:ln>
                  <a:noFill/>
                </a:ln>
                <a:solidFill>
                  <a:schemeClr val="tx1"/>
                </a:solidFill>
                <a:effectLst/>
                <a:uLnTx/>
                <a:uFillTx/>
                <a:latin typeface="Arial" charset="0"/>
                <a:ea typeface="+mn-ea"/>
                <a:cs typeface="+mn-cs"/>
              </a:rPr>
            </a:br>
            <a:r>
              <a:rPr kumimoji="0" lang="ru-RU" sz="1600" b="0" i="0" u="none" strike="noStrike" kern="0" cap="none" spc="0" normalizeH="0" baseline="0" noProof="0" smtClean="0">
                <a:ln>
                  <a:noFill/>
                </a:ln>
                <a:solidFill>
                  <a:schemeClr val="tx1"/>
                </a:solidFill>
                <a:effectLst/>
                <a:uLnTx/>
                <a:uFillTx/>
                <a:latin typeface="Arial" charset="0"/>
                <a:ea typeface="+mn-ea"/>
                <a:cs typeface="+mn-cs"/>
              </a:rPr>
              <a:t> </a:t>
            </a:r>
            <a:endParaRPr kumimoji="0" lang="ru-RU" sz="1600" b="1" i="0" u="none" strike="noStrike" kern="0" cap="none" spc="0" normalizeH="0" baseline="0" noProof="0" dirty="0" smtClean="0">
              <a:ln>
                <a:noFill/>
              </a:ln>
              <a:solidFill>
                <a:schemeClr val="tx1"/>
              </a:solidFill>
              <a:effectLst/>
              <a:uLnTx/>
              <a:uFillTx/>
              <a:latin typeface="Arial" charset="0"/>
              <a:ea typeface="+mn-ea"/>
              <a:cs typeface="+mn-cs"/>
            </a:endParaRPr>
          </a:p>
        </p:txBody>
      </p:sp>
      <p:sp>
        <p:nvSpPr>
          <p:cNvPr id="7" name="Заголовок 1"/>
          <p:cNvSpPr txBox="1">
            <a:spLocks/>
          </p:cNvSpPr>
          <p:nvPr/>
        </p:nvSpPr>
        <p:spPr>
          <a:xfrm>
            <a:off x="2627784" y="0"/>
            <a:ext cx="6156310" cy="562074"/>
          </a:xfrm>
          <a:prstGeom prst="rect">
            <a:avLst/>
          </a:prstGeom>
        </p:spPr>
        <p:txBody>
          <a:bodyPr vert="horz" lIns="91440" tIns="45720" rIns="91440" bIns="45720" rtlCol="0" anchor="ctr">
            <a:normAutofit fontScale="90000" lnSpcReduction="20000"/>
          </a:bodyPr>
          <a:lstStyle/>
          <a:p>
            <a:pPr marL="0" marR="0" lvl="0" indent="0" algn="r" defTabSz="914400" rtl="0" eaLnBrk="1" fontAlgn="auto" latinLnBrk="0" hangingPunct="1">
              <a:lnSpc>
                <a:spcPct val="100000"/>
              </a:lnSpc>
              <a:spcBef>
                <a:spcPct val="0"/>
              </a:spcBef>
              <a:spcAft>
                <a:spcPts val="0"/>
              </a:spcAft>
              <a:buClrTx/>
              <a:buSzTx/>
              <a:buFontTx/>
              <a:buNone/>
              <a:tabLst/>
              <a:defRPr/>
            </a:pPr>
            <a:r>
              <a:rPr lang="ru-RU" sz="2000" b="1" dirty="0">
                <a:solidFill>
                  <a:schemeClr val="accent2"/>
                </a:solidFill>
                <a:ea typeface="+mj-ea"/>
                <a:cs typeface="+mj-cs"/>
              </a:rPr>
              <a:t>ФЗ 416 - Целевые показатели деятельности организации ВКХ </a:t>
            </a:r>
          </a:p>
        </p:txBody>
      </p:sp>
      <p:grpSp>
        <p:nvGrpSpPr>
          <p:cNvPr id="2" name="Группа 38"/>
          <p:cNvGrpSpPr/>
          <p:nvPr/>
        </p:nvGrpSpPr>
        <p:grpSpPr>
          <a:xfrm>
            <a:off x="251521" y="2356959"/>
            <a:ext cx="8604830" cy="4123097"/>
            <a:chOff x="287650" y="2780928"/>
            <a:chExt cx="8604830" cy="3509087"/>
          </a:xfrm>
        </p:grpSpPr>
        <p:sp>
          <p:nvSpPr>
            <p:cNvPr id="9" name="Rectangle 5"/>
            <p:cNvSpPr>
              <a:spLocks noChangeArrowheads="1"/>
            </p:cNvSpPr>
            <p:nvPr/>
          </p:nvSpPr>
          <p:spPr bwMode="auto">
            <a:xfrm>
              <a:off x="290952" y="2780928"/>
              <a:ext cx="3600400" cy="1150938"/>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a:ln>
              <a:headEnd/>
              <a:tailEnd/>
            </a:ln>
          </p:spPr>
          <p:style>
            <a:lnRef idx="2">
              <a:schemeClr val="dk1"/>
            </a:lnRef>
            <a:fillRef idx="1">
              <a:schemeClr val="lt1"/>
            </a:fillRef>
            <a:effectRef idx="0">
              <a:schemeClr val="dk1"/>
            </a:effectRef>
            <a:fontRef idx="minor">
              <a:schemeClr val="dk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endParaRPr lang="ru-RU" sz="1600" dirty="0"/>
            </a:p>
            <a:p>
              <a:pPr algn="ctr"/>
              <a:endParaRPr lang="ru-RU" sz="1600" b="1" i="1" dirty="0">
                <a:solidFill>
                  <a:srgbClr val="C00000"/>
                </a:solidFill>
              </a:endParaRPr>
            </a:p>
            <a:p>
              <a:pPr algn="ctr"/>
              <a:r>
                <a:rPr lang="ru-RU" sz="1300" b="1" i="1" dirty="0" smtClean="0">
                  <a:solidFill>
                    <a:srgbClr val="C00000"/>
                  </a:solidFill>
                </a:rPr>
                <a:t>Качество </a:t>
              </a:r>
              <a:r>
                <a:rPr lang="ru-RU" sz="1300" b="1" i="1" dirty="0">
                  <a:solidFill>
                    <a:srgbClr val="C00000"/>
                  </a:solidFill>
                </a:rPr>
                <a:t>питьевой </a:t>
              </a:r>
              <a:r>
                <a:rPr lang="ru-RU" sz="1300" b="1" i="1" dirty="0" smtClean="0">
                  <a:solidFill>
                    <a:srgbClr val="C00000"/>
                  </a:solidFill>
                </a:rPr>
                <a:t>воды</a:t>
              </a:r>
            </a:p>
            <a:p>
              <a:pPr algn="ctr"/>
              <a:endParaRPr lang="ru-RU" sz="1300" b="1" i="1" dirty="0">
                <a:solidFill>
                  <a:srgbClr val="C00000"/>
                </a:solidFill>
              </a:endParaRPr>
            </a:p>
            <a:p>
              <a:pPr algn="ctr"/>
              <a:r>
                <a:rPr lang="ru-RU" sz="1200" b="1" i="1" dirty="0"/>
                <a:t>не соответствует требованиям </a:t>
              </a:r>
            </a:p>
            <a:p>
              <a:pPr algn="ctr"/>
              <a:r>
                <a:rPr lang="ru-RU" sz="1200" dirty="0"/>
                <a:t> после водоподготовки (пробы, </a:t>
              </a:r>
              <a:r>
                <a:rPr lang="en-US" sz="1200" dirty="0"/>
                <a:t>%</a:t>
              </a:r>
              <a:r>
                <a:rPr lang="ru-RU" sz="1200" dirty="0"/>
                <a:t>)</a:t>
              </a:r>
            </a:p>
            <a:p>
              <a:pPr algn="ctr"/>
              <a:r>
                <a:rPr lang="ru-RU" sz="1200" dirty="0"/>
                <a:t> в сетях (пробы, </a:t>
              </a:r>
              <a:r>
                <a:rPr lang="en-US" sz="1200" dirty="0"/>
                <a:t>%</a:t>
              </a:r>
              <a:r>
                <a:rPr lang="ru-RU" sz="1200" dirty="0"/>
                <a:t>)</a:t>
              </a:r>
            </a:p>
            <a:p>
              <a:pPr algn="ctr"/>
              <a:r>
                <a:rPr lang="ru-RU" sz="1200" dirty="0"/>
                <a:t> поданной по договорам (объем, %)</a:t>
              </a:r>
            </a:p>
            <a:p>
              <a:pPr algn="ctr"/>
              <a:endParaRPr lang="ru-RU" sz="1200" dirty="0"/>
            </a:p>
            <a:p>
              <a:pPr algn="ctr"/>
              <a:endParaRPr lang="ru-RU" sz="1600" dirty="0"/>
            </a:p>
          </p:txBody>
        </p:sp>
        <p:sp>
          <p:nvSpPr>
            <p:cNvPr id="10" name="Rectangle 6"/>
            <p:cNvSpPr>
              <a:spLocks noChangeArrowheads="1"/>
            </p:cNvSpPr>
            <p:nvPr/>
          </p:nvSpPr>
          <p:spPr bwMode="auto">
            <a:xfrm>
              <a:off x="287650" y="4005064"/>
              <a:ext cx="4238963" cy="1151061"/>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2700000" scaled="1"/>
              <a:tileRect/>
            </a:gradFill>
            <a:ln>
              <a:solidFill>
                <a:schemeClr val="tx1"/>
              </a:solidFill>
              <a:headEnd/>
              <a:tailEnd/>
            </a:ln>
          </p:spPr>
          <p:style>
            <a:lnRef idx="2">
              <a:schemeClr val="accent2"/>
            </a:lnRef>
            <a:fillRef idx="1">
              <a:schemeClr val="lt1"/>
            </a:fillRef>
            <a:effectRef idx="0">
              <a:schemeClr val="accent2"/>
            </a:effectRef>
            <a:fontRef idx="minor">
              <a:schemeClr val="dk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spcAft>
                  <a:spcPts val="600"/>
                </a:spcAft>
              </a:pPr>
              <a:r>
                <a:rPr lang="ru-RU" sz="1400" b="1" dirty="0">
                  <a:solidFill>
                    <a:schemeClr val="bg1">
                      <a:lumMod val="85000"/>
                    </a:schemeClr>
                  </a:solidFill>
                </a:rPr>
                <a:t>Очистка сточных </a:t>
              </a:r>
              <a:r>
                <a:rPr lang="ru-RU" sz="1400" b="1" dirty="0" smtClean="0">
                  <a:solidFill>
                    <a:schemeClr val="bg1">
                      <a:lumMod val="85000"/>
                    </a:schemeClr>
                  </a:solidFill>
                </a:rPr>
                <a:t>вод</a:t>
              </a:r>
            </a:p>
            <a:p>
              <a:pPr algn="ctr">
                <a:spcAft>
                  <a:spcPts val="600"/>
                </a:spcAft>
              </a:pPr>
              <a:endParaRPr lang="ru-RU" sz="1400" b="1" dirty="0">
                <a:solidFill>
                  <a:schemeClr val="bg1">
                    <a:lumMod val="85000"/>
                  </a:schemeClr>
                </a:solidFill>
              </a:endParaRPr>
            </a:p>
            <a:p>
              <a:pPr algn="ctr"/>
              <a:r>
                <a:rPr lang="ru-RU" sz="1200" b="1" dirty="0">
                  <a:solidFill>
                    <a:schemeClr val="bg1">
                      <a:lumMod val="85000"/>
                    </a:schemeClr>
                  </a:solidFill>
                </a:rPr>
                <a:t>очищенные стоки</a:t>
              </a:r>
              <a:r>
                <a:rPr lang="en-US" sz="1200" b="1" dirty="0">
                  <a:solidFill>
                    <a:schemeClr val="bg1">
                      <a:lumMod val="85000"/>
                    </a:schemeClr>
                  </a:solidFill>
                </a:rPr>
                <a:t> </a:t>
              </a:r>
              <a:r>
                <a:rPr lang="ru-RU" sz="1200" b="1" dirty="0">
                  <a:solidFill>
                    <a:schemeClr val="bg1">
                      <a:lumMod val="85000"/>
                    </a:schemeClr>
                  </a:solidFill>
                </a:rPr>
                <a:t>(</a:t>
              </a:r>
              <a:r>
                <a:rPr lang="en-US" sz="1200" b="1" dirty="0">
                  <a:solidFill>
                    <a:schemeClr val="bg1">
                      <a:lumMod val="85000"/>
                    </a:schemeClr>
                  </a:solidFill>
                </a:rPr>
                <a:t>% </a:t>
              </a:r>
              <a:r>
                <a:rPr lang="ru-RU" sz="1200" b="1" dirty="0">
                  <a:solidFill>
                    <a:schemeClr val="bg1">
                      <a:lumMod val="85000"/>
                    </a:schemeClr>
                  </a:solidFill>
                </a:rPr>
                <a:t>к общему объему</a:t>
              </a:r>
              <a:r>
                <a:rPr lang="en-US" sz="1200" b="1" dirty="0" smtClean="0">
                  <a:solidFill>
                    <a:schemeClr val="bg1">
                      <a:lumMod val="85000"/>
                    </a:schemeClr>
                  </a:solidFill>
                </a:rPr>
                <a:t>)</a:t>
              </a:r>
              <a:endParaRPr lang="ru-RU" sz="1200" b="1" dirty="0" smtClean="0">
                <a:solidFill>
                  <a:schemeClr val="bg1">
                    <a:lumMod val="85000"/>
                  </a:schemeClr>
                </a:solidFill>
              </a:endParaRPr>
            </a:p>
            <a:p>
              <a:pPr algn="ctr"/>
              <a:r>
                <a:rPr lang="ru-RU" sz="1200" b="1" dirty="0" smtClean="0">
                  <a:solidFill>
                    <a:schemeClr val="bg1">
                      <a:lumMod val="85000"/>
                    </a:schemeClr>
                  </a:solidFill>
                </a:rPr>
                <a:t>сброс, в пределах НДС и лимитов (%)</a:t>
              </a:r>
              <a:endParaRPr lang="ru-RU" sz="1300" b="1" dirty="0">
                <a:solidFill>
                  <a:schemeClr val="bg1">
                    <a:lumMod val="85000"/>
                  </a:schemeClr>
                </a:solidFill>
              </a:endParaRPr>
            </a:p>
          </p:txBody>
        </p:sp>
        <p:sp>
          <p:nvSpPr>
            <p:cNvPr id="11" name="Rectangle 7"/>
            <p:cNvSpPr>
              <a:spLocks noChangeArrowheads="1"/>
            </p:cNvSpPr>
            <p:nvPr/>
          </p:nvSpPr>
          <p:spPr bwMode="auto">
            <a:xfrm>
              <a:off x="5724128" y="2781548"/>
              <a:ext cx="3168352" cy="1079500"/>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path path="circle">
                <a:fillToRect l="100000" b="100000"/>
              </a:path>
              <a:tileRect t="-100000" r="-100000"/>
            </a:gradFill>
            <a:ln>
              <a:solidFill>
                <a:schemeClr val="accent6"/>
              </a:solidFill>
              <a:headEnd/>
              <a:tailEnd/>
            </a:ln>
          </p:spPr>
          <p:style>
            <a:lnRef idx="2">
              <a:schemeClr val="accent3"/>
            </a:lnRef>
            <a:fillRef idx="1">
              <a:schemeClr val="lt1"/>
            </a:fillRef>
            <a:effectRef idx="0">
              <a:schemeClr val="accent3"/>
            </a:effectRef>
            <a:fontRef idx="minor">
              <a:schemeClr val="dk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endParaRPr lang="ru-RU" sz="1300" b="1" i="1" dirty="0" smtClean="0">
                <a:solidFill>
                  <a:srgbClr val="C00000"/>
                </a:solidFill>
              </a:endParaRPr>
            </a:p>
            <a:p>
              <a:pPr algn="ctr"/>
              <a:r>
                <a:rPr lang="ru-RU" sz="1300" b="1" i="1" dirty="0" smtClean="0">
                  <a:solidFill>
                    <a:schemeClr val="bg1">
                      <a:lumMod val="85000"/>
                    </a:schemeClr>
                  </a:solidFill>
                </a:rPr>
                <a:t>Надежность </a:t>
              </a:r>
              <a:r>
                <a:rPr lang="ru-RU" sz="1300" b="1" i="1" dirty="0">
                  <a:solidFill>
                    <a:schemeClr val="bg1">
                      <a:lumMod val="85000"/>
                    </a:schemeClr>
                  </a:solidFill>
                </a:rPr>
                <a:t>и бесперебойность</a:t>
              </a:r>
            </a:p>
            <a:p>
              <a:pPr algn="ctr"/>
              <a:endParaRPr lang="ru-RU" sz="1200" dirty="0">
                <a:solidFill>
                  <a:schemeClr val="bg1">
                    <a:lumMod val="85000"/>
                  </a:schemeClr>
                </a:solidFill>
              </a:endParaRPr>
            </a:p>
            <a:p>
              <a:pPr algn="ctr"/>
              <a:r>
                <a:rPr lang="ru-RU" sz="1200" dirty="0">
                  <a:solidFill>
                    <a:schemeClr val="bg1">
                      <a:lumMod val="85000"/>
                    </a:schemeClr>
                  </a:solidFill>
                </a:rPr>
                <a:t> </a:t>
              </a:r>
              <a:r>
                <a:rPr lang="ru-RU" sz="1200" b="1" dirty="0">
                  <a:solidFill>
                    <a:schemeClr val="bg1">
                      <a:lumMod val="85000"/>
                    </a:schemeClr>
                  </a:solidFill>
                </a:rPr>
                <a:t>аварийность (ед.</a:t>
              </a:r>
              <a:r>
                <a:rPr lang="en-US" sz="1200" b="1" dirty="0">
                  <a:solidFill>
                    <a:schemeClr val="bg1">
                      <a:lumMod val="85000"/>
                    </a:schemeClr>
                  </a:solidFill>
                </a:rPr>
                <a:t>/</a:t>
              </a:r>
              <a:r>
                <a:rPr lang="ru-RU" sz="1200" b="1" dirty="0">
                  <a:solidFill>
                    <a:schemeClr val="bg1">
                      <a:lumMod val="85000"/>
                    </a:schemeClr>
                  </a:solidFill>
                </a:rPr>
                <a:t>км)</a:t>
              </a:r>
            </a:p>
            <a:p>
              <a:pPr algn="ctr"/>
              <a:r>
                <a:rPr lang="ru-RU" sz="1200" b="1" dirty="0">
                  <a:solidFill>
                    <a:schemeClr val="bg1">
                      <a:lumMod val="85000"/>
                    </a:schemeClr>
                  </a:solidFill>
                </a:rPr>
                <a:t> продолжительность</a:t>
              </a:r>
            </a:p>
            <a:p>
              <a:pPr algn="ctr"/>
              <a:r>
                <a:rPr lang="ru-RU" sz="1200" b="1" dirty="0">
                  <a:solidFill>
                    <a:schemeClr val="bg1">
                      <a:lumMod val="85000"/>
                    </a:schemeClr>
                  </a:solidFill>
                </a:rPr>
                <a:t>      перерывов (недопоставка, м³) </a:t>
              </a:r>
            </a:p>
            <a:p>
              <a:pPr algn="ctr"/>
              <a:r>
                <a:rPr lang="ru-RU" sz="1200" dirty="0"/>
                <a:t> </a:t>
              </a:r>
            </a:p>
            <a:p>
              <a:pPr algn="ctr"/>
              <a:endParaRPr lang="ru-RU" sz="1300" dirty="0">
                <a:solidFill>
                  <a:srgbClr val="FF0000"/>
                </a:solidFill>
              </a:endParaRPr>
            </a:p>
          </p:txBody>
        </p:sp>
        <p:sp>
          <p:nvSpPr>
            <p:cNvPr id="12" name="Rectangle 8"/>
            <p:cNvSpPr>
              <a:spLocks noChangeArrowheads="1"/>
            </p:cNvSpPr>
            <p:nvPr/>
          </p:nvSpPr>
          <p:spPr bwMode="auto">
            <a:xfrm>
              <a:off x="4824153" y="4005064"/>
              <a:ext cx="4068327" cy="1155154"/>
            </a:xfrm>
            <a:prstGeom prst="rect">
              <a:avLst/>
            </a:prstGeom>
            <a:gradFill flip="none" rotWithShape="1">
              <a:gsLst>
                <a:gs pos="0">
                  <a:schemeClr val="accent6">
                    <a:lumMod val="20000"/>
                    <a:lumOff val="80000"/>
                    <a:shade val="30000"/>
                    <a:satMod val="115000"/>
                  </a:schemeClr>
                </a:gs>
                <a:gs pos="50000">
                  <a:schemeClr val="accent6">
                    <a:lumMod val="20000"/>
                    <a:lumOff val="80000"/>
                    <a:shade val="67500"/>
                    <a:satMod val="115000"/>
                  </a:schemeClr>
                </a:gs>
                <a:gs pos="100000">
                  <a:schemeClr val="accent6">
                    <a:lumMod val="20000"/>
                    <a:lumOff val="80000"/>
                    <a:shade val="100000"/>
                    <a:satMod val="115000"/>
                  </a:schemeClr>
                </a:gs>
              </a:gsLst>
              <a:lin ang="10800000" scaled="1"/>
              <a:tileRect/>
            </a:gradFill>
            <a:ln>
              <a:solidFill>
                <a:schemeClr val="accent6"/>
              </a:solidFill>
              <a:headEnd/>
              <a:tailEnd/>
            </a:ln>
          </p:spPr>
          <p:style>
            <a:lnRef idx="2">
              <a:schemeClr val="accent5"/>
            </a:lnRef>
            <a:fillRef idx="1">
              <a:schemeClr val="lt1"/>
            </a:fillRef>
            <a:effectRef idx="0">
              <a:schemeClr val="accent5"/>
            </a:effectRef>
            <a:fontRef idx="minor">
              <a:schemeClr val="dk1"/>
            </a:fontRef>
          </p:style>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ru-RU" sz="1300" b="1" i="1" dirty="0">
                  <a:solidFill>
                    <a:schemeClr val="bg1">
                      <a:lumMod val="85000"/>
                    </a:schemeClr>
                  </a:solidFill>
                </a:rPr>
                <a:t>Эффективность использования </a:t>
              </a:r>
              <a:r>
                <a:rPr lang="ru-RU" sz="1300" b="1" i="1" dirty="0" smtClean="0">
                  <a:solidFill>
                    <a:schemeClr val="bg1">
                      <a:lumMod val="85000"/>
                    </a:schemeClr>
                  </a:solidFill>
                </a:rPr>
                <a:t>ресурсов</a:t>
              </a:r>
            </a:p>
            <a:p>
              <a:pPr algn="ctr"/>
              <a:endParaRPr lang="ru-RU" sz="1300" b="1" i="1" dirty="0">
                <a:solidFill>
                  <a:schemeClr val="bg1">
                    <a:lumMod val="85000"/>
                  </a:schemeClr>
                </a:solidFill>
              </a:endParaRPr>
            </a:p>
            <a:p>
              <a:pPr algn="ctr"/>
              <a:endParaRPr lang="ru-RU" sz="1300" dirty="0">
                <a:solidFill>
                  <a:schemeClr val="bg1">
                    <a:lumMod val="85000"/>
                  </a:schemeClr>
                </a:solidFill>
              </a:endParaRPr>
            </a:p>
            <a:p>
              <a:pPr algn="ctr"/>
              <a:r>
                <a:rPr lang="ru-RU" sz="1200" b="1" dirty="0">
                  <a:solidFill>
                    <a:schemeClr val="bg1">
                      <a:lumMod val="85000"/>
                    </a:schemeClr>
                  </a:solidFill>
                </a:rPr>
                <a:t>уровень потерь при транспортировке (</a:t>
              </a:r>
              <a:r>
                <a:rPr lang="en-US" sz="1200" b="1" dirty="0">
                  <a:solidFill>
                    <a:schemeClr val="bg1">
                      <a:lumMod val="85000"/>
                    </a:schemeClr>
                  </a:solidFill>
                </a:rPr>
                <a:t>%</a:t>
              </a:r>
              <a:r>
                <a:rPr lang="ru-RU" sz="1200" b="1" dirty="0">
                  <a:solidFill>
                    <a:schemeClr val="bg1">
                      <a:lumMod val="85000"/>
                    </a:schemeClr>
                  </a:solidFill>
                </a:rPr>
                <a:t>)</a:t>
              </a:r>
            </a:p>
            <a:p>
              <a:pPr algn="ctr"/>
              <a:r>
                <a:rPr lang="ru-RU" sz="1200" b="1" dirty="0">
                  <a:solidFill>
                    <a:schemeClr val="bg1">
                      <a:lumMod val="85000"/>
                    </a:schemeClr>
                  </a:solidFill>
                </a:rPr>
                <a:t>доля абонентов с расчетами по приборам учета (</a:t>
              </a:r>
              <a:r>
                <a:rPr lang="en-US" sz="1200" b="1" dirty="0">
                  <a:solidFill>
                    <a:schemeClr val="bg1">
                      <a:lumMod val="85000"/>
                    </a:schemeClr>
                  </a:solidFill>
                </a:rPr>
                <a:t>%</a:t>
              </a:r>
              <a:r>
                <a:rPr lang="ru-RU" sz="1200" b="1" dirty="0">
                  <a:solidFill>
                    <a:schemeClr val="bg1">
                      <a:lumMod val="85000"/>
                    </a:schemeClr>
                  </a:solidFill>
                </a:rPr>
                <a:t>)</a:t>
              </a:r>
            </a:p>
          </p:txBody>
        </p:sp>
        <p:sp>
          <p:nvSpPr>
            <p:cNvPr id="13" name="Прямоугольник 12"/>
            <p:cNvSpPr/>
            <p:nvPr/>
          </p:nvSpPr>
          <p:spPr>
            <a:xfrm>
              <a:off x="466798" y="5373216"/>
              <a:ext cx="8353425" cy="916799"/>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defPPr>
                <a:defRPr lang="ru-RU"/>
              </a:defPPr>
              <a:lvl1pPr algn="l" rtl="0" fontAlgn="base">
                <a:spcBef>
                  <a:spcPct val="0"/>
                </a:spcBef>
                <a:spcAft>
                  <a:spcPct val="0"/>
                </a:spcAft>
                <a:defRPr kern="1200">
                  <a:solidFill>
                    <a:schemeClr val="dk1"/>
                  </a:solidFill>
                  <a:latin typeface="+mn-lt"/>
                  <a:ea typeface="+mn-ea"/>
                  <a:cs typeface="+mn-cs"/>
                </a:defRPr>
              </a:lvl1pPr>
              <a:lvl2pPr marL="457200" algn="l" rtl="0" fontAlgn="base">
                <a:spcBef>
                  <a:spcPct val="0"/>
                </a:spcBef>
                <a:spcAft>
                  <a:spcPct val="0"/>
                </a:spcAft>
                <a:defRPr kern="1200">
                  <a:solidFill>
                    <a:schemeClr val="dk1"/>
                  </a:solidFill>
                  <a:latin typeface="+mn-lt"/>
                  <a:ea typeface="+mn-ea"/>
                  <a:cs typeface="+mn-cs"/>
                </a:defRPr>
              </a:lvl2pPr>
              <a:lvl3pPr marL="914400" algn="l" rtl="0" fontAlgn="base">
                <a:spcBef>
                  <a:spcPct val="0"/>
                </a:spcBef>
                <a:spcAft>
                  <a:spcPct val="0"/>
                </a:spcAft>
                <a:defRPr kern="1200">
                  <a:solidFill>
                    <a:schemeClr val="dk1"/>
                  </a:solidFill>
                  <a:latin typeface="+mn-lt"/>
                  <a:ea typeface="+mn-ea"/>
                  <a:cs typeface="+mn-cs"/>
                </a:defRPr>
              </a:lvl3pPr>
              <a:lvl4pPr marL="1371600" algn="l" rtl="0" fontAlgn="base">
                <a:spcBef>
                  <a:spcPct val="0"/>
                </a:spcBef>
                <a:spcAft>
                  <a:spcPct val="0"/>
                </a:spcAft>
                <a:defRPr kern="1200">
                  <a:solidFill>
                    <a:schemeClr val="dk1"/>
                  </a:solidFill>
                  <a:latin typeface="+mn-lt"/>
                  <a:ea typeface="+mn-ea"/>
                  <a:cs typeface="+mn-cs"/>
                </a:defRPr>
              </a:lvl4pPr>
              <a:lvl5pPr marL="1828800" algn="l" rtl="0" fontAlgn="base">
                <a:spcBef>
                  <a:spcPct val="0"/>
                </a:spcBef>
                <a:spcAft>
                  <a:spcPct val="0"/>
                </a:spcAft>
                <a:defRPr kern="1200">
                  <a:solidFill>
                    <a:schemeClr val="dk1"/>
                  </a:solidFill>
                  <a:latin typeface="+mn-lt"/>
                  <a:ea typeface="+mn-ea"/>
                  <a:cs typeface="+mn-cs"/>
                </a:defRPr>
              </a:lvl5pPr>
              <a:lvl6pPr marL="2286000" algn="l" defTabSz="914400" rtl="0" eaLnBrk="1" latinLnBrk="0" hangingPunct="1">
                <a:defRPr kern="1200">
                  <a:solidFill>
                    <a:schemeClr val="dk1"/>
                  </a:solidFill>
                  <a:latin typeface="+mn-lt"/>
                  <a:ea typeface="+mn-ea"/>
                  <a:cs typeface="+mn-cs"/>
                </a:defRPr>
              </a:lvl6pPr>
              <a:lvl7pPr marL="2743200" algn="l" defTabSz="914400" rtl="0" eaLnBrk="1" latinLnBrk="0" hangingPunct="1">
                <a:defRPr kern="1200">
                  <a:solidFill>
                    <a:schemeClr val="dk1"/>
                  </a:solidFill>
                  <a:latin typeface="+mn-lt"/>
                  <a:ea typeface="+mn-ea"/>
                  <a:cs typeface="+mn-cs"/>
                </a:defRPr>
              </a:lvl7pPr>
              <a:lvl8pPr marL="3200400" algn="l" defTabSz="914400" rtl="0" eaLnBrk="1" latinLnBrk="0" hangingPunct="1">
                <a:defRPr kern="1200">
                  <a:solidFill>
                    <a:schemeClr val="dk1"/>
                  </a:solidFill>
                  <a:latin typeface="+mn-lt"/>
                  <a:ea typeface="+mn-ea"/>
                  <a:cs typeface="+mn-cs"/>
                </a:defRPr>
              </a:lvl8pPr>
              <a:lvl9pPr marL="3657600" algn="l" defTabSz="914400" rtl="0" eaLnBrk="1" latinLnBrk="0" hangingPunct="1">
                <a:defRPr kern="1200">
                  <a:solidFill>
                    <a:schemeClr val="dk1"/>
                  </a:solidFill>
                  <a:latin typeface="+mn-lt"/>
                  <a:ea typeface="+mn-ea"/>
                  <a:cs typeface="+mn-cs"/>
                </a:defRPr>
              </a:lvl9pPr>
            </a:lstStyle>
            <a:p>
              <a:pPr algn="ctr">
                <a:defRPr/>
              </a:pPr>
              <a:r>
                <a:rPr lang="ru-RU" sz="1600" dirty="0"/>
                <a:t>С целью расчета и установления целевых показателей уполномоченный орган запрашивает у регулируемой организации информацию, в том числе значения фактических показателей деятельности. Регулируемая организация обязана направить информацию </a:t>
              </a:r>
              <a:r>
                <a:rPr lang="ru-RU" sz="1600" dirty="0" smtClean="0"/>
                <a:t>не </a:t>
              </a:r>
              <a:r>
                <a:rPr lang="ru-RU" sz="1600" dirty="0"/>
                <a:t>позднее 15 дней с момента получения запроса.</a:t>
              </a:r>
            </a:p>
          </p:txBody>
        </p:sp>
      </p:grpSp>
      <p:sp>
        <p:nvSpPr>
          <p:cNvPr id="14" name="Прямоугольник 13"/>
          <p:cNvSpPr/>
          <p:nvPr/>
        </p:nvSpPr>
        <p:spPr>
          <a:xfrm>
            <a:off x="2411760" y="875409"/>
            <a:ext cx="6300326" cy="720080"/>
          </a:xfrm>
          <a:prstGeom prst="rect">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t>Данные, используемые для установления целевых показателей</a:t>
            </a:r>
          </a:p>
        </p:txBody>
      </p:sp>
      <p:sp>
        <p:nvSpPr>
          <p:cNvPr id="15" name="AutoShape 10"/>
          <p:cNvSpPr>
            <a:spLocks noChangeArrowheads="1"/>
          </p:cNvSpPr>
          <p:nvPr/>
        </p:nvSpPr>
        <p:spPr bwMode="auto">
          <a:xfrm>
            <a:off x="2338784" y="1658183"/>
            <a:ext cx="1081088" cy="632349"/>
          </a:xfrm>
          <a:prstGeom prst="downArrow">
            <a:avLst>
              <a:gd name="adj1" fmla="val 50000"/>
              <a:gd name="adj2" fmla="val 25000"/>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16" name="AutoShape 10"/>
          <p:cNvSpPr>
            <a:spLocks noChangeArrowheads="1"/>
          </p:cNvSpPr>
          <p:nvPr/>
        </p:nvSpPr>
        <p:spPr bwMode="auto">
          <a:xfrm>
            <a:off x="6587366" y="1678013"/>
            <a:ext cx="1081088" cy="632349"/>
          </a:xfrm>
          <a:prstGeom prst="downArrow">
            <a:avLst>
              <a:gd name="adj1" fmla="val 50000"/>
              <a:gd name="adj2" fmla="val 25000"/>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17" name="AutoShape 13"/>
          <p:cNvSpPr>
            <a:spLocks noChangeArrowheads="1"/>
          </p:cNvSpPr>
          <p:nvPr/>
        </p:nvSpPr>
        <p:spPr bwMode="auto">
          <a:xfrm>
            <a:off x="4139258" y="1680097"/>
            <a:ext cx="351226" cy="2031286"/>
          </a:xfrm>
          <a:prstGeom prst="downArrow">
            <a:avLst>
              <a:gd name="adj1" fmla="val 50000"/>
              <a:gd name="adj2" fmla="val 158456"/>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18" name="AutoShape 13"/>
          <p:cNvSpPr>
            <a:spLocks noChangeArrowheads="1"/>
          </p:cNvSpPr>
          <p:nvPr/>
        </p:nvSpPr>
        <p:spPr bwMode="auto">
          <a:xfrm>
            <a:off x="4895662" y="1677999"/>
            <a:ext cx="351226" cy="2031286"/>
          </a:xfrm>
          <a:prstGeom prst="downArrow">
            <a:avLst>
              <a:gd name="adj1" fmla="val 50000"/>
              <a:gd name="adj2" fmla="val 158456"/>
            </a:avLst>
          </a:prstGeom>
          <a:solidFill>
            <a:schemeClr val="accent6">
              <a:lumMod val="40000"/>
              <a:lumOff val="60000"/>
            </a:schemeClr>
          </a:solidFill>
          <a:ln w="9525">
            <a:solidFill>
              <a:schemeClr val="tx1"/>
            </a:solidFill>
            <a:miter lim="800000"/>
            <a:headEnd/>
            <a:tailEnd/>
          </a:ln>
        </p:spPr>
        <p:txBody>
          <a:bodyPr wrap="none" anchor="ctr"/>
          <a:ls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ru-RU"/>
          </a:p>
        </p:txBody>
      </p:sp>
      <p:sp>
        <p:nvSpPr>
          <p:cNvPr id="19" name="Номер слайда 10"/>
          <p:cNvSpPr>
            <a:spLocks noGrp="1"/>
          </p:cNvSpPr>
          <p:nvPr>
            <p:ph type="sldNum" sz="quarter" idx="12"/>
          </p:nvPr>
        </p:nvSpPr>
        <p:spPr>
          <a:xfrm>
            <a:off x="6553200" y="6356350"/>
            <a:ext cx="2133600" cy="365125"/>
          </a:xfrm>
        </p:spPr>
        <p:txBody>
          <a:bodyPr/>
          <a:lstStyle/>
          <a:p>
            <a:pPr>
              <a:defRPr/>
            </a:pPr>
            <a:fld id="{53649E54-64B3-4BBD-A739-CC2F93D72E27}" type="slidenum">
              <a:rPr lang="ru-RU"/>
              <a:pPr>
                <a:defRPr/>
              </a:pPr>
              <a:t>5</a:t>
            </a:fld>
            <a:endParaRPr lang="ru-RU" dirty="0"/>
          </a:p>
        </p:txBody>
      </p:sp>
      <p:sp>
        <p:nvSpPr>
          <p:cNvPr id="20" name="Дата 9"/>
          <p:cNvSpPr>
            <a:spLocks noGrp="1"/>
          </p:cNvSpPr>
          <p:nvPr>
            <p:ph type="dt" sz="quarter" idx="10"/>
          </p:nvPr>
        </p:nvSpPr>
        <p:spPr>
          <a:xfrm>
            <a:off x="34925" y="6448425"/>
            <a:ext cx="2133600" cy="365125"/>
          </a:xfrm>
        </p:spPr>
        <p:txBody>
          <a:bodyPr/>
          <a:lstStyle/>
          <a:p>
            <a:pPr>
              <a:defRPr/>
            </a:pPr>
            <a:fld id="{28D5CF50-9330-4906-AF72-9C323EAC5A34}" type="datetime1">
              <a:rPr lang="ru-RU"/>
              <a:pPr>
                <a:defRPr/>
              </a:pPr>
              <a:t>10.03.2016</a:t>
            </a:fld>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15816" y="188640"/>
            <a:ext cx="5976664" cy="1143000"/>
          </a:xfrm>
        </p:spPr>
        <p:txBody>
          <a:bodyPr>
            <a:normAutofit fontScale="90000"/>
          </a:bodyPr>
          <a:lstStyle/>
          <a:p>
            <a:pPr algn="r"/>
            <a:r>
              <a:rPr lang="ru-RU" sz="2000" b="1" dirty="0" smtClean="0">
                <a:solidFill>
                  <a:srgbClr val="000066"/>
                </a:solidFill>
                <a:latin typeface="Times New Roman"/>
                <a:ea typeface="Times New Roman"/>
              </a:rPr>
              <a:t>Установление ЗСО</a:t>
            </a:r>
            <a:r>
              <a:rPr lang="ru-RU" sz="2000" dirty="0" smtClean="0">
                <a:solidFill>
                  <a:srgbClr val="000066"/>
                </a:solidFill>
                <a:latin typeface="Times New Roman"/>
                <a:ea typeface="Times New Roman"/>
              </a:rPr>
              <a:t> – </a:t>
            </a:r>
            <a:r>
              <a:rPr lang="ru-RU" sz="2000" b="1" dirty="0" smtClean="0">
                <a:solidFill>
                  <a:srgbClr val="000066"/>
                </a:solidFill>
                <a:latin typeface="Times New Roman"/>
                <a:ea typeface="Times New Roman"/>
              </a:rPr>
              <a:t>изменяется назначение прилегающих земель. Следствие – невозможность использования </a:t>
            </a:r>
            <a:r>
              <a:rPr lang="ru-RU" sz="2000" b="1" dirty="0" err="1" smtClean="0">
                <a:solidFill>
                  <a:srgbClr val="000066"/>
                </a:solidFill>
                <a:latin typeface="Times New Roman"/>
                <a:ea typeface="Times New Roman"/>
              </a:rPr>
              <a:t>водоисточника</a:t>
            </a:r>
            <a:r>
              <a:rPr lang="ru-RU" sz="2000" b="1" dirty="0" smtClean="0">
                <a:solidFill>
                  <a:srgbClr val="000066"/>
                </a:solidFill>
                <a:latin typeface="Times New Roman"/>
                <a:ea typeface="Times New Roman"/>
              </a:rPr>
              <a:t> без водоподготовки</a:t>
            </a:r>
            <a:r>
              <a:rPr lang="ru-RU" sz="2000" dirty="0" smtClean="0">
                <a:solidFill>
                  <a:srgbClr val="000066"/>
                </a:solidFill>
                <a:latin typeface="Times New Roman"/>
                <a:ea typeface="Times New Roman"/>
              </a:rPr>
              <a:t/>
            </a:r>
            <a:br>
              <a:rPr lang="ru-RU" sz="2000" dirty="0" smtClean="0">
                <a:solidFill>
                  <a:srgbClr val="000066"/>
                </a:solidFill>
                <a:latin typeface="Times New Roman"/>
                <a:ea typeface="Times New Roman"/>
              </a:rPr>
            </a:br>
            <a:endParaRPr lang="ru-RU" sz="2000" b="1" dirty="0">
              <a:solidFill>
                <a:srgbClr val="000066"/>
              </a:solidFill>
            </a:endParaRPr>
          </a:p>
        </p:txBody>
      </p:sp>
      <p:sp>
        <p:nvSpPr>
          <p:cNvPr id="4" name="Прямоугольник с двумя вырезанными противолежащими углами 3"/>
          <p:cNvSpPr/>
          <p:nvPr/>
        </p:nvSpPr>
        <p:spPr>
          <a:xfrm>
            <a:off x="683568" y="1628800"/>
            <a:ext cx="2664296" cy="936104"/>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accent6">
                    <a:lumMod val="75000"/>
                  </a:schemeClr>
                </a:solidFill>
              </a:rPr>
              <a:t>Анализ имеющихся НПА</a:t>
            </a:r>
            <a:endParaRPr lang="ru-RU" b="1" dirty="0">
              <a:solidFill>
                <a:schemeClr val="accent6">
                  <a:lumMod val="75000"/>
                </a:schemeClr>
              </a:solidFill>
            </a:endParaRPr>
          </a:p>
        </p:txBody>
      </p:sp>
      <p:sp>
        <p:nvSpPr>
          <p:cNvPr id="5" name="Прямоугольник с двумя вырезанными противолежащими углами 4"/>
          <p:cNvSpPr/>
          <p:nvPr/>
        </p:nvSpPr>
        <p:spPr>
          <a:xfrm>
            <a:off x="3995936" y="2204864"/>
            <a:ext cx="3888432" cy="360040"/>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590" algn="ctr">
              <a:lnSpc>
                <a:spcPct val="115000"/>
              </a:lnSpc>
              <a:spcAft>
                <a:spcPts val="0"/>
              </a:spcAft>
            </a:pPr>
            <a:r>
              <a:rPr lang="ru-RU" sz="1200" b="1" dirty="0" err="1" smtClean="0">
                <a:solidFill>
                  <a:schemeClr val="accent6">
                    <a:lumMod val="75000"/>
                  </a:schemeClr>
                </a:solidFill>
                <a:latin typeface="Times New Roman"/>
                <a:ea typeface="Calibri"/>
                <a:cs typeface="Times New Roman"/>
              </a:rPr>
              <a:t>СанПиН</a:t>
            </a:r>
            <a:r>
              <a:rPr lang="ru-RU" sz="1200" b="1" dirty="0" smtClean="0">
                <a:solidFill>
                  <a:schemeClr val="accent6">
                    <a:lumMod val="75000"/>
                  </a:schemeClr>
                </a:solidFill>
                <a:latin typeface="Times New Roman"/>
                <a:ea typeface="Calibri"/>
                <a:cs typeface="Times New Roman"/>
              </a:rPr>
              <a:t> 2.1.4.1110-02</a:t>
            </a:r>
            <a:endParaRPr lang="ru-RU" sz="1200" b="1" dirty="0">
              <a:solidFill>
                <a:schemeClr val="accent6">
                  <a:lumMod val="75000"/>
                </a:schemeClr>
              </a:solidFill>
              <a:latin typeface="Times New Roman"/>
              <a:ea typeface="Times New Roman"/>
            </a:endParaRPr>
          </a:p>
        </p:txBody>
      </p:sp>
      <p:sp>
        <p:nvSpPr>
          <p:cNvPr id="6" name="Прямоугольник с двумя вырезанными противолежащими углами 5"/>
          <p:cNvSpPr/>
          <p:nvPr/>
        </p:nvSpPr>
        <p:spPr>
          <a:xfrm>
            <a:off x="3995936" y="1700808"/>
            <a:ext cx="3888432" cy="432048"/>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5000"/>
              </a:lnSpc>
            </a:pPr>
            <a:r>
              <a:rPr lang="ru-RU" sz="1200" b="1" dirty="0" smtClean="0">
                <a:solidFill>
                  <a:schemeClr val="accent6">
                    <a:lumMod val="75000"/>
                  </a:schemeClr>
                </a:solidFill>
                <a:latin typeface="Times New Roman"/>
                <a:ea typeface="Calibri"/>
                <a:cs typeface="Times New Roman"/>
              </a:rPr>
              <a:t>Закон о санитарно-эпидемиологическом благополучии …</a:t>
            </a:r>
            <a:endParaRPr lang="ru-RU" sz="1200" dirty="0">
              <a:solidFill>
                <a:schemeClr val="accent6">
                  <a:lumMod val="75000"/>
                </a:schemeClr>
              </a:solidFill>
              <a:ea typeface="Calibri"/>
              <a:cs typeface="Times New Roman"/>
            </a:endParaRPr>
          </a:p>
        </p:txBody>
      </p:sp>
      <p:sp>
        <p:nvSpPr>
          <p:cNvPr id="7" name="Прямоугольник с двумя вырезанными противолежащими углами 6"/>
          <p:cNvSpPr/>
          <p:nvPr/>
        </p:nvSpPr>
        <p:spPr>
          <a:xfrm>
            <a:off x="3995936" y="1196752"/>
            <a:ext cx="3888432" cy="432048"/>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200" b="1" dirty="0" smtClean="0">
                <a:solidFill>
                  <a:schemeClr val="accent6">
                    <a:lumMod val="75000"/>
                  </a:schemeClr>
                </a:solidFill>
                <a:latin typeface="Times New Roman"/>
                <a:ea typeface="Calibri"/>
                <a:cs typeface="Times New Roman"/>
              </a:rPr>
              <a:t>Закон О водоснабжении и водоотведении</a:t>
            </a:r>
            <a:endParaRPr lang="ru-RU" sz="1200" dirty="0">
              <a:solidFill>
                <a:schemeClr val="accent6">
                  <a:lumMod val="75000"/>
                </a:schemeClr>
              </a:solidFill>
            </a:endParaRPr>
          </a:p>
        </p:txBody>
      </p:sp>
      <p:sp>
        <p:nvSpPr>
          <p:cNvPr id="10" name="Прямоугольник с двумя вырезанными противолежащими углами 9"/>
          <p:cNvSpPr/>
          <p:nvPr/>
        </p:nvSpPr>
        <p:spPr>
          <a:xfrm>
            <a:off x="683568" y="4365104"/>
            <a:ext cx="2664296" cy="936104"/>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accent6">
                    <a:lumMod val="75000"/>
                  </a:schemeClr>
                </a:solidFill>
              </a:rPr>
              <a:t>Рекомендации</a:t>
            </a:r>
            <a:endParaRPr lang="ru-RU" b="1" dirty="0">
              <a:solidFill>
                <a:schemeClr val="accent6">
                  <a:lumMod val="75000"/>
                </a:schemeClr>
              </a:solidFill>
            </a:endParaRPr>
          </a:p>
        </p:txBody>
      </p:sp>
      <p:sp>
        <p:nvSpPr>
          <p:cNvPr id="11" name="Прямоугольник с двумя вырезанными противолежащими углами 10"/>
          <p:cNvSpPr/>
          <p:nvPr/>
        </p:nvSpPr>
        <p:spPr>
          <a:xfrm>
            <a:off x="3635896" y="2636912"/>
            <a:ext cx="5328592" cy="3240360"/>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just">
              <a:spcAft>
                <a:spcPts val="0"/>
              </a:spcAft>
              <a:buFont typeface="Wingdings" pitchFamily="2" charset="2"/>
              <a:buChar char="Ø"/>
            </a:pPr>
            <a:r>
              <a:rPr lang="ru-RU" sz="1200" dirty="0" smtClean="0">
                <a:solidFill>
                  <a:schemeClr val="accent6">
                    <a:lumMod val="75000"/>
                  </a:schemeClr>
                </a:solidFill>
              </a:rPr>
              <a:t>Обязанность и ответственность за </a:t>
            </a:r>
            <a:r>
              <a:rPr lang="ru-RU" sz="1200" dirty="0" err="1" smtClean="0">
                <a:solidFill>
                  <a:schemeClr val="accent6">
                    <a:lumMod val="75000"/>
                  </a:schemeClr>
                </a:solidFill>
              </a:rPr>
              <a:t>водоохранные</a:t>
            </a:r>
            <a:r>
              <a:rPr lang="ru-RU" sz="1200" dirty="0" smtClean="0">
                <a:solidFill>
                  <a:schemeClr val="accent6">
                    <a:lumMod val="75000"/>
                  </a:schemeClr>
                </a:solidFill>
              </a:rPr>
              <a:t> мероприятия на субъекты и ОМСУ.</a:t>
            </a:r>
          </a:p>
          <a:p>
            <a:pPr marL="342900" lvl="0" indent="-342900" algn="just">
              <a:spcAft>
                <a:spcPts val="0"/>
              </a:spcAft>
              <a:buFont typeface="Wingdings" pitchFamily="2" charset="2"/>
              <a:buChar char="Ø"/>
            </a:pPr>
            <a:r>
              <a:rPr lang="ru-RU" sz="1200" dirty="0" smtClean="0">
                <a:solidFill>
                  <a:schemeClr val="accent6">
                    <a:lumMod val="75000"/>
                  </a:schemeClr>
                </a:solidFill>
              </a:rPr>
              <a:t>Прекратить предоставление земельных участков в собственность без обременений, в частности, инженерных коммуникаций. Внести соответствующие изменения в Земельный кодекс. </a:t>
            </a:r>
          </a:p>
          <a:p>
            <a:pPr marL="342900" lvl="0" indent="-342900" algn="just">
              <a:spcAft>
                <a:spcPts val="0"/>
              </a:spcAft>
              <a:buFont typeface="Wingdings" pitchFamily="2" charset="2"/>
              <a:buChar char="Ø"/>
            </a:pPr>
            <a:r>
              <a:rPr lang="ru-RU" sz="1200" dirty="0" smtClean="0">
                <a:solidFill>
                  <a:schemeClr val="accent6">
                    <a:lumMod val="75000"/>
                  </a:schemeClr>
                </a:solidFill>
              </a:rPr>
              <a:t>Определить орган ответственный за периодический контроль состояния территории, включенной во 2,3 пояса ЗСО питьевого источника. До определения ответственного органа за контроль землепользователей во 2,3 поясе возможно исключить это требование из </a:t>
            </a:r>
            <a:r>
              <a:rPr lang="ru-RU" sz="1200" dirty="0" err="1" smtClean="0">
                <a:solidFill>
                  <a:schemeClr val="accent6">
                    <a:lumMod val="75000"/>
                  </a:schemeClr>
                </a:solidFill>
              </a:rPr>
              <a:t>СанПиНа</a:t>
            </a:r>
            <a:r>
              <a:rPr lang="ru-RU" sz="1200" dirty="0" smtClean="0">
                <a:solidFill>
                  <a:schemeClr val="accent6">
                    <a:lumMod val="75000"/>
                  </a:schemeClr>
                </a:solidFill>
              </a:rPr>
              <a:t>.</a:t>
            </a:r>
          </a:p>
          <a:p>
            <a:pPr marL="342900" lvl="0" indent="-342900" algn="just">
              <a:spcAft>
                <a:spcPts val="0"/>
              </a:spcAft>
              <a:buFont typeface="Wingdings" pitchFamily="2" charset="2"/>
              <a:buChar char="Ø"/>
            </a:pPr>
            <a:r>
              <a:rPr lang="ru-RU" sz="1200" dirty="0" smtClean="0">
                <a:solidFill>
                  <a:schemeClr val="accent6">
                    <a:lumMod val="75000"/>
                  </a:schemeClr>
                </a:solidFill>
              </a:rPr>
              <a:t>Разные собственники источников водоснабжения и водопроводных сооружений – мероприятия по охране водных источников осуществляют их собственники (Водный кодекс). Таким образом, ЗСО разрабатывают владельцы водных источников? </a:t>
            </a:r>
          </a:p>
        </p:txBody>
      </p:sp>
      <p:sp>
        <p:nvSpPr>
          <p:cNvPr id="13" name="Стрелка вниз 12"/>
          <p:cNvSpPr/>
          <p:nvPr/>
        </p:nvSpPr>
        <p:spPr>
          <a:xfrm>
            <a:off x="1331640" y="2636912"/>
            <a:ext cx="1368152" cy="16561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accent6">
                  <a:lumMod val="75000"/>
                </a:schemeClr>
              </a:solidFill>
            </a:endParaRPr>
          </a:p>
        </p:txBody>
      </p:sp>
      <p:sp>
        <p:nvSpPr>
          <p:cNvPr id="12" name="Прямоугольник 11"/>
          <p:cNvSpPr/>
          <p:nvPr/>
        </p:nvSpPr>
        <p:spPr>
          <a:xfrm>
            <a:off x="251520" y="5949280"/>
            <a:ext cx="8496944" cy="800219"/>
          </a:xfrm>
          <a:prstGeom prst="rect">
            <a:avLst/>
          </a:prstGeom>
        </p:spPr>
        <p:txBody>
          <a:bodyPr wrap="square">
            <a:spAutoFit/>
          </a:bodyPr>
          <a:lstStyle/>
          <a:p>
            <a:pPr lvl="0" algn="ctr" eaLnBrk="0" fontAlgn="base" hangingPunct="0">
              <a:spcBef>
                <a:spcPct val="0"/>
              </a:spcBef>
              <a:spcAft>
                <a:spcPct val="0"/>
              </a:spcAft>
            </a:pPr>
            <a:r>
              <a:rPr lang="ru-RU" sz="1400" dirty="0" smtClean="0">
                <a:solidFill>
                  <a:srgbClr val="C00000"/>
                </a:solidFill>
                <a:latin typeface="Times New Roman" pitchFamily="18" charset="0"/>
                <a:ea typeface="Calibri" pitchFamily="34" charset="0"/>
                <a:cs typeface="Times New Roman" pitchFamily="18" charset="0"/>
              </a:rPr>
              <a:t>Полученные мотивированные отказы и разъяснения уполномоченных органов при рассмотрении судами дел об административных правонарушениях </a:t>
            </a:r>
            <a:r>
              <a:rPr lang="ru-RU" sz="1600" b="1" dirty="0" smtClean="0">
                <a:solidFill>
                  <a:srgbClr val="C00000"/>
                </a:solidFill>
                <a:latin typeface="Times New Roman" pitchFamily="18" charset="0"/>
                <a:ea typeface="Calibri" pitchFamily="34" charset="0"/>
                <a:cs typeface="Times New Roman" pitchFamily="18" charset="0"/>
              </a:rPr>
              <a:t>могут быть приняты как подтверждение принятия всех возможных мер по соблюдению требований законодательства</a:t>
            </a:r>
            <a:r>
              <a:rPr lang="ru-RU" sz="1400" b="1" dirty="0" smtClean="0">
                <a:solidFill>
                  <a:srgbClr val="C00000"/>
                </a:solidFill>
                <a:latin typeface="Times New Roman" pitchFamily="18" charset="0"/>
                <a:ea typeface="Calibri" pitchFamily="34" charset="0"/>
                <a:cs typeface="Times New Roman" pitchFamily="18" charset="0"/>
              </a:rPr>
              <a:t>.</a:t>
            </a:r>
            <a:endParaRPr lang="ru-RU" sz="1400" b="1" dirty="0" smtClean="0">
              <a:solidFill>
                <a:srgbClr val="C00000"/>
              </a:solidFill>
              <a:latin typeface="Arial" pitchFamily="34" charset="0"/>
              <a:cs typeface="Arial" pitchFamily="34" charset="0"/>
            </a:endParaRPr>
          </a:p>
        </p:txBody>
      </p:sp>
      <p:pic>
        <p:nvPicPr>
          <p:cNvPr id="14"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15" name="Дата 9"/>
          <p:cNvSpPr>
            <a:spLocks noGrp="1"/>
          </p:cNvSpPr>
          <p:nvPr>
            <p:ph type="dt" sz="quarter" idx="10"/>
          </p:nvPr>
        </p:nvSpPr>
        <p:spPr>
          <a:xfrm>
            <a:off x="-36512" y="6520259"/>
            <a:ext cx="2133600" cy="365125"/>
          </a:xfrm>
        </p:spPr>
        <p:txBody>
          <a:bodyPr/>
          <a:lstStyle/>
          <a:p>
            <a:pPr>
              <a:defRPr/>
            </a:pPr>
            <a:fld id="{28D5CF50-9330-4906-AF72-9C323EAC5A34}" type="datetime1">
              <a:rPr lang="ru-RU"/>
              <a:pPr>
                <a:defRPr/>
              </a:pPr>
              <a:t>10.03.2016</a:t>
            </a:fld>
            <a:endParaRPr lang="ru-RU" dirty="0"/>
          </a:p>
        </p:txBody>
      </p:sp>
      <p:pic>
        <p:nvPicPr>
          <p:cNvPr id="16" name="Picture 2" descr="P:\6 РАВВ\logo.jpg"/>
          <p:cNvPicPr>
            <a:picLocks noChangeAspect="1" noChangeArrowheads="1"/>
          </p:cNvPicPr>
          <p:nvPr/>
        </p:nvPicPr>
        <p:blipFill>
          <a:blip r:embed="rId4" cstate="print"/>
          <a:srcRect/>
          <a:stretch>
            <a:fillRect/>
          </a:stretch>
        </p:blipFill>
        <p:spPr bwMode="auto">
          <a:xfrm>
            <a:off x="0" y="0"/>
            <a:ext cx="2303463" cy="1058863"/>
          </a:xfrm>
          <a:prstGeom prst="rect">
            <a:avLst/>
          </a:prstGeom>
          <a:noFill/>
          <a:ln w="9525">
            <a:noFill/>
            <a:miter lim="800000"/>
            <a:headEnd/>
            <a:tailEnd/>
          </a:ln>
        </p:spPr>
      </p:pic>
      <p:sp>
        <p:nvSpPr>
          <p:cNvPr id="17"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6</a:t>
            </a:fld>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15816" y="188640"/>
            <a:ext cx="5976664" cy="1143000"/>
          </a:xfrm>
        </p:spPr>
        <p:txBody>
          <a:bodyPr>
            <a:normAutofit/>
          </a:bodyPr>
          <a:lstStyle/>
          <a:p>
            <a:pPr algn="r"/>
            <a:r>
              <a:rPr lang="ru-RU" sz="1800" b="1" dirty="0" smtClean="0">
                <a:solidFill>
                  <a:srgbClr val="000066"/>
                </a:solidFill>
                <a:latin typeface="Times New Roman"/>
                <a:ea typeface="Times New Roman"/>
              </a:rPr>
              <a:t>Примеры запросов организации ВКХ</a:t>
            </a:r>
            <a:r>
              <a:rPr lang="ru-RU" sz="1800" dirty="0" smtClean="0">
                <a:solidFill>
                  <a:srgbClr val="000066"/>
                </a:solidFill>
                <a:latin typeface="Times New Roman"/>
                <a:ea typeface="Times New Roman"/>
              </a:rPr>
              <a:t/>
            </a:r>
            <a:br>
              <a:rPr lang="ru-RU" sz="1800" dirty="0" smtClean="0">
                <a:solidFill>
                  <a:srgbClr val="000066"/>
                </a:solidFill>
                <a:latin typeface="Times New Roman"/>
                <a:ea typeface="Times New Roman"/>
              </a:rPr>
            </a:br>
            <a:endParaRPr lang="ru-RU" sz="1800" b="1" dirty="0">
              <a:solidFill>
                <a:srgbClr val="000066"/>
              </a:solidFill>
            </a:endParaRPr>
          </a:p>
        </p:txBody>
      </p:sp>
      <p:pic>
        <p:nvPicPr>
          <p:cNvPr id="14"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15" name="Дата 9"/>
          <p:cNvSpPr>
            <a:spLocks noGrp="1"/>
          </p:cNvSpPr>
          <p:nvPr>
            <p:ph type="dt" sz="quarter" idx="10"/>
          </p:nvPr>
        </p:nvSpPr>
        <p:spPr>
          <a:xfrm>
            <a:off x="-36512" y="6520259"/>
            <a:ext cx="2133600" cy="365125"/>
          </a:xfrm>
        </p:spPr>
        <p:txBody>
          <a:bodyPr/>
          <a:lstStyle/>
          <a:p>
            <a:pPr>
              <a:defRPr/>
            </a:pPr>
            <a:fld id="{28D5CF50-9330-4906-AF72-9C323EAC5A34}" type="datetime1">
              <a:rPr lang="ru-RU"/>
              <a:pPr>
                <a:defRPr/>
              </a:pPr>
              <a:t>10.03.2016</a:t>
            </a:fld>
            <a:endParaRPr lang="ru-RU" dirty="0"/>
          </a:p>
        </p:txBody>
      </p:sp>
      <p:pic>
        <p:nvPicPr>
          <p:cNvPr id="16" name="Picture 2" descr="P:\6 РАВВ\logo.jpg"/>
          <p:cNvPicPr>
            <a:picLocks noChangeAspect="1" noChangeArrowheads="1"/>
          </p:cNvPicPr>
          <p:nvPr/>
        </p:nvPicPr>
        <p:blipFill>
          <a:blip r:embed="rId4" cstate="print"/>
          <a:srcRect/>
          <a:stretch>
            <a:fillRect/>
          </a:stretch>
        </p:blipFill>
        <p:spPr bwMode="auto">
          <a:xfrm>
            <a:off x="0" y="0"/>
            <a:ext cx="2303463" cy="1058863"/>
          </a:xfrm>
          <a:prstGeom prst="rect">
            <a:avLst/>
          </a:prstGeom>
          <a:noFill/>
          <a:ln w="9525">
            <a:noFill/>
            <a:miter lim="800000"/>
            <a:headEnd/>
            <a:tailEnd/>
          </a:ln>
        </p:spPr>
      </p:pic>
      <p:sp>
        <p:nvSpPr>
          <p:cNvPr id="17" name="Номер слайда 10"/>
          <p:cNvSpPr>
            <a:spLocks noGrp="1"/>
          </p:cNvSpPr>
          <p:nvPr>
            <p:ph type="sldNum" sz="quarter" idx="12"/>
          </p:nvPr>
        </p:nvSpPr>
        <p:spPr>
          <a:xfrm>
            <a:off x="6553200" y="6356350"/>
            <a:ext cx="2133600" cy="365125"/>
          </a:xfrm>
        </p:spPr>
        <p:txBody>
          <a:bodyPr/>
          <a:lstStyle/>
          <a:p>
            <a:pPr>
              <a:defRPr/>
            </a:pPr>
            <a:fld id="{8C2EBC45-2C93-4853-B1FE-51949486CDD9}" type="slidenum">
              <a:rPr lang="ru-RU"/>
              <a:pPr>
                <a:defRPr/>
              </a:pPr>
              <a:t>7</a:t>
            </a:fld>
            <a:endParaRPr lang="ru-RU" dirty="0"/>
          </a:p>
        </p:txBody>
      </p:sp>
      <p:graphicFrame>
        <p:nvGraphicFramePr>
          <p:cNvPr id="18" name="Таблица 17"/>
          <p:cNvGraphicFramePr>
            <a:graphicFrameLocks noGrp="1"/>
          </p:cNvGraphicFramePr>
          <p:nvPr/>
        </p:nvGraphicFramePr>
        <p:xfrm>
          <a:off x="0" y="1124744"/>
          <a:ext cx="9144000" cy="5398008"/>
        </p:xfrm>
        <a:graphic>
          <a:graphicData uri="http://schemas.openxmlformats.org/drawingml/2006/table">
            <a:tbl>
              <a:tblPr/>
              <a:tblGrid>
                <a:gridCol w="3035250"/>
                <a:gridCol w="6108750"/>
              </a:tblGrid>
              <a:tr h="343510">
                <a:tc>
                  <a:txBody>
                    <a:bodyPr/>
                    <a:lstStyle/>
                    <a:p>
                      <a:pPr marL="342900" lvl="0" indent="-342900" algn="ctr">
                        <a:lnSpc>
                          <a:spcPct val="115000"/>
                        </a:lnSpc>
                        <a:spcAft>
                          <a:spcPts val="0"/>
                        </a:spcAft>
                        <a:buFont typeface="+mj-lt"/>
                        <a:buNone/>
                      </a:pPr>
                      <a:r>
                        <a:rPr lang="ru-RU" sz="1600" b="1" dirty="0" smtClean="0">
                          <a:solidFill>
                            <a:srgbClr val="000000"/>
                          </a:solidFill>
                          <a:latin typeface="Calibri"/>
                          <a:ea typeface="Times New Roman"/>
                          <a:cs typeface="Times New Roman"/>
                        </a:rPr>
                        <a:t>Вопрос</a:t>
                      </a:r>
                      <a:endParaRPr lang="ru-RU" sz="1600" b="1" dirty="0">
                        <a:solidFill>
                          <a:srgbClr val="000000"/>
                        </a:solidFill>
                        <a:latin typeface="Calibri"/>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0000"/>
                          </a:solidFill>
                          <a:latin typeface="Times New Roman"/>
                          <a:ea typeface="Times New Roman"/>
                          <a:cs typeface="Times New Roman"/>
                        </a:rPr>
                        <a:t>Ответ</a:t>
                      </a:r>
                      <a:endParaRPr lang="ru-RU" sz="1400" dirty="0" smtClean="0">
                        <a:solidFill>
                          <a:srgbClr val="000000"/>
                        </a:solidFill>
                        <a:latin typeface="Calibri"/>
                        <a:ea typeface="Times New Roman"/>
                        <a:cs typeface="Times New Roman"/>
                      </a:endParaRPr>
                    </a:p>
                    <a:p>
                      <a:pPr algn="just">
                        <a:lnSpc>
                          <a:spcPct val="115000"/>
                        </a:lnSpc>
                        <a:spcAft>
                          <a:spcPts val="0"/>
                        </a:spcAft>
                      </a:pPr>
                      <a:endParaRPr lang="ru-RU" sz="1400" dirty="0">
                        <a:solidFill>
                          <a:srgbClr val="000000"/>
                        </a:solidFill>
                        <a:latin typeface="Calibri"/>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568949">
                <a:tc>
                  <a:txBody>
                    <a:bodyPr/>
                    <a:lstStyle/>
                    <a:p>
                      <a:pPr marL="0" lvl="0" indent="-342900" algn="just">
                        <a:lnSpc>
                          <a:spcPct val="115000"/>
                        </a:lnSpc>
                        <a:spcAft>
                          <a:spcPts val="0"/>
                        </a:spcAft>
                        <a:buFont typeface="+mj-lt"/>
                        <a:buNone/>
                      </a:pPr>
                      <a:r>
                        <a:rPr lang="ru-RU" sz="1400" kern="1200" dirty="0" smtClean="0">
                          <a:solidFill>
                            <a:schemeClr val="tx1"/>
                          </a:solidFill>
                          <a:latin typeface="Times New Roman" pitchFamily="18" charset="0"/>
                          <a:ea typeface="+mn-ea"/>
                          <a:cs typeface="Times New Roman" pitchFamily="18" charset="0"/>
                        </a:rPr>
                        <a:t>На чем основаны требования к организации</a:t>
                      </a:r>
                      <a:r>
                        <a:rPr lang="ru-RU" sz="1400" kern="1200" baseline="0" dirty="0" smtClean="0">
                          <a:solidFill>
                            <a:schemeClr val="tx1"/>
                          </a:solidFill>
                          <a:latin typeface="Times New Roman" pitchFamily="18" charset="0"/>
                          <a:ea typeface="+mn-ea"/>
                          <a:cs typeface="Times New Roman" pitchFamily="18" charset="0"/>
                        </a:rPr>
                        <a:t> </a:t>
                      </a:r>
                      <a:r>
                        <a:rPr lang="ru-RU" sz="1400" kern="1200" dirty="0" smtClean="0">
                          <a:solidFill>
                            <a:schemeClr val="tx1"/>
                          </a:solidFill>
                          <a:latin typeface="Times New Roman" pitchFamily="18" charset="0"/>
                          <a:ea typeface="+mn-ea"/>
                          <a:cs typeface="Times New Roman" pitchFamily="18" charset="0"/>
                        </a:rPr>
                        <a:t>мероприятий по первому поясу зоны санитарной охраны </a:t>
                      </a:r>
                      <a:r>
                        <a:rPr lang="ru-RU" sz="1400" kern="1200" dirty="0" err="1" smtClean="0">
                          <a:solidFill>
                            <a:schemeClr val="tx1"/>
                          </a:solidFill>
                          <a:latin typeface="Times New Roman" pitchFamily="18" charset="0"/>
                          <a:ea typeface="+mn-ea"/>
                          <a:cs typeface="Times New Roman" pitchFamily="18" charset="0"/>
                        </a:rPr>
                        <a:t>водоисточника</a:t>
                      </a:r>
                      <a:endParaRPr lang="ru-RU" sz="1400" dirty="0">
                        <a:solidFill>
                          <a:srgbClr val="000000"/>
                        </a:solidFill>
                        <a:latin typeface="Times New Roman" pitchFamily="18" charset="0"/>
                        <a:ea typeface="Times New Roman"/>
                        <a:cs typeface="Times New Roman" pitchFamily="18" charset="0"/>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just">
                        <a:lnSpc>
                          <a:spcPct val="115000"/>
                        </a:lnSpc>
                        <a:spcAft>
                          <a:spcPts val="0"/>
                        </a:spcAft>
                      </a:pPr>
                      <a:r>
                        <a:rPr lang="ru-RU" sz="1400" dirty="0" smtClean="0">
                          <a:solidFill>
                            <a:srgbClr val="000000"/>
                          </a:solidFill>
                          <a:latin typeface="Times New Roman"/>
                          <a:ea typeface="Times New Roman"/>
                          <a:cs typeface="Times New Roman"/>
                        </a:rPr>
                        <a:t> </a:t>
                      </a:r>
                      <a:r>
                        <a:rPr lang="ru-RU" sz="1400" b="1" dirty="0" smtClean="0">
                          <a:solidFill>
                            <a:srgbClr val="000000"/>
                          </a:solidFill>
                          <a:latin typeface="Times New Roman" pitchFamily="18" charset="0"/>
                          <a:ea typeface="Times New Roman"/>
                          <a:cs typeface="Times New Roman" pitchFamily="18" charset="0"/>
                        </a:rPr>
                        <a:t>Требования к мероприятиям</a:t>
                      </a:r>
                      <a:r>
                        <a:rPr lang="ru-RU" sz="1400" dirty="0" smtClean="0">
                          <a:solidFill>
                            <a:srgbClr val="000000"/>
                          </a:solidFill>
                          <a:latin typeface="Times New Roman" pitchFamily="18" charset="0"/>
                          <a:ea typeface="Times New Roman"/>
                          <a:cs typeface="Times New Roman" pitchFamily="18" charset="0"/>
                        </a:rPr>
                        <a:t> - </a:t>
                      </a:r>
                      <a:r>
                        <a:rPr lang="en-US" sz="1400" kern="1200" dirty="0" err="1" smtClean="0">
                          <a:solidFill>
                            <a:schemeClr val="tx1"/>
                          </a:solidFill>
                          <a:latin typeface="Times New Roman" pitchFamily="18" charset="0"/>
                          <a:ea typeface="+mn-ea"/>
                          <a:cs typeface="Times New Roman" pitchFamily="18" charset="0"/>
                        </a:rPr>
                        <a:t>СанПиН</a:t>
                      </a:r>
                      <a:r>
                        <a:rPr lang="en-US" sz="1400" kern="1200" dirty="0" smtClean="0">
                          <a:solidFill>
                            <a:schemeClr val="tx1"/>
                          </a:solidFill>
                          <a:latin typeface="Times New Roman" pitchFamily="18" charset="0"/>
                          <a:ea typeface="+mn-ea"/>
                          <a:cs typeface="Times New Roman" pitchFamily="18" charset="0"/>
                        </a:rPr>
                        <a:t> 2.1.4.1110-02</a:t>
                      </a:r>
                      <a:r>
                        <a:rPr lang="ru-RU" sz="1400" kern="1200" dirty="0" smtClean="0">
                          <a:solidFill>
                            <a:schemeClr val="tx1"/>
                          </a:solidFill>
                          <a:latin typeface="Times New Roman" pitchFamily="18" charset="0"/>
                          <a:ea typeface="+mn-ea"/>
                          <a:cs typeface="Times New Roman" pitchFamily="18" charset="0"/>
                        </a:rPr>
                        <a:t>. Согласно данному документу также формируются общие требования к проектированию зон санитарной охраны (ЗСО). </a:t>
                      </a:r>
                      <a:r>
                        <a:rPr lang="ru-RU" sz="1400" b="1" kern="1200" dirty="0" smtClean="0">
                          <a:solidFill>
                            <a:schemeClr val="tx1"/>
                          </a:solidFill>
                          <a:latin typeface="Times New Roman" pitchFamily="18" charset="0"/>
                          <a:ea typeface="+mn-ea"/>
                          <a:cs typeface="Times New Roman" pitchFamily="18" charset="0"/>
                        </a:rPr>
                        <a:t>Требования к проектированию </a:t>
                      </a:r>
                      <a:r>
                        <a:rPr lang="ru-RU" sz="1400" kern="1200" dirty="0" smtClean="0">
                          <a:solidFill>
                            <a:schemeClr val="tx1"/>
                          </a:solidFill>
                          <a:latin typeface="Times New Roman" pitchFamily="18" charset="0"/>
                          <a:ea typeface="+mn-ea"/>
                          <a:cs typeface="Times New Roman" pitchFamily="18" charset="0"/>
                        </a:rPr>
                        <a:t>- СП 31.13330.2012 «Водоснабжение. Наружные сети и сооружения»</a:t>
                      </a:r>
                      <a:endParaRPr lang="ru-RU" sz="1400" dirty="0">
                        <a:solidFill>
                          <a:srgbClr val="000000"/>
                        </a:solidFill>
                        <a:latin typeface="Times New Roman" pitchFamily="18" charset="0"/>
                        <a:ea typeface="Times New Roman"/>
                        <a:cs typeface="Times New Roman" pitchFamily="18" charset="0"/>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r h="568949">
                <a:tc>
                  <a:txBody>
                    <a:bodyPr/>
                    <a:lstStyle/>
                    <a:p>
                      <a:pPr marL="0" lvl="0" indent="-342900" algn="just">
                        <a:lnSpc>
                          <a:spcPct val="115000"/>
                        </a:lnSpc>
                        <a:spcAft>
                          <a:spcPts val="0"/>
                        </a:spcAft>
                        <a:buFont typeface="+mj-lt"/>
                        <a:buNone/>
                      </a:pPr>
                      <a:r>
                        <a:rPr lang="ru-RU" sz="1400" dirty="0" smtClean="0">
                          <a:solidFill>
                            <a:srgbClr val="000000"/>
                          </a:solidFill>
                          <a:latin typeface="Times New Roman" pitchFamily="18" charset="0"/>
                          <a:ea typeface="Times New Roman"/>
                          <a:cs typeface="Times New Roman" pitchFamily="18" charset="0"/>
                        </a:rPr>
                        <a:t>Что делать,</a:t>
                      </a:r>
                      <a:r>
                        <a:rPr lang="ru-RU" sz="1400" baseline="0" dirty="0" smtClean="0">
                          <a:solidFill>
                            <a:srgbClr val="000000"/>
                          </a:solidFill>
                          <a:latin typeface="Times New Roman" pitchFamily="18" charset="0"/>
                          <a:ea typeface="Times New Roman"/>
                          <a:cs typeface="Times New Roman" pitchFamily="18" charset="0"/>
                        </a:rPr>
                        <a:t> если объект спроектирован в 1970 году, а требования по ЗСО сейчас иные (например, резервуар чистой вводы)</a:t>
                      </a:r>
                      <a:endParaRPr lang="ru-RU" sz="1400" dirty="0">
                        <a:solidFill>
                          <a:srgbClr val="000000"/>
                        </a:solidFill>
                        <a:latin typeface="Times New Roman" pitchFamily="18" charset="0"/>
                        <a:ea typeface="Times New Roman"/>
                        <a:cs typeface="Times New Roman" pitchFamily="18" charset="0"/>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75000"/>
                      </a:schemeClr>
                    </a:solidFill>
                  </a:tcPr>
                </a:tc>
                <a:tc>
                  <a:txBody>
                    <a:bodyPr/>
                    <a:lstStyle/>
                    <a:p>
                      <a:pPr algn="just">
                        <a:lnSpc>
                          <a:spcPct val="115000"/>
                        </a:lnSpc>
                        <a:spcAft>
                          <a:spcPts val="0"/>
                        </a:spcAft>
                      </a:pPr>
                      <a:r>
                        <a:rPr lang="ru-RU" sz="1400" b="1" kern="1200" dirty="0" smtClean="0">
                          <a:solidFill>
                            <a:schemeClr val="tx1"/>
                          </a:solidFill>
                          <a:latin typeface="Times New Roman" pitchFamily="18" charset="0"/>
                          <a:ea typeface="+mn-ea"/>
                          <a:cs typeface="Times New Roman" pitchFamily="18" charset="0"/>
                        </a:rPr>
                        <a:t>Требования по обязательному соответствию проекта </a:t>
                      </a:r>
                      <a:r>
                        <a:rPr lang="ru-RU" sz="1400" kern="1200" dirty="0" smtClean="0">
                          <a:solidFill>
                            <a:schemeClr val="tx1"/>
                          </a:solidFill>
                          <a:latin typeface="Times New Roman" pitchFamily="18" charset="0"/>
                          <a:ea typeface="+mn-ea"/>
                          <a:cs typeface="Times New Roman" pitchFamily="18" charset="0"/>
                        </a:rPr>
                        <a:t>положениям СП 31.13330.2012 являются не корректными (п.1 СП 31.13330.2012). Согласно п.1 СП 31.13330.2012 при разработке проектов систем водоснабжения </a:t>
                      </a:r>
                      <a:r>
                        <a:rPr lang="ru-RU" sz="1400" b="1" kern="1200" dirty="0" smtClean="0">
                          <a:solidFill>
                            <a:schemeClr val="tx1"/>
                          </a:solidFill>
                          <a:latin typeface="Times New Roman" pitchFamily="18" charset="0"/>
                          <a:ea typeface="+mn-ea"/>
                          <a:cs typeface="Times New Roman" pitchFamily="18" charset="0"/>
                        </a:rPr>
                        <a:t>следует руководствоваться действующими на момент проектирования нормативно-правовыми и техническими документами</a:t>
                      </a:r>
                      <a:r>
                        <a:rPr lang="ru-RU" sz="1400" kern="1200" dirty="0" smtClean="0">
                          <a:solidFill>
                            <a:schemeClr val="tx1"/>
                          </a:solidFill>
                          <a:latin typeface="Times New Roman" pitchFamily="18" charset="0"/>
                          <a:ea typeface="+mn-ea"/>
                          <a:cs typeface="Times New Roman" pitchFamily="18" charset="0"/>
                        </a:rPr>
                        <a:t>.</a:t>
                      </a:r>
                      <a:endParaRPr lang="ru-RU" sz="1400" dirty="0">
                        <a:solidFill>
                          <a:srgbClr val="000000"/>
                        </a:solidFill>
                        <a:latin typeface="Times New Roman" pitchFamily="18" charset="0"/>
                        <a:ea typeface="Times New Roman"/>
                        <a:cs typeface="Times New Roman" pitchFamily="18" charset="0"/>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75000"/>
                      </a:schemeClr>
                    </a:solidFill>
                  </a:tcPr>
                </a:tc>
              </a:tr>
              <a:tr h="568949">
                <a:tc>
                  <a:txBody>
                    <a:bodyPr/>
                    <a:lstStyle/>
                    <a:p>
                      <a:pPr marL="0" lvl="0" indent="-342900" algn="just">
                        <a:lnSpc>
                          <a:spcPct val="115000"/>
                        </a:lnSpc>
                        <a:spcAft>
                          <a:spcPts val="0"/>
                        </a:spcAft>
                        <a:buFont typeface="+mj-lt"/>
                        <a:buNone/>
                      </a:pPr>
                      <a:r>
                        <a:rPr lang="ru-RU" sz="1400" dirty="0" smtClean="0">
                          <a:solidFill>
                            <a:srgbClr val="000000"/>
                          </a:solidFill>
                          <a:latin typeface="Times New Roman" pitchFamily="18" charset="0"/>
                          <a:ea typeface="Times New Roman"/>
                          <a:cs typeface="Times New Roman" pitchFamily="18" charset="0"/>
                        </a:rPr>
                        <a:t>Кто должен быть заказчиком проекта ЗСО</a:t>
                      </a:r>
                      <a:endParaRPr lang="ru-RU" sz="1400" dirty="0">
                        <a:solidFill>
                          <a:srgbClr val="000000"/>
                        </a:solidFill>
                        <a:latin typeface="Times New Roman" pitchFamily="18" charset="0"/>
                        <a:ea typeface="Times New Roman"/>
                        <a:cs typeface="Times New Roman" pitchFamily="18" charset="0"/>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ru-RU" sz="1400" b="1" kern="1200" dirty="0" smtClean="0">
                          <a:solidFill>
                            <a:schemeClr val="tx1"/>
                          </a:solidFill>
                          <a:latin typeface="Times New Roman" pitchFamily="18" charset="0"/>
                          <a:ea typeface="+mn-ea"/>
                          <a:cs typeface="Times New Roman" pitchFamily="18" charset="0"/>
                        </a:rPr>
                        <a:t>ФЗ № 131 </a:t>
                      </a:r>
                      <a:r>
                        <a:rPr lang="ru-RU" sz="1400" kern="1200" dirty="0" smtClean="0">
                          <a:solidFill>
                            <a:schemeClr val="tx1"/>
                          </a:solidFill>
                          <a:latin typeface="Times New Roman" pitchFamily="18" charset="0"/>
                          <a:ea typeface="+mn-ea"/>
                          <a:cs typeface="Times New Roman" pitchFamily="18" charset="0"/>
                        </a:rPr>
                        <a:t>«Об общих принципах организации местного самоуправления в Российской Федерации» ст.14, параграф 1, пункт 20, ст. 16., пункты 4, 26 организация и развитие водопроводов, издание правовых актов в этой сфере деятельности, относится к ведению муниципальных образований. </a:t>
                      </a: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kern="1200" dirty="0" smtClean="0">
                          <a:solidFill>
                            <a:schemeClr val="tx1"/>
                          </a:solidFill>
                          <a:latin typeface="Times New Roman" pitchFamily="18" charset="0"/>
                          <a:ea typeface="+mn-ea"/>
                          <a:cs typeface="Times New Roman" pitchFamily="18" charset="0"/>
                        </a:rPr>
                        <a:t>Ст. 51 ФЗ 131 </a:t>
                      </a:r>
                      <a:r>
                        <a:rPr lang="ru-RU" sz="1400" kern="1200" dirty="0" smtClean="0">
                          <a:solidFill>
                            <a:schemeClr val="tx1"/>
                          </a:solidFill>
                          <a:latin typeface="Times New Roman" pitchFamily="18" charset="0"/>
                          <a:ea typeface="+mn-ea"/>
                          <a:cs typeface="Times New Roman" pitchFamily="18" charset="0"/>
                        </a:rPr>
                        <a:t>ОМСУ, осуществляющие функции и полномочия учредителя муниципального предприятия, определяют цели, условия и порядок деятельности муниципальных предприятий и учреждений. </a:t>
                      </a:r>
                    </a:p>
                    <a:p>
                      <a:pPr marL="0" marR="0" indent="0" algn="just" defTabSz="914400" rtl="0" eaLnBrk="1" fontAlgn="auto" latinLnBrk="0" hangingPunct="1">
                        <a:lnSpc>
                          <a:spcPct val="115000"/>
                        </a:lnSpc>
                        <a:spcBef>
                          <a:spcPts val="0"/>
                        </a:spcBef>
                        <a:spcAft>
                          <a:spcPts val="0"/>
                        </a:spcAft>
                        <a:buClrTx/>
                        <a:buSzTx/>
                        <a:buFontTx/>
                        <a:buNone/>
                        <a:tabLst/>
                        <a:defRPr/>
                      </a:pPr>
                      <a:r>
                        <a:rPr lang="ru-RU" sz="1400" b="1" kern="1200" dirty="0" smtClean="0">
                          <a:solidFill>
                            <a:schemeClr val="tx1"/>
                          </a:solidFill>
                          <a:latin typeface="Times New Roman" pitchFamily="18" charset="0"/>
                          <a:ea typeface="+mn-ea"/>
                          <a:cs typeface="Times New Roman" pitchFamily="18" charset="0"/>
                        </a:rPr>
                        <a:t>Заказчиком</a:t>
                      </a:r>
                      <a:r>
                        <a:rPr lang="ru-RU" sz="1400" kern="1200" dirty="0" smtClean="0">
                          <a:solidFill>
                            <a:schemeClr val="tx1"/>
                          </a:solidFill>
                          <a:latin typeface="Times New Roman" pitchFamily="18" charset="0"/>
                          <a:ea typeface="+mn-ea"/>
                          <a:cs typeface="Times New Roman" pitchFamily="18" charset="0"/>
                        </a:rPr>
                        <a:t> такой работы должен быть либо орган местного самоуправления, либо, согласно переданным полномочиям, муниципальное предприятие, ответственное за централизованное водоснабжение населения.</a:t>
                      </a:r>
                    </a:p>
                    <a:p>
                      <a:pPr algn="just">
                        <a:lnSpc>
                          <a:spcPct val="115000"/>
                        </a:lnSpc>
                        <a:spcAft>
                          <a:spcPts val="0"/>
                        </a:spcAft>
                      </a:pPr>
                      <a:endParaRPr lang="ru-RU" sz="1400" dirty="0">
                        <a:solidFill>
                          <a:srgbClr val="000000"/>
                        </a:solidFill>
                        <a:latin typeface="Times New Roman" pitchFamily="18" charset="0"/>
                        <a:ea typeface="Times New Roman"/>
                        <a:cs typeface="Times New Roman" pitchFamily="18" charset="0"/>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827584" y="1160126"/>
          <a:ext cx="7416824" cy="4946571"/>
        </p:xfrm>
        <a:graphic>
          <a:graphicData uri="http://schemas.openxmlformats.org/drawingml/2006/table">
            <a:tbl>
              <a:tblPr/>
              <a:tblGrid>
                <a:gridCol w="604427"/>
                <a:gridCol w="3651746"/>
                <a:gridCol w="712379"/>
                <a:gridCol w="1224136"/>
                <a:gridCol w="1224136"/>
              </a:tblGrid>
              <a:tr h="612690">
                <a:tc>
                  <a:txBody>
                    <a:bodyPr/>
                    <a:lstStyle/>
                    <a:p>
                      <a:pPr algn="ctr" fontAlgn="ctr"/>
                      <a:r>
                        <a:rPr lang="ru-RU" sz="1400" b="1" i="0" u="none" strike="noStrike" dirty="0" smtClean="0">
                          <a:solidFill>
                            <a:srgbClr val="000000"/>
                          </a:solidFill>
                          <a:latin typeface="Times New Roman"/>
                        </a:rPr>
                        <a:t>№ </a:t>
                      </a:r>
                      <a:r>
                        <a:rPr lang="ru-RU" sz="1400" b="1" i="0" u="none" strike="noStrike" dirty="0" err="1" smtClean="0">
                          <a:solidFill>
                            <a:srgbClr val="000000"/>
                          </a:solidFill>
                          <a:latin typeface="Times New Roman"/>
                        </a:rPr>
                        <a:t>п</a:t>
                      </a:r>
                      <a:r>
                        <a:rPr lang="ru-RU" sz="1400" b="1" i="0" u="none" strike="noStrike" dirty="0" smtClean="0">
                          <a:solidFill>
                            <a:srgbClr val="000000"/>
                          </a:solidFill>
                          <a:latin typeface="Times New Roman"/>
                        </a:rPr>
                        <a:t>/</a:t>
                      </a:r>
                      <a:r>
                        <a:rPr lang="ru-RU" sz="1400" b="1" i="0" u="none" strike="noStrike" dirty="0" err="1" smtClean="0">
                          <a:solidFill>
                            <a:srgbClr val="000000"/>
                          </a:solidFill>
                          <a:latin typeface="Times New Roman"/>
                        </a:rPr>
                        <a:t>п</a:t>
                      </a:r>
                      <a:endParaRPr lang="ru-RU" sz="1400" b="1" i="0" u="none" strike="noStrike" dirty="0">
                        <a:solidFill>
                          <a:srgbClr val="000000"/>
                        </a:solidFill>
                        <a:latin typeface="Times New Roman"/>
                      </a:endParaRP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400" b="1" i="0" u="none" strike="noStrike" dirty="0">
                          <a:solidFill>
                            <a:srgbClr val="000000"/>
                          </a:solidFill>
                          <a:latin typeface="Times New Roman"/>
                        </a:rPr>
                        <a:t>Статьи затрат</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400" b="1" i="0" u="none" strike="noStrike" dirty="0" err="1">
                          <a:solidFill>
                            <a:srgbClr val="000000"/>
                          </a:solidFill>
                          <a:latin typeface="Times New Roman"/>
                        </a:rPr>
                        <a:t>Ед.изм</a:t>
                      </a:r>
                      <a:r>
                        <a:rPr lang="ru-RU" sz="1400" b="1" i="0" u="none" strike="noStrike" dirty="0">
                          <a:solidFill>
                            <a:srgbClr val="000000"/>
                          </a:solidFill>
                          <a:latin typeface="Times New Roman"/>
                        </a:rPr>
                        <a:t>.</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400" b="1" i="0" u="none" strike="noStrike" dirty="0">
                          <a:solidFill>
                            <a:srgbClr val="000000"/>
                          </a:solidFill>
                          <a:latin typeface="Times New Roman"/>
                        </a:rPr>
                        <a:t>Заявка </a:t>
                      </a:r>
                      <a:r>
                        <a:rPr lang="ru-RU" sz="1400" b="1" i="0" u="none" strike="noStrike" baseline="0" dirty="0" smtClean="0">
                          <a:solidFill>
                            <a:srgbClr val="000000"/>
                          </a:solidFill>
                          <a:latin typeface="Times New Roman"/>
                        </a:rPr>
                        <a:t> </a:t>
                      </a:r>
                      <a:r>
                        <a:rPr lang="ru-RU" sz="1400" b="1" i="0" u="none" strike="noStrike" dirty="0" smtClean="0">
                          <a:solidFill>
                            <a:srgbClr val="000000"/>
                          </a:solidFill>
                          <a:latin typeface="Times New Roman"/>
                        </a:rPr>
                        <a:t>на 201...г</a:t>
                      </a:r>
                      <a:r>
                        <a:rPr lang="ru-RU" sz="1400" b="1" i="0" u="none" strike="noStrike" dirty="0">
                          <a:solidFill>
                            <a:srgbClr val="000000"/>
                          </a:solidFill>
                          <a:latin typeface="Times New Roman"/>
                        </a:rPr>
                        <a:t>.</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400" b="1" i="0" u="none" strike="noStrike" dirty="0">
                          <a:solidFill>
                            <a:srgbClr val="000000"/>
                          </a:solidFill>
                          <a:latin typeface="Times New Roman"/>
                        </a:rPr>
                        <a:t>Утверждено </a:t>
                      </a:r>
                      <a:r>
                        <a:rPr lang="ru-RU" sz="1400" b="1" i="0" u="none" strike="noStrike" dirty="0" smtClean="0">
                          <a:solidFill>
                            <a:srgbClr val="000000"/>
                          </a:solidFill>
                          <a:latin typeface="Times New Roman"/>
                        </a:rPr>
                        <a:t>на 201…г</a:t>
                      </a:r>
                      <a:r>
                        <a:rPr lang="ru-RU" sz="1400" b="1" i="0" u="none" strike="noStrike" dirty="0">
                          <a:solidFill>
                            <a:srgbClr val="000000"/>
                          </a:solidFill>
                          <a:latin typeface="Times New Roman"/>
                        </a:rPr>
                        <a:t>.</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5866">
                <a:tc>
                  <a:txBody>
                    <a:bodyPr/>
                    <a:lstStyle/>
                    <a:p>
                      <a:pPr algn="ctr" fontAlgn="ctr"/>
                      <a:r>
                        <a:rPr lang="ru-RU" sz="1100" b="0" i="1" u="none" strike="noStrike">
                          <a:solidFill>
                            <a:srgbClr val="000000"/>
                          </a:solidFill>
                          <a:latin typeface="Times New Roman"/>
                        </a:rPr>
                        <a:t> </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100" b="0" i="1" u="none" strike="noStrike" dirty="0">
                          <a:solidFill>
                            <a:srgbClr val="000000"/>
                          </a:solidFill>
                          <a:latin typeface="Times New Roman"/>
                        </a:rPr>
                        <a:t>Объем полезного отпуска</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1" u="none" strike="noStrike">
                          <a:solidFill>
                            <a:srgbClr val="000000"/>
                          </a:solidFill>
                          <a:latin typeface="Times New Roman"/>
                        </a:rPr>
                        <a:t>тыс.куб.м.</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1" u="none" strike="noStrike">
                          <a:solidFill>
                            <a:srgbClr val="000000"/>
                          </a:solidFill>
                          <a:latin typeface="Times New Roman"/>
                        </a:rPr>
                        <a:t>18 629,23</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1" u="none" strike="noStrike">
                          <a:solidFill>
                            <a:srgbClr val="000000"/>
                          </a:solidFill>
                          <a:latin typeface="Times New Roman"/>
                        </a:rPr>
                        <a:t>18 708,27</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9099">
                <a:tc>
                  <a:txBody>
                    <a:bodyPr/>
                    <a:lstStyle/>
                    <a:p>
                      <a:pPr algn="ctr" fontAlgn="ctr"/>
                      <a:r>
                        <a:rPr lang="ru-RU" sz="1100" b="0" i="0" u="none" strike="noStrike">
                          <a:solidFill>
                            <a:srgbClr val="000000"/>
                          </a:solidFill>
                          <a:latin typeface="Times New Roman"/>
                        </a:rPr>
                        <a:t>1</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Электроэнергия</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141 546,59</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87 268,98</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1274">
                <a:tc>
                  <a:txBody>
                    <a:bodyPr/>
                    <a:lstStyle/>
                    <a:p>
                      <a:pPr algn="ctr" fontAlgn="ctr"/>
                      <a:r>
                        <a:rPr lang="ru-RU" sz="1100" b="0" i="0" u="none" strike="noStrike">
                          <a:solidFill>
                            <a:srgbClr val="000000"/>
                          </a:solidFill>
                          <a:latin typeface="Times New Roman"/>
                        </a:rPr>
                        <a:t>2</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err="1">
                          <a:latin typeface="Times New Roman" pitchFamily="18" charset="0"/>
                          <a:cs typeface="Times New Roman" pitchFamily="18" charset="0"/>
                        </a:rPr>
                        <a:t>Теплоэнергия</a:t>
                      </a:r>
                      <a:endParaRPr lang="ru-RU" sz="1200" dirty="0">
                        <a:latin typeface="Times New Roman" pitchFamily="18" charset="0"/>
                        <a:cs typeface="Times New Roman" pitchFamily="18" charset="0"/>
                      </a:endParaRP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6 731,38</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3 904,74</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1274">
                <a:tc>
                  <a:txBody>
                    <a:bodyPr/>
                    <a:lstStyle/>
                    <a:p>
                      <a:pPr algn="ctr" fontAlgn="ctr"/>
                      <a:r>
                        <a:rPr lang="ru-RU" sz="1100" b="0" i="0" u="none" strike="noStrike">
                          <a:solidFill>
                            <a:srgbClr val="000000"/>
                          </a:solidFill>
                          <a:latin typeface="Times New Roman"/>
                        </a:rPr>
                        <a:t>3</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Реагенты</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24 296,47</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23 852,74</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5736">
                <a:tc>
                  <a:txBody>
                    <a:bodyPr/>
                    <a:lstStyle/>
                    <a:p>
                      <a:pPr algn="ctr" fontAlgn="ctr"/>
                      <a:r>
                        <a:rPr lang="ru-RU" sz="1100" b="0" i="0" u="none" strike="noStrike">
                          <a:solidFill>
                            <a:srgbClr val="000000"/>
                          </a:solidFill>
                          <a:latin typeface="Times New Roman"/>
                        </a:rPr>
                        <a:t>4</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Ремонт</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121 229,34</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54 200,28</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5736">
                <a:tc>
                  <a:txBody>
                    <a:bodyPr/>
                    <a:lstStyle/>
                    <a:p>
                      <a:pPr algn="ctr" fontAlgn="ctr"/>
                      <a:r>
                        <a:rPr lang="ru-RU" sz="1100" b="0" i="0" u="none" strike="noStrike">
                          <a:solidFill>
                            <a:srgbClr val="000000"/>
                          </a:solidFill>
                          <a:latin typeface="Times New Roman"/>
                        </a:rPr>
                        <a:t>5</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Амортизация</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8 736,20</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1 397,79</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1274">
                <a:tc>
                  <a:txBody>
                    <a:bodyPr/>
                    <a:lstStyle/>
                    <a:p>
                      <a:pPr algn="ctr" fontAlgn="ctr"/>
                      <a:r>
                        <a:rPr lang="ru-RU" sz="1100" b="0" i="0" u="none" strike="noStrike">
                          <a:solidFill>
                            <a:srgbClr val="000000"/>
                          </a:solidFill>
                          <a:latin typeface="Times New Roman"/>
                        </a:rPr>
                        <a:t>6</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Аренда имущества</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22 197,86</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25 653,02</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5736">
                <a:tc>
                  <a:txBody>
                    <a:bodyPr/>
                    <a:lstStyle/>
                    <a:p>
                      <a:pPr algn="ctr" fontAlgn="ctr"/>
                      <a:r>
                        <a:rPr lang="ru-RU" sz="1100" b="0" i="0" u="none" strike="noStrike">
                          <a:solidFill>
                            <a:srgbClr val="000000"/>
                          </a:solidFill>
                          <a:latin typeface="Times New Roman"/>
                        </a:rPr>
                        <a:t>7</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ФОТ с отчислениями</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ru-RU" sz="1100" b="0" i="0" u="none" strike="noStrike" dirty="0">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201 900,72</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160 264,83</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05286">
                <a:tc>
                  <a:txBody>
                    <a:bodyPr/>
                    <a:lstStyle/>
                    <a:p>
                      <a:pPr algn="ctr" fontAlgn="ctr"/>
                      <a:r>
                        <a:rPr lang="ru-RU" sz="1100" b="0" i="0" u="none" strike="noStrike">
                          <a:solidFill>
                            <a:srgbClr val="000000"/>
                          </a:solidFill>
                          <a:latin typeface="Times New Roman"/>
                        </a:rPr>
                        <a:t>8</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Налоги</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dirty="0">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14 108,02</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8 012,76</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5736">
                <a:tc>
                  <a:txBody>
                    <a:bodyPr/>
                    <a:lstStyle/>
                    <a:p>
                      <a:pPr algn="ctr" fontAlgn="ctr"/>
                      <a:r>
                        <a:rPr lang="ru-RU" sz="1100" b="0" i="0" u="none" strike="noStrike">
                          <a:solidFill>
                            <a:srgbClr val="000000"/>
                          </a:solidFill>
                          <a:latin typeface="Times New Roman"/>
                        </a:rPr>
                        <a:t>9</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Прочие</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dirty="0">
                          <a:solidFill>
                            <a:srgbClr val="000000"/>
                          </a:solidFill>
                          <a:latin typeface="Times New Roman"/>
                        </a:rPr>
                        <a:t>12 151,16</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12 151,16</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25646">
                <a:tc>
                  <a:txBody>
                    <a:bodyPr/>
                    <a:lstStyle/>
                    <a:p>
                      <a:pPr algn="ctr" fontAlgn="ctr"/>
                      <a:r>
                        <a:rPr lang="ru-RU" sz="1100" b="0" i="0" u="none" strike="noStrike">
                          <a:solidFill>
                            <a:srgbClr val="000000"/>
                          </a:solidFill>
                          <a:latin typeface="Times New Roman"/>
                        </a:rPr>
                        <a:t>10</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Общепроизводственные расходы</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dirty="0">
                          <a:solidFill>
                            <a:srgbClr val="000000"/>
                          </a:solidFill>
                          <a:latin typeface="Times New Roman"/>
                        </a:rPr>
                        <a:t>52 431,17</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52 249,83</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1274">
                <a:tc>
                  <a:txBody>
                    <a:bodyPr/>
                    <a:lstStyle/>
                    <a:p>
                      <a:pPr algn="ctr" fontAlgn="ctr"/>
                      <a:r>
                        <a:rPr lang="ru-RU" sz="1100" b="0" i="0" u="none" strike="noStrike">
                          <a:solidFill>
                            <a:srgbClr val="000000"/>
                          </a:solidFill>
                          <a:latin typeface="Times New Roman"/>
                        </a:rPr>
                        <a:t>11</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Общехозяйственные расходы</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dirty="0">
                          <a:solidFill>
                            <a:srgbClr val="000000"/>
                          </a:solidFill>
                          <a:latin typeface="Times New Roman"/>
                        </a:rPr>
                        <a:t>5 227,96</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4 676,79</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18001">
                <a:tc>
                  <a:txBody>
                    <a:bodyPr/>
                    <a:lstStyle/>
                    <a:p>
                      <a:pPr algn="ctr" fontAlgn="ctr"/>
                      <a:r>
                        <a:rPr lang="ru-RU" sz="1100" b="0" i="0" u="none" strike="noStrike">
                          <a:solidFill>
                            <a:srgbClr val="000000"/>
                          </a:solidFill>
                          <a:latin typeface="Times New Roman"/>
                        </a:rPr>
                        <a:t>12</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Сбытовые расходы</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dirty="0">
                          <a:solidFill>
                            <a:srgbClr val="000000"/>
                          </a:solidFill>
                          <a:latin typeface="Times New Roman"/>
                        </a:rPr>
                        <a:t>12 136,86</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0,00</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1274">
                <a:tc>
                  <a:txBody>
                    <a:bodyPr/>
                    <a:lstStyle/>
                    <a:p>
                      <a:pPr algn="ctr" fontAlgn="ctr"/>
                      <a:r>
                        <a:rPr lang="ru-RU" sz="1100" b="0" i="0" u="none" strike="noStrike">
                          <a:solidFill>
                            <a:srgbClr val="000000"/>
                          </a:solidFill>
                          <a:latin typeface="Times New Roman"/>
                        </a:rPr>
                        <a:t>13</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Величина нормативной прибыли</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dirty="0">
                          <a:solidFill>
                            <a:srgbClr val="000000"/>
                          </a:solidFill>
                          <a:latin typeface="Times New Roman"/>
                        </a:rPr>
                        <a:t>18 569,40</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a:solidFill>
                            <a:srgbClr val="000000"/>
                          </a:solidFill>
                          <a:latin typeface="Times New Roman"/>
                        </a:rPr>
                        <a:t>0,00</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32282">
                <a:tc>
                  <a:txBody>
                    <a:bodyPr/>
                    <a:lstStyle/>
                    <a:p>
                      <a:pPr algn="ctr" fontAlgn="ctr"/>
                      <a:r>
                        <a:rPr lang="ru-RU" sz="1100" b="0" i="0" u="none" strike="noStrike">
                          <a:solidFill>
                            <a:srgbClr val="000000"/>
                          </a:solidFill>
                          <a:latin typeface="Times New Roman"/>
                        </a:rPr>
                        <a:t> </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Себестоимость</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641 263,13</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433 632,93</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76785">
                <a:tc>
                  <a:txBody>
                    <a:bodyPr/>
                    <a:lstStyle/>
                    <a:p>
                      <a:pPr algn="ctr" fontAlgn="ctr"/>
                      <a:r>
                        <a:rPr lang="ru-RU" sz="1100" b="0" i="0" u="none" strike="noStrike">
                          <a:solidFill>
                            <a:srgbClr val="000000"/>
                          </a:solidFill>
                          <a:latin typeface="Times New Roman"/>
                        </a:rPr>
                        <a:t> </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Избыток средств, полученный за отчетный период</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0,00</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-35 958,19</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05736">
                <a:tc>
                  <a:txBody>
                    <a:bodyPr/>
                    <a:lstStyle/>
                    <a:p>
                      <a:pPr algn="ctr" fontAlgn="ctr"/>
                      <a:r>
                        <a:rPr lang="ru-RU" sz="1100" b="0" i="0" u="none" strike="noStrike">
                          <a:solidFill>
                            <a:srgbClr val="000000"/>
                          </a:solidFill>
                          <a:latin typeface="Times New Roman"/>
                        </a:rPr>
                        <a:t> </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Итого НВВ</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ru-RU" sz="1100" b="0" i="0" u="none" strike="noStrike">
                          <a:solidFill>
                            <a:srgbClr val="000000"/>
                          </a:solidFill>
                          <a:latin typeface="Times New Roman"/>
                        </a:rPr>
                        <a:t>тыс.руб.</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641 263,13</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0" i="0" u="none" strike="noStrike" dirty="0">
                          <a:solidFill>
                            <a:srgbClr val="000000"/>
                          </a:solidFill>
                          <a:latin typeface="Times New Roman"/>
                        </a:rPr>
                        <a:t>397 674,74</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45866">
                <a:tc>
                  <a:txBody>
                    <a:bodyPr/>
                    <a:lstStyle/>
                    <a:p>
                      <a:pPr algn="ctr" fontAlgn="ctr"/>
                      <a:r>
                        <a:rPr lang="ru-RU" sz="1100" b="1" i="1" u="none" strike="noStrike">
                          <a:solidFill>
                            <a:srgbClr val="000000"/>
                          </a:solidFill>
                          <a:latin typeface="Times New Roman"/>
                        </a:rPr>
                        <a:t> </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ru-RU" sz="1200" dirty="0">
                          <a:latin typeface="Times New Roman" pitchFamily="18" charset="0"/>
                          <a:cs typeface="Times New Roman" pitchFamily="18" charset="0"/>
                        </a:rPr>
                        <a:t>Тариф </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ru-RU" sz="1100" b="1" i="1" u="none" strike="noStrike">
                          <a:solidFill>
                            <a:srgbClr val="000000"/>
                          </a:solidFill>
                          <a:latin typeface="Times New Roman"/>
                        </a:rPr>
                        <a:t>руб. без НДС</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1" i="1" u="none" strike="noStrike">
                          <a:solidFill>
                            <a:srgbClr val="000000"/>
                          </a:solidFill>
                          <a:latin typeface="Times New Roman"/>
                        </a:rPr>
                        <a:t>34,42</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ru-RU" sz="1100" b="1" i="1" u="none" strike="noStrike" dirty="0">
                          <a:solidFill>
                            <a:srgbClr val="000000"/>
                          </a:solidFill>
                          <a:latin typeface="Times New Roman"/>
                        </a:rPr>
                        <a:t>21,26</a:t>
                      </a:r>
                    </a:p>
                  </a:txBody>
                  <a:tcPr marL="5681" marR="5681" marT="568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pic>
        <p:nvPicPr>
          <p:cNvPr id="5" name="Picture 2" descr="P:\6 РАВВ\logo.jpg"/>
          <p:cNvPicPr>
            <a:picLocks noChangeAspect="1" noChangeArrowheads="1"/>
          </p:cNvPicPr>
          <p:nvPr/>
        </p:nvPicPr>
        <p:blipFill>
          <a:blip r:embed="rId2" cstate="print"/>
          <a:srcRect/>
          <a:stretch>
            <a:fillRect/>
          </a:stretch>
        </p:blipFill>
        <p:spPr bwMode="auto">
          <a:xfrm>
            <a:off x="0" y="0"/>
            <a:ext cx="2303463" cy="1058863"/>
          </a:xfrm>
          <a:prstGeom prst="rect">
            <a:avLst/>
          </a:prstGeom>
          <a:noFill/>
          <a:ln w="9525">
            <a:noFill/>
            <a:miter lim="800000"/>
            <a:headEnd/>
            <a:tailEnd/>
          </a:ln>
        </p:spPr>
      </p:pic>
      <p:pic>
        <p:nvPicPr>
          <p:cNvPr id="6" name="Picture 4" descr="http://im3-tub-ru.yandex.net/i?id=71901504-41-72&amp;n=21"/>
          <p:cNvPicPr>
            <a:picLocks noChangeAspect="1" noChangeArrowheads="1"/>
          </p:cNvPicPr>
          <p:nvPr/>
        </p:nvPicPr>
        <p:blipFill>
          <a:blip r:embed="rId3" cstate="print"/>
          <a:srcRect/>
          <a:stretch>
            <a:fillRect/>
          </a:stretch>
        </p:blipFill>
        <p:spPr bwMode="auto">
          <a:xfrm>
            <a:off x="7618413" y="6592888"/>
            <a:ext cx="1525587" cy="265112"/>
          </a:xfrm>
          <a:prstGeom prst="rect">
            <a:avLst/>
          </a:prstGeom>
          <a:noFill/>
          <a:ln w="9525">
            <a:noFill/>
            <a:miter lim="800000"/>
            <a:headEnd/>
            <a:tailEnd/>
          </a:ln>
        </p:spPr>
      </p:pic>
      <p:sp>
        <p:nvSpPr>
          <p:cNvPr id="7" name="Дата 9"/>
          <p:cNvSpPr>
            <a:spLocks noGrp="1"/>
          </p:cNvSpPr>
          <p:nvPr>
            <p:ph type="dt" sz="quarter" idx="10"/>
          </p:nvPr>
        </p:nvSpPr>
        <p:spPr>
          <a:xfrm>
            <a:off x="457200" y="6245225"/>
            <a:ext cx="2133600" cy="476250"/>
          </a:xfrm>
        </p:spPr>
        <p:txBody>
          <a:bodyPr/>
          <a:lstStyle/>
          <a:p>
            <a:pPr>
              <a:defRPr/>
            </a:pPr>
            <a:fld id="{28D5CF50-9330-4906-AF72-9C323EAC5A34}" type="datetime1">
              <a:rPr lang="ru-RU"/>
              <a:pPr>
                <a:defRPr/>
              </a:pPr>
              <a:t>10.03.2016</a:t>
            </a:fld>
            <a:endParaRPr lang="ru-RU" dirty="0"/>
          </a:p>
        </p:txBody>
      </p:sp>
      <p:sp>
        <p:nvSpPr>
          <p:cNvPr id="8" name="Номер слайда 10"/>
          <p:cNvSpPr>
            <a:spLocks noGrp="1"/>
          </p:cNvSpPr>
          <p:nvPr>
            <p:ph type="sldNum" sz="quarter" idx="12"/>
          </p:nvPr>
        </p:nvSpPr>
        <p:spPr>
          <a:xfrm>
            <a:off x="6553200" y="6245225"/>
            <a:ext cx="2133600" cy="476250"/>
          </a:xfrm>
        </p:spPr>
        <p:txBody>
          <a:bodyPr/>
          <a:lstStyle/>
          <a:p>
            <a:pPr>
              <a:defRPr/>
            </a:pPr>
            <a:fld id="{231B11F1-3412-41B6-B7FF-36278A4D104B}" type="slidenum">
              <a:rPr lang="ru-RU"/>
              <a:pPr>
                <a:defRPr/>
              </a:pPr>
              <a:t>8</a:t>
            </a:fld>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Прямоугольник 7"/>
          <p:cNvSpPr>
            <a:spLocks noChangeArrowheads="1"/>
          </p:cNvSpPr>
          <p:nvPr/>
        </p:nvSpPr>
        <p:spPr bwMode="auto">
          <a:xfrm>
            <a:off x="3000364" y="214290"/>
            <a:ext cx="5857916" cy="923330"/>
          </a:xfrm>
          <a:prstGeom prst="rect">
            <a:avLst/>
          </a:prstGeom>
          <a:noFill/>
          <a:ln w="9525">
            <a:noFill/>
            <a:miter lim="800000"/>
            <a:headEnd/>
            <a:tailEnd/>
          </a:ln>
        </p:spPr>
        <p:txBody>
          <a:bodyPr wrap="square">
            <a:spAutoFit/>
          </a:bodyPr>
          <a:lstStyle/>
          <a:p>
            <a:pPr algn="r"/>
            <a:r>
              <a:rPr lang="ru-RU" b="1" dirty="0" smtClean="0"/>
              <a:t>Прогнозируемые риски кризисных явлений в экономике и их последствия для отрасли водопроводно-канализационного хозяйства</a:t>
            </a:r>
            <a:endParaRPr lang="ru-RU" dirty="0"/>
          </a:p>
        </p:txBody>
      </p:sp>
      <p:pic>
        <p:nvPicPr>
          <p:cNvPr id="25605" name="Picture 4" descr="http://im3-tub-ru.yandex.net/i?id=71901504-41-72&amp;n=21"/>
          <p:cNvPicPr>
            <a:picLocks noChangeAspect="1" noChangeArrowheads="1"/>
          </p:cNvPicPr>
          <p:nvPr/>
        </p:nvPicPr>
        <p:blipFill>
          <a:blip r:embed="rId2" cstate="print"/>
          <a:srcRect/>
          <a:stretch>
            <a:fillRect/>
          </a:stretch>
        </p:blipFill>
        <p:spPr bwMode="auto">
          <a:xfrm>
            <a:off x="7618413" y="6592888"/>
            <a:ext cx="1525587" cy="265112"/>
          </a:xfrm>
          <a:prstGeom prst="rect">
            <a:avLst/>
          </a:prstGeom>
          <a:noFill/>
          <a:ln w="9525">
            <a:noFill/>
            <a:miter lim="800000"/>
            <a:headEnd/>
            <a:tailEnd/>
          </a:ln>
        </p:spPr>
      </p:pic>
      <p:sp>
        <p:nvSpPr>
          <p:cNvPr id="40" name="Дата 9"/>
          <p:cNvSpPr>
            <a:spLocks noGrp="1"/>
          </p:cNvSpPr>
          <p:nvPr>
            <p:ph type="dt" sz="quarter" idx="10"/>
          </p:nvPr>
        </p:nvSpPr>
        <p:spPr/>
        <p:txBody>
          <a:bodyPr/>
          <a:lstStyle/>
          <a:p>
            <a:pPr>
              <a:defRPr/>
            </a:pPr>
            <a:fld id="{28D5CF50-9330-4906-AF72-9C323EAC5A34}" type="datetime1">
              <a:rPr lang="ru-RU"/>
              <a:pPr>
                <a:defRPr/>
              </a:pPr>
              <a:t>10.03.2016</a:t>
            </a:fld>
            <a:endParaRPr lang="ru-RU" dirty="0"/>
          </a:p>
        </p:txBody>
      </p:sp>
      <p:sp>
        <p:nvSpPr>
          <p:cNvPr id="41" name="Номер слайда 10"/>
          <p:cNvSpPr>
            <a:spLocks noGrp="1"/>
          </p:cNvSpPr>
          <p:nvPr>
            <p:ph type="sldNum" sz="quarter" idx="12"/>
          </p:nvPr>
        </p:nvSpPr>
        <p:spPr/>
        <p:txBody>
          <a:bodyPr/>
          <a:lstStyle/>
          <a:p>
            <a:pPr>
              <a:defRPr/>
            </a:pPr>
            <a:fld id="{231B11F1-3412-41B6-B7FF-36278A4D104B}" type="slidenum">
              <a:rPr lang="ru-RU"/>
              <a:pPr>
                <a:defRPr/>
              </a:pPr>
              <a:t>9</a:t>
            </a:fld>
            <a:endParaRPr lang="ru-RU" dirty="0"/>
          </a:p>
        </p:txBody>
      </p:sp>
      <p:pic>
        <p:nvPicPr>
          <p:cNvPr id="38" name="Picture 2" descr="P:\6 РАВВ\logo.jpg"/>
          <p:cNvPicPr>
            <a:picLocks noChangeAspect="1" noChangeArrowheads="1"/>
          </p:cNvPicPr>
          <p:nvPr/>
        </p:nvPicPr>
        <p:blipFill>
          <a:blip r:embed="rId3" cstate="print"/>
          <a:srcRect/>
          <a:stretch>
            <a:fillRect/>
          </a:stretch>
        </p:blipFill>
        <p:spPr bwMode="auto">
          <a:xfrm>
            <a:off x="0" y="0"/>
            <a:ext cx="2303463" cy="1058863"/>
          </a:xfrm>
          <a:prstGeom prst="rect">
            <a:avLst/>
          </a:prstGeom>
          <a:noFill/>
          <a:ln w="9525">
            <a:noFill/>
            <a:miter lim="800000"/>
            <a:headEnd/>
            <a:tailEnd/>
          </a:ln>
        </p:spPr>
      </p:pic>
      <p:graphicFrame>
        <p:nvGraphicFramePr>
          <p:cNvPr id="10" name="Таблица 9"/>
          <p:cNvGraphicFramePr>
            <a:graphicFrameLocks noGrp="1"/>
          </p:cNvGraphicFramePr>
          <p:nvPr/>
        </p:nvGraphicFramePr>
        <p:xfrm>
          <a:off x="0" y="1357298"/>
          <a:ext cx="9001124" cy="1472184"/>
        </p:xfrm>
        <a:graphic>
          <a:graphicData uri="http://schemas.openxmlformats.org/drawingml/2006/table">
            <a:tbl>
              <a:tblPr/>
              <a:tblGrid>
                <a:gridCol w="3857620"/>
                <a:gridCol w="5143504"/>
              </a:tblGrid>
              <a:tr h="343510">
                <a:tc>
                  <a:txBody>
                    <a:bodyPr/>
                    <a:lstStyle/>
                    <a:p>
                      <a:pPr marL="342900" lvl="0" indent="-342900" algn="ctr">
                        <a:lnSpc>
                          <a:spcPct val="115000"/>
                        </a:lnSpc>
                        <a:spcAft>
                          <a:spcPts val="0"/>
                        </a:spcAft>
                        <a:buFont typeface="+mj-lt"/>
                        <a:buNone/>
                      </a:pPr>
                      <a:r>
                        <a:rPr lang="ru-RU" sz="1600" b="1" dirty="0" smtClean="0">
                          <a:solidFill>
                            <a:srgbClr val="000000"/>
                          </a:solidFill>
                          <a:latin typeface="Calibri"/>
                          <a:ea typeface="Times New Roman"/>
                          <a:cs typeface="Times New Roman"/>
                        </a:rPr>
                        <a:t>Наименование риска</a:t>
                      </a:r>
                      <a:endParaRPr lang="ru-RU" sz="1600" b="1" dirty="0">
                        <a:solidFill>
                          <a:srgbClr val="000000"/>
                        </a:solidFill>
                        <a:latin typeface="Calibri"/>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ru-RU" sz="1400" b="1" dirty="0" smtClean="0">
                          <a:solidFill>
                            <a:srgbClr val="000000"/>
                          </a:solidFill>
                          <a:latin typeface="Times New Roman"/>
                          <a:ea typeface="Times New Roman"/>
                          <a:cs typeface="Times New Roman"/>
                        </a:rPr>
                        <a:t>Влияние риска:</a:t>
                      </a:r>
                      <a:endParaRPr lang="ru-RU" sz="1400" dirty="0" smtClean="0">
                        <a:solidFill>
                          <a:srgbClr val="000000"/>
                        </a:solidFill>
                        <a:latin typeface="Calibri"/>
                        <a:ea typeface="Times New Roman"/>
                        <a:cs typeface="Times New Roman"/>
                      </a:endParaRPr>
                    </a:p>
                    <a:p>
                      <a:pPr algn="just">
                        <a:lnSpc>
                          <a:spcPct val="115000"/>
                        </a:lnSpc>
                        <a:spcAft>
                          <a:spcPts val="0"/>
                        </a:spcAft>
                      </a:pPr>
                      <a:endParaRPr lang="ru-RU" sz="1400" dirty="0">
                        <a:solidFill>
                          <a:srgbClr val="000000"/>
                        </a:solidFill>
                        <a:latin typeface="Calibri"/>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8949">
                <a:tc>
                  <a:txBody>
                    <a:bodyPr/>
                    <a:lstStyle/>
                    <a:p>
                      <a:pPr marL="342900" lvl="0" indent="-342900" algn="ctr">
                        <a:lnSpc>
                          <a:spcPct val="115000"/>
                        </a:lnSpc>
                        <a:spcAft>
                          <a:spcPts val="0"/>
                        </a:spcAft>
                        <a:buFont typeface="+mj-lt"/>
                        <a:buNone/>
                      </a:pPr>
                      <a:r>
                        <a:rPr lang="ru-RU" sz="1600" b="1" dirty="0" smtClean="0">
                          <a:solidFill>
                            <a:srgbClr val="000000"/>
                          </a:solidFill>
                          <a:latin typeface="Times New Roman"/>
                          <a:ea typeface="Times New Roman"/>
                          <a:cs typeface="Times New Roman"/>
                        </a:rPr>
                        <a:t>Потеря </a:t>
                      </a:r>
                      <a:r>
                        <a:rPr lang="ru-RU" sz="1600" b="1" dirty="0">
                          <a:solidFill>
                            <a:srgbClr val="000000"/>
                          </a:solidFill>
                          <a:latin typeface="Times New Roman"/>
                          <a:ea typeface="Times New Roman"/>
                          <a:cs typeface="Times New Roman"/>
                        </a:rPr>
                        <a:t>доходов в связи со снижением объемов полезного отпуска услуг водоснабжения и водоотведения</a:t>
                      </a:r>
                      <a:endParaRPr lang="ru-RU" sz="1600" dirty="0">
                        <a:solidFill>
                          <a:srgbClr val="000000"/>
                        </a:solidFill>
                        <a:latin typeface="Calibri"/>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dirty="0" smtClean="0">
                          <a:solidFill>
                            <a:srgbClr val="000000"/>
                          </a:solidFill>
                          <a:latin typeface="Times New Roman"/>
                          <a:ea typeface="Times New Roman"/>
                          <a:cs typeface="Times New Roman"/>
                        </a:rPr>
                        <a:t>1 </a:t>
                      </a:r>
                      <a:r>
                        <a:rPr lang="ru-RU" sz="1400" dirty="0">
                          <a:solidFill>
                            <a:srgbClr val="000000"/>
                          </a:solidFill>
                          <a:latin typeface="Times New Roman"/>
                          <a:ea typeface="Times New Roman"/>
                          <a:cs typeface="Times New Roman"/>
                        </a:rPr>
                        <a:t>Неисполнение доходной части бюджета организации ВКХ</a:t>
                      </a:r>
                      <a:endParaRPr lang="ru-RU" sz="1400" dirty="0">
                        <a:solidFill>
                          <a:srgbClr val="000000"/>
                        </a:solidFill>
                        <a:latin typeface="Calibri"/>
                        <a:ea typeface="Times New Roman"/>
                        <a:cs typeface="Times New Roman"/>
                      </a:endParaRPr>
                    </a:p>
                    <a:p>
                      <a:pPr algn="just">
                        <a:lnSpc>
                          <a:spcPct val="115000"/>
                        </a:lnSpc>
                        <a:spcAft>
                          <a:spcPts val="0"/>
                        </a:spcAft>
                      </a:pPr>
                      <a:r>
                        <a:rPr lang="ru-RU" sz="1400" dirty="0">
                          <a:solidFill>
                            <a:srgbClr val="000000"/>
                          </a:solidFill>
                          <a:latin typeface="Times New Roman"/>
                          <a:ea typeface="Times New Roman"/>
                          <a:cs typeface="Times New Roman"/>
                        </a:rPr>
                        <a:t>2 Рост задолженности перед поставщиками энергоресурсов</a:t>
                      </a:r>
                      <a:endParaRPr lang="ru-RU" sz="1400" dirty="0">
                        <a:solidFill>
                          <a:srgbClr val="000000"/>
                        </a:solidFill>
                        <a:latin typeface="Calibri"/>
                        <a:ea typeface="Times New Roman"/>
                        <a:cs typeface="Times New Roman"/>
                      </a:endParaRPr>
                    </a:p>
                    <a:p>
                      <a:pPr algn="just">
                        <a:lnSpc>
                          <a:spcPct val="115000"/>
                        </a:lnSpc>
                        <a:spcAft>
                          <a:spcPts val="0"/>
                        </a:spcAft>
                      </a:pPr>
                      <a:r>
                        <a:rPr lang="ru-RU" sz="1400" dirty="0">
                          <a:solidFill>
                            <a:srgbClr val="000000"/>
                          </a:solidFill>
                          <a:latin typeface="Times New Roman"/>
                          <a:ea typeface="Times New Roman"/>
                          <a:cs typeface="Times New Roman"/>
                        </a:rPr>
                        <a:t>3. Нарушение сроков обслуживания ранее привлеченных кредитов</a:t>
                      </a:r>
                      <a:endParaRPr lang="ru-RU" sz="1400" dirty="0">
                        <a:solidFill>
                          <a:srgbClr val="000000"/>
                        </a:solidFill>
                        <a:latin typeface="Calibri"/>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4" name="Таблица 13"/>
          <p:cNvGraphicFramePr>
            <a:graphicFrameLocks noGrp="1"/>
          </p:cNvGraphicFramePr>
          <p:nvPr/>
        </p:nvGraphicFramePr>
        <p:xfrm>
          <a:off x="71406" y="2892920"/>
          <a:ext cx="9072594" cy="1472184"/>
        </p:xfrm>
        <a:graphic>
          <a:graphicData uri="http://schemas.openxmlformats.org/drawingml/2006/table">
            <a:tbl>
              <a:tblPr/>
              <a:tblGrid>
                <a:gridCol w="3786214"/>
                <a:gridCol w="5286380"/>
              </a:tblGrid>
              <a:tr h="978592">
                <a:tc>
                  <a:txBody>
                    <a:bodyPr/>
                    <a:lstStyle/>
                    <a:p>
                      <a:pPr marL="342900" lvl="0" indent="-342900" algn="ctr">
                        <a:lnSpc>
                          <a:spcPct val="115000"/>
                        </a:lnSpc>
                        <a:spcAft>
                          <a:spcPts val="0"/>
                        </a:spcAft>
                        <a:buFont typeface="+mj-lt"/>
                        <a:buNone/>
                      </a:pPr>
                      <a:r>
                        <a:rPr lang="ru-RU" sz="1600" b="1" dirty="0" smtClean="0">
                          <a:solidFill>
                            <a:srgbClr val="000000"/>
                          </a:solidFill>
                          <a:latin typeface="Times New Roman"/>
                          <a:ea typeface="Times New Roman"/>
                          <a:cs typeface="Times New Roman"/>
                        </a:rPr>
                        <a:t> </a:t>
                      </a:r>
                      <a:r>
                        <a:rPr lang="ru-RU" sz="1600" b="1" dirty="0">
                          <a:solidFill>
                            <a:srgbClr val="000000"/>
                          </a:solidFill>
                          <a:latin typeface="Times New Roman"/>
                          <a:ea typeface="Times New Roman"/>
                          <a:cs typeface="Times New Roman"/>
                        </a:rPr>
                        <a:t>Применение органами тарифного регулирования расчетных значений </a:t>
                      </a:r>
                      <a:r>
                        <a:rPr lang="ru-RU" sz="1600" b="1" dirty="0" smtClean="0">
                          <a:solidFill>
                            <a:srgbClr val="000000"/>
                          </a:solidFill>
                          <a:latin typeface="Times New Roman"/>
                          <a:ea typeface="Times New Roman"/>
                          <a:cs typeface="Times New Roman"/>
                        </a:rPr>
                        <a:t>инфляции</a:t>
                      </a:r>
                      <a:r>
                        <a:rPr lang="ru-RU" sz="1600" b="1" baseline="0" dirty="0" smtClean="0">
                          <a:solidFill>
                            <a:srgbClr val="000000"/>
                          </a:solidFill>
                          <a:latin typeface="Times New Roman"/>
                          <a:ea typeface="Times New Roman"/>
                          <a:cs typeface="Times New Roman"/>
                        </a:rPr>
                        <a:t> </a:t>
                      </a:r>
                      <a:r>
                        <a:rPr lang="ru-RU" sz="1600" b="1" dirty="0" smtClean="0">
                          <a:solidFill>
                            <a:srgbClr val="000000"/>
                          </a:solidFill>
                          <a:latin typeface="Times New Roman"/>
                          <a:ea typeface="Times New Roman"/>
                          <a:cs typeface="Times New Roman"/>
                        </a:rPr>
                        <a:t>для </a:t>
                      </a:r>
                      <a:r>
                        <a:rPr lang="ru-RU" sz="1600" b="1" dirty="0">
                          <a:solidFill>
                            <a:srgbClr val="000000"/>
                          </a:solidFill>
                          <a:latin typeface="Times New Roman"/>
                          <a:ea typeface="Times New Roman"/>
                          <a:cs typeface="Times New Roman"/>
                        </a:rPr>
                        <a:t>кризисной индексации тарифов в </a:t>
                      </a:r>
                      <a:r>
                        <a:rPr lang="ru-RU" sz="1600" b="1" dirty="0" smtClean="0">
                          <a:solidFill>
                            <a:srgbClr val="000000"/>
                          </a:solidFill>
                          <a:latin typeface="Times New Roman"/>
                          <a:ea typeface="Times New Roman"/>
                          <a:cs typeface="Times New Roman"/>
                        </a:rPr>
                        <a:t>ниже </a:t>
                      </a:r>
                      <a:r>
                        <a:rPr lang="ru-RU" sz="1600" b="1" dirty="0">
                          <a:solidFill>
                            <a:srgbClr val="000000"/>
                          </a:solidFill>
                          <a:latin typeface="Times New Roman"/>
                          <a:ea typeface="Times New Roman"/>
                          <a:cs typeface="Times New Roman"/>
                        </a:rPr>
                        <a:t>их реального роста.</a:t>
                      </a:r>
                      <a:endParaRPr lang="ru-RU" sz="1600" dirty="0">
                        <a:solidFill>
                          <a:srgbClr val="000000"/>
                        </a:solidFill>
                        <a:latin typeface="Calibri"/>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dirty="0" smtClean="0">
                          <a:solidFill>
                            <a:srgbClr val="000000"/>
                          </a:solidFill>
                          <a:latin typeface="Times New Roman"/>
                          <a:ea typeface="Times New Roman"/>
                          <a:cs typeface="Times New Roman"/>
                        </a:rPr>
                        <a:t>1 </a:t>
                      </a:r>
                      <a:r>
                        <a:rPr lang="ru-RU" sz="1400" dirty="0">
                          <a:solidFill>
                            <a:srgbClr val="000000"/>
                          </a:solidFill>
                          <a:latin typeface="Times New Roman"/>
                          <a:ea typeface="Times New Roman"/>
                          <a:cs typeface="Times New Roman"/>
                        </a:rPr>
                        <a:t>Снижение платёжеспособности предприятия, увеличение кредиторской задолженности</a:t>
                      </a:r>
                      <a:endParaRPr lang="ru-RU" sz="1400" dirty="0">
                        <a:solidFill>
                          <a:srgbClr val="000000"/>
                        </a:solidFill>
                        <a:latin typeface="Calibri"/>
                        <a:ea typeface="Times New Roman"/>
                        <a:cs typeface="Times New Roman"/>
                      </a:endParaRPr>
                    </a:p>
                    <a:p>
                      <a:pPr algn="just">
                        <a:lnSpc>
                          <a:spcPct val="115000"/>
                        </a:lnSpc>
                        <a:spcAft>
                          <a:spcPts val="0"/>
                        </a:spcAft>
                      </a:pPr>
                      <a:r>
                        <a:rPr lang="ru-RU" sz="1400" dirty="0">
                          <a:solidFill>
                            <a:srgbClr val="000000"/>
                          </a:solidFill>
                          <a:latin typeface="Times New Roman"/>
                          <a:ea typeface="Times New Roman"/>
                          <a:cs typeface="Times New Roman"/>
                        </a:rPr>
                        <a:t>2 Невыполнение производственной и инвестиционной программ в полном объёме</a:t>
                      </a:r>
                      <a:endParaRPr lang="ru-RU" sz="1400" dirty="0">
                        <a:solidFill>
                          <a:srgbClr val="000000"/>
                        </a:solidFill>
                        <a:latin typeface="Calibri"/>
                        <a:ea typeface="Times New Roman"/>
                        <a:cs typeface="Times New Roman"/>
                      </a:endParaRPr>
                    </a:p>
                    <a:p>
                      <a:pPr algn="just">
                        <a:lnSpc>
                          <a:spcPct val="115000"/>
                        </a:lnSpc>
                        <a:spcAft>
                          <a:spcPts val="0"/>
                        </a:spcAft>
                      </a:pPr>
                      <a:r>
                        <a:rPr lang="ru-RU" sz="1400" dirty="0">
                          <a:solidFill>
                            <a:srgbClr val="000000"/>
                          </a:solidFill>
                          <a:latin typeface="Times New Roman"/>
                          <a:ea typeface="Times New Roman"/>
                          <a:cs typeface="Times New Roman"/>
                        </a:rPr>
                        <a:t>3 Снижение надёжности и безопасности эксплуатации объектов водоснабжения, водоотведения</a:t>
                      </a:r>
                      <a:endParaRPr lang="ru-RU" sz="1400" dirty="0">
                        <a:solidFill>
                          <a:srgbClr val="000000"/>
                        </a:solidFill>
                        <a:latin typeface="Calibri"/>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1" name="Таблица 10"/>
          <p:cNvGraphicFramePr>
            <a:graphicFrameLocks noGrp="1"/>
          </p:cNvGraphicFramePr>
          <p:nvPr/>
        </p:nvGraphicFramePr>
        <p:xfrm>
          <a:off x="71438" y="4408896"/>
          <a:ext cx="9001156" cy="1612392"/>
        </p:xfrm>
        <a:graphic>
          <a:graphicData uri="http://schemas.openxmlformats.org/drawingml/2006/table">
            <a:tbl>
              <a:tblPr/>
              <a:tblGrid>
                <a:gridCol w="3786182"/>
                <a:gridCol w="5214974"/>
              </a:tblGrid>
              <a:tr h="1524783">
                <a:tc>
                  <a:txBody>
                    <a:bodyPr/>
                    <a:lstStyle/>
                    <a:p>
                      <a:pPr marL="342900" lvl="0" indent="-342900" algn="ctr">
                        <a:lnSpc>
                          <a:spcPct val="115000"/>
                        </a:lnSpc>
                        <a:spcAft>
                          <a:spcPts val="0"/>
                        </a:spcAft>
                        <a:buFont typeface="+mj-lt"/>
                        <a:buNone/>
                      </a:pPr>
                      <a:r>
                        <a:rPr lang="ru-RU" sz="1800" b="1" dirty="0" smtClean="0">
                          <a:solidFill>
                            <a:srgbClr val="000000"/>
                          </a:solidFill>
                          <a:latin typeface="Times New Roman"/>
                          <a:ea typeface="Times New Roman"/>
                          <a:cs typeface="Times New Roman"/>
                        </a:rPr>
                        <a:t>Эксплуатация </a:t>
                      </a:r>
                      <a:r>
                        <a:rPr lang="ru-RU" sz="1800" b="1" dirty="0">
                          <a:solidFill>
                            <a:srgbClr val="000000"/>
                          </a:solidFill>
                          <a:latin typeface="Times New Roman"/>
                          <a:ea typeface="Times New Roman"/>
                          <a:cs typeface="Times New Roman"/>
                        </a:rPr>
                        <a:t>существующего оборудования зарубежного производства и использование импортных расходных материалов и </a:t>
                      </a:r>
                      <a:r>
                        <a:rPr lang="ru-RU" sz="1800" b="1" dirty="0" smtClean="0">
                          <a:solidFill>
                            <a:srgbClr val="000000"/>
                          </a:solidFill>
                          <a:latin typeface="Times New Roman"/>
                          <a:ea typeface="Times New Roman"/>
                          <a:cs typeface="Times New Roman"/>
                        </a:rPr>
                        <a:t>запчастей</a:t>
                      </a:r>
                      <a:endParaRPr lang="ru-RU" sz="1800" dirty="0">
                        <a:solidFill>
                          <a:srgbClr val="000000"/>
                        </a:solidFill>
                        <a:latin typeface="Calibri"/>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just">
                        <a:lnSpc>
                          <a:spcPct val="115000"/>
                        </a:lnSpc>
                        <a:spcAft>
                          <a:spcPts val="0"/>
                        </a:spcAft>
                      </a:pPr>
                      <a:r>
                        <a:rPr lang="ru-RU" sz="1800" dirty="0" smtClean="0">
                          <a:solidFill>
                            <a:srgbClr val="000000"/>
                          </a:solidFill>
                          <a:latin typeface="Times New Roman"/>
                          <a:ea typeface="Times New Roman"/>
                          <a:cs typeface="Times New Roman"/>
                        </a:rPr>
                        <a:t>Серьезный рост </a:t>
                      </a:r>
                      <a:r>
                        <a:rPr lang="ru-RU" sz="1800" dirty="0">
                          <a:solidFill>
                            <a:srgbClr val="000000"/>
                          </a:solidFill>
                          <a:latin typeface="Times New Roman"/>
                          <a:ea typeface="Times New Roman"/>
                          <a:cs typeface="Times New Roman"/>
                        </a:rPr>
                        <a:t>цен в рублевом эквиваленте на </a:t>
                      </a:r>
                      <a:r>
                        <a:rPr lang="ru-RU" sz="1800" dirty="0" smtClean="0">
                          <a:solidFill>
                            <a:srgbClr val="000000"/>
                          </a:solidFill>
                          <a:latin typeface="Times New Roman"/>
                          <a:ea typeface="Times New Roman"/>
                          <a:cs typeface="Times New Roman"/>
                        </a:rPr>
                        <a:t>импортное </a:t>
                      </a:r>
                      <a:r>
                        <a:rPr lang="ru-RU" sz="1800" dirty="0">
                          <a:solidFill>
                            <a:srgbClr val="000000"/>
                          </a:solidFill>
                          <a:latin typeface="Times New Roman"/>
                          <a:ea typeface="Times New Roman"/>
                          <a:cs typeface="Times New Roman"/>
                        </a:rPr>
                        <a:t>оборудование, материалы и т.п.</a:t>
                      </a:r>
                      <a:endParaRPr lang="ru-RU" sz="1800" dirty="0">
                        <a:solidFill>
                          <a:srgbClr val="000000"/>
                        </a:solidFill>
                        <a:latin typeface="Calibri"/>
                        <a:ea typeface="Times New Roman"/>
                        <a:cs typeface="Times New Roman"/>
                      </a:endParaRPr>
                    </a:p>
                    <a:p>
                      <a:pPr algn="just">
                        <a:lnSpc>
                          <a:spcPct val="115000"/>
                        </a:lnSpc>
                        <a:spcAft>
                          <a:spcPts val="0"/>
                        </a:spcAft>
                      </a:pPr>
                      <a:r>
                        <a:rPr lang="ru-RU" sz="1800" dirty="0" smtClean="0">
                          <a:solidFill>
                            <a:srgbClr val="000000"/>
                          </a:solidFill>
                          <a:latin typeface="Times New Roman"/>
                          <a:ea typeface="Times New Roman"/>
                          <a:cs typeface="Times New Roman"/>
                        </a:rPr>
                        <a:t>Аналогичное</a:t>
                      </a:r>
                      <a:r>
                        <a:rPr lang="ru-RU" sz="1800" dirty="0">
                          <a:solidFill>
                            <a:srgbClr val="000000"/>
                          </a:solidFill>
                          <a:latin typeface="Times New Roman"/>
                          <a:ea typeface="Times New Roman"/>
                          <a:cs typeface="Times New Roman"/>
                        </a:rPr>
                        <a:t>, </a:t>
                      </a:r>
                      <a:r>
                        <a:rPr lang="ru-RU" sz="1800" dirty="0" smtClean="0">
                          <a:solidFill>
                            <a:srgbClr val="000000"/>
                          </a:solidFill>
                          <a:latin typeface="Times New Roman"/>
                          <a:ea typeface="Times New Roman"/>
                          <a:cs typeface="Times New Roman"/>
                        </a:rPr>
                        <a:t>часто не </a:t>
                      </a:r>
                      <a:r>
                        <a:rPr lang="ru-RU" sz="1800" dirty="0">
                          <a:solidFill>
                            <a:srgbClr val="000000"/>
                          </a:solidFill>
                          <a:latin typeface="Times New Roman"/>
                          <a:ea typeface="Times New Roman"/>
                          <a:cs typeface="Times New Roman"/>
                        </a:rPr>
                        <a:t>обоснованное экономически, повышение цен на отечественное </a:t>
                      </a:r>
                      <a:r>
                        <a:rPr lang="ru-RU" sz="1800" dirty="0" smtClean="0">
                          <a:solidFill>
                            <a:srgbClr val="000000"/>
                          </a:solidFill>
                          <a:latin typeface="Times New Roman"/>
                          <a:ea typeface="Times New Roman"/>
                          <a:cs typeface="Times New Roman"/>
                        </a:rPr>
                        <a:t>оборудование</a:t>
                      </a:r>
                    </a:p>
                    <a:p>
                      <a:pPr algn="just">
                        <a:lnSpc>
                          <a:spcPct val="115000"/>
                        </a:lnSpc>
                        <a:spcAft>
                          <a:spcPts val="0"/>
                        </a:spcAft>
                      </a:pPr>
                      <a:endParaRPr lang="ru-RU" sz="2000" dirty="0" smtClean="0">
                        <a:solidFill>
                          <a:srgbClr val="000000"/>
                        </a:solidFill>
                        <a:latin typeface="Times New Roman"/>
                        <a:ea typeface="Times New Roman"/>
                        <a:cs typeface="Times New Roman"/>
                      </a:endParaRPr>
                    </a:p>
                  </a:txBody>
                  <a:tcPr marL="44526" marR="44526"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2_RAWW">
  <a:themeElements>
    <a:clrScheme name="RAW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RAWW">
      <a:majorFont>
        <a:latin typeface=""/>
        <a:ea typeface=""/>
        <a:cs typeface=""/>
      </a:majorFont>
      <a:minorFont>
        <a:latin typeface=""/>
        <a:ea typeface=""/>
        <a:cs typeface=""/>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AW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AW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AW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AW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AW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AW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AW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AW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AW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AW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AW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AW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8673</TotalTime>
  <Words>3968</Words>
  <Application>Microsoft Office PowerPoint</Application>
  <PresentationFormat>Экран (4:3)</PresentationFormat>
  <Paragraphs>595</Paragraphs>
  <Slides>35</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2_RAWW</vt:lpstr>
      <vt:lpstr>Проблемы формирование программ контроля качества воды и стоков. Требования к аккредитации лабораторий.  Расчет времени, необходимого для проведения анализов. Методические рекомендации, разработанные Ассоциацией</vt:lpstr>
      <vt:lpstr>Презентация PowerPoint</vt:lpstr>
      <vt:lpstr>Презентация PowerPoint</vt:lpstr>
      <vt:lpstr>Презентация PowerPoint</vt:lpstr>
      <vt:lpstr>Презентация PowerPoint</vt:lpstr>
      <vt:lpstr>Установление ЗСО – изменяется назначение прилегающих земель. Следствие – невозможность использования водоисточника без водоподготовки </vt:lpstr>
      <vt:lpstr>Примеры запросов организации ВКХ </vt:lpstr>
      <vt:lpstr>Презентация PowerPoint</vt:lpstr>
      <vt:lpstr>Презентация PowerPoint</vt:lpstr>
      <vt:lpstr>Проблемы водоподготовки</vt:lpstr>
      <vt:lpstr>Критерии существенного ухудшения качества питьевой воды и горячей воды, показатели качества питьевой воды, характеризующие ее безопасность, по которым осуществляется производственный контроль (гигиенические нормативы)    </vt:lpstr>
      <vt:lpstr>Решение о временном отклонении от гигиенических нормативов качества питьевой воды (согласно приказу 1204) </vt:lpstr>
      <vt:lpstr>Расчетные концентрации измерений для некоторых веществ с учетом допустимой погрешности измерений и погрешности выборки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Преимущества</vt:lpstr>
      <vt:lpstr>Экономический эффект </vt:lpstr>
      <vt:lpstr>Презентация PowerPoint</vt:lpstr>
      <vt:lpstr>Управление качеством сточных вод</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Olga</dc:creator>
  <cp:lastModifiedBy>user</cp:lastModifiedBy>
  <cp:revision>1053</cp:revision>
  <dcterms:created xsi:type="dcterms:W3CDTF">2011-07-07T05:24:54Z</dcterms:created>
  <dcterms:modified xsi:type="dcterms:W3CDTF">2016-03-10T11:47:50Z</dcterms:modified>
</cp:coreProperties>
</file>