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7" r:id="rId5"/>
    <p:sldId id="258" r:id="rId6"/>
    <p:sldId id="259" r:id="rId7"/>
    <p:sldId id="260" r:id="rId8"/>
    <p:sldId id="261" r:id="rId9"/>
    <p:sldId id="264" r:id="rId10"/>
    <p:sldId id="265" r:id="rId11"/>
    <p:sldId id="269" r:id="rId12"/>
    <p:sldId id="270" r:id="rId13"/>
    <p:sldId id="268"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33" autoAdjust="0"/>
    <p:restoredTop sz="94660"/>
  </p:normalViewPr>
  <p:slideViewPr>
    <p:cSldViewPr snapToGrid="0">
      <p:cViewPr>
        <p:scale>
          <a:sx n="70" d="100"/>
          <a:sy n="70" d="100"/>
        </p:scale>
        <p:origin x="-1320" y="-45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4227364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792964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3730337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1310818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3211926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1967798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3176142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2323954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1494230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1855692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77F414A-DB36-445A-8D07-BB0229792732}" type="datetimeFigureOut">
              <a:rPr lang="ru-RU" smtClean="0"/>
              <a:pPr/>
              <a:t>09.06.2015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1986382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F414A-DB36-445A-8D07-BB0229792732}" type="datetimeFigureOut">
              <a:rPr lang="ru-RU" smtClean="0"/>
              <a:pPr/>
              <a:t>09.06.2015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86DAE3-7471-446A-AF3F-FBCCB01FB910}" type="slidenum">
              <a:rPr lang="ru-RU" smtClean="0"/>
              <a:pPr/>
              <a:t>‹#›</a:t>
            </a:fld>
            <a:endParaRPr lang="ru-RU"/>
          </a:p>
        </p:txBody>
      </p:sp>
    </p:spTree>
    <p:extLst>
      <p:ext uri="{BB962C8B-B14F-4D97-AF65-F5344CB8AC3E}">
        <p14:creationId xmlns="" xmlns:p14="http://schemas.microsoft.com/office/powerpoint/2010/main" val="1900886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regulation.gov.ru/(ID"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base.garant.ru/12120191/#block_1119"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791570"/>
            <a:ext cx="10515600" cy="3179930"/>
          </a:xfrm>
        </p:spPr>
        <p:txBody>
          <a:bodyPr>
            <a:normAutofit/>
          </a:bodyPr>
          <a:lstStyle/>
          <a:p>
            <a:pPr algn="ctr"/>
            <a:r>
              <a:rPr lang="ru-RU" sz="3200" b="1" dirty="0" smtClean="0">
                <a:latin typeface="Arial" panose="020B0604020202020204" pitchFamily="34" charset="0"/>
                <a:cs typeface="Arial" panose="020B0604020202020204" pitchFamily="34" charset="0"/>
              </a:rPr>
              <a:t>Тема доклада: Процедура проведения оценки воздействия на окружающую среду и основные моменты разработки тома ОВОС применительно к проектам технической документации на новую технику, технологию, использование которых может оказать воздействие на окружающую среду</a:t>
            </a:r>
            <a:r>
              <a:rPr lang="ru-RU" sz="3200" dirty="0" smtClean="0"/>
              <a:t/>
            </a:r>
            <a:br>
              <a:rPr lang="ru-RU" sz="3200" dirty="0" smtClean="0"/>
            </a:br>
            <a:endParaRPr lang="ru-RU" sz="3200" dirty="0"/>
          </a:p>
        </p:txBody>
      </p:sp>
      <p:sp>
        <p:nvSpPr>
          <p:cNvPr id="3" name="Объект 2"/>
          <p:cNvSpPr>
            <a:spLocks noGrp="1"/>
          </p:cNvSpPr>
          <p:nvPr>
            <p:ph idx="1"/>
          </p:nvPr>
        </p:nvSpPr>
        <p:spPr>
          <a:xfrm>
            <a:off x="838200" y="4664597"/>
            <a:ext cx="10515600" cy="1512366"/>
          </a:xfrm>
        </p:spPr>
        <p:txBody>
          <a:bodyPr>
            <a:normAutofit fontScale="92500" lnSpcReduction="10000"/>
          </a:bodyPr>
          <a:lstStyle/>
          <a:p>
            <a:pPr marL="0" indent="0" algn="ctr">
              <a:buNone/>
            </a:pPr>
            <a:r>
              <a:rPr lang="ru-RU" dirty="0" smtClean="0"/>
              <a:t>Селина Светлана Валерьевна –советник отдела контроля и методического обеспечения государственной экологической экспертизы и разрешительной деятельности Управления разрешительной деятельности Росприроднадзора</a:t>
            </a:r>
            <a:endParaRPr lang="ru-RU" dirty="0"/>
          </a:p>
        </p:txBody>
      </p:sp>
    </p:spTree>
    <p:extLst>
      <p:ext uri="{BB962C8B-B14F-4D97-AF65-F5344CB8AC3E}">
        <p14:creationId xmlns="" xmlns:p14="http://schemas.microsoft.com/office/powerpoint/2010/main" val="19832239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90839"/>
          </a:xfrm>
        </p:spPr>
        <p:txBody>
          <a:bodyPr>
            <a:normAutofit fontScale="90000"/>
          </a:bodyPr>
          <a:lstStyle/>
          <a:p>
            <a:pPr algn="ctr"/>
            <a:r>
              <a:rPr lang="ru-RU" sz="2200" b="1" dirty="0">
                <a:latin typeface="Arial" panose="020B0604020202020204" pitchFamily="34" charset="0"/>
                <a:cs typeface="Arial" panose="020B0604020202020204" pitchFamily="34" charset="0"/>
              </a:rPr>
              <a:t>Типовое содержание материалов по оценке воздействия намечаемой хозяйственной </a:t>
            </a:r>
            <a:r>
              <a:rPr lang="ru-RU" sz="2200" b="1" dirty="0" smtClean="0">
                <a:latin typeface="Arial" panose="020B0604020202020204" pitchFamily="34" charset="0"/>
                <a:cs typeface="Arial" panose="020B0604020202020204" pitchFamily="34" charset="0"/>
              </a:rPr>
              <a:t>деятельности на </a:t>
            </a:r>
            <a:r>
              <a:rPr lang="ru-RU" sz="2200" b="1" dirty="0">
                <a:latin typeface="Arial" panose="020B0604020202020204" pitchFamily="34" charset="0"/>
                <a:cs typeface="Arial" panose="020B0604020202020204" pitchFamily="34" charset="0"/>
              </a:rPr>
              <a:t>окружающую среду в инвестиционном проектировании</a:t>
            </a:r>
            <a:r>
              <a:rPr lang="ru-RU" dirty="0"/>
              <a:t/>
            </a:r>
            <a:br>
              <a:rPr lang="ru-RU" dirty="0"/>
            </a:br>
            <a:endParaRPr lang="ru-RU" dirty="0"/>
          </a:p>
        </p:txBody>
      </p:sp>
      <p:sp>
        <p:nvSpPr>
          <p:cNvPr id="3" name="Объект 2"/>
          <p:cNvSpPr>
            <a:spLocks noGrp="1"/>
          </p:cNvSpPr>
          <p:nvPr>
            <p:ph idx="1"/>
          </p:nvPr>
        </p:nvSpPr>
        <p:spPr>
          <a:xfrm>
            <a:off x="838200" y="955964"/>
            <a:ext cx="10805160" cy="5587076"/>
          </a:xfrm>
        </p:spPr>
        <p:txBody>
          <a:bodyPr>
            <a:normAutofit fontScale="25000" lnSpcReduction="20000"/>
          </a:bodyPr>
          <a:lstStyle/>
          <a:p>
            <a:pPr>
              <a:lnSpc>
                <a:spcPct val="120000"/>
              </a:lnSpc>
              <a:spcBef>
                <a:spcPts val="0"/>
              </a:spcBef>
            </a:pPr>
            <a:r>
              <a:rPr lang="ru-RU" sz="5600" dirty="0">
                <a:latin typeface="Arial" panose="020B0604020202020204" pitchFamily="34" charset="0"/>
                <a:cs typeface="Arial" panose="020B0604020202020204" pitchFamily="34" charset="0"/>
              </a:rPr>
              <a:t>1. Общие сведения</a:t>
            </a:r>
          </a:p>
          <a:p>
            <a:pPr>
              <a:lnSpc>
                <a:spcPct val="120000"/>
              </a:lnSpc>
              <a:spcBef>
                <a:spcPts val="0"/>
              </a:spcBef>
            </a:pPr>
            <a:r>
              <a:rPr lang="ru-RU" sz="5600" dirty="0">
                <a:latin typeface="Arial" panose="020B0604020202020204" pitchFamily="34" charset="0"/>
                <a:cs typeface="Arial" panose="020B0604020202020204" pitchFamily="34" charset="0"/>
              </a:rPr>
              <a:t>1.1. Заказчик деятельности с указанием официального названия организации (юридического, физического лица), адрес, телефон, факс.</a:t>
            </a:r>
          </a:p>
          <a:p>
            <a:pPr>
              <a:lnSpc>
                <a:spcPct val="120000"/>
              </a:lnSpc>
              <a:spcBef>
                <a:spcPts val="0"/>
              </a:spcBef>
            </a:pPr>
            <a:r>
              <a:rPr lang="ru-RU" sz="5600" dirty="0">
                <a:latin typeface="Arial" panose="020B0604020202020204" pitchFamily="34" charset="0"/>
                <a:cs typeface="Arial" panose="020B0604020202020204" pitchFamily="34" charset="0"/>
              </a:rPr>
              <a:t>1.2. Название объекта </a:t>
            </a:r>
            <a:r>
              <a:rPr lang="ru-RU" sz="5600" dirty="0" smtClean="0">
                <a:latin typeface="Arial" panose="020B0604020202020204" pitchFamily="34" charset="0"/>
                <a:cs typeface="Arial" panose="020B0604020202020204" pitchFamily="34" charset="0"/>
              </a:rPr>
              <a:t>ГЭЭ.</a:t>
            </a:r>
            <a:endParaRPr lang="ru-RU" sz="5600" dirty="0">
              <a:latin typeface="Arial" panose="020B0604020202020204" pitchFamily="34" charset="0"/>
              <a:cs typeface="Arial" panose="020B0604020202020204" pitchFamily="34" charset="0"/>
            </a:endParaRPr>
          </a:p>
          <a:p>
            <a:pPr>
              <a:lnSpc>
                <a:spcPct val="120000"/>
              </a:lnSpc>
              <a:spcBef>
                <a:spcPts val="0"/>
              </a:spcBef>
            </a:pPr>
            <a:r>
              <a:rPr lang="ru-RU" sz="5600" dirty="0">
                <a:latin typeface="Arial" panose="020B0604020202020204" pitchFamily="34" charset="0"/>
                <a:cs typeface="Arial" panose="020B0604020202020204" pitchFamily="34" charset="0"/>
              </a:rPr>
              <a:t>1.3. Фамилия, имя, отчество, телефон сотрудника - контактного лица.</a:t>
            </a:r>
          </a:p>
          <a:p>
            <a:pPr>
              <a:lnSpc>
                <a:spcPct val="120000"/>
              </a:lnSpc>
              <a:spcBef>
                <a:spcPts val="0"/>
              </a:spcBef>
            </a:pPr>
            <a:r>
              <a:rPr lang="ru-RU" sz="5600" dirty="0">
                <a:latin typeface="Arial" panose="020B0604020202020204" pitchFamily="34" charset="0"/>
                <a:cs typeface="Arial" panose="020B0604020202020204" pitchFamily="34" charset="0"/>
              </a:rPr>
              <a:t>1.4. Характеристика типа обосновывающей </a:t>
            </a:r>
            <a:r>
              <a:rPr lang="ru-RU" sz="5600" dirty="0" smtClean="0">
                <a:latin typeface="Arial" panose="020B0604020202020204" pitchFamily="34" charset="0"/>
                <a:cs typeface="Arial" panose="020B0604020202020204" pitchFamily="34" charset="0"/>
              </a:rPr>
              <a:t>документации.</a:t>
            </a:r>
          </a:p>
          <a:p>
            <a:pPr>
              <a:lnSpc>
                <a:spcPct val="120000"/>
              </a:lnSpc>
              <a:spcBef>
                <a:spcPts val="0"/>
              </a:spcBef>
            </a:pPr>
            <a:r>
              <a:rPr lang="ru-RU" sz="5600" dirty="0" smtClean="0">
                <a:latin typeface="Arial" panose="020B0604020202020204" pitchFamily="34" charset="0"/>
                <a:cs typeface="Arial" panose="020B0604020202020204" pitchFamily="34" charset="0"/>
              </a:rPr>
              <a:t>2</a:t>
            </a:r>
            <a:r>
              <a:rPr lang="ru-RU" sz="5600" dirty="0">
                <a:latin typeface="Arial" panose="020B0604020202020204" pitchFamily="34" charset="0"/>
                <a:cs typeface="Arial" panose="020B0604020202020204" pitchFamily="34" charset="0"/>
              </a:rPr>
              <a:t>. Пояснительная записка по обосновывающей документации.</a:t>
            </a:r>
          </a:p>
          <a:p>
            <a:pPr>
              <a:lnSpc>
                <a:spcPct val="120000"/>
              </a:lnSpc>
              <a:spcBef>
                <a:spcPts val="0"/>
              </a:spcBef>
            </a:pPr>
            <a:r>
              <a:rPr lang="ru-RU" sz="5600" dirty="0">
                <a:latin typeface="Arial" panose="020B0604020202020204" pitchFamily="34" charset="0"/>
                <a:cs typeface="Arial" panose="020B0604020202020204" pitchFamily="34" charset="0"/>
              </a:rPr>
              <a:t>3. Цель и потребность реализации намечаемой хозяйственной и иной деятельности.</a:t>
            </a:r>
          </a:p>
          <a:p>
            <a:pPr>
              <a:lnSpc>
                <a:spcPct val="120000"/>
              </a:lnSpc>
              <a:spcBef>
                <a:spcPts val="0"/>
              </a:spcBef>
            </a:pPr>
            <a:r>
              <a:rPr lang="ru-RU" sz="5600" dirty="0">
                <a:latin typeface="Arial" panose="020B0604020202020204" pitchFamily="34" charset="0"/>
                <a:cs typeface="Arial" panose="020B0604020202020204" pitchFamily="34" charset="0"/>
              </a:rPr>
              <a:t>4. Описание альтернативных вариантов достижения цели намечаемой хозяйственной и иной деятельности (различные расположения объекта, технологии и иные альтернативы в пределах полномочий заказчика), включая предлагаемый и "нулевой вариант" (отказ от деятельности).</a:t>
            </a:r>
          </a:p>
          <a:p>
            <a:pPr>
              <a:lnSpc>
                <a:spcPct val="120000"/>
              </a:lnSpc>
              <a:spcBef>
                <a:spcPts val="0"/>
              </a:spcBef>
            </a:pPr>
            <a:r>
              <a:rPr lang="ru-RU" sz="5600" dirty="0">
                <a:latin typeface="Arial" panose="020B0604020202020204" pitchFamily="34" charset="0"/>
                <a:cs typeface="Arial" panose="020B0604020202020204" pitchFamily="34" charset="0"/>
              </a:rPr>
              <a:t>5. Описание возможных видов воздействия на окружающую среду намечаемой хозяйственной и иной деятельности по альтернативным вариантам.</a:t>
            </a:r>
          </a:p>
          <a:p>
            <a:pPr>
              <a:lnSpc>
                <a:spcPct val="120000"/>
              </a:lnSpc>
              <a:spcBef>
                <a:spcPts val="0"/>
              </a:spcBef>
            </a:pPr>
            <a:r>
              <a:rPr lang="ru-RU" sz="5600" dirty="0">
                <a:latin typeface="Arial" panose="020B0604020202020204" pitchFamily="34" charset="0"/>
                <a:cs typeface="Arial" panose="020B0604020202020204" pitchFamily="34" charset="0"/>
              </a:rPr>
              <a:t>6. Описание окружающей среды, которая может быть затронута намечаемой хозяйственной и иной </a:t>
            </a:r>
            <a:r>
              <a:rPr lang="ru-RU" sz="5600" dirty="0" smtClean="0">
                <a:latin typeface="Arial" panose="020B0604020202020204" pitchFamily="34" charset="0"/>
                <a:cs typeface="Arial" panose="020B0604020202020204" pitchFamily="34" charset="0"/>
              </a:rPr>
              <a:t>деятельностью.</a:t>
            </a:r>
          </a:p>
          <a:p>
            <a:pPr>
              <a:lnSpc>
                <a:spcPct val="120000"/>
              </a:lnSpc>
              <a:spcBef>
                <a:spcPts val="0"/>
              </a:spcBef>
            </a:pPr>
            <a:r>
              <a:rPr lang="ru-RU" sz="5600" dirty="0" smtClean="0">
                <a:latin typeface="Arial" panose="020B0604020202020204" pitchFamily="34" charset="0"/>
                <a:cs typeface="Arial" panose="020B0604020202020204" pitchFamily="34" charset="0"/>
              </a:rPr>
              <a:t>7</a:t>
            </a:r>
            <a:r>
              <a:rPr lang="ru-RU" sz="5600" dirty="0">
                <a:latin typeface="Arial" panose="020B0604020202020204" pitchFamily="34" charset="0"/>
                <a:cs typeface="Arial" panose="020B0604020202020204" pitchFamily="34" charset="0"/>
              </a:rPr>
              <a:t>. Оценка воздействия на окружающую среду намечаемой хозяйственной и иной </a:t>
            </a:r>
            <a:r>
              <a:rPr lang="ru-RU" sz="5600" dirty="0" smtClean="0">
                <a:latin typeface="Arial" panose="020B0604020202020204" pitchFamily="34" charset="0"/>
                <a:cs typeface="Arial" panose="020B0604020202020204" pitchFamily="34" charset="0"/>
              </a:rPr>
              <a:t>деятельности.</a:t>
            </a:r>
          </a:p>
          <a:p>
            <a:pPr>
              <a:lnSpc>
                <a:spcPct val="120000"/>
              </a:lnSpc>
              <a:spcBef>
                <a:spcPts val="0"/>
              </a:spcBef>
            </a:pPr>
            <a:r>
              <a:rPr lang="ru-RU" sz="5600" dirty="0" smtClean="0">
                <a:latin typeface="Arial" panose="020B0604020202020204" pitchFamily="34" charset="0"/>
                <a:cs typeface="Arial" panose="020B0604020202020204" pitchFamily="34" charset="0"/>
              </a:rPr>
              <a:t>8</a:t>
            </a:r>
            <a:r>
              <a:rPr lang="ru-RU" sz="5600" dirty="0">
                <a:latin typeface="Arial" panose="020B0604020202020204" pitchFamily="34" charset="0"/>
                <a:cs typeface="Arial" panose="020B0604020202020204" pitchFamily="34" charset="0"/>
              </a:rPr>
              <a:t>. Меры по предотвращению и/или снижению возможного негативного воздействия намечаемой хозяйственной и иной деятельности.</a:t>
            </a:r>
          </a:p>
          <a:p>
            <a:pPr>
              <a:lnSpc>
                <a:spcPct val="120000"/>
              </a:lnSpc>
              <a:spcBef>
                <a:spcPts val="0"/>
              </a:spcBef>
            </a:pPr>
            <a:r>
              <a:rPr lang="ru-RU" sz="5600" dirty="0">
                <a:latin typeface="Arial" panose="020B0604020202020204" pitchFamily="34" charset="0"/>
                <a:cs typeface="Arial" panose="020B0604020202020204" pitchFamily="34" charset="0"/>
              </a:rPr>
              <a:t>9. Выявленные при проведении оценки неопределенности в определении воздействий намечаемой хозяйственной и иной деятельности на окружающую среду.</a:t>
            </a:r>
          </a:p>
          <a:p>
            <a:pPr>
              <a:lnSpc>
                <a:spcPct val="120000"/>
              </a:lnSpc>
              <a:spcBef>
                <a:spcPts val="0"/>
              </a:spcBef>
            </a:pPr>
            <a:r>
              <a:rPr lang="ru-RU" sz="5600" dirty="0">
                <a:latin typeface="Arial" panose="020B0604020202020204" pitchFamily="34" charset="0"/>
                <a:cs typeface="Arial" panose="020B0604020202020204" pitchFamily="34" charset="0"/>
              </a:rPr>
              <a:t>10. Краткое содержание программ мониторинга и </a:t>
            </a:r>
            <a:r>
              <a:rPr lang="ru-RU" sz="5600" dirty="0" err="1">
                <a:latin typeface="Arial" panose="020B0604020202020204" pitchFamily="34" charset="0"/>
                <a:cs typeface="Arial" panose="020B0604020202020204" pitchFamily="34" charset="0"/>
              </a:rPr>
              <a:t>послепроектного</a:t>
            </a:r>
            <a:r>
              <a:rPr lang="ru-RU" sz="5600" dirty="0">
                <a:latin typeface="Arial" panose="020B0604020202020204" pitchFamily="34" charset="0"/>
                <a:cs typeface="Arial" panose="020B0604020202020204" pitchFamily="34" charset="0"/>
              </a:rPr>
              <a:t> анализа.</a:t>
            </a:r>
          </a:p>
          <a:p>
            <a:pPr>
              <a:lnSpc>
                <a:spcPct val="120000"/>
              </a:lnSpc>
              <a:spcBef>
                <a:spcPts val="0"/>
              </a:spcBef>
            </a:pPr>
            <a:r>
              <a:rPr lang="ru-RU" sz="5600" dirty="0">
                <a:latin typeface="Arial" panose="020B0604020202020204" pitchFamily="34" charset="0"/>
                <a:cs typeface="Arial" panose="020B0604020202020204" pitchFamily="34" charset="0"/>
              </a:rPr>
              <a:t>11. Обоснование выбора варианта намечаемой хозяйственной и иной деятельности из всех рассмотренных альтернативных вариантов.</a:t>
            </a:r>
          </a:p>
          <a:p>
            <a:pPr>
              <a:lnSpc>
                <a:spcPct val="120000"/>
              </a:lnSpc>
              <a:spcBef>
                <a:spcPts val="0"/>
              </a:spcBef>
            </a:pPr>
            <a:r>
              <a:rPr lang="ru-RU" sz="5600" dirty="0">
                <a:latin typeface="Arial" panose="020B0604020202020204" pitchFamily="34" charset="0"/>
                <a:cs typeface="Arial" panose="020B0604020202020204" pitchFamily="34" charset="0"/>
              </a:rPr>
              <a:t>12. Материалы общественных </a:t>
            </a:r>
            <a:r>
              <a:rPr lang="ru-RU" sz="5600" dirty="0" smtClean="0">
                <a:latin typeface="Arial" panose="020B0604020202020204" pitchFamily="34" charset="0"/>
                <a:cs typeface="Arial" panose="020B0604020202020204" pitchFamily="34" charset="0"/>
              </a:rPr>
              <a:t>обсуждений.</a:t>
            </a:r>
            <a:endParaRPr lang="ru-RU" sz="5600" dirty="0">
              <a:latin typeface="Arial" panose="020B0604020202020204" pitchFamily="34" charset="0"/>
              <a:cs typeface="Arial" panose="020B0604020202020204" pitchFamily="34" charset="0"/>
            </a:endParaRPr>
          </a:p>
          <a:p>
            <a:pPr>
              <a:lnSpc>
                <a:spcPct val="120000"/>
              </a:lnSpc>
              <a:spcBef>
                <a:spcPts val="0"/>
              </a:spcBef>
            </a:pPr>
            <a:r>
              <a:rPr lang="ru-RU" sz="5600" i="1" dirty="0" smtClean="0">
                <a:latin typeface="Arial" panose="020B0604020202020204" pitchFamily="34" charset="0"/>
                <a:cs typeface="Arial" panose="020B0604020202020204" pitchFamily="34" charset="0"/>
              </a:rPr>
              <a:t>12.1 </a:t>
            </a:r>
            <a:r>
              <a:rPr lang="ru-RU" sz="5600" i="1" dirty="0">
                <a:latin typeface="Arial" panose="020B0604020202020204" pitchFamily="34" charset="0"/>
                <a:cs typeface="Arial" panose="020B0604020202020204" pitchFamily="34" charset="0"/>
              </a:rPr>
              <a:t>Сводка замечаний и предложений общественности, с указанием, какие из этих предложений и замечаний были учтены заказчиком, и в каком виде, какие - не учтены, основание для отказа</a:t>
            </a:r>
            <a:r>
              <a:rPr lang="ru-RU" sz="5600" i="1" dirty="0" smtClean="0">
                <a:latin typeface="Arial" panose="020B0604020202020204" pitchFamily="34" charset="0"/>
                <a:cs typeface="Arial" panose="020B0604020202020204" pitchFamily="34" charset="0"/>
              </a:rPr>
              <a:t>.</a:t>
            </a:r>
            <a:endParaRPr lang="ru-RU" sz="5600" i="1" dirty="0">
              <a:latin typeface="Arial" panose="020B0604020202020204" pitchFamily="34" charset="0"/>
              <a:cs typeface="Arial" panose="020B0604020202020204" pitchFamily="34" charset="0"/>
            </a:endParaRPr>
          </a:p>
          <a:p>
            <a:pPr>
              <a:lnSpc>
                <a:spcPct val="120000"/>
              </a:lnSpc>
              <a:spcBef>
                <a:spcPts val="0"/>
              </a:spcBef>
            </a:pPr>
            <a:r>
              <a:rPr lang="ru-RU" sz="5600" dirty="0">
                <a:latin typeface="Arial" panose="020B0604020202020204" pitchFamily="34" charset="0"/>
                <a:cs typeface="Arial" panose="020B0604020202020204" pitchFamily="34" charset="0"/>
              </a:rPr>
              <a:t>13. Резюме нетехнического характера.</a:t>
            </a:r>
          </a:p>
          <a:p>
            <a:endParaRPr lang="ru-RU" dirty="0"/>
          </a:p>
        </p:txBody>
      </p:sp>
    </p:spTree>
    <p:extLst>
      <p:ext uri="{BB962C8B-B14F-4D97-AF65-F5344CB8AC3E}">
        <p14:creationId xmlns="" xmlns:p14="http://schemas.microsoft.com/office/powerpoint/2010/main" val="11984523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 лицензировании</a:t>
            </a:r>
            <a:endParaRPr lang="ru-RU" dirty="0"/>
          </a:p>
        </p:txBody>
      </p:sp>
      <p:sp>
        <p:nvSpPr>
          <p:cNvPr id="3" name="Содержимое 2"/>
          <p:cNvSpPr>
            <a:spLocks noGrp="1"/>
          </p:cNvSpPr>
          <p:nvPr>
            <p:ph idx="1"/>
          </p:nvPr>
        </p:nvSpPr>
        <p:spPr>
          <a:xfrm>
            <a:off x="892791" y="1228299"/>
            <a:ext cx="10515600" cy="5385392"/>
          </a:xfrm>
        </p:spPr>
        <p:txBody>
          <a:bodyPr>
            <a:normAutofit fontScale="55000" lnSpcReduction="20000"/>
          </a:bodyPr>
          <a:lstStyle/>
          <a:p>
            <a:endParaRPr lang="ru-RU" dirty="0" smtClean="0"/>
          </a:p>
          <a:p>
            <a:r>
              <a:rPr lang="ru-RU" sz="3300" dirty="0" smtClean="0">
                <a:latin typeface="Arial" pitchFamily="34" charset="0"/>
                <a:cs typeface="Arial" pitchFamily="34" charset="0"/>
              </a:rPr>
              <a:t>С 01.01.2015 вступил в силу Федеральный закон от 29.12.2014 № 458-ФЗ "О внесении изменений в Федеральный закон "Об отходах производства и потребления", отдельные законодательные акты Российской Федерации и признании утратившими силу отдельных законодательных актов (положений законодательных актов) Российской Федерации" (далее – Закон), согласно отдельным положениям которого, с 01.07.2015 лицензированию подлежит деятельность по сбору, транспортированию, обработке, утилизации, обезвреживанию, размещению отходов I-IV классов опасности, а лицензии на деятельность по обезвреживанию и размещению отходов I-IV классов опасности, выданные до дня вступления в силу Закона, действуют до 30 июня 2015 года.</a:t>
            </a:r>
          </a:p>
          <a:p>
            <a:r>
              <a:rPr lang="ru-RU" sz="3300" dirty="0" smtClean="0">
                <a:latin typeface="Arial" pitchFamily="34" charset="0"/>
                <a:cs typeface="Arial" pitchFamily="34" charset="0"/>
              </a:rPr>
              <a:t>Минприроды </a:t>
            </a:r>
            <a:r>
              <a:rPr lang="ru-RU" sz="3300" dirty="0" smtClean="0">
                <a:latin typeface="Arial" pitchFamily="34" charset="0"/>
                <a:cs typeface="Arial" pitchFamily="34" charset="0"/>
              </a:rPr>
              <a:t>России подготовлен проект постановления Правительства Российской Федерации «О лицензировании деятельности по сбору, транспортированию, обработке, утилизации, обезвреживанию, размещению отходов I-IV классов опасности» с которым можно ознакомиться на сайте </a:t>
            </a:r>
            <a:r>
              <a:rPr lang="ru-RU" sz="3300" dirty="0" smtClean="0">
                <a:latin typeface="Arial" pitchFamily="34" charset="0"/>
                <a:cs typeface="Arial" pitchFamily="34" charset="0"/>
                <a:hlinkClick r:id="rId2"/>
              </a:rPr>
              <a:t>http://regulation.gov.ru/(ID проекта: 00/03-22135/12-14/7-13-3).</a:t>
            </a:r>
          </a:p>
          <a:p>
            <a:r>
              <a:rPr lang="ru-RU" sz="3300" dirty="0" smtClean="0">
                <a:latin typeface="Arial" pitchFamily="34" charset="0"/>
                <a:cs typeface="Arial" pitchFamily="34" charset="0"/>
              </a:rPr>
              <a:t>Кроме того, Минприроды России подготовило проект поправок к  федеральному закону № 392898-6 «О внесении изменения в статью 16 Федерального закона «Об охране окружающей среды», принятому Государственной Думой Федерального Собрания Российской Федерации в первом чтении 19 марта 2014 года, которыми предусмотрено, что лицензии на деятельность по сбору, транспортированию, использованию, обезвреживанию и размещению отходов I – IV классов опасности, выданные до дня вступления в силу Федерального закона от 04.05.2011 № 99-ФЗ «О лицензировании отдельных видов деятельности» (при условии, что срок их действия не истек), лицензии на деятельность по сбору, использованию, обезвреживанию и размещению отходов I - IV классов опасности и лицензии на деятельность по обезвреживанию и размещению отходов I – IV классов опасности, выданные до 1 октября 2015 года, действуют до 1 января 2016 года.</a:t>
            </a:r>
            <a:endParaRPr lang="ru-RU" sz="33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Arial" pitchFamily="34" charset="0"/>
                <a:cs typeface="Arial" pitchFamily="34" charset="0"/>
              </a:rPr>
              <a:t>Состав документов</a:t>
            </a:r>
            <a:endParaRPr lang="ru-RU" dirty="0">
              <a:latin typeface="Arial" pitchFamily="34" charset="0"/>
              <a:cs typeface="Arial" pitchFamily="34" charset="0"/>
            </a:endParaRPr>
          </a:p>
        </p:txBody>
      </p:sp>
      <p:sp>
        <p:nvSpPr>
          <p:cNvPr id="3" name="Содержимое 2"/>
          <p:cNvSpPr>
            <a:spLocks noGrp="1"/>
          </p:cNvSpPr>
          <p:nvPr>
            <p:ph idx="1"/>
          </p:nvPr>
        </p:nvSpPr>
        <p:spPr>
          <a:xfrm>
            <a:off x="756314" y="1784681"/>
            <a:ext cx="10515600" cy="4351338"/>
          </a:xfrm>
        </p:spPr>
        <p:txBody>
          <a:bodyPr/>
          <a:lstStyle/>
          <a:p>
            <a:pPr algn="ctr">
              <a:buNone/>
            </a:pPr>
            <a:r>
              <a:rPr lang="ru-RU" dirty="0" smtClean="0">
                <a:latin typeface="Arial" pitchFamily="34" charset="0"/>
                <a:cs typeface="Arial" pitchFamily="34" charset="0"/>
              </a:rPr>
              <a:t>Состав документов представляемых соискателем </a:t>
            </a:r>
            <a:r>
              <a:rPr lang="ru-RU" dirty="0" smtClean="0">
                <a:latin typeface="Arial" pitchFamily="34" charset="0"/>
                <a:cs typeface="Arial" pitchFamily="34" charset="0"/>
              </a:rPr>
              <a:t>для получения лицензии на деятельность по обезвреживанию и размещению отходов I-IV классов </a:t>
            </a:r>
            <a:r>
              <a:rPr lang="ru-RU" dirty="0" smtClean="0">
                <a:latin typeface="Arial" pitchFamily="34" charset="0"/>
                <a:cs typeface="Arial" pitchFamily="34" charset="0"/>
              </a:rPr>
              <a:t>опасности определен Положением </a:t>
            </a:r>
            <a:r>
              <a:rPr lang="ru-RU" dirty="0" smtClean="0">
                <a:latin typeface="Arial" pitchFamily="34" charset="0"/>
                <a:cs typeface="Arial" pitchFamily="34" charset="0"/>
              </a:rPr>
              <a:t>о лицензировании деятельности по обезвреживанию и размещению отходов I-IV классов опасности, утвержденного постановлением Правительства Российской Федерации от 28.03.2012 № </a:t>
            </a:r>
            <a:r>
              <a:rPr lang="ru-RU" dirty="0" smtClean="0">
                <a:latin typeface="Arial" pitchFamily="34" charset="0"/>
                <a:cs typeface="Arial" pitchFamily="34" charset="0"/>
              </a:rPr>
              <a:t>255, при этом согласно </a:t>
            </a:r>
            <a:r>
              <a:rPr lang="ru-RU" u="sng" dirty="0" smtClean="0">
                <a:latin typeface="Arial" pitchFamily="34" charset="0"/>
                <a:cs typeface="Arial" pitchFamily="34" charset="0"/>
              </a:rPr>
              <a:t>ст. 67</a:t>
            </a:r>
            <a:r>
              <a:rPr lang="ru-RU" u="sng" dirty="0" smtClean="0">
                <a:latin typeface="Arial" pitchFamily="34" charset="0"/>
                <a:cs typeface="Arial" pitchFamily="34" charset="0"/>
              </a:rPr>
              <a:t>. Федерального закона от 10.01.2002 № 7-ФЗ «Об охране окружающей среды» </a:t>
            </a:r>
            <a:r>
              <a:rPr lang="ru-RU" dirty="0" smtClean="0">
                <a:latin typeface="Arial" pitchFamily="34" charset="0"/>
                <a:cs typeface="Arial" pitchFamily="34" charset="0"/>
              </a:rPr>
              <a:t>представляется производственный </a:t>
            </a:r>
            <a:r>
              <a:rPr lang="ru-RU" dirty="0" smtClean="0">
                <a:latin typeface="Arial" pitchFamily="34" charset="0"/>
                <a:cs typeface="Arial" pitchFamily="34" charset="0"/>
              </a:rPr>
              <a:t>контроль в области охраны окружающей среды (производственный экологический контроль)</a:t>
            </a:r>
          </a:p>
          <a:p>
            <a:pPr algn="ctr"/>
            <a:endParaRPr lang="ru-RU"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774209"/>
            <a:ext cx="10515600" cy="2797791"/>
          </a:xfrm>
        </p:spPr>
        <p:txBody>
          <a:bodyPr/>
          <a:lstStyle/>
          <a:p>
            <a:pPr algn="ctr"/>
            <a:r>
              <a:rPr lang="ru-RU" dirty="0" smtClean="0"/>
              <a:t>Спасибо за внимание!</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3626" y="744265"/>
            <a:ext cx="10815270" cy="2320481"/>
          </a:xfrm>
        </p:spPr>
        <p:txBody>
          <a:bodyPr>
            <a:noAutofit/>
          </a:bodyPr>
          <a:lstStyle/>
          <a:p>
            <a:pPr algn="ctr">
              <a:lnSpc>
                <a:spcPct val="100000"/>
              </a:lnSpc>
            </a:pPr>
            <a:r>
              <a:rPr lang="ru-RU" sz="2000" dirty="0" smtClean="0">
                <a:latin typeface="Arial" panose="020B0604020202020204" pitchFamily="34" charset="0"/>
                <a:cs typeface="Arial" panose="020B0604020202020204" pitchFamily="34" charset="0"/>
              </a:rPr>
              <a:t>Согласно п.5 ст.11Федерального закона от 23.11.1995 №174-ФЗ «Об экологической экспертизе» (далее - Закон) государственной экологической экспертизе подлежат проекты технической документации на новую технику, технологию, использование которых может оказать воздействие на окружающую среду.</a:t>
            </a:r>
            <a:br>
              <a:rPr lang="ru-RU" sz="2000" dirty="0" smtClean="0">
                <a:latin typeface="Arial" panose="020B0604020202020204" pitchFamily="34" charset="0"/>
                <a:cs typeface="Arial" panose="020B0604020202020204" pitchFamily="34" charset="0"/>
              </a:rPr>
            </a:br>
            <a:r>
              <a:rPr lang="ru-RU" sz="2000" dirty="0" smtClean="0">
                <a:latin typeface="Arial" panose="020B0604020202020204" pitchFamily="34" charset="0"/>
                <a:cs typeface="Arial" panose="020B0604020202020204" pitchFamily="34" charset="0"/>
              </a:rPr>
              <a:t/>
            </a:r>
            <a:br>
              <a:rPr lang="ru-RU" sz="2000" dirty="0" smtClean="0">
                <a:latin typeface="Arial" panose="020B0604020202020204" pitchFamily="34" charset="0"/>
                <a:cs typeface="Arial" panose="020B0604020202020204" pitchFamily="34" charset="0"/>
              </a:rPr>
            </a:br>
            <a:r>
              <a:rPr lang="ru-RU" sz="2000" dirty="0" smtClean="0">
                <a:latin typeface="Arial" panose="020B0604020202020204" pitchFamily="34" charset="0"/>
                <a:cs typeface="Arial" panose="020B0604020202020204" pitchFamily="34" charset="0"/>
              </a:rPr>
              <a:t> Под новой понимается впервые предлагаемая к использованию на территории  Российской Федерации и прошедшая апробацию техника и технология.</a:t>
            </a:r>
            <a:br>
              <a:rPr lang="ru-RU" sz="2000" dirty="0" smtClean="0">
                <a:latin typeface="Arial" panose="020B0604020202020204" pitchFamily="34" charset="0"/>
                <a:cs typeface="Arial" panose="020B0604020202020204" pitchFamily="34" charset="0"/>
              </a:rPr>
            </a:br>
            <a:r>
              <a:rPr lang="ru-RU" sz="2800" dirty="0" smtClean="0">
                <a:latin typeface="Arial" panose="020B0604020202020204" pitchFamily="34" charset="0"/>
                <a:cs typeface="Arial" panose="020B0604020202020204" pitchFamily="34" charset="0"/>
              </a:rPr>
              <a:t/>
            </a:r>
            <a:br>
              <a:rPr lang="ru-RU" sz="2800" dirty="0" smtClean="0">
                <a:latin typeface="Arial" panose="020B0604020202020204" pitchFamily="34" charset="0"/>
                <a:cs typeface="Arial" panose="020B0604020202020204" pitchFamily="34" charset="0"/>
              </a:rPr>
            </a:br>
            <a:endParaRPr lang="ru-RU" sz="2800"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a:xfrm>
            <a:off x="753626" y="3275634"/>
            <a:ext cx="10600174" cy="3285939"/>
          </a:xfrm>
        </p:spPr>
        <p:txBody>
          <a:bodyPr>
            <a:normAutofit fontScale="25000" lnSpcReduction="20000"/>
          </a:bodyPr>
          <a:lstStyle/>
          <a:p>
            <a:pPr marL="0" indent="0">
              <a:lnSpc>
                <a:spcPct val="120000"/>
              </a:lnSpc>
              <a:spcBef>
                <a:spcPts val="0"/>
              </a:spcBef>
              <a:buNone/>
            </a:pPr>
            <a:r>
              <a:rPr lang="ru-RU" sz="8000" dirty="0" smtClean="0">
                <a:latin typeface="Arial" panose="020B0604020202020204" pitchFamily="34" charset="0"/>
                <a:cs typeface="Arial" panose="020B0604020202020204" pitchFamily="34" charset="0"/>
              </a:rPr>
              <a:t>С учетом положения ст.14 Закона объект государственной экологической экспертизы ( в данном случае- проект технической документации) представляется в следующем составе:</a:t>
            </a:r>
          </a:p>
          <a:p>
            <a:pPr>
              <a:lnSpc>
                <a:spcPct val="120000"/>
              </a:lnSpc>
              <a:spcBef>
                <a:spcPts val="0"/>
              </a:spcBef>
            </a:pPr>
            <a:r>
              <a:rPr lang="ru-RU" sz="8000" dirty="0">
                <a:latin typeface="Arial" panose="020B0604020202020204" pitchFamily="34" charset="0"/>
                <a:cs typeface="Arial" panose="020B0604020202020204" pitchFamily="34" charset="0"/>
              </a:rPr>
              <a:t>п</a:t>
            </a:r>
            <a:r>
              <a:rPr lang="ru-RU" sz="8000" dirty="0" smtClean="0">
                <a:latin typeface="Arial" panose="020B0604020202020204" pitchFamily="34" charset="0"/>
                <a:cs typeface="Arial" panose="020B0604020202020204" pitchFamily="34" charset="0"/>
              </a:rPr>
              <a:t>роект технической документации на новую технику, технологию, и содержащий материалы оценки воздействия на окружающую среду;</a:t>
            </a:r>
          </a:p>
          <a:p>
            <a:pPr>
              <a:lnSpc>
                <a:spcPct val="120000"/>
              </a:lnSpc>
              <a:spcBef>
                <a:spcPts val="0"/>
              </a:spcBef>
            </a:pPr>
            <a:r>
              <a:rPr lang="ru-RU" sz="8000" dirty="0">
                <a:latin typeface="Arial" panose="020B0604020202020204" pitchFamily="34" charset="0"/>
                <a:cs typeface="Arial" panose="020B0604020202020204" pitchFamily="34" charset="0"/>
              </a:rPr>
              <a:t>м</a:t>
            </a:r>
            <a:r>
              <a:rPr lang="ru-RU" sz="8000" dirty="0" smtClean="0">
                <a:latin typeface="Arial" panose="020B0604020202020204" pitchFamily="34" charset="0"/>
                <a:cs typeface="Arial" panose="020B0604020202020204" pitchFamily="34" charset="0"/>
              </a:rPr>
              <a:t>атериалы обсуждений объекта государственной экологической экспертизы (т.е. проекта технической документации) с гражданами и общественными организациями (объединениями), организованных органами местного самоуправления;</a:t>
            </a:r>
          </a:p>
          <a:p>
            <a:pPr>
              <a:lnSpc>
                <a:spcPct val="120000"/>
              </a:lnSpc>
              <a:spcBef>
                <a:spcPts val="0"/>
              </a:spcBef>
            </a:pPr>
            <a:r>
              <a:rPr lang="ru-RU" sz="8000" dirty="0">
                <a:latin typeface="Arial" panose="020B0604020202020204" pitchFamily="34" charset="0"/>
                <a:cs typeface="Arial" panose="020B0604020202020204" pitchFamily="34" charset="0"/>
              </a:rPr>
              <a:t>м</a:t>
            </a:r>
            <a:r>
              <a:rPr lang="ru-RU" sz="8000" dirty="0" smtClean="0">
                <a:latin typeface="Arial" panose="020B0604020202020204" pitchFamily="34" charset="0"/>
                <a:cs typeface="Arial" panose="020B0604020202020204" pitchFamily="34" charset="0"/>
              </a:rPr>
              <a:t>атериалы апробации новой техники и технологии (например, протоколы промышленных испытаний).</a:t>
            </a:r>
          </a:p>
          <a:p>
            <a:pPr marL="0" indent="0">
              <a:buNone/>
            </a:pPr>
            <a:r>
              <a:rPr lang="ru-RU" dirty="0" smtClean="0">
                <a:latin typeface="Arial" panose="020B0604020202020204" pitchFamily="34" charset="0"/>
                <a:cs typeface="Arial" panose="020B0604020202020204" pitchFamily="34" charset="0"/>
              </a:rPr>
              <a:t> </a:t>
            </a:r>
          </a:p>
          <a:p>
            <a:endParaRPr lang="ru-RU" dirty="0"/>
          </a:p>
        </p:txBody>
      </p:sp>
    </p:spTree>
    <p:extLst>
      <p:ext uri="{BB962C8B-B14F-4D97-AF65-F5344CB8AC3E}">
        <p14:creationId xmlns="" xmlns:p14="http://schemas.microsoft.com/office/powerpoint/2010/main" val="3289978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3582" y="392421"/>
            <a:ext cx="10371160" cy="3428952"/>
          </a:xfrm>
        </p:spPr>
        <p:txBody>
          <a:bodyPr>
            <a:normAutofit/>
          </a:bodyPr>
          <a:lstStyle/>
          <a:p>
            <a:pPr marL="180000"/>
            <a:r>
              <a:rPr lang="x-none" sz="1800" smtClean="0">
                <a:latin typeface="Arial" pitchFamily="34" charset="0"/>
                <a:cs typeface="Arial" pitchFamily="34" charset="0"/>
              </a:rPr>
              <a:t>К числу правовых оснований для утраты заключением государственной экологической экспертизы </a:t>
            </a:r>
            <a:r>
              <a:rPr lang="ru-RU" sz="1800" dirty="0" smtClean="0">
                <a:latin typeface="Arial" pitchFamily="34" charset="0"/>
                <a:cs typeface="Arial" pitchFamily="34" charset="0"/>
              </a:rPr>
              <a:t> </a:t>
            </a:r>
            <a:r>
              <a:rPr lang="x-none" sz="1800" smtClean="0">
                <a:latin typeface="Arial" pitchFamily="34" charset="0"/>
                <a:cs typeface="Arial" pitchFamily="34" charset="0"/>
              </a:rPr>
              <a:t>юридической силы </a:t>
            </a:r>
            <a:r>
              <a:rPr lang="ru-RU" sz="1800" dirty="0" smtClean="0">
                <a:latin typeface="Arial" pitchFamily="34" charset="0"/>
                <a:cs typeface="Arial" pitchFamily="34" charset="0"/>
              </a:rPr>
              <a:t>по </a:t>
            </a:r>
            <a:r>
              <a:rPr lang="ru-RU" sz="1800" b="1" u="sng" dirty="0" smtClean="0">
                <a:latin typeface="Arial" pitchFamily="34" charset="0"/>
                <a:cs typeface="Arial" pitchFamily="34" charset="0"/>
              </a:rPr>
              <a:t>проекту технической документации на новую технику и технологию </a:t>
            </a:r>
            <a:r>
              <a:rPr lang="x-none" sz="1800" smtClean="0">
                <a:latin typeface="Arial" pitchFamily="34" charset="0"/>
                <a:cs typeface="Arial" pitchFamily="34" charset="0"/>
              </a:rPr>
              <a:t>согласно ст.18 Закона отнесены:</a:t>
            </a:r>
            <a:r>
              <a:rPr lang="ru-RU" sz="1800" dirty="0" smtClean="0">
                <a:latin typeface="Arial" pitchFamily="34" charset="0"/>
                <a:cs typeface="Arial" pitchFamily="34" charset="0"/>
              </a:rPr>
              <a:t/>
            </a:r>
            <a:br>
              <a:rPr lang="ru-RU" sz="1800" dirty="0" smtClean="0">
                <a:latin typeface="Arial" pitchFamily="34" charset="0"/>
                <a:cs typeface="Arial" pitchFamily="34" charset="0"/>
              </a:rPr>
            </a:br>
            <a:r>
              <a:rPr lang="ru-RU" sz="1800" i="1" dirty="0" smtClean="0">
                <a:latin typeface="Arial" pitchFamily="34" charset="0"/>
                <a:cs typeface="Arial" pitchFamily="34" charset="0"/>
              </a:rPr>
              <a:t/>
            </a:r>
            <a:br>
              <a:rPr lang="ru-RU" sz="1800" i="1" dirty="0" smtClean="0">
                <a:latin typeface="Arial" pitchFamily="34" charset="0"/>
                <a:cs typeface="Arial" pitchFamily="34" charset="0"/>
              </a:rPr>
            </a:br>
            <a:r>
              <a:rPr lang="x-none" sz="1800" i="1" smtClean="0">
                <a:latin typeface="Arial" pitchFamily="34" charset="0"/>
                <a:cs typeface="Arial" pitchFamily="34" charset="0"/>
              </a:rPr>
              <a:t>реализация объекта государственной экологической экспертизы с отступлением от документации, получившей положительное заключение государственной экологической экспертизы, и (или) в случае внесения изменений в указанную документацию;</a:t>
            </a:r>
            <a:r>
              <a:rPr lang="ru-RU" sz="1800" i="1" dirty="0" smtClean="0">
                <a:latin typeface="Arial" pitchFamily="34" charset="0"/>
                <a:cs typeface="Arial" pitchFamily="34" charset="0"/>
              </a:rPr>
              <a:t/>
            </a:r>
            <a:br>
              <a:rPr lang="ru-RU" sz="1800" i="1" dirty="0" smtClean="0">
                <a:latin typeface="Arial" pitchFamily="34" charset="0"/>
                <a:cs typeface="Arial" pitchFamily="34" charset="0"/>
              </a:rPr>
            </a:br>
            <a:r>
              <a:rPr lang="ru-RU" sz="1800" i="1" dirty="0" smtClean="0">
                <a:latin typeface="Arial" pitchFamily="34" charset="0"/>
                <a:cs typeface="Arial" pitchFamily="34" charset="0"/>
              </a:rPr>
              <a:t/>
            </a:r>
            <a:br>
              <a:rPr lang="ru-RU" sz="1800" i="1" dirty="0" smtClean="0">
                <a:latin typeface="Arial" pitchFamily="34" charset="0"/>
                <a:cs typeface="Arial" pitchFamily="34" charset="0"/>
              </a:rPr>
            </a:br>
            <a:r>
              <a:rPr lang="x-none" sz="1800" i="1" smtClean="0">
                <a:latin typeface="Arial" pitchFamily="34" charset="0"/>
                <a:cs typeface="Arial" pitchFamily="34" charset="0"/>
              </a:rPr>
              <a:t>внесение изменений в документацию после получения положительного заключения государственной  экологической экспертизы.</a:t>
            </a:r>
            <a:r>
              <a:rPr lang="ru-RU" sz="1600" dirty="0" smtClean="0">
                <a:latin typeface="Arial" pitchFamily="34" charset="0"/>
                <a:cs typeface="Arial" pitchFamily="34" charset="0"/>
              </a:rPr>
              <a:t/>
            </a:r>
            <a:br>
              <a:rPr lang="ru-RU" sz="1600" dirty="0" smtClean="0">
                <a:latin typeface="Arial" pitchFamily="34" charset="0"/>
                <a:cs typeface="Arial" pitchFamily="34" charset="0"/>
              </a:rPr>
            </a:br>
            <a:endParaRPr lang="ru-RU" sz="1600" dirty="0">
              <a:latin typeface="Arial" pitchFamily="34" charset="0"/>
              <a:cs typeface="Arial" pitchFamily="34" charset="0"/>
            </a:endParaRPr>
          </a:p>
        </p:txBody>
      </p:sp>
      <p:sp>
        <p:nvSpPr>
          <p:cNvPr id="3" name="Содержимое 2"/>
          <p:cNvSpPr>
            <a:spLocks noGrp="1"/>
          </p:cNvSpPr>
          <p:nvPr>
            <p:ph idx="1"/>
          </p:nvPr>
        </p:nvSpPr>
        <p:spPr>
          <a:xfrm>
            <a:off x="1037231" y="3725840"/>
            <a:ext cx="10316570" cy="2451122"/>
          </a:xfrm>
        </p:spPr>
        <p:txBody>
          <a:bodyPr>
            <a:normAutofit/>
          </a:bodyPr>
          <a:lstStyle/>
          <a:p>
            <a:pPr algn="ctr">
              <a:buNone/>
            </a:pPr>
            <a:r>
              <a:rPr lang="ru-RU" sz="1800" b="1" i="1" dirty="0" smtClean="0">
                <a:latin typeface="Arial" pitchFamily="34" charset="0"/>
                <a:cs typeface="Arial" pitchFamily="34" charset="0"/>
              </a:rPr>
              <a:t>В случае, если экспертной комиссией государственной экологической экспертизы устанавливается ограниченный срок реализации новой техники, технологии, в виду</a:t>
            </a:r>
            <a:r>
              <a:rPr lang="x-none" sz="1800" b="1" i="1" smtClean="0">
                <a:latin typeface="Arial" pitchFamily="34" charset="0"/>
                <a:cs typeface="Arial" pitchFamily="34" charset="0"/>
              </a:rPr>
              <a:t> необходимост</a:t>
            </a:r>
            <a:r>
              <a:rPr lang="ru-RU" sz="1800" b="1" i="1" dirty="0" smtClean="0">
                <a:latin typeface="Arial" pitchFamily="34" charset="0"/>
                <a:cs typeface="Arial" pitchFamily="34" charset="0"/>
              </a:rPr>
              <a:t>и</a:t>
            </a:r>
            <a:r>
              <a:rPr lang="x-none" sz="1800" b="1" i="1" smtClean="0">
                <a:latin typeface="Arial" pitchFamily="34" charset="0"/>
                <a:cs typeface="Arial" pitchFamily="34" charset="0"/>
              </a:rPr>
              <a:t> проведения дополнительных исследований </a:t>
            </a:r>
            <a:r>
              <a:rPr lang="ru-RU" sz="1800" b="1" i="1" dirty="0" smtClean="0">
                <a:latin typeface="Arial" pitchFamily="34" charset="0"/>
                <a:cs typeface="Arial" pitchFamily="34" charset="0"/>
              </a:rPr>
              <a:t>и получений материалов апробации, а также по другим обоснованным  причинам, соответствующий проект технической документации, в составе, определенном ст.14 Закона, подлежит представлению в Росприроднадзор для организации и проведения государственной экологической экспертизы согласно п.8. ст.11. Закона.</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latin typeface="Arial" pitchFamily="34" charset="0"/>
                <a:cs typeface="Arial" pitchFamily="34" charset="0"/>
              </a:rPr>
              <a:t>В </a:t>
            </a:r>
            <a:r>
              <a:rPr lang="ru-RU" sz="2800" smtClean="0">
                <a:latin typeface="Arial" pitchFamily="34" charset="0"/>
                <a:cs typeface="Arial" pitchFamily="34" charset="0"/>
              </a:rPr>
              <a:t>качестве материалов </a:t>
            </a:r>
            <a:r>
              <a:rPr lang="ru-RU" sz="2800" dirty="0" smtClean="0">
                <a:latin typeface="Arial" pitchFamily="34" charset="0"/>
                <a:cs typeface="Arial" pitchFamily="34" charset="0"/>
              </a:rPr>
              <a:t>апробации для </a:t>
            </a:r>
            <a:r>
              <a:rPr lang="ru-RU" sz="2800" smtClean="0">
                <a:latin typeface="Arial" pitchFamily="34" charset="0"/>
                <a:cs typeface="Arial" pitchFamily="34" charset="0"/>
              </a:rPr>
              <a:t>новой техники </a:t>
            </a:r>
            <a:r>
              <a:rPr lang="ru-RU" sz="2800" dirty="0" smtClean="0">
                <a:latin typeface="Arial" pitchFamily="34" charset="0"/>
                <a:cs typeface="Arial" pitchFamily="34" charset="0"/>
              </a:rPr>
              <a:t>и технологии выступают протоколы промышленных испытаний.</a:t>
            </a:r>
            <a:endParaRPr lang="ru-RU" sz="2800" dirty="0">
              <a:latin typeface="Arial" pitchFamily="34" charset="0"/>
              <a:cs typeface="Arial" pitchFamily="34" charset="0"/>
            </a:endParaRPr>
          </a:p>
        </p:txBody>
      </p:sp>
      <p:pic>
        <p:nvPicPr>
          <p:cNvPr id="1026" name="Picture 2" descr="C:\Users\selinasv\Desktop\установка по сжиганию.jpeg"/>
          <p:cNvPicPr>
            <a:picLocks noGrp="1" noChangeAspect="1" noChangeArrowheads="1"/>
          </p:cNvPicPr>
          <p:nvPr>
            <p:ph idx="1"/>
          </p:nvPr>
        </p:nvPicPr>
        <p:blipFill>
          <a:blip r:embed="rId2"/>
          <a:srcRect/>
          <a:stretch>
            <a:fillRect/>
          </a:stretch>
        </p:blipFill>
        <p:spPr bwMode="auto">
          <a:xfrm>
            <a:off x="586853" y="2101754"/>
            <a:ext cx="2279177" cy="2389685"/>
          </a:xfrm>
          <a:prstGeom prst="rect">
            <a:avLst/>
          </a:prstGeom>
          <a:noFill/>
        </p:spPr>
      </p:pic>
      <p:sp>
        <p:nvSpPr>
          <p:cNvPr id="5" name="Стрелка вправо 4"/>
          <p:cNvSpPr/>
          <p:nvPr/>
        </p:nvSpPr>
        <p:spPr>
          <a:xfrm>
            <a:off x="2920622" y="2101754"/>
            <a:ext cx="1255594" cy="2047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p:cNvSpPr/>
          <p:nvPr/>
        </p:nvSpPr>
        <p:spPr>
          <a:xfrm>
            <a:off x="2961564" y="3070746"/>
            <a:ext cx="1201003" cy="2320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право 8"/>
          <p:cNvSpPr/>
          <p:nvPr/>
        </p:nvSpPr>
        <p:spPr>
          <a:xfrm>
            <a:off x="2961565" y="3971498"/>
            <a:ext cx="1323832" cy="2183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723332" y="1637731"/>
            <a:ext cx="2306471" cy="369332"/>
          </a:xfrm>
          <a:prstGeom prst="rect">
            <a:avLst/>
          </a:prstGeom>
          <a:noFill/>
        </p:spPr>
        <p:txBody>
          <a:bodyPr wrap="square" rtlCol="0">
            <a:spAutoFit/>
          </a:bodyPr>
          <a:lstStyle/>
          <a:p>
            <a:pPr algn="ctr"/>
            <a:r>
              <a:rPr lang="ru-RU" b="1" dirty="0" smtClean="0">
                <a:latin typeface="Arial" pitchFamily="34" charset="0"/>
                <a:cs typeface="Arial" pitchFamily="34" charset="0"/>
              </a:rPr>
              <a:t>Для Установки</a:t>
            </a:r>
            <a:endParaRPr lang="ru-RU" b="1" dirty="0">
              <a:latin typeface="Arial" pitchFamily="34" charset="0"/>
              <a:cs typeface="Arial" pitchFamily="34" charset="0"/>
            </a:endParaRPr>
          </a:p>
        </p:txBody>
      </p:sp>
      <p:sp>
        <p:nvSpPr>
          <p:cNvPr id="12" name="TextBox 11"/>
          <p:cNvSpPr txBox="1"/>
          <p:nvPr/>
        </p:nvSpPr>
        <p:spPr>
          <a:xfrm>
            <a:off x="4449171" y="1678675"/>
            <a:ext cx="2251880" cy="923330"/>
          </a:xfrm>
          <a:prstGeom prst="rect">
            <a:avLst/>
          </a:prstGeom>
          <a:noFill/>
        </p:spPr>
        <p:txBody>
          <a:bodyPr wrap="square" rtlCol="0">
            <a:spAutoFit/>
          </a:bodyPr>
          <a:lstStyle/>
          <a:p>
            <a:r>
              <a:rPr lang="ru-RU" dirty="0" smtClean="0"/>
              <a:t>Акты отбора проб и протоколы для воздуха </a:t>
            </a:r>
            <a:endParaRPr lang="ru-RU" dirty="0"/>
          </a:p>
        </p:txBody>
      </p:sp>
      <p:sp>
        <p:nvSpPr>
          <p:cNvPr id="13" name="TextBox 12"/>
          <p:cNvSpPr txBox="1"/>
          <p:nvPr/>
        </p:nvSpPr>
        <p:spPr>
          <a:xfrm>
            <a:off x="4449170" y="2715905"/>
            <a:ext cx="2402006" cy="646331"/>
          </a:xfrm>
          <a:prstGeom prst="rect">
            <a:avLst/>
          </a:prstGeom>
          <a:noFill/>
        </p:spPr>
        <p:txBody>
          <a:bodyPr wrap="square" rtlCol="0">
            <a:spAutoFit/>
          </a:bodyPr>
          <a:lstStyle/>
          <a:p>
            <a:r>
              <a:rPr lang="ru-RU" dirty="0" smtClean="0"/>
              <a:t>Акты отбора проб и протоколы для почвы </a:t>
            </a:r>
            <a:endParaRPr lang="ru-RU" dirty="0"/>
          </a:p>
        </p:txBody>
      </p:sp>
      <p:sp>
        <p:nvSpPr>
          <p:cNvPr id="14" name="TextBox 13"/>
          <p:cNvSpPr txBox="1"/>
          <p:nvPr/>
        </p:nvSpPr>
        <p:spPr>
          <a:xfrm>
            <a:off x="4517409" y="3507475"/>
            <a:ext cx="2333767" cy="1754326"/>
          </a:xfrm>
          <a:prstGeom prst="rect">
            <a:avLst/>
          </a:prstGeom>
          <a:noFill/>
        </p:spPr>
        <p:txBody>
          <a:bodyPr wrap="square" rtlCol="0">
            <a:spAutoFit/>
          </a:bodyPr>
          <a:lstStyle/>
          <a:p>
            <a:r>
              <a:rPr lang="ru-RU" dirty="0" smtClean="0"/>
              <a:t>Акты отбора проб и протоколы  для донных отложений, шума от оборудования, сточных вод и т.д.</a:t>
            </a:r>
          </a:p>
        </p:txBody>
      </p:sp>
      <p:sp>
        <p:nvSpPr>
          <p:cNvPr id="15" name="TextBox 14"/>
          <p:cNvSpPr txBox="1"/>
          <p:nvPr/>
        </p:nvSpPr>
        <p:spPr>
          <a:xfrm>
            <a:off x="8993875" y="1596788"/>
            <a:ext cx="2320119" cy="369332"/>
          </a:xfrm>
          <a:prstGeom prst="rect">
            <a:avLst/>
          </a:prstGeom>
          <a:noFill/>
        </p:spPr>
        <p:txBody>
          <a:bodyPr wrap="square" rtlCol="0">
            <a:spAutoFit/>
          </a:bodyPr>
          <a:lstStyle/>
          <a:p>
            <a:r>
              <a:rPr lang="ru-RU" b="1" dirty="0" smtClean="0">
                <a:latin typeface="Arial" pitchFamily="34" charset="0"/>
                <a:cs typeface="Arial" pitchFamily="34" charset="0"/>
              </a:rPr>
              <a:t>Для технологии</a:t>
            </a:r>
            <a:endParaRPr lang="ru-RU" b="1" dirty="0">
              <a:latin typeface="Arial" pitchFamily="34" charset="0"/>
              <a:cs typeface="Arial" pitchFamily="34" charset="0"/>
            </a:endParaRPr>
          </a:p>
        </p:txBody>
      </p:sp>
      <p:pic>
        <p:nvPicPr>
          <p:cNvPr id="1027" name="Picture 3"/>
          <p:cNvPicPr>
            <a:picLocks noChangeAspect="1" noChangeArrowheads="1"/>
          </p:cNvPicPr>
          <p:nvPr/>
        </p:nvPicPr>
        <p:blipFill>
          <a:blip r:embed="rId3"/>
          <a:srcRect/>
          <a:stretch>
            <a:fillRect/>
          </a:stretch>
        </p:blipFill>
        <p:spPr bwMode="auto">
          <a:xfrm>
            <a:off x="8447963" y="2333767"/>
            <a:ext cx="3275463" cy="1141237"/>
          </a:xfrm>
          <a:prstGeom prst="rect">
            <a:avLst/>
          </a:prstGeom>
          <a:noFill/>
          <a:ln w="9525">
            <a:noFill/>
            <a:miter lim="800000"/>
            <a:headEnd/>
            <a:tailEnd/>
          </a:ln>
        </p:spPr>
      </p:pic>
      <p:sp>
        <p:nvSpPr>
          <p:cNvPr id="17" name="Стрелка вправо 16"/>
          <p:cNvSpPr/>
          <p:nvPr/>
        </p:nvSpPr>
        <p:spPr>
          <a:xfrm rot="10800000">
            <a:off x="6878472" y="2238232"/>
            <a:ext cx="1201002" cy="2456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трелка вправо 17"/>
          <p:cNvSpPr/>
          <p:nvPr/>
        </p:nvSpPr>
        <p:spPr>
          <a:xfrm rot="10800000">
            <a:off x="6946709" y="3098041"/>
            <a:ext cx="1255593" cy="2183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право 18"/>
          <p:cNvSpPr/>
          <p:nvPr/>
        </p:nvSpPr>
        <p:spPr>
          <a:xfrm rot="10800000">
            <a:off x="6905767" y="3919183"/>
            <a:ext cx="1339756" cy="2297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TextBox 20"/>
          <p:cNvSpPr txBox="1"/>
          <p:nvPr/>
        </p:nvSpPr>
        <p:spPr>
          <a:xfrm>
            <a:off x="395784" y="5268036"/>
            <a:ext cx="11796215" cy="1754326"/>
          </a:xfrm>
          <a:prstGeom prst="rect">
            <a:avLst/>
          </a:prstGeom>
          <a:noFill/>
        </p:spPr>
        <p:txBody>
          <a:bodyPr wrap="square" rtlCol="0">
            <a:spAutoFit/>
          </a:bodyPr>
          <a:lstStyle/>
          <a:p>
            <a:r>
              <a:rPr lang="ru-RU" b="1" dirty="0" smtClean="0">
                <a:latin typeface="Arial" pitchFamily="34" charset="0"/>
                <a:cs typeface="Arial" pitchFamily="34" charset="0"/>
              </a:rPr>
              <a:t>Своевременное представлении лабораторией средств измерений на поверку − соответствие требованиям  ст. 13, п. 1 Федерального закона от 26.06.2008 N 102-ФЗ (ред. от 02.12.2013) «Об обеспечении единства измерений»;</a:t>
            </a:r>
          </a:p>
          <a:p>
            <a:r>
              <a:rPr lang="ru-RU" b="1" dirty="0" smtClean="0">
                <a:latin typeface="Arial" pitchFamily="34" charset="0"/>
                <a:cs typeface="Arial" pitchFamily="34" charset="0"/>
              </a:rPr>
              <a:t>Аккредитация лабораторий производимая в соответствии с международным стандартом ИСО/МЭК 17025, который доступен на русском языке как ГОСТ ИСО/МЭК 17025-2009. </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lnSpc>
                <a:spcPct val="100000"/>
              </a:lnSpc>
            </a:pPr>
            <a:r>
              <a:rPr lang="ru-RU" sz="2200" dirty="0" smtClean="0">
                <a:latin typeface="Arial" panose="020B0604020202020204" pitchFamily="34" charset="0"/>
                <a:cs typeface="Arial" panose="020B0604020202020204" pitchFamily="34" charset="0"/>
              </a:rPr>
              <a:t>Техническая документация- набор документов, используемых при проектировании (конструировании) создании (изготовлении) и использовании (эксплуатации) каких-либо технических объектов.</a:t>
            </a:r>
            <a:endParaRPr lang="ru-RU" sz="2200" dirty="0">
              <a:latin typeface="Arial" panose="020B0604020202020204" pitchFamily="34" charset="0"/>
              <a:cs typeface="Arial" panose="020B0604020202020204" pitchFamily="34" charset="0"/>
            </a:endParaRPr>
          </a:p>
        </p:txBody>
      </p:sp>
      <p:sp>
        <p:nvSpPr>
          <p:cNvPr id="3" name="Текст 2"/>
          <p:cNvSpPr>
            <a:spLocks noGrp="1"/>
          </p:cNvSpPr>
          <p:nvPr>
            <p:ph type="body" idx="1"/>
          </p:nvPr>
        </p:nvSpPr>
        <p:spPr/>
        <p:txBody>
          <a:bodyPr>
            <a:normAutofit/>
          </a:bodyPr>
          <a:lstStyle/>
          <a:p>
            <a:pPr algn="ctr"/>
            <a:r>
              <a:rPr lang="ru-RU" sz="2000" dirty="0" smtClean="0">
                <a:latin typeface="Arial" panose="020B0604020202020204" pitchFamily="34" charset="0"/>
                <a:cs typeface="Arial" panose="020B0604020202020204" pitchFamily="34" charset="0"/>
              </a:rPr>
              <a:t>На новую технику:</a:t>
            </a:r>
            <a:endParaRPr lang="ru-RU" sz="2000" dirty="0">
              <a:latin typeface="Arial" panose="020B0604020202020204" pitchFamily="34" charset="0"/>
              <a:cs typeface="Arial" panose="020B0604020202020204" pitchFamily="34" charset="0"/>
            </a:endParaRPr>
          </a:p>
        </p:txBody>
      </p:sp>
      <p:sp>
        <p:nvSpPr>
          <p:cNvPr id="4" name="Объект 3"/>
          <p:cNvSpPr>
            <a:spLocks noGrp="1"/>
          </p:cNvSpPr>
          <p:nvPr>
            <p:ph sz="half" idx="2"/>
          </p:nvPr>
        </p:nvSpPr>
        <p:spPr/>
        <p:txBody>
          <a:bodyPr>
            <a:normAutofit fontScale="70000" lnSpcReduction="20000"/>
          </a:bodyPr>
          <a:lstStyle/>
          <a:p>
            <a:pPr marL="0" indent="0">
              <a:lnSpc>
                <a:spcPct val="120000"/>
              </a:lnSpc>
              <a:spcBef>
                <a:spcPts val="0"/>
              </a:spcBef>
              <a:buNone/>
            </a:pPr>
            <a:r>
              <a:rPr lang="ru-RU" sz="2600" i="1" u="sng" dirty="0" smtClean="0">
                <a:latin typeface="Arial" panose="020B0604020202020204" pitchFamily="34" charset="0"/>
                <a:cs typeface="Arial" panose="020B0604020202020204" pitchFamily="34" charset="0"/>
              </a:rPr>
              <a:t>Конструкторская документация:</a:t>
            </a:r>
          </a:p>
          <a:p>
            <a:pPr>
              <a:lnSpc>
                <a:spcPct val="120000"/>
              </a:lnSpc>
              <a:spcBef>
                <a:spcPts val="0"/>
              </a:spcBef>
            </a:pPr>
            <a:r>
              <a:rPr lang="ru-RU" sz="2600" dirty="0" smtClean="0">
                <a:latin typeface="Arial" panose="020B0604020202020204" pitchFamily="34" charset="0"/>
                <a:cs typeface="Arial" panose="020B0604020202020204" pitchFamily="34" charset="0"/>
              </a:rPr>
              <a:t>Чертежи, схемы, пояснительные записки (виды определены ГОСТ 2.102-68);</a:t>
            </a:r>
          </a:p>
          <a:p>
            <a:pPr>
              <a:lnSpc>
                <a:spcPct val="120000"/>
              </a:lnSpc>
              <a:spcBef>
                <a:spcPts val="0"/>
              </a:spcBef>
            </a:pPr>
            <a:r>
              <a:rPr lang="ru-RU" sz="2600" dirty="0" smtClean="0">
                <a:latin typeface="Arial" panose="020B0604020202020204" pitchFamily="34" charset="0"/>
                <a:cs typeface="Arial" panose="020B0604020202020204" pitchFamily="34" charset="0"/>
              </a:rPr>
              <a:t>Технические условия (ГОСТ 2.114-95);</a:t>
            </a:r>
          </a:p>
          <a:p>
            <a:pPr marL="0" indent="0">
              <a:lnSpc>
                <a:spcPct val="120000"/>
              </a:lnSpc>
              <a:spcBef>
                <a:spcPts val="0"/>
              </a:spcBef>
              <a:buNone/>
            </a:pPr>
            <a:r>
              <a:rPr lang="ru-RU" sz="2600" u="sng" dirty="0" smtClean="0">
                <a:latin typeface="Arial" panose="020B0604020202020204" pitchFamily="34" charset="0"/>
                <a:cs typeface="Arial" panose="020B0604020202020204" pitchFamily="34" charset="0"/>
              </a:rPr>
              <a:t>Технологическая документация:</a:t>
            </a:r>
          </a:p>
          <a:p>
            <a:pPr>
              <a:lnSpc>
                <a:spcPct val="120000"/>
              </a:lnSpc>
              <a:spcBef>
                <a:spcPts val="0"/>
              </a:spcBef>
            </a:pPr>
            <a:r>
              <a:rPr lang="ru-RU" sz="2600" dirty="0">
                <a:latin typeface="Arial" panose="020B0604020202020204" pitchFamily="34" charset="0"/>
                <a:cs typeface="Arial" panose="020B0604020202020204" pitchFamily="34" charset="0"/>
              </a:rPr>
              <a:t>т</a:t>
            </a:r>
            <a:r>
              <a:rPr lang="ru-RU" sz="2600" dirty="0" smtClean="0">
                <a:latin typeface="Arial" panose="020B0604020202020204" pitchFamily="34" charset="0"/>
                <a:cs typeface="Arial" panose="020B0604020202020204" pitchFamily="34" charset="0"/>
              </a:rPr>
              <a:t>ехнологический регламент;</a:t>
            </a:r>
          </a:p>
          <a:p>
            <a:pPr>
              <a:lnSpc>
                <a:spcPct val="120000"/>
              </a:lnSpc>
              <a:spcBef>
                <a:spcPts val="0"/>
              </a:spcBef>
            </a:pPr>
            <a:r>
              <a:rPr lang="ru-RU" sz="2600" dirty="0">
                <a:latin typeface="Arial" panose="020B0604020202020204" pitchFamily="34" charset="0"/>
                <a:cs typeface="Arial" panose="020B0604020202020204" pitchFamily="34" charset="0"/>
              </a:rPr>
              <a:t>т</a:t>
            </a:r>
            <a:r>
              <a:rPr lang="ru-RU" sz="2600" dirty="0" smtClean="0">
                <a:latin typeface="Arial" panose="020B0604020202020204" pitchFamily="34" charset="0"/>
                <a:cs typeface="Arial" panose="020B0604020202020204" pitchFamily="34" charset="0"/>
              </a:rPr>
              <a:t>ехническое руководство и </a:t>
            </a:r>
            <a:r>
              <a:rPr lang="ru-RU" sz="2600" dirty="0" err="1" smtClean="0">
                <a:latin typeface="Arial" panose="020B0604020202020204" pitchFamily="34" charset="0"/>
                <a:cs typeface="Arial" panose="020B0604020202020204" pitchFamily="34" charset="0"/>
              </a:rPr>
              <a:t>др.документы</a:t>
            </a:r>
            <a:r>
              <a:rPr lang="ru-RU" sz="2600" dirty="0" smtClean="0">
                <a:latin typeface="Arial" panose="020B0604020202020204" pitchFamily="34" charset="0"/>
                <a:cs typeface="Arial" panose="020B0604020202020204" pitchFamily="34" charset="0"/>
              </a:rPr>
              <a:t>;</a:t>
            </a:r>
          </a:p>
          <a:p>
            <a:pPr>
              <a:lnSpc>
                <a:spcPct val="120000"/>
              </a:lnSpc>
              <a:spcBef>
                <a:spcPts val="0"/>
              </a:spcBef>
            </a:pPr>
            <a:r>
              <a:rPr lang="ru-RU" sz="2600" dirty="0">
                <a:latin typeface="Arial" panose="020B0604020202020204" pitchFamily="34" charset="0"/>
                <a:cs typeface="Arial" panose="020B0604020202020204" pitchFamily="34" charset="0"/>
              </a:rPr>
              <a:t>п</a:t>
            </a:r>
            <a:r>
              <a:rPr lang="ru-RU" sz="2600" dirty="0" smtClean="0">
                <a:latin typeface="Arial" panose="020B0604020202020204" pitchFamily="34" charset="0"/>
                <a:cs typeface="Arial" panose="020B0604020202020204" pitchFamily="34" charset="0"/>
              </a:rPr>
              <a:t>аспорт на технику</a:t>
            </a:r>
          </a:p>
          <a:p>
            <a:endParaRPr lang="ru-RU" sz="2600" dirty="0" smtClean="0">
              <a:latin typeface="Arial" panose="020B0604020202020204" pitchFamily="34" charset="0"/>
              <a:cs typeface="Arial" panose="020B0604020202020204" pitchFamily="34" charset="0"/>
            </a:endParaRPr>
          </a:p>
          <a:p>
            <a:pPr marL="0" indent="0">
              <a:buNone/>
            </a:pPr>
            <a:r>
              <a:rPr lang="ru-RU" sz="2600" i="1" dirty="0" smtClean="0">
                <a:latin typeface="Arial" panose="020B0604020202020204" pitchFamily="34" charset="0"/>
                <a:cs typeface="Arial" panose="020B0604020202020204" pitchFamily="34" charset="0"/>
              </a:rPr>
              <a:t>В случае, если в ходе осуществления процесса получается продукт, то на него также разрабатываются ТУ.</a:t>
            </a:r>
          </a:p>
          <a:p>
            <a:endParaRPr lang="ru-RU" dirty="0" smtClean="0"/>
          </a:p>
          <a:p>
            <a:pPr marL="0" indent="0">
              <a:buNone/>
            </a:pPr>
            <a:endParaRPr lang="ru-RU" dirty="0" smtClean="0"/>
          </a:p>
          <a:p>
            <a:endParaRPr lang="ru-RU" dirty="0" smtClean="0"/>
          </a:p>
          <a:p>
            <a:endParaRPr lang="ru-RU" dirty="0"/>
          </a:p>
        </p:txBody>
      </p:sp>
      <p:sp>
        <p:nvSpPr>
          <p:cNvPr id="5" name="Текст 4"/>
          <p:cNvSpPr>
            <a:spLocks noGrp="1"/>
          </p:cNvSpPr>
          <p:nvPr>
            <p:ph type="body" sz="quarter" idx="3"/>
          </p:nvPr>
        </p:nvSpPr>
        <p:spPr/>
        <p:txBody>
          <a:bodyPr>
            <a:normAutofit/>
          </a:bodyPr>
          <a:lstStyle/>
          <a:p>
            <a:pPr algn="ctr"/>
            <a:r>
              <a:rPr lang="ru-RU" sz="2000" dirty="0" smtClean="0">
                <a:latin typeface="Arial" panose="020B0604020202020204" pitchFamily="34" charset="0"/>
                <a:cs typeface="Arial" panose="020B0604020202020204" pitchFamily="34" charset="0"/>
              </a:rPr>
              <a:t>На новую технологию:</a:t>
            </a:r>
            <a:endParaRPr lang="ru-RU" sz="2000" dirty="0">
              <a:latin typeface="Arial" panose="020B0604020202020204" pitchFamily="34" charset="0"/>
              <a:cs typeface="Arial" panose="020B0604020202020204" pitchFamily="34" charset="0"/>
            </a:endParaRPr>
          </a:p>
        </p:txBody>
      </p:sp>
      <p:sp>
        <p:nvSpPr>
          <p:cNvPr id="6" name="Объект 5"/>
          <p:cNvSpPr>
            <a:spLocks noGrp="1"/>
          </p:cNvSpPr>
          <p:nvPr>
            <p:ph sz="quarter" idx="4"/>
          </p:nvPr>
        </p:nvSpPr>
        <p:spPr/>
        <p:txBody>
          <a:bodyPr>
            <a:normAutofit/>
          </a:bodyPr>
          <a:lstStyle/>
          <a:p>
            <a:pPr marL="0" indent="0">
              <a:lnSpc>
                <a:spcPct val="100000"/>
              </a:lnSpc>
              <a:spcBef>
                <a:spcPts val="0"/>
              </a:spcBef>
              <a:buNone/>
            </a:pPr>
            <a:r>
              <a:rPr lang="ru-RU" sz="1900" i="1" u="sng" dirty="0" smtClean="0">
                <a:latin typeface="Arial" panose="020B0604020202020204" pitchFamily="34" charset="0"/>
                <a:cs typeface="Arial" panose="020B0604020202020204" pitchFamily="34" charset="0"/>
              </a:rPr>
              <a:t>Конструкторская документация:</a:t>
            </a:r>
          </a:p>
          <a:p>
            <a:pPr>
              <a:lnSpc>
                <a:spcPct val="100000"/>
              </a:lnSpc>
              <a:spcBef>
                <a:spcPts val="0"/>
              </a:spcBef>
            </a:pPr>
            <a:r>
              <a:rPr lang="ru-RU" sz="1900" dirty="0" smtClean="0">
                <a:latin typeface="Arial" panose="020B0604020202020204" pitchFamily="34" charset="0"/>
                <a:cs typeface="Arial" panose="020B0604020202020204" pitchFamily="34" charset="0"/>
              </a:rPr>
              <a:t>Чертежи, схемы, пояснительные записки (виды определены ГОСТ 2.102-68);</a:t>
            </a:r>
          </a:p>
          <a:p>
            <a:pPr marL="0" indent="0">
              <a:lnSpc>
                <a:spcPct val="100000"/>
              </a:lnSpc>
              <a:spcBef>
                <a:spcPts val="0"/>
              </a:spcBef>
              <a:buNone/>
            </a:pPr>
            <a:r>
              <a:rPr lang="ru-RU" sz="1900" u="sng" dirty="0" smtClean="0">
                <a:latin typeface="Arial" panose="020B0604020202020204" pitchFamily="34" charset="0"/>
                <a:cs typeface="Arial" panose="020B0604020202020204" pitchFamily="34" charset="0"/>
              </a:rPr>
              <a:t>Технологическая документация:</a:t>
            </a:r>
          </a:p>
          <a:p>
            <a:pPr>
              <a:lnSpc>
                <a:spcPct val="100000"/>
              </a:lnSpc>
              <a:spcBef>
                <a:spcPts val="0"/>
              </a:spcBef>
            </a:pPr>
            <a:r>
              <a:rPr lang="ru-RU" sz="1900" dirty="0" smtClean="0">
                <a:latin typeface="Arial" panose="020B0604020202020204" pitchFamily="34" charset="0"/>
                <a:cs typeface="Arial" panose="020B0604020202020204" pitchFamily="34" charset="0"/>
              </a:rPr>
              <a:t>технологический регламент;</a:t>
            </a:r>
          </a:p>
          <a:p>
            <a:pPr>
              <a:lnSpc>
                <a:spcPct val="100000"/>
              </a:lnSpc>
              <a:spcBef>
                <a:spcPts val="0"/>
              </a:spcBef>
            </a:pPr>
            <a:r>
              <a:rPr lang="ru-RU" sz="1900" dirty="0" smtClean="0">
                <a:latin typeface="Arial" panose="020B0604020202020204" pitchFamily="34" charset="0"/>
                <a:cs typeface="Arial" panose="020B0604020202020204" pitchFamily="34" charset="0"/>
              </a:rPr>
              <a:t>техническое руководство и </a:t>
            </a:r>
            <a:r>
              <a:rPr lang="ru-RU" sz="1900" dirty="0" err="1" smtClean="0">
                <a:latin typeface="Arial" panose="020B0604020202020204" pitchFamily="34" charset="0"/>
                <a:cs typeface="Arial" panose="020B0604020202020204" pitchFamily="34" charset="0"/>
              </a:rPr>
              <a:t>др.документы</a:t>
            </a:r>
            <a:r>
              <a:rPr lang="ru-RU" sz="1900" dirty="0" smtClean="0">
                <a:latin typeface="Arial" panose="020B0604020202020204" pitchFamily="34" charset="0"/>
                <a:cs typeface="Arial" panose="020B0604020202020204" pitchFamily="34" charset="0"/>
              </a:rPr>
              <a:t>;</a:t>
            </a:r>
          </a:p>
          <a:p>
            <a:pPr marL="0" indent="0">
              <a:buNone/>
            </a:pPr>
            <a:r>
              <a:rPr lang="ru-RU" sz="1900" i="1" dirty="0" smtClean="0">
                <a:latin typeface="Arial" panose="020B0604020202020204" pitchFamily="34" charset="0"/>
                <a:cs typeface="Arial" panose="020B0604020202020204" pitchFamily="34" charset="0"/>
              </a:rPr>
              <a:t>В случае, если в ходе осуществления процесса получается продукт, то на него также разрабатываются ТУ.</a:t>
            </a:r>
          </a:p>
          <a:p>
            <a:pPr marL="0" indent="0">
              <a:buNone/>
            </a:pPr>
            <a:endParaRPr lang="ru-RU" sz="1900" dirty="0" smtClean="0">
              <a:latin typeface="Arial" panose="020B0604020202020204" pitchFamily="34" charset="0"/>
              <a:cs typeface="Arial" panose="020B0604020202020204" pitchFamily="34" charset="0"/>
            </a:endParaRPr>
          </a:p>
          <a:p>
            <a:endParaRPr lang="ru-RU" dirty="0"/>
          </a:p>
        </p:txBody>
      </p:sp>
    </p:spTree>
    <p:extLst>
      <p:ext uri="{BB962C8B-B14F-4D97-AF65-F5344CB8AC3E}">
        <p14:creationId xmlns="" xmlns:p14="http://schemas.microsoft.com/office/powerpoint/2010/main" val="3728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400" dirty="0" smtClean="0">
                <a:latin typeface="Arial" panose="020B0604020202020204" pitchFamily="34" charset="0"/>
                <a:cs typeface="Arial" panose="020B0604020202020204" pitchFamily="34" charset="0"/>
              </a:rPr>
              <a:t>Технологический регламент</a:t>
            </a:r>
            <a:r>
              <a:rPr lang="ru-RU" sz="2000" dirty="0" smtClean="0">
                <a:latin typeface="Arial" panose="020B0604020202020204" pitchFamily="34" charset="0"/>
                <a:cs typeface="Arial" panose="020B0604020202020204" pitchFamily="34" charset="0"/>
              </a:rPr>
              <a:t/>
            </a:r>
            <a:br>
              <a:rPr lang="ru-RU" sz="2000" dirty="0" smtClean="0">
                <a:latin typeface="Arial" panose="020B0604020202020204" pitchFamily="34" charset="0"/>
                <a:cs typeface="Arial" panose="020B0604020202020204" pitchFamily="34" charset="0"/>
              </a:rPr>
            </a:br>
            <a:r>
              <a:rPr lang="ru-RU" sz="2000" dirty="0" smtClean="0">
                <a:latin typeface="Arial" panose="020B0604020202020204" pitchFamily="34" charset="0"/>
                <a:cs typeface="Arial" panose="020B0604020202020204" pitchFamily="34" charset="0"/>
              </a:rPr>
              <a:t>Положения по разработке Технологических регламентов, как правило, являются отраслевыми или ведомственными документами. Для разработки могут быть использованы типовые ТР. Для нефтеперерабатывающей промышленности существуют отраслевые Методические рекомендации по разработке ТР, которые утверждены Приказом Минэнерго России № 393 от 30.09.2003.</a:t>
            </a:r>
            <a:br>
              <a:rPr lang="ru-RU" sz="2000" dirty="0" smtClean="0">
                <a:latin typeface="Arial" panose="020B0604020202020204" pitchFamily="34" charset="0"/>
                <a:cs typeface="Arial" panose="020B0604020202020204" pitchFamily="34" charset="0"/>
              </a:rPr>
            </a:br>
            <a:endParaRPr lang="ru-RU" sz="2000"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p:txBody>
          <a:bodyPr/>
          <a:lstStyle/>
          <a:p>
            <a:pPr marL="0" indent="0">
              <a:lnSpc>
                <a:spcPct val="100000"/>
              </a:lnSpc>
              <a:spcBef>
                <a:spcPts val="0"/>
              </a:spcBef>
              <a:buNone/>
            </a:pPr>
            <a:r>
              <a:rPr lang="ru-RU" sz="2000" u="sng" dirty="0" smtClean="0">
                <a:latin typeface="Arial" panose="020B0604020202020204" pitchFamily="34" charset="0"/>
                <a:cs typeface="Arial" panose="020B0604020202020204" pitchFamily="34" charset="0"/>
              </a:rPr>
              <a:t>В технологическом регламенте прописываются все процессы производства с высокой степенью детализации:</a:t>
            </a:r>
          </a:p>
          <a:p>
            <a:pPr>
              <a:lnSpc>
                <a:spcPct val="100000"/>
              </a:lnSpc>
              <a:spcBef>
                <a:spcPts val="0"/>
              </a:spcBef>
            </a:pPr>
            <a:r>
              <a:rPr lang="ru-RU" sz="2000" dirty="0" smtClean="0">
                <a:latin typeface="Arial" panose="020B0604020202020204" pitchFamily="34" charset="0"/>
                <a:cs typeface="Arial" panose="020B0604020202020204" pitchFamily="34" charset="0"/>
              </a:rPr>
              <a:t>Какие операции и как выполнять в различных ситуациях;</a:t>
            </a:r>
          </a:p>
          <a:p>
            <a:pPr>
              <a:lnSpc>
                <a:spcPct val="100000"/>
              </a:lnSpc>
              <a:spcBef>
                <a:spcPts val="0"/>
              </a:spcBef>
            </a:pPr>
            <a:r>
              <a:rPr lang="ru-RU" sz="2000" dirty="0" smtClean="0">
                <a:latin typeface="Arial" panose="020B0604020202020204" pitchFamily="34" charset="0"/>
                <a:cs typeface="Arial" panose="020B0604020202020204" pitchFamily="34" charset="0"/>
              </a:rPr>
              <a:t>Как правильно вести режим;</a:t>
            </a:r>
          </a:p>
          <a:p>
            <a:pPr>
              <a:lnSpc>
                <a:spcPct val="100000"/>
              </a:lnSpc>
              <a:spcBef>
                <a:spcPts val="0"/>
              </a:spcBef>
            </a:pPr>
            <a:r>
              <a:rPr lang="ru-RU" sz="2000" dirty="0" smtClean="0">
                <a:latin typeface="Arial" panose="020B0604020202020204" pitchFamily="34" charset="0"/>
                <a:cs typeface="Arial" panose="020B0604020202020204" pitchFamily="34" charset="0"/>
              </a:rPr>
              <a:t>Какие температуры, давления и расходы выдерживать;</a:t>
            </a:r>
          </a:p>
          <a:p>
            <a:pPr>
              <a:lnSpc>
                <a:spcPct val="100000"/>
              </a:lnSpc>
              <a:spcBef>
                <a:spcPts val="0"/>
              </a:spcBef>
            </a:pPr>
            <a:r>
              <a:rPr lang="ru-RU" sz="2000" dirty="0" smtClean="0">
                <a:latin typeface="Arial" panose="020B0604020202020204" pitchFamily="34" charset="0"/>
                <a:cs typeface="Arial" panose="020B0604020202020204" pitchFamily="34" charset="0"/>
              </a:rPr>
              <a:t>Как правильно изменять основные технологические характеристики и параметры;</a:t>
            </a:r>
          </a:p>
          <a:p>
            <a:pPr>
              <a:lnSpc>
                <a:spcPct val="100000"/>
              </a:lnSpc>
              <a:spcBef>
                <a:spcPts val="0"/>
              </a:spcBef>
            </a:pPr>
            <a:r>
              <a:rPr lang="ru-RU" sz="2000" dirty="0" smtClean="0">
                <a:latin typeface="Arial" panose="020B0604020202020204" pitchFamily="34" charset="0"/>
                <a:cs typeface="Arial" panose="020B0604020202020204" pitchFamily="34" charset="0"/>
              </a:rPr>
              <a:t>Что и в какой последовательности открывать/закрывать.</a:t>
            </a:r>
          </a:p>
          <a:p>
            <a:pPr marL="0" indent="0">
              <a:lnSpc>
                <a:spcPct val="100000"/>
              </a:lnSpc>
              <a:spcBef>
                <a:spcPts val="0"/>
              </a:spcBef>
              <a:buNone/>
            </a:pPr>
            <a:r>
              <a:rPr lang="ru-RU" sz="2000" u="sng" dirty="0" smtClean="0">
                <a:latin typeface="Arial" panose="020B0604020202020204" pitchFamily="34" charset="0"/>
                <a:cs typeface="Arial" panose="020B0604020202020204" pitchFamily="34" charset="0"/>
              </a:rPr>
              <a:t>Технологические регламенты могут быть трех видов:</a:t>
            </a:r>
          </a:p>
          <a:p>
            <a:pPr>
              <a:lnSpc>
                <a:spcPct val="100000"/>
              </a:lnSpc>
              <a:spcBef>
                <a:spcPts val="0"/>
              </a:spcBef>
            </a:pPr>
            <a:r>
              <a:rPr lang="ru-RU" sz="2000" dirty="0" smtClean="0">
                <a:latin typeface="Arial" panose="020B0604020202020204" pitchFamily="34" charset="0"/>
                <a:cs typeface="Arial" panose="020B0604020202020204" pitchFamily="34" charset="0"/>
              </a:rPr>
              <a:t>Постоянные, предназначенные для выпуска продукции проработанному технологическому процессу;</a:t>
            </a:r>
          </a:p>
          <a:p>
            <a:pPr>
              <a:lnSpc>
                <a:spcPct val="100000"/>
              </a:lnSpc>
              <a:spcBef>
                <a:spcPts val="0"/>
              </a:spcBef>
            </a:pPr>
            <a:r>
              <a:rPr lang="ru-RU" sz="2000" dirty="0" smtClean="0">
                <a:latin typeface="Arial" panose="020B0604020202020204" pitchFamily="34" charset="0"/>
                <a:cs typeface="Arial" panose="020B0604020202020204" pitchFamily="34" charset="0"/>
              </a:rPr>
              <a:t>Временные- на новую осваиваемую продукцию, при использовании нового оборудования или если в технологию вносятся серьезные изменения;</a:t>
            </a:r>
          </a:p>
          <a:p>
            <a:pPr>
              <a:lnSpc>
                <a:spcPct val="100000"/>
              </a:lnSpc>
              <a:spcBef>
                <a:spcPts val="0"/>
              </a:spcBef>
            </a:pPr>
            <a:r>
              <a:rPr lang="ru-RU" sz="2000" dirty="0" smtClean="0">
                <a:latin typeface="Arial" panose="020B0604020202020204" pitchFamily="34" charset="0"/>
                <a:cs typeface="Arial" panose="020B0604020202020204" pitchFamily="34" charset="0"/>
              </a:rPr>
              <a:t>Разовые- на научно-исследовательские работы или на выпуск разовой партии</a:t>
            </a:r>
            <a:r>
              <a:rPr lang="ru-RU" sz="2000" dirty="0" smtClean="0"/>
              <a:t>.</a:t>
            </a:r>
          </a:p>
          <a:p>
            <a:endParaRPr lang="ru-RU" dirty="0"/>
          </a:p>
        </p:txBody>
      </p:sp>
    </p:spTree>
    <p:extLst>
      <p:ext uri="{BB962C8B-B14F-4D97-AF65-F5344CB8AC3E}">
        <p14:creationId xmlns="" xmlns:p14="http://schemas.microsoft.com/office/powerpoint/2010/main" val="1356967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6582" y="235974"/>
            <a:ext cx="10567217" cy="658762"/>
          </a:xfrm>
        </p:spPr>
        <p:txBody>
          <a:bodyPr>
            <a:normAutofit/>
          </a:bodyPr>
          <a:lstStyle/>
          <a:p>
            <a:pPr algn="ctr"/>
            <a:r>
              <a:rPr lang="ru-RU" sz="2400" dirty="0" smtClean="0">
                <a:latin typeface="Arial" panose="020B0604020202020204" pitchFamily="34" charset="0"/>
                <a:cs typeface="Arial" panose="020B0604020202020204" pitchFamily="34" charset="0"/>
              </a:rPr>
              <a:t>Технологический регламент содержит следующие разделы:</a:t>
            </a:r>
            <a:endParaRPr lang="ru-RU" sz="2400"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a:xfrm>
            <a:off x="786582" y="973393"/>
            <a:ext cx="10567218" cy="5761704"/>
          </a:xfrm>
        </p:spPr>
        <p:txBody>
          <a:bodyPr>
            <a:noAutofit/>
          </a:bodyPr>
          <a:lstStyle/>
          <a:p>
            <a:r>
              <a:rPr lang="ru-RU" sz="1600" dirty="0" smtClean="0">
                <a:latin typeface="Arial" panose="020B0604020202020204" pitchFamily="34" charset="0"/>
                <a:cs typeface="Arial" panose="020B0604020202020204" pitchFamily="34" charset="0"/>
              </a:rPr>
              <a:t>Общая характеристика производства;</a:t>
            </a:r>
          </a:p>
          <a:p>
            <a:r>
              <a:rPr lang="ru-RU" sz="1600" dirty="0" smtClean="0">
                <a:latin typeface="Arial" panose="020B0604020202020204" pitchFamily="34" charset="0"/>
                <a:cs typeface="Arial" panose="020B0604020202020204" pitchFamily="34" charset="0"/>
              </a:rPr>
              <a:t>Описание характеристик материалов, сырья, реагентов, полупродуктов;</a:t>
            </a:r>
          </a:p>
          <a:p>
            <a:r>
              <a:rPr lang="ru-RU" sz="1600" dirty="0" smtClean="0">
                <a:latin typeface="Arial" panose="020B0604020202020204" pitchFamily="34" charset="0"/>
                <a:cs typeface="Arial" panose="020B0604020202020204" pitchFamily="34" charset="0"/>
              </a:rPr>
              <a:t>Описание технологического процесса и технологической схемы производства;</a:t>
            </a:r>
          </a:p>
          <a:p>
            <a:r>
              <a:rPr lang="ru-RU" sz="1600" dirty="0" smtClean="0">
                <a:latin typeface="Arial" panose="020B0604020202020204" pitchFamily="34" charset="0"/>
                <a:cs typeface="Arial" panose="020B0604020202020204" pitchFamily="34" charset="0"/>
              </a:rPr>
              <a:t>Нормы режимов технологии;</a:t>
            </a:r>
          </a:p>
          <a:p>
            <a:r>
              <a:rPr lang="ru-RU" sz="1600" dirty="0" smtClean="0">
                <a:latin typeface="Arial" panose="020B0604020202020204" pitchFamily="34" charset="0"/>
                <a:cs typeface="Arial" panose="020B0604020202020204" pitchFamily="34" charset="0"/>
              </a:rPr>
              <a:t>Описание контроля технологического процесса;</a:t>
            </a:r>
          </a:p>
          <a:p>
            <a:r>
              <a:rPr lang="ru-RU" sz="1600" dirty="0" smtClean="0">
                <a:latin typeface="Arial" panose="020B0604020202020204" pitchFamily="34" charset="0"/>
                <a:cs typeface="Arial" panose="020B0604020202020204" pitchFamily="34" charset="0"/>
              </a:rPr>
              <a:t>Описание пуска и остановки производства;</a:t>
            </a:r>
          </a:p>
          <a:p>
            <a:r>
              <a:rPr lang="ru-RU" sz="1600" dirty="0" smtClean="0">
                <a:latin typeface="Arial" panose="020B0604020202020204" pitchFamily="34" charset="0"/>
                <a:cs typeface="Arial" panose="020B0604020202020204" pitchFamily="34" charset="0"/>
              </a:rPr>
              <a:t>Описание безопасной эксплуатации производства;</a:t>
            </a:r>
          </a:p>
          <a:p>
            <a:r>
              <a:rPr lang="ru-RU" sz="1600" dirty="0" smtClean="0">
                <a:latin typeface="Arial" panose="020B0604020202020204" pitchFamily="34" charset="0"/>
                <a:cs typeface="Arial" panose="020B0604020202020204" pitchFamily="34" charset="0"/>
              </a:rPr>
              <a:t>Описание отходов, сточных вод, выбросов в атмосферу, с указаниями методов обращения с ними;</a:t>
            </a:r>
          </a:p>
          <a:p>
            <a:r>
              <a:rPr lang="ru-RU" sz="1600" dirty="0" smtClean="0">
                <a:latin typeface="Arial" panose="020B0604020202020204" pitchFamily="34" charset="0"/>
                <a:cs typeface="Arial" panose="020B0604020202020204" pitchFamily="34" charset="0"/>
              </a:rPr>
              <a:t>Краткое описание технологического и насосно-компрессорного, регулирующего и предохраняющего оборудования;</a:t>
            </a:r>
          </a:p>
          <a:p>
            <a:r>
              <a:rPr lang="ru-RU" sz="1600" dirty="0" smtClean="0">
                <a:latin typeface="Arial" panose="020B0604020202020204" pitchFamily="34" charset="0"/>
                <a:cs typeface="Arial" panose="020B0604020202020204" pitchFamily="34" charset="0"/>
              </a:rPr>
              <a:t>Список нормативной документации и обязательны инструкций;</a:t>
            </a:r>
          </a:p>
          <a:p>
            <a:r>
              <a:rPr lang="ru-RU" sz="1600" dirty="0" smtClean="0">
                <a:latin typeface="Arial" panose="020B0604020202020204" pitchFamily="34" charset="0"/>
                <a:cs typeface="Arial" panose="020B0604020202020204" pitchFamily="34" charset="0"/>
              </a:rPr>
              <a:t>Графическая Технологическая схема производства.</a:t>
            </a:r>
          </a:p>
          <a:p>
            <a:pPr marL="0" indent="0">
              <a:buNone/>
            </a:pPr>
            <a:endParaRPr lang="ru-RU" sz="1600" dirty="0"/>
          </a:p>
          <a:p>
            <a:pPr marL="0" indent="0">
              <a:lnSpc>
                <a:spcPct val="120000"/>
              </a:lnSpc>
              <a:spcBef>
                <a:spcPts val="0"/>
              </a:spcBef>
              <a:buNone/>
            </a:pPr>
            <a:r>
              <a:rPr lang="ru-RU" sz="1600" u="sng" dirty="0" smtClean="0">
                <a:latin typeface="Arial" panose="020B0604020202020204" pitchFamily="34" charset="0"/>
                <a:cs typeface="Arial" panose="020B0604020202020204" pitchFamily="34" charset="0"/>
              </a:rPr>
              <a:t>Срок действия Технологического регламента, как правило, составляет 5 лет. По истечению которых, если не произошло на производстве существенных изменений то он продлевается еще на 5 лет. Если предприятие собирается запустить выпуск новой продукции или ввести в строй новое оборудование, то тогда ТР разрабатывается на 2 года.</a:t>
            </a:r>
            <a:endParaRPr lang="ru-RU" sz="1600" u="sng"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1481741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latin typeface="Arial" panose="020B0604020202020204" pitchFamily="34" charset="0"/>
                <a:cs typeface="Arial" panose="020B0604020202020204" pitchFamily="34" charset="0"/>
              </a:rPr>
              <a:t>Технические условия содержат вводную часть и разделы, расположенные в следующей последовательности:</a:t>
            </a:r>
            <a:endParaRPr lang="ru-RU" sz="2800"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a:xfrm>
            <a:off x="838200" y="1582994"/>
            <a:ext cx="10515600" cy="4975121"/>
          </a:xfrm>
        </p:spPr>
        <p:txBody>
          <a:bodyPr>
            <a:normAutofit/>
          </a:bodyPr>
          <a:lstStyle/>
          <a:p>
            <a:r>
              <a:rPr lang="ru-RU" sz="2000" dirty="0" smtClean="0">
                <a:latin typeface="Arial" panose="020B0604020202020204" pitchFamily="34" charset="0"/>
                <a:cs typeface="Arial" panose="020B0604020202020204" pitchFamily="34" charset="0"/>
              </a:rPr>
              <a:t>Технические требования;</a:t>
            </a:r>
          </a:p>
          <a:p>
            <a:r>
              <a:rPr lang="ru-RU" sz="2000" dirty="0" smtClean="0">
                <a:latin typeface="Arial" panose="020B0604020202020204" pitchFamily="34" charset="0"/>
                <a:cs typeface="Arial" panose="020B0604020202020204" pitchFamily="34" charset="0"/>
              </a:rPr>
              <a:t>Требования безопасности;</a:t>
            </a:r>
          </a:p>
          <a:p>
            <a:r>
              <a:rPr lang="ru-RU" sz="2000" dirty="0" smtClean="0">
                <a:latin typeface="Arial" panose="020B0604020202020204" pitchFamily="34" charset="0"/>
                <a:cs typeface="Arial" panose="020B0604020202020204" pitchFamily="34" charset="0"/>
              </a:rPr>
              <a:t>Требования охраны окружающей среды;</a:t>
            </a:r>
          </a:p>
          <a:p>
            <a:r>
              <a:rPr lang="ru-RU" sz="2000" dirty="0" smtClean="0">
                <a:latin typeface="Arial" panose="020B0604020202020204" pitchFamily="34" charset="0"/>
                <a:cs typeface="Arial" panose="020B0604020202020204" pitchFamily="34" charset="0"/>
              </a:rPr>
              <a:t>Правила приемки;</a:t>
            </a:r>
          </a:p>
          <a:p>
            <a:r>
              <a:rPr lang="ru-RU" sz="2000" dirty="0" smtClean="0">
                <a:latin typeface="Arial" panose="020B0604020202020204" pitchFamily="34" charset="0"/>
                <a:cs typeface="Arial" panose="020B0604020202020204" pitchFamily="34" charset="0"/>
              </a:rPr>
              <a:t>Методы контроля;</a:t>
            </a:r>
          </a:p>
          <a:p>
            <a:r>
              <a:rPr lang="ru-RU" sz="2000" dirty="0" smtClean="0">
                <a:latin typeface="Arial" panose="020B0604020202020204" pitchFamily="34" charset="0"/>
                <a:cs typeface="Arial" panose="020B0604020202020204" pitchFamily="34" charset="0"/>
              </a:rPr>
              <a:t>Транспортирование и хранение;</a:t>
            </a:r>
          </a:p>
          <a:p>
            <a:r>
              <a:rPr lang="ru-RU" sz="2000" dirty="0" smtClean="0">
                <a:latin typeface="Arial" panose="020B0604020202020204" pitchFamily="34" charset="0"/>
                <a:cs typeface="Arial" panose="020B0604020202020204" pitchFamily="34" charset="0"/>
              </a:rPr>
              <a:t>Указания по эксплуатации;</a:t>
            </a:r>
          </a:p>
          <a:p>
            <a:r>
              <a:rPr lang="ru-RU" sz="2000" dirty="0" smtClean="0">
                <a:latin typeface="Arial" panose="020B0604020202020204" pitchFamily="34" charset="0"/>
                <a:cs typeface="Arial" panose="020B0604020202020204" pitchFamily="34" charset="0"/>
              </a:rPr>
              <a:t>Гарантии изготовителя</a:t>
            </a:r>
          </a:p>
          <a:p>
            <a:pPr marL="0" indent="0">
              <a:buNone/>
            </a:pPr>
            <a:r>
              <a:rPr lang="ru-RU" sz="2000" u="sng" dirty="0" smtClean="0">
                <a:latin typeface="Arial" panose="020B0604020202020204" pitchFamily="34" charset="0"/>
                <a:cs typeface="Arial" panose="020B0604020202020204" pitchFamily="34" charset="0"/>
              </a:rPr>
              <a:t>Срок действия Технических условий, как правило, составляет 5 лет. По истечению которых, если не произошло на производстве существенных изменений то он продлевается еще на 3-5 лет. Если предприятие собирается запустить выпуск новой продукции или ввести в строй новое оборудование, то тогда ТУ разрабатывается на 1-3 года.</a:t>
            </a:r>
          </a:p>
          <a:p>
            <a:endParaRPr lang="ru-RU" sz="2000" dirty="0" smtClean="0"/>
          </a:p>
          <a:p>
            <a:endParaRPr lang="ru-RU" dirty="0"/>
          </a:p>
        </p:txBody>
      </p:sp>
    </p:spTree>
    <p:extLst>
      <p:ext uri="{BB962C8B-B14F-4D97-AF65-F5344CB8AC3E}">
        <p14:creationId xmlns="" xmlns:p14="http://schemas.microsoft.com/office/powerpoint/2010/main" val="3055421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167149"/>
            <a:ext cx="10515600" cy="1523540"/>
          </a:xfrm>
        </p:spPr>
        <p:txBody>
          <a:bodyPr>
            <a:noAutofit/>
          </a:bodyPr>
          <a:lstStyle/>
          <a:p>
            <a:pPr algn="ctr"/>
            <a:r>
              <a:rPr lang="ru-RU" sz="1800" b="1" u="sng" dirty="0" smtClean="0">
                <a:latin typeface="Arial" panose="020B0604020202020204" pitchFamily="34" charset="0"/>
                <a:cs typeface="Arial" panose="020B0604020202020204" pitchFamily="34" charset="0"/>
              </a:rPr>
              <a:t>Процедура проведения общественных обсуждений</a:t>
            </a:r>
            <a:r>
              <a:rPr lang="ru-RU" sz="1800" dirty="0" smtClean="0"/>
              <a:t/>
            </a:r>
            <a:br>
              <a:rPr lang="ru-RU" sz="1800" dirty="0" smtClean="0"/>
            </a:br>
            <a:r>
              <a:rPr lang="ru-RU" sz="1800" dirty="0" smtClean="0">
                <a:latin typeface="Arial" panose="020B0604020202020204" pitchFamily="34" charset="0"/>
                <a:cs typeface="Arial" panose="020B0604020202020204" pitchFamily="34" charset="0"/>
              </a:rPr>
              <a:t>Согласно ст.9 Закона организация общественных обсуждений, проведение референдумов, опросов среди населения о намечаемой хозяйственной и иной деятельности, которая подлежит экологической экспертизе относится к полномочиям органов местного самоуправления городских округов и муниципальных районов.</a:t>
            </a:r>
            <a:endParaRPr lang="ru-RU" sz="1800" dirty="0">
              <a:latin typeface="Arial" panose="020B0604020202020204" pitchFamily="34" charset="0"/>
              <a:cs typeface="Arial" panose="020B0604020202020204" pitchFamily="34" charset="0"/>
            </a:endParaRPr>
          </a:p>
        </p:txBody>
      </p:sp>
      <p:sp>
        <p:nvSpPr>
          <p:cNvPr id="3" name="Текст 2"/>
          <p:cNvSpPr>
            <a:spLocks noGrp="1"/>
          </p:cNvSpPr>
          <p:nvPr>
            <p:ph type="body" idx="1"/>
          </p:nvPr>
        </p:nvSpPr>
        <p:spPr>
          <a:xfrm>
            <a:off x="839788" y="1681163"/>
            <a:ext cx="5157787" cy="636876"/>
          </a:xfrm>
        </p:spPr>
        <p:txBody>
          <a:bodyPr/>
          <a:lstStyle/>
          <a:p>
            <a:r>
              <a:rPr lang="ru-RU" dirty="0" smtClean="0"/>
              <a:t>Публикации:</a:t>
            </a:r>
            <a:endParaRPr lang="ru-RU" dirty="0"/>
          </a:p>
        </p:txBody>
      </p:sp>
      <p:sp>
        <p:nvSpPr>
          <p:cNvPr id="4" name="Объект 3"/>
          <p:cNvSpPr>
            <a:spLocks noGrp="1"/>
          </p:cNvSpPr>
          <p:nvPr>
            <p:ph sz="half" idx="2"/>
          </p:nvPr>
        </p:nvSpPr>
        <p:spPr>
          <a:xfrm>
            <a:off x="665163" y="2318039"/>
            <a:ext cx="5157787" cy="3684588"/>
          </a:xfrm>
        </p:spPr>
        <p:txBody>
          <a:bodyPr>
            <a:normAutofit fontScale="25000" lnSpcReduction="20000"/>
          </a:bodyPr>
          <a:lstStyle/>
          <a:p>
            <a:pPr>
              <a:lnSpc>
                <a:spcPct val="120000"/>
              </a:lnSpc>
              <a:spcBef>
                <a:spcPts val="0"/>
              </a:spcBef>
            </a:pPr>
            <a:r>
              <a:rPr lang="ru-RU" sz="4800" dirty="0">
                <a:latin typeface="Arial" panose="020B0604020202020204" pitchFamily="34" charset="0"/>
                <a:cs typeface="Arial" panose="020B0604020202020204" pitchFamily="34" charset="0"/>
              </a:rPr>
              <a:t>Информирование общественности и других участников оценки воздействия на окружающую среду на этапе </a:t>
            </a:r>
            <a:r>
              <a:rPr lang="ru-RU" sz="4800" dirty="0" smtClean="0">
                <a:latin typeface="Arial" panose="020B0604020202020204" pitchFamily="34" charset="0"/>
                <a:cs typeface="Arial" panose="020B0604020202020204" pitchFamily="34" charset="0"/>
              </a:rPr>
              <a:t>уведомления осуществляется </a:t>
            </a:r>
            <a:r>
              <a:rPr lang="ru-RU" sz="4800" dirty="0">
                <a:latin typeface="Arial" panose="020B0604020202020204" pitchFamily="34" charset="0"/>
                <a:cs typeface="Arial" panose="020B0604020202020204" pitchFamily="34" charset="0"/>
              </a:rPr>
              <a:t>заказчиком. Информация в кратком виде публикуется в официальных изданиях федеральных органов исполнительной власти (для объектов экспертизы федерального уровня) в официальных изданиях органов исполнительной власти субъектов Российской Федерации и органов местного самоуправления, на территории которых намечается реализация объекта государственной экологической экспертизы, а также на территории которых намечаемая хозяйственная и иная деятельность может оказать воздействие. В публикации представляются сведения о:</a:t>
            </a:r>
          </a:p>
          <a:p>
            <a:pPr>
              <a:lnSpc>
                <a:spcPct val="120000"/>
              </a:lnSpc>
              <a:spcBef>
                <a:spcPts val="0"/>
              </a:spcBef>
            </a:pPr>
            <a:r>
              <a:rPr lang="ru-RU" sz="4800" dirty="0">
                <a:latin typeface="Arial" panose="020B0604020202020204" pitchFamily="34" charset="0"/>
                <a:cs typeface="Arial" panose="020B0604020202020204" pitchFamily="34" charset="0"/>
              </a:rPr>
              <a:t>- названии, целях и месторасположении намечаемой деятельности;</a:t>
            </a:r>
          </a:p>
          <a:p>
            <a:pPr>
              <a:lnSpc>
                <a:spcPct val="120000"/>
              </a:lnSpc>
              <a:spcBef>
                <a:spcPts val="0"/>
              </a:spcBef>
            </a:pPr>
            <a:r>
              <a:rPr lang="ru-RU" sz="4800" dirty="0">
                <a:latin typeface="Arial" panose="020B0604020202020204" pitchFamily="34" charset="0"/>
                <a:cs typeface="Arial" panose="020B0604020202020204" pitchFamily="34" charset="0"/>
              </a:rPr>
              <a:t>- наименовании и адресе заказчика или его представителя;</a:t>
            </a:r>
          </a:p>
          <a:p>
            <a:pPr>
              <a:lnSpc>
                <a:spcPct val="120000"/>
              </a:lnSpc>
              <a:spcBef>
                <a:spcPts val="0"/>
              </a:spcBef>
            </a:pPr>
            <a:r>
              <a:rPr lang="ru-RU" sz="4800" dirty="0">
                <a:latin typeface="Arial" panose="020B0604020202020204" pitchFamily="34" charset="0"/>
                <a:cs typeface="Arial" panose="020B0604020202020204" pitchFamily="34" charset="0"/>
              </a:rPr>
              <a:t>- примерных сроках проведения оценки воздействия на окружающую среду;</a:t>
            </a:r>
          </a:p>
          <a:p>
            <a:pPr>
              <a:lnSpc>
                <a:spcPct val="120000"/>
              </a:lnSpc>
              <a:spcBef>
                <a:spcPts val="0"/>
              </a:spcBef>
            </a:pPr>
            <a:r>
              <a:rPr lang="ru-RU" sz="4800" dirty="0">
                <a:latin typeface="Arial" panose="020B0604020202020204" pitchFamily="34" charset="0"/>
                <a:cs typeface="Arial" panose="020B0604020202020204" pitchFamily="34" charset="0"/>
              </a:rPr>
              <a:t>- органе, ответственном за организацию общественного обсуждения;</a:t>
            </a:r>
          </a:p>
          <a:p>
            <a:pPr>
              <a:lnSpc>
                <a:spcPct val="120000"/>
              </a:lnSpc>
              <a:spcBef>
                <a:spcPts val="0"/>
              </a:spcBef>
            </a:pPr>
            <a:r>
              <a:rPr lang="ru-RU" sz="4800" dirty="0">
                <a:latin typeface="Arial" panose="020B0604020202020204" pitchFamily="34" charset="0"/>
                <a:cs typeface="Arial" panose="020B0604020202020204" pitchFamily="34" charset="0"/>
              </a:rPr>
              <a:t>- предполагаемой форме </a:t>
            </a:r>
            <a:r>
              <a:rPr lang="ru-RU" sz="4800" u="sng" dirty="0">
                <a:latin typeface="Arial" panose="020B0604020202020204" pitchFamily="34" charset="0"/>
                <a:cs typeface="Arial" panose="020B0604020202020204" pitchFamily="34" charset="0"/>
                <a:hlinkClick r:id="rId2"/>
              </a:rPr>
              <a:t>общественного обсуждения</a:t>
            </a:r>
            <a:r>
              <a:rPr lang="ru-RU" sz="4800" dirty="0">
                <a:latin typeface="Arial" panose="020B0604020202020204" pitchFamily="34" charset="0"/>
                <a:cs typeface="Arial" panose="020B0604020202020204" pitchFamily="34" charset="0"/>
              </a:rPr>
              <a:t> (опрос, слушания, референдум, и т.п.), также форме представления замечаний и предложений;</a:t>
            </a:r>
          </a:p>
          <a:p>
            <a:pPr>
              <a:lnSpc>
                <a:spcPct val="120000"/>
              </a:lnSpc>
              <a:spcBef>
                <a:spcPts val="0"/>
              </a:spcBef>
            </a:pPr>
            <a:r>
              <a:rPr lang="ru-RU" sz="4800" dirty="0">
                <a:latin typeface="Arial" panose="020B0604020202020204" pitchFamily="34" charset="0"/>
                <a:cs typeface="Arial" panose="020B0604020202020204" pitchFamily="34" charset="0"/>
              </a:rPr>
              <a:t>- сроках и месте </a:t>
            </a:r>
            <a:r>
              <a:rPr lang="ru-RU" sz="4800" dirty="0" smtClean="0">
                <a:latin typeface="Arial" panose="020B0604020202020204" pitchFamily="34" charset="0"/>
                <a:cs typeface="Arial" panose="020B0604020202020204" pitchFamily="34" charset="0"/>
              </a:rPr>
              <a:t>доступности материалов;</a:t>
            </a:r>
            <a:endParaRPr lang="ru-RU" sz="4800" dirty="0">
              <a:latin typeface="Arial" panose="020B0604020202020204" pitchFamily="34" charset="0"/>
              <a:cs typeface="Arial" panose="020B0604020202020204" pitchFamily="34" charset="0"/>
            </a:endParaRPr>
          </a:p>
          <a:p>
            <a:pPr>
              <a:lnSpc>
                <a:spcPct val="120000"/>
              </a:lnSpc>
              <a:spcBef>
                <a:spcPts val="0"/>
              </a:spcBef>
            </a:pPr>
            <a:r>
              <a:rPr lang="ru-RU" sz="4800" dirty="0">
                <a:latin typeface="Arial" panose="020B0604020202020204" pitchFamily="34" charset="0"/>
                <a:cs typeface="Arial" panose="020B0604020202020204" pitchFamily="34" charset="0"/>
              </a:rPr>
              <a:t>- иной информации.</a:t>
            </a:r>
          </a:p>
          <a:p>
            <a:pPr marL="0" indent="0">
              <a:buNone/>
            </a:pPr>
            <a:endParaRPr lang="ru-RU" dirty="0"/>
          </a:p>
        </p:txBody>
      </p:sp>
      <p:sp>
        <p:nvSpPr>
          <p:cNvPr id="5" name="Текст 4"/>
          <p:cNvSpPr>
            <a:spLocks noGrp="1"/>
          </p:cNvSpPr>
          <p:nvPr>
            <p:ph type="body" sz="quarter" idx="3"/>
          </p:nvPr>
        </p:nvSpPr>
        <p:spPr>
          <a:xfrm>
            <a:off x="6172200" y="1681163"/>
            <a:ext cx="5183188" cy="636876"/>
          </a:xfrm>
        </p:spPr>
        <p:txBody>
          <a:bodyPr/>
          <a:lstStyle/>
          <a:p>
            <a:r>
              <a:rPr lang="ru-RU" dirty="0" smtClean="0"/>
              <a:t>Протокол:</a:t>
            </a:r>
            <a:endParaRPr lang="ru-RU" dirty="0"/>
          </a:p>
        </p:txBody>
      </p:sp>
      <p:sp>
        <p:nvSpPr>
          <p:cNvPr id="6" name="Объект 5"/>
          <p:cNvSpPr>
            <a:spLocks noGrp="1"/>
          </p:cNvSpPr>
          <p:nvPr>
            <p:ph sz="quarter" idx="4"/>
          </p:nvPr>
        </p:nvSpPr>
        <p:spPr/>
        <p:txBody>
          <a:bodyPr>
            <a:normAutofit/>
          </a:bodyPr>
          <a:lstStyle/>
          <a:p>
            <a:pPr>
              <a:lnSpc>
                <a:spcPct val="100000"/>
              </a:lnSpc>
              <a:spcBef>
                <a:spcPts val="0"/>
              </a:spcBef>
            </a:pPr>
            <a:r>
              <a:rPr lang="ru-RU" sz="1600" dirty="0">
                <a:latin typeface="Arial" panose="020B0604020202020204" pitchFamily="34" charset="0"/>
                <a:cs typeface="Arial" panose="020B0604020202020204" pitchFamily="34" charset="0"/>
              </a:rPr>
              <a:t>Протокол подписывается представителями органов исполнительной власти и местного самоуправления, граждан, общественных организаций (объединений), заказчика. Протокол проведения общественных слушаний входит в качестве одного из приложений в окончательный вариант материалов по оценке воздействия на окружающую среду намечаемой хозяйственной и иной деятельности</a:t>
            </a:r>
          </a:p>
        </p:txBody>
      </p:sp>
    </p:spTree>
    <p:extLst>
      <p:ext uri="{BB962C8B-B14F-4D97-AF65-F5344CB8AC3E}">
        <p14:creationId xmlns="" xmlns:p14="http://schemas.microsoft.com/office/powerpoint/2010/main" val="296701790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TotalTime>
  <Words>1637</Words>
  <Application>Microsoft Office PowerPoint</Application>
  <PresentationFormat>Произвольный</PresentationFormat>
  <Paragraphs>112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Тема доклада: Процедура проведения оценки воздействия на окружающую среду и основные моменты разработки тома ОВОС применительно к проектам технической документации на новую технику, технологию, использование которых может оказать воздействие на окружающую среду </vt:lpstr>
      <vt:lpstr>Согласно п.5 ст.11Федерального закона от 23.11.1995 №174-ФЗ «Об экологической экспертизе» (далее - Закон) государственной экологической экспертизе подлежат проекты технической документации на новую технику, технологию, использование которых может оказать воздействие на окружающую среду.   Под новой понимается впервые предлагаемая к использованию на территории  Российской Федерации и прошедшая апробацию техника и технология.  </vt:lpstr>
      <vt:lpstr>К числу правовых оснований для утраты заключением государственной экологической экспертизы  юридической силы по проекту технической документации на новую технику и технологию согласно ст.18 Закона отнесены:  реализация объекта государственной экологической экспертизы с отступлением от документации, получившей положительное заключение государственной экологической экспертизы, и (или) в случае внесения изменений в указанную документацию;  внесение изменений в документацию после получения положительного заключения государственной  экологической экспертизы. </vt:lpstr>
      <vt:lpstr>В качестве материалов апробации для новой техники и технологии выступают протоколы промышленных испытаний.</vt:lpstr>
      <vt:lpstr>Техническая документация- набор документов, используемых при проектировании (конструировании) создании (изготовлении) и использовании (эксплуатации) каких-либо технических объектов.</vt:lpstr>
      <vt:lpstr>Технологический регламент Положения по разработке Технологических регламентов, как правило, являются отраслевыми или ведомственными документами. Для разработки могут быть использованы типовые ТР. Для нефтеперерабатывающей промышленности существуют отраслевые Методические рекомендации по разработке ТР, которые утверждены Приказом Минэнерго России № 393 от 30.09.2003. </vt:lpstr>
      <vt:lpstr>Технологический регламент содержит следующие разделы:</vt:lpstr>
      <vt:lpstr>Технические условия содержат вводную часть и разделы, расположенные в следующей последовательности:</vt:lpstr>
      <vt:lpstr>Процедура проведения общественных обсуждений Согласно ст.9 Закона организация общественных обсуждений, проведение референдумов, опросов среди населения о намечаемой хозяйственной и иной деятельности, которая подлежит экологической экспертизе относится к полномочиям органов местного самоуправления городских округов и муниципальных районов.</vt:lpstr>
      <vt:lpstr>Типовое содержание материалов по оценке воздействия намечаемой хозяйственной деятельности на окружающую среду в инвестиционном проектировании </vt:lpstr>
      <vt:lpstr>О лицензировании</vt:lpstr>
      <vt:lpstr>Состав документов</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Селина Светлана Валерьевна –советник методического обеспечения и разрешительной</dc:title>
  <dc:creator>user</dc:creator>
  <cp:lastModifiedBy>Селина Светлана Валерьевна</cp:lastModifiedBy>
  <cp:revision>25</cp:revision>
  <dcterms:created xsi:type="dcterms:W3CDTF">2015-05-09T03:29:00Z</dcterms:created>
  <dcterms:modified xsi:type="dcterms:W3CDTF">2015-06-09T07:17:41Z</dcterms:modified>
</cp:coreProperties>
</file>