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72" r:id="rId3"/>
    <p:sldId id="27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57" r:id="rId13"/>
    <p:sldId id="258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1F0EC6-672D-4D5D-BC6A-2CB94813BF9C}" type="doc">
      <dgm:prSet loTypeId="urn:microsoft.com/office/officeart/2005/8/layout/defaul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6B93AB8-14AC-4AF8-BFAD-B5B164BF9008}">
      <dgm:prSet/>
      <dgm:spPr/>
      <dgm:t>
        <a:bodyPr/>
        <a:lstStyle/>
        <a:p>
          <a:pPr rtl="0"/>
          <a:r>
            <a:rPr lang="ru-RU" dirty="0" smtClean="0"/>
            <a:t>Распространение каталогов с информационными материалами</a:t>
          </a:r>
          <a:endParaRPr lang="ru-RU" dirty="0"/>
        </a:p>
      </dgm:t>
    </dgm:pt>
    <dgm:pt modelId="{4FC21FAF-7CDC-4B71-9403-578B5A9AACCF}" type="parTrans" cxnId="{9D30CC11-8443-48CD-A8AF-7D8E8762CD05}">
      <dgm:prSet/>
      <dgm:spPr/>
      <dgm:t>
        <a:bodyPr/>
        <a:lstStyle/>
        <a:p>
          <a:endParaRPr lang="ru-RU"/>
        </a:p>
      </dgm:t>
    </dgm:pt>
    <dgm:pt modelId="{9028953E-C324-4437-BA9B-E5012E237304}" type="sibTrans" cxnId="{9D30CC11-8443-48CD-A8AF-7D8E8762CD05}">
      <dgm:prSet/>
      <dgm:spPr/>
      <dgm:t>
        <a:bodyPr/>
        <a:lstStyle/>
        <a:p>
          <a:endParaRPr lang="ru-RU"/>
        </a:p>
      </dgm:t>
    </dgm:pt>
    <dgm:pt modelId="{036A37F6-6D1A-48ED-ACB0-F3F0EBCEA2E5}">
      <dgm:prSet/>
      <dgm:spPr/>
      <dgm:t>
        <a:bodyPr/>
        <a:lstStyle/>
        <a:p>
          <a:pPr rtl="0"/>
          <a:r>
            <a:rPr lang="ru-RU" dirty="0" smtClean="0"/>
            <a:t>Получение индивидуальных медиа-материалов</a:t>
          </a:r>
          <a:endParaRPr lang="ru-RU" dirty="0"/>
        </a:p>
      </dgm:t>
    </dgm:pt>
    <dgm:pt modelId="{118C6ABC-15C8-414E-BFA8-2D35935540E1}" type="parTrans" cxnId="{15D53890-FB3D-4E4E-9984-9C80D3E5D865}">
      <dgm:prSet/>
      <dgm:spPr/>
      <dgm:t>
        <a:bodyPr/>
        <a:lstStyle/>
        <a:p>
          <a:endParaRPr lang="ru-RU"/>
        </a:p>
      </dgm:t>
    </dgm:pt>
    <dgm:pt modelId="{055D2BD9-D8A9-4395-A05D-14C164CC4867}" type="sibTrans" cxnId="{15D53890-FB3D-4E4E-9984-9C80D3E5D865}">
      <dgm:prSet/>
      <dgm:spPr/>
      <dgm:t>
        <a:bodyPr/>
        <a:lstStyle/>
        <a:p>
          <a:endParaRPr lang="ru-RU"/>
        </a:p>
      </dgm:t>
    </dgm:pt>
    <dgm:pt modelId="{F9D329BD-9390-4010-9478-32E1896610E3}">
      <dgm:prSet/>
      <dgm:spPr/>
      <dgm:t>
        <a:bodyPr/>
        <a:lstStyle/>
        <a:p>
          <a:pPr rtl="0"/>
          <a:r>
            <a:rPr lang="ru-RU" dirty="0" smtClean="0"/>
            <a:t>Участие в </a:t>
          </a:r>
          <a:r>
            <a:rPr lang="en-US" dirty="0" smtClean="0"/>
            <a:t>PR</a:t>
          </a:r>
          <a:r>
            <a:rPr lang="ru-RU" dirty="0" smtClean="0"/>
            <a:t> и иных мероприятиях со-организаторов  </a:t>
          </a:r>
          <a:endParaRPr lang="ru-RU" dirty="0"/>
        </a:p>
      </dgm:t>
    </dgm:pt>
    <dgm:pt modelId="{AE74B1E3-6C42-4801-BF74-3DF4AEB0AFBA}" type="parTrans" cxnId="{147507E4-4680-409B-A5E7-BAEB2F004F74}">
      <dgm:prSet/>
      <dgm:spPr/>
      <dgm:t>
        <a:bodyPr/>
        <a:lstStyle/>
        <a:p>
          <a:endParaRPr lang="ru-RU"/>
        </a:p>
      </dgm:t>
    </dgm:pt>
    <dgm:pt modelId="{2C73A786-1AA9-4D6E-A24D-609D592A4844}" type="sibTrans" cxnId="{147507E4-4680-409B-A5E7-BAEB2F004F74}">
      <dgm:prSet/>
      <dgm:spPr/>
      <dgm:t>
        <a:bodyPr/>
        <a:lstStyle/>
        <a:p>
          <a:endParaRPr lang="ru-RU"/>
        </a:p>
      </dgm:t>
    </dgm:pt>
    <dgm:pt modelId="{4D62DF36-6F65-42DD-89DA-FFABA5678A92}">
      <dgm:prSet/>
      <dgm:spPr/>
      <dgm:t>
        <a:bodyPr/>
        <a:lstStyle/>
        <a:p>
          <a:pPr rtl="0"/>
          <a:r>
            <a:rPr lang="ru-RU" dirty="0" smtClean="0"/>
            <a:t>Менторский клуб</a:t>
          </a:r>
          <a:endParaRPr lang="ru-RU" dirty="0"/>
        </a:p>
      </dgm:t>
    </dgm:pt>
    <dgm:pt modelId="{3BC0F2FB-FCEE-4D2E-9F37-38622A6D4393}" type="parTrans" cxnId="{8D50563F-78F0-4991-8BB5-3B38B190B3F1}">
      <dgm:prSet/>
      <dgm:spPr/>
      <dgm:t>
        <a:bodyPr/>
        <a:lstStyle/>
        <a:p>
          <a:endParaRPr lang="ru-RU"/>
        </a:p>
      </dgm:t>
    </dgm:pt>
    <dgm:pt modelId="{9FE29A3E-1091-45F1-83C3-3E4D66E9206E}" type="sibTrans" cxnId="{8D50563F-78F0-4991-8BB5-3B38B190B3F1}">
      <dgm:prSet/>
      <dgm:spPr/>
      <dgm:t>
        <a:bodyPr/>
        <a:lstStyle/>
        <a:p>
          <a:endParaRPr lang="ru-RU"/>
        </a:p>
      </dgm:t>
    </dgm:pt>
    <dgm:pt modelId="{3450171D-A73C-472C-9E28-EC7DA7AD2027}">
      <dgm:prSet/>
      <dgm:spPr/>
      <dgm:t>
        <a:bodyPr/>
        <a:lstStyle/>
        <a:p>
          <a:pPr rtl="0"/>
          <a:r>
            <a:rPr lang="ru-RU" dirty="0" smtClean="0"/>
            <a:t>Мобильная выставка</a:t>
          </a:r>
          <a:endParaRPr lang="ru-RU" dirty="0"/>
        </a:p>
      </dgm:t>
    </dgm:pt>
    <dgm:pt modelId="{38807298-38D4-4E99-A2F7-111656B3D84D}" type="parTrans" cxnId="{C31E99E3-7E6C-4959-BFFB-0DEB40532D84}">
      <dgm:prSet/>
      <dgm:spPr/>
      <dgm:t>
        <a:bodyPr/>
        <a:lstStyle/>
        <a:p>
          <a:endParaRPr lang="ru-RU"/>
        </a:p>
      </dgm:t>
    </dgm:pt>
    <dgm:pt modelId="{4652322B-A63F-407A-9A9F-0CE1E547A91A}" type="sibTrans" cxnId="{C31E99E3-7E6C-4959-BFFB-0DEB40532D84}">
      <dgm:prSet/>
      <dgm:spPr/>
      <dgm:t>
        <a:bodyPr/>
        <a:lstStyle/>
        <a:p>
          <a:endParaRPr lang="ru-RU"/>
        </a:p>
      </dgm:t>
    </dgm:pt>
    <dgm:pt modelId="{65DD51E7-A381-4241-A632-969C6A6DA2AC}">
      <dgm:prSet/>
      <dgm:spPr/>
      <dgm:t>
        <a:bodyPr/>
        <a:lstStyle/>
        <a:p>
          <a:r>
            <a:rPr lang="ru-RU" dirty="0" smtClean="0"/>
            <a:t>Представление на ведущих туристских выставках: Интурмаркет, </a:t>
          </a:r>
          <a:r>
            <a:rPr lang="en-US" dirty="0" smtClean="0"/>
            <a:t>MITT</a:t>
          </a:r>
          <a:r>
            <a:rPr lang="ru-RU" dirty="0" smtClean="0"/>
            <a:t>, Отдых</a:t>
          </a:r>
        </a:p>
      </dgm:t>
    </dgm:pt>
    <dgm:pt modelId="{B59BC6A1-512A-4D29-A98E-1F8255EFBB00}" type="parTrans" cxnId="{8AFB5E09-3958-499B-B717-564A6C5046C5}">
      <dgm:prSet/>
      <dgm:spPr/>
      <dgm:t>
        <a:bodyPr/>
        <a:lstStyle/>
        <a:p>
          <a:endParaRPr lang="ru-RU"/>
        </a:p>
      </dgm:t>
    </dgm:pt>
    <dgm:pt modelId="{5C523995-10E8-406C-8262-18EAA85667AD}" type="sibTrans" cxnId="{8AFB5E09-3958-499B-B717-564A6C5046C5}">
      <dgm:prSet/>
      <dgm:spPr/>
      <dgm:t>
        <a:bodyPr/>
        <a:lstStyle/>
        <a:p>
          <a:endParaRPr lang="ru-RU"/>
        </a:p>
      </dgm:t>
    </dgm:pt>
    <dgm:pt modelId="{4991AFE6-B37E-4F6D-82F8-CFCC118459C9}" type="pres">
      <dgm:prSet presAssocID="{161F0EC6-672D-4D5D-BC6A-2CB94813BF9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D8862F-EF75-4E15-B393-343CD98B9A9B}" type="pres">
      <dgm:prSet presAssocID="{A6B93AB8-14AC-4AF8-BFAD-B5B164BF900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B368E-E128-4CC6-9538-A44897567733}" type="pres">
      <dgm:prSet presAssocID="{9028953E-C324-4437-BA9B-E5012E237304}" presName="sibTrans" presStyleCnt="0"/>
      <dgm:spPr/>
      <dgm:t>
        <a:bodyPr/>
        <a:lstStyle/>
        <a:p>
          <a:endParaRPr lang="ru-RU"/>
        </a:p>
      </dgm:t>
    </dgm:pt>
    <dgm:pt modelId="{9E8DB0B7-6AC8-4461-8F8B-AA3C6B3EDE2D}" type="pres">
      <dgm:prSet presAssocID="{65DD51E7-A381-4241-A632-969C6A6DA2A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B22A05-2206-457D-8098-D64588B92814}" type="pres">
      <dgm:prSet presAssocID="{5C523995-10E8-406C-8262-18EAA85667AD}" presName="sibTrans" presStyleCnt="0"/>
      <dgm:spPr/>
    </dgm:pt>
    <dgm:pt modelId="{EE12EF54-4730-43E4-8C4E-FFD1CE903F51}" type="pres">
      <dgm:prSet presAssocID="{3450171D-A73C-472C-9E28-EC7DA7AD202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ED2C2A-936B-4B63-910B-AA932455996B}" type="pres">
      <dgm:prSet presAssocID="{4652322B-A63F-407A-9A9F-0CE1E547A91A}" presName="sibTrans" presStyleCnt="0"/>
      <dgm:spPr/>
      <dgm:t>
        <a:bodyPr/>
        <a:lstStyle/>
        <a:p>
          <a:endParaRPr lang="ru-RU"/>
        </a:p>
      </dgm:t>
    </dgm:pt>
    <dgm:pt modelId="{53664A72-DE79-4AFA-B634-6F680416765C}" type="pres">
      <dgm:prSet presAssocID="{036A37F6-6D1A-48ED-ACB0-F3F0EBCEA2E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FF97E-982F-4D84-A103-8E25B6777325}" type="pres">
      <dgm:prSet presAssocID="{055D2BD9-D8A9-4395-A05D-14C164CC4867}" presName="sibTrans" presStyleCnt="0"/>
      <dgm:spPr/>
      <dgm:t>
        <a:bodyPr/>
        <a:lstStyle/>
        <a:p>
          <a:endParaRPr lang="ru-RU"/>
        </a:p>
      </dgm:t>
    </dgm:pt>
    <dgm:pt modelId="{FEB94CEC-A477-44B8-80FE-D99F48A68AF0}" type="pres">
      <dgm:prSet presAssocID="{F9D329BD-9390-4010-9478-32E1896610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F0E75-9193-45A6-9B3B-68980C6EAC3B}" type="pres">
      <dgm:prSet presAssocID="{2C73A786-1AA9-4D6E-A24D-609D592A4844}" presName="sibTrans" presStyleCnt="0"/>
      <dgm:spPr/>
      <dgm:t>
        <a:bodyPr/>
        <a:lstStyle/>
        <a:p>
          <a:endParaRPr lang="ru-RU"/>
        </a:p>
      </dgm:t>
    </dgm:pt>
    <dgm:pt modelId="{0A51E9B8-AA20-405D-8281-F59671564A83}" type="pres">
      <dgm:prSet presAssocID="{4D62DF36-6F65-42DD-89DA-FFABA5678A9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7507E4-4680-409B-A5E7-BAEB2F004F74}" srcId="{161F0EC6-672D-4D5D-BC6A-2CB94813BF9C}" destId="{F9D329BD-9390-4010-9478-32E1896610E3}" srcOrd="4" destOrd="0" parTransId="{AE74B1E3-6C42-4801-BF74-3DF4AEB0AFBA}" sibTransId="{2C73A786-1AA9-4D6E-A24D-609D592A4844}"/>
    <dgm:cxn modelId="{9D30CC11-8443-48CD-A8AF-7D8E8762CD05}" srcId="{161F0EC6-672D-4D5D-BC6A-2CB94813BF9C}" destId="{A6B93AB8-14AC-4AF8-BFAD-B5B164BF9008}" srcOrd="0" destOrd="0" parTransId="{4FC21FAF-7CDC-4B71-9403-578B5A9AACCF}" sibTransId="{9028953E-C324-4437-BA9B-E5012E237304}"/>
    <dgm:cxn modelId="{0DCF685F-8EEF-45C9-ADF4-396DC3D21D59}" type="presOf" srcId="{F9D329BD-9390-4010-9478-32E1896610E3}" destId="{FEB94CEC-A477-44B8-80FE-D99F48A68AF0}" srcOrd="0" destOrd="0" presId="urn:microsoft.com/office/officeart/2005/8/layout/default"/>
    <dgm:cxn modelId="{8FCA619B-EC65-4D86-AEEB-1CEC1E7B21CD}" type="presOf" srcId="{161F0EC6-672D-4D5D-BC6A-2CB94813BF9C}" destId="{4991AFE6-B37E-4F6D-82F8-CFCC118459C9}" srcOrd="0" destOrd="0" presId="urn:microsoft.com/office/officeart/2005/8/layout/default"/>
    <dgm:cxn modelId="{BE98AC18-501E-4184-A458-6EC8C293AD94}" type="presOf" srcId="{3450171D-A73C-472C-9E28-EC7DA7AD2027}" destId="{EE12EF54-4730-43E4-8C4E-FFD1CE903F51}" srcOrd="0" destOrd="0" presId="urn:microsoft.com/office/officeart/2005/8/layout/default"/>
    <dgm:cxn modelId="{F40486C6-8D3E-4D69-9073-326D0E509741}" type="presOf" srcId="{65DD51E7-A381-4241-A632-969C6A6DA2AC}" destId="{9E8DB0B7-6AC8-4461-8F8B-AA3C6B3EDE2D}" srcOrd="0" destOrd="0" presId="urn:microsoft.com/office/officeart/2005/8/layout/default"/>
    <dgm:cxn modelId="{1F89F7A8-1F9A-429F-9316-183CAD901593}" type="presOf" srcId="{A6B93AB8-14AC-4AF8-BFAD-B5B164BF9008}" destId="{F7D8862F-EF75-4E15-B393-343CD98B9A9B}" srcOrd="0" destOrd="0" presId="urn:microsoft.com/office/officeart/2005/8/layout/default"/>
    <dgm:cxn modelId="{8AFB5E09-3958-499B-B717-564A6C5046C5}" srcId="{161F0EC6-672D-4D5D-BC6A-2CB94813BF9C}" destId="{65DD51E7-A381-4241-A632-969C6A6DA2AC}" srcOrd="1" destOrd="0" parTransId="{B59BC6A1-512A-4D29-A98E-1F8255EFBB00}" sibTransId="{5C523995-10E8-406C-8262-18EAA85667AD}"/>
    <dgm:cxn modelId="{A15C585A-55B0-441B-AA16-8CD48F122C7B}" type="presOf" srcId="{4D62DF36-6F65-42DD-89DA-FFABA5678A92}" destId="{0A51E9B8-AA20-405D-8281-F59671564A83}" srcOrd="0" destOrd="0" presId="urn:microsoft.com/office/officeart/2005/8/layout/default"/>
    <dgm:cxn modelId="{15D53890-FB3D-4E4E-9984-9C80D3E5D865}" srcId="{161F0EC6-672D-4D5D-BC6A-2CB94813BF9C}" destId="{036A37F6-6D1A-48ED-ACB0-F3F0EBCEA2E5}" srcOrd="3" destOrd="0" parTransId="{118C6ABC-15C8-414E-BFA8-2D35935540E1}" sibTransId="{055D2BD9-D8A9-4395-A05D-14C164CC4867}"/>
    <dgm:cxn modelId="{8D50563F-78F0-4991-8BB5-3B38B190B3F1}" srcId="{161F0EC6-672D-4D5D-BC6A-2CB94813BF9C}" destId="{4D62DF36-6F65-42DD-89DA-FFABA5678A92}" srcOrd="5" destOrd="0" parTransId="{3BC0F2FB-FCEE-4D2E-9F37-38622A6D4393}" sibTransId="{9FE29A3E-1091-45F1-83C3-3E4D66E9206E}"/>
    <dgm:cxn modelId="{C31E99E3-7E6C-4959-BFFB-0DEB40532D84}" srcId="{161F0EC6-672D-4D5D-BC6A-2CB94813BF9C}" destId="{3450171D-A73C-472C-9E28-EC7DA7AD2027}" srcOrd="2" destOrd="0" parTransId="{38807298-38D4-4E99-A2F7-111656B3D84D}" sibTransId="{4652322B-A63F-407A-9A9F-0CE1E547A91A}"/>
    <dgm:cxn modelId="{2279F6B9-3F1F-4954-BACC-DB5944907714}" type="presOf" srcId="{036A37F6-6D1A-48ED-ACB0-F3F0EBCEA2E5}" destId="{53664A72-DE79-4AFA-B634-6F680416765C}" srcOrd="0" destOrd="0" presId="urn:microsoft.com/office/officeart/2005/8/layout/default"/>
    <dgm:cxn modelId="{5E981CDD-CB4A-45A3-9E83-87148A91ED22}" type="presParOf" srcId="{4991AFE6-B37E-4F6D-82F8-CFCC118459C9}" destId="{F7D8862F-EF75-4E15-B393-343CD98B9A9B}" srcOrd="0" destOrd="0" presId="urn:microsoft.com/office/officeart/2005/8/layout/default"/>
    <dgm:cxn modelId="{FA496436-8414-4365-A038-CE4196500104}" type="presParOf" srcId="{4991AFE6-B37E-4F6D-82F8-CFCC118459C9}" destId="{D07B368E-E128-4CC6-9538-A44897567733}" srcOrd="1" destOrd="0" presId="urn:microsoft.com/office/officeart/2005/8/layout/default"/>
    <dgm:cxn modelId="{90359BCD-944A-482D-815F-B42DFDE16BFC}" type="presParOf" srcId="{4991AFE6-B37E-4F6D-82F8-CFCC118459C9}" destId="{9E8DB0B7-6AC8-4461-8F8B-AA3C6B3EDE2D}" srcOrd="2" destOrd="0" presId="urn:microsoft.com/office/officeart/2005/8/layout/default"/>
    <dgm:cxn modelId="{E8FFC376-B09C-401F-A4ED-3E25487D4530}" type="presParOf" srcId="{4991AFE6-B37E-4F6D-82F8-CFCC118459C9}" destId="{D9B22A05-2206-457D-8098-D64588B92814}" srcOrd="3" destOrd="0" presId="urn:microsoft.com/office/officeart/2005/8/layout/default"/>
    <dgm:cxn modelId="{A4EAC092-19CD-430B-9A6C-B8B48FA4DB16}" type="presParOf" srcId="{4991AFE6-B37E-4F6D-82F8-CFCC118459C9}" destId="{EE12EF54-4730-43E4-8C4E-FFD1CE903F51}" srcOrd="4" destOrd="0" presId="urn:microsoft.com/office/officeart/2005/8/layout/default"/>
    <dgm:cxn modelId="{6A03EC99-33AA-4014-8362-C37DEEA9278B}" type="presParOf" srcId="{4991AFE6-B37E-4F6D-82F8-CFCC118459C9}" destId="{80ED2C2A-936B-4B63-910B-AA932455996B}" srcOrd="5" destOrd="0" presId="urn:microsoft.com/office/officeart/2005/8/layout/default"/>
    <dgm:cxn modelId="{2EE42156-3E57-4127-944B-AB691D1D5D27}" type="presParOf" srcId="{4991AFE6-B37E-4F6D-82F8-CFCC118459C9}" destId="{53664A72-DE79-4AFA-B634-6F680416765C}" srcOrd="6" destOrd="0" presId="urn:microsoft.com/office/officeart/2005/8/layout/default"/>
    <dgm:cxn modelId="{E59E438D-7161-44D6-AB59-BD50C2BF07CC}" type="presParOf" srcId="{4991AFE6-B37E-4F6D-82F8-CFCC118459C9}" destId="{B49FF97E-982F-4D84-A103-8E25B6777325}" srcOrd="7" destOrd="0" presId="urn:microsoft.com/office/officeart/2005/8/layout/default"/>
    <dgm:cxn modelId="{82CCCF1B-71FF-4756-BB7C-DF611960E374}" type="presParOf" srcId="{4991AFE6-B37E-4F6D-82F8-CFCC118459C9}" destId="{FEB94CEC-A477-44B8-80FE-D99F48A68AF0}" srcOrd="8" destOrd="0" presId="urn:microsoft.com/office/officeart/2005/8/layout/default"/>
    <dgm:cxn modelId="{6AD2B793-700C-43F1-9253-E90667C44C44}" type="presParOf" srcId="{4991AFE6-B37E-4F6D-82F8-CFCC118459C9}" destId="{162F0E75-9193-45A6-9B3B-68980C6EAC3B}" srcOrd="9" destOrd="0" presId="urn:microsoft.com/office/officeart/2005/8/layout/default"/>
    <dgm:cxn modelId="{A6240F94-2EEB-41E6-B8E8-F48435723D99}" type="presParOf" srcId="{4991AFE6-B37E-4F6D-82F8-CFCC118459C9}" destId="{0A51E9B8-AA20-405D-8281-F59671564A8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AEC3DF-8F52-4131-89E0-05557FDD003B}" type="doc">
      <dgm:prSet loTypeId="urn:microsoft.com/office/officeart/2005/8/layout/vList2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387AB08-F6C9-48F0-88DC-B671FA311492}">
      <dgm:prSet/>
      <dgm:spPr/>
      <dgm:t>
        <a:bodyPr/>
        <a:lstStyle/>
        <a:p>
          <a:pPr rtl="0"/>
          <a:r>
            <a:rPr lang="ru-RU" b="1" dirty="0" smtClean="0"/>
            <a:t>Туристские менторы </a:t>
          </a:r>
          <a:r>
            <a:rPr lang="ru-RU" dirty="0" smtClean="0"/>
            <a:t>– победители и лауреаты Профессиональных туристских конкурсов, пожелавшие поделиться своим опытом зарождения предпринимательской идеи, реализации проекта и продвижения его на туристский рынок. </a:t>
          </a:r>
          <a:endParaRPr lang="ru-RU" dirty="0"/>
        </a:p>
      </dgm:t>
    </dgm:pt>
    <dgm:pt modelId="{4B9878C2-5174-47B7-8429-10E689EF1742}" type="parTrans" cxnId="{77701674-8B01-48FB-9F71-D5C88AA7B84B}">
      <dgm:prSet/>
      <dgm:spPr/>
      <dgm:t>
        <a:bodyPr/>
        <a:lstStyle/>
        <a:p>
          <a:endParaRPr lang="ru-RU"/>
        </a:p>
      </dgm:t>
    </dgm:pt>
    <dgm:pt modelId="{72D3870A-5EA6-4778-AB0A-0AF206D27635}" type="sibTrans" cxnId="{77701674-8B01-48FB-9F71-D5C88AA7B84B}">
      <dgm:prSet/>
      <dgm:spPr/>
      <dgm:t>
        <a:bodyPr/>
        <a:lstStyle/>
        <a:p>
          <a:endParaRPr lang="ru-RU"/>
        </a:p>
      </dgm:t>
    </dgm:pt>
    <dgm:pt modelId="{6C50943C-C0EA-459A-933B-B43504EA4235}">
      <dgm:prSet/>
      <dgm:spPr/>
      <dgm:t>
        <a:bodyPr/>
        <a:lstStyle/>
        <a:p>
          <a:pPr rtl="0"/>
          <a:endParaRPr lang="ru-RU" dirty="0"/>
        </a:p>
      </dgm:t>
    </dgm:pt>
    <dgm:pt modelId="{9FBA3487-B616-46FA-B39B-FFD9FE60C40B}" type="parTrans" cxnId="{A4FA9982-3771-4501-AB8C-F32C2B813040}">
      <dgm:prSet/>
      <dgm:spPr/>
      <dgm:t>
        <a:bodyPr/>
        <a:lstStyle/>
        <a:p>
          <a:endParaRPr lang="ru-RU"/>
        </a:p>
      </dgm:t>
    </dgm:pt>
    <dgm:pt modelId="{55E0AB5F-42E0-476E-90BE-CC914983B344}" type="sibTrans" cxnId="{A4FA9982-3771-4501-AB8C-F32C2B813040}">
      <dgm:prSet/>
      <dgm:spPr/>
      <dgm:t>
        <a:bodyPr/>
        <a:lstStyle/>
        <a:p>
          <a:endParaRPr lang="ru-RU"/>
        </a:p>
      </dgm:t>
    </dgm:pt>
    <dgm:pt modelId="{1BF46A8D-9B6D-4D19-9C41-07B21F39A355}" type="pres">
      <dgm:prSet presAssocID="{DAAEC3DF-8F52-4131-89E0-05557FDD00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B60F1F-7BB8-4A71-A884-0C6AD7A070A9}" type="pres">
      <dgm:prSet presAssocID="{5387AB08-F6C9-48F0-88DC-B671FA3114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440331-0C0C-4881-84D8-A70E04537D6B}" type="pres">
      <dgm:prSet presAssocID="{5387AB08-F6C9-48F0-88DC-B671FA31149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701674-8B01-48FB-9F71-D5C88AA7B84B}" srcId="{DAAEC3DF-8F52-4131-89E0-05557FDD003B}" destId="{5387AB08-F6C9-48F0-88DC-B671FA311492}" srcOrd="0" destOrd="0" parTransId="{4B9878C2-5174-47B7-8429-10E689EF1742}" sibTransId="{72D3870A-5EA6-4778-AB0A-0AF206D27635}"/>
    <dgm:cxn modelId="{BDE35544-F94A-4485-AE3B-7ADA857C8D5C}" type="presOf" srcId="{6C50943C-C0EA-459A-933B-B43504EA4235}" destId="{8C440331-0C0C-4881-84D8-A70E04537D6B}" srcOrd="0" destOrd="0" presId="urn:microsoft.com/office/officeart/2005/8/layout/vList2"/>
    <dgm:cxn modelId="{B648B2B7-54A8-4410-883F-FACFE8239403}" type="presOf" srcId="{DAAEC3DF-8F52-4131-89E0-05557FDD003B}" destId="{1BF46A8D-9B6D-4D19-9C41-07B21F39A355}" srcOrd="0" destOrd="0" presId="urn:microsoft.com/office/officeart/2005/8/layout/vList2"/>
    <dgm:cxn modelId="{D7C703B2-09AF-422E-B8B8-1BB6BA88C9A3}" type="presOf" srcId="{5387AB08-F6C9-48F0-88DC-B671FA311492}" destId="{B1B60F1F-7BB8-4A71-A884-0C6AD7A070A9}" srcOrd="0" destOrd="0" presId="urn:microsoft.com/office/officeart/2005/8/layout/vList2"/>
    <dgm:cxn modelId="{A4FA9982-3771-4501-AB8C-F32C2B813040}" srcId="{5387AB08-F6C9-48F0-88DC-B671FA311492}" destId="{6C50943C-C0EA-459A-933B-B43504EA4235}" srcOrd="0" destOrd="0" parTransId="{9FBA3487-B616-46FA-B39B-FFD9FE60C40B}" sibTransId="{55E0AB5F-42E0-476E-90BE-CC914983B344}"/>
    <dgm:cxn modelId="{BD2B33DA-8DB5-48F8-B779-F73CD7846459}" type="presParOf" srcId="{1BF46A8D-9B6D-4D19-9C41-07B21F39A355}" destId="{B1B60F1F-7BB8-4A71-A884-0C6AD7A070A9}" srcOrd="0" destOrd="0" presId="urn:microsoft.com/office/officeart/2005/8/layout/vList2"/>
    <dgm:cxn modelId="{02B66011-B980-4B68-BBAD-48C00A92FAB0}" type="presParOf" srcId="{1BF46A8D-9B6D-4D19-9C41-07B21F39A355}" destId="{8C440331-0C0C-4881-84D8-A70E04537D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AEC3DF-8F52-4131-89E0-05557FDD003B}" type="doc">
      <dgm:prSet loTypeId="urn:microsoft.com/office/officeart/2005/8/layout/default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736A497-9344-4AFF-AF58-938245471B6A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знакомство с туристской практикой, доказавшей не только свою экономическую эффективность, чей стратегический потенциал высоко оценен экспертным сообществом</a:t>
          </a:r>
          <a:endParaRPr lang="ru-RU" sz="2000" dirty="0"/>
        </a:p>
      </dgm:t>
    </dgm:pt>
    <dgm:pt modelId="{8D43FAD3-BA08-417D-B6F7-D2943B1C5E4F}" type="parTrans" cxnId="{D2B44D0E-3AB0-4CEC-A5F9-E911D64973BC}">
      <dgm:prSet/>
      <dgm:spPr/>
      <dgm:t>
        <a:bodyPr/>
        <a:lstStyle/>
        <a:p>
          <a:endParaRPr lang="ru-RU"/>
        </a:p>
      </dgm:t>
    </dgm:pt>
    <dgm:pt modelId="{B7C4E383-C9A5-48A9-91A1-376A1878916E}" type="sibTrans" cxnId="{D2B44D0E-3AB0-4CEC-A5F9-E911D64973BC}">
      <dgm:prSet/>
      <dgm:spPr/>
      <dgm:t>
        <a:bodyPr/>
        <a:lstStyle/>
        <a:p>
          <a:endParaRPr lang="ru-RU"/>
        </a:p>
      </dgm:t>
    </dgm:pt>
    <dgm:pt modelId="{639B5150-71A2-4791-80E2-8744759CAC58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возможность попасть «за кулисы» объекта</a:t>
          </a:r>
          <a:endParaRPr lang="ru-RU" sz="2000" dirty="0"/>
        </a:p>
      </dgm:t>
    </dgm:pt>
    <dgm:pt modelId="{6558C46F-012C-40C6-9D36-826A01AD9BD0}" type="parTrans" cxnId="{66065ADB-37CC-4A56-8710-5347F58BD61B}">
      <dgm:prSet/>
      <dgm:spPr/>
      <dgm:t>
        <a:bodyPr/>
        <a:lstStyle/>
        <a:p>
          <a:endParaRPr lang="ru-RU"/>
        </a:p>
      </dgm:t>
    </dgm:pt>
    <dgm:pt modelId="{C82CB383-BA6F-40D7-A5E5-1A1B91E24FDD}" type="sibTrans" cxnId="{66065ADB-37CC-4A56-8710-5347F58BD61B}">
      <dgm:prSet/>
      <dgm:spPr/>
      <dgm:t>
        <a:bodyPr/>
        <a:lstStyle/>
        <a:p>
          <a:endParaRPr lang="ru-RU"/>
        </a:p>
      </dgm:t>
    </dgm:pt>
    <dgm:pt modelId="{6C0ACADE-9215-475E-9CCE-16C8B53C7C81}" type="pres">
      <dgm:prSet presAssocID="{DAAEC3DF-8F52-4131-89E0-05557FDD003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7BBE28-30F2-41AD-A4F1-7459A31810E6}" type="pres">
      <dgm:prSet presAssocID="{7736A497-9344-4AFF-AF58-938245471B6A}" presName="node" presStyleLbl="node1" presStyleIdx="0" presStyleCnt="2" custScaleX="137911" custScaleY="125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2D774-F545-4BE9-A1F2-2473C0F0179F}" type="pres">
      <dgm:prSet presAssocID="{B7C4E383-C9A5-48A9-91A1-376A1878916E}" presName="sibTrans" presStyleCnt="0"/>
      <dgm:spPr/>
    </dgm:pt>
    <dgm:pt modelId="{D8120B80-526C-485C-83E2-DC59C6F3B41F}" type="pres">
      <dgm:prSet presAssocID="{639B5150-71A2-4791-80E2-8744759CAC58}" presName="node" presStyleLbl="node1" presStyleIdx="1" presStyleCnt="2" custScaleX="137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065ADB-37CC-4A56-8710-5347F58BD61B}" srcId="{DAAEC3DF-8F52-4131-89E0-05557FDD003B}" destId="{639B5150-71A2-4791-80E2-8744759CAC58}" srcOrd="1" destOrd="0" parTransId="{6558C46F-012C-40C6-9D36-826A01AD9BD0}" sibTransId="{C82CB383-BA6F-40D7-A5E5-1A1B91E24FDD}"/>
    <dgm:cxn modelId="{671A4250-3F22-46BF-B1B1-E90C56720DA5}" type="presOf" srcId="{DAAEC3DF-8F52-4131-89E0-05557FDD003B}" destId="{6C0ACADE-9215-475E-9CCE-16C8B53C7C81}" srcOrd="0" destOrd="0" presId="urn:microsoft.com/office/officeart/2005/8/layout/default"/>
    <dgm:cxn modelId="{D2B44D0E-3AB0-4CEC-A5F9-E911D64973BC}" srcId="{DAAEC3DF-8F52-4131-89E0-05557FDD003B}" destId="{7736A497-9344-4AFF-AF58-938245471B6A}" srcOrd="0" destOrd="0" parTransId="{8D43FAD3-BA08-417D-B6F7-D2943B1C5E4F}" sibTransId="{B7C4E383-C9A5-48A9-91A1-376A1878916E}"/>
    <dgm:cxn modelId="{A7B35F79-61E9-4FAE-A26C-BB8F523BD44A}" type="presOf" srcId="{7736A497-9344-4AFF-AF58-938245471B6A}" destId="{9D7BBE28-30F2-41AD-A4F1-7459A31810E6}" srcOrd="0" destOrd="0" presId="urn:microsoft.com/office/officeart/2005/8/layout/default"/>
    <dgm:cxn modelId="{24D69166-09C3-4950-A755-2EF81F3CFF5B}" type="presOf" srcId="{639B5150-71A2-4791-80E2-8744759CAC58}" destId="{D8120B80-526C-485C-83E2-DC59C6F3B41F}" srcOrd="0" destOrd="0" presId="urn:microsoft.com/office/officeart/2005/8/layout/default"/>
    <dgm:cxn modelId="{F2D6BD47-DBD1-4DB1-9EE9-D10BF2BBA494}" type="presParOf" srcId="{6C0ACADE-9215-475E-9CCE-16C8B53C7C81}" destId="{9D7BBE28-30F2-41AD-A4F1-7459A31810E6}" srcOrd="0" destOrd="0" presId="urn:microsoft.com/office/officeart/2005/8/layout/default"/>
    <dgm:cxn modelId="{A196A665-CC24-4E1B-8CDA-A0266FF45E2B}" type="presParOf" srcId="{6C0ACADE-9215-475E-9CCE-16C8B53C7C81}" destId="{5E02D774-F545-4BE9-A1F2-2473C0F0179F}" srcOrd="1" destOrd="0" presId="urn:microsoft.com/office/officeart/2005/8/layout/default"/>
    <dgm:cxn modelId="{B30AD6C3-95AD-43C4-923C-D93E175D6FFD}" type="presParOf" srcId="{6C0ACADE-9215-475E-9CCE-16C8B53C7C81}" destId="{D8120B80-526C-485C-83E2-DC59C6F3B41F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BD956B-BC9B-4958-B50E-28F9139E3236}" type="doc">
      <dgm:prSet loTypeId="urn:microsoft.com/office/officeart/2005/8/layout/default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FE3C5E9-4CBF-48A0-951F-E1953C8238EA}">
      <dgm:prSet/>
      <dgm:spPr/>
      <dgm:t>
        <a:bodyPr/>
        <a:lstStyle/>
        <a:p>
          <a:pPr rtl="0"/>
          <a:r>
            <a:rPr lang="ru-RU" smtClean="0"/>
            <a:t>информация о рождении и развитии успешной туристской практики и всех ее аспектах «из первых рук»</a:t>
          </a:r>
          <a:endParaRPr lang="ru-RU"/>
        </a:p>
      </dgm:t>
    </dgm:pt>
    <dgm:pt modelId="{5CF893EB-80CA-4A3E-909A-43FE4405C756}" type="parTrans" cxnId="{198B2E91-E360-4509-B5F8-692E9E7C52A3}">
      <dgm:prSet/>
      <dgm:spPr/>
      <dgm:t>
        <a:bodyPr/>
        <a:lstStyle/>
        <a:p>
          <a:endParaRPr lang="ru-RU"/>
        </a:p>
      </dgm:t>
    </dgm:pt>
    <dgm:pt modelId="{EAB9286B-C4E7-4E7D-9FFD-164CFCBE22A5}" type="sibTrans" cxnId="{198B2E91-E360-4509-B5F8-692E9E7C52A3}">
      <dgm:prSet/>
      <dgm:spPr/>
      <dgm:t>
        <a:bodyPr/>
        <a:lstStyle/>
        <a:p>
          <a:endParaRPr lang="ru-RU"/>
        </a:p>
      </dgm:t>
    </dgm:pt>
    <dgm:pt modelId="{31F852FA-33FA-437D-A411-E10D87FFB568}">
      <dgm:prSet/>
      <dgm:spPr/>
      <dgm:t>
        <a:bodyPr/>
        <a:lstStyle/>
        <a:p>
          <a:pPr rtl="0"/>
          <a:r>
            <a:rPr lang="ru-RU" dirty="0" smtClean="0"/>
            <a:t>возможность ознакомиться с успешными приемами, ошибками и неожиданными находками</a:t>
          </a:r>
          <a:endParaRPr lang="ru-RU" dirty="0"/>
        </a:p>
      </dgm:t>
    </dgm:pt>
    <dgm:pt modelId="{860D1E1D-990E-4803-AFE6-BE63404B92A1}" type="parTrans" cxnId="{26384E7C-8C1D-43E4-8117-CE0CD74F55CE}">
      <dgm:prSet/>
      <dgm:spPr/>
      <dgm:t>
        <a:bodyPr/>
        <a:lstStyle/>
        <a:p>
          <a:endParaRPr lang="ru-RU"/>
        </a:p>
      </dgm:t>
    </dgm:pt>
    <dgm:pt modelId="{EBEA1D4B-BD4E-4589-8B38-92CC78852111}" type="sibTrans" cxnId="{26384E7C-8C1D-43E4-8117-CE0CD74F55CE}">
      <dgm:prSet/>
      <dgm:spPr/>
      <dgm:t>
        <a:bodyPr/>
        <a:lstStyle/>
        <a:p>
          <a:endParaRPr lang="ru-RU"/>
        </a:p>
      </dgm:t>
    </dgm:pt>
    <dgm:pt modelId="{76250C01-E7F2-4A8A-AF60-0387FAD5BA03}" type="pres">
      <dgm:prSet presAssocID="{36BD956B-BC9B-4958-B50E-28F9139E32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3D8CD2-0737-4E35-8968-A5086F743255}" type="pres">
      <dgm:prSet presAssocID="{DFE3C5E9-4CBF-48A0-951F-E1953C8238E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0027B-B5F7-455D-960D-61F0CE7929C2}" type="pres">
      <dgm:prSet presAssocID="{EAB9286B-C4E7-4E7D-9FFD-164CFCBE22A5}" presName="sibTrans" presStyleCnt="0"/>
      <dgm:spPr/>
    </dgm:pt>
    <dgm:pt modelId="{DE8C7F09-D91A-4CB3-9E60-B58B0D523B76}" type="pres">
      <dgm:prSet presAssocID="{31F852FA-33FA-437D-A411-E10D87FFB56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FB8469-A626-435E-8EFC-4525DD301EFA}" type="presOf" srcId="{DFE3C5E9-4CBF-48A0-951F-E1953C8238EA}" destId="{323D8CD2-0737-4E35-8968-A5086F743255}" srcOrd="0" destOrd="0" presId="urn:microsoft.com/office/officeart/2005/8/layout/default"/>
    <dgm:cxn modelId="{325055C8-242F-45FA-BBBC-46F69D8992B6}" type="presOf" srcId="{31F852FA-33FA-437D-A411-E10D87FFB568}" destId="{DE8C7F09-D91A-4CB3-9E60-B58B0D523B76}" srcOrd="0" destOrd="0" presId="urn:microsoft.com/office/officeart/2005/8/layout/default"/>
    <dgm:cxn modelId="{198B2E91-E360-4509-B5F8-692E9E7C52A3}" srcId="{36BD956B-BC9B-4958-B50E-28F9139E3236}" destId="{DFE3C5E9-4CBF-48A0-951F-E1953C8238EA}" srcOrd="0" destOrd="0" parTransId="{5CF893EB-80CA-4A3E-909A-43FE4405C756}" sibTransId="{EAB9286B-C4E7-4E7D-9FFD-164CFCBE22A5}"/>
    <dgm:cxn modelId="{70997797-E48E-4962-BDD7-39DD36BFDBE6}" type="presOf" srcId="{36BD956B-BC9B-4958-B50E-28F9139E3236}" destId="{76250C01-E7F2-4A8A-AF60-0387FAD5BA03}" srcOrd="0" destOrd="0" presId="urn:microsoft.com/office/officeart/2005/8/layout/default"/>
    <dgm:cxn modelId="{26384E7C-8C1D-43E4-8117-CE0CD74F55CE}" srcId="{36BD956B-BC9B-4958-B50E-28F9139E3236}" destId="{31F852FA-33FA-437D-A411-E10D87FFB568}" srcOrd="1" destOrd="0" parTransId="{860D1E1D-990E-4803-AFE6-BE63404B92A1}" sibTransId="{EBEA1D4B-BD4E-4589-8B38-92CC78852111}"/>
    <dgm:cxn modelId="{60363770-9888-4D13-BED8-FF7AC64F0D39}" type="presParOf" srcId="{76250C01-E7F2-4A8A-AF60-0387FAD5BA03}" destId="{323D8CD2-0737-4E35-8968-A5086F743255}" srcOrd="0" destOrd="0" presId="urn:microsoft.com/office/officeart/2005/8/layout/default"/>
    <dgm:cxn modelId="{F299D4D9-8866-4EAA-8CBF-49EB93C726CF}" type="presParOf" srcId="{76250C01-E7F2-4A8A-AF60-0387FAD5BA03}" destId="{AB30027B-B5F7-455D-960D-61F0CE7929C2}" srcOrd="1" destOrd="0" presId="urn:microsoft.com/office/officeart/2005/8/layout/default"/>
    <dgm:cxn modelId="{53A691B4-DD14-42E0-AF85-EDA8565C5088}" type="presParOf" srcId="{76250C01-E7F2-4A8A-AF60-0387FAD5BA03}" destId="{DE8C7F09-D91A-4CB3-9E60-B58B0D523B7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D8862F-EF75-4E15-B393-343CD98B9A9B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Распространение каталогов с информационными материалами</a:t>
          </a:r>
          <a:endParaRPr lang="ru-RU" sz="1600" kern="1200" dirty="0"/>
        </a:p>
      </dsp:txBody>
      <dsp:txXfrm>
        <a:off x="0" y="591343"/>
        <a:ext cx="2571749" cy="1543050"/>
      </dsp:txXfrm>
    </dsp:sp>
    <dsp:sp modelId="{9E8DB0B7-6AC8-4461-8F8B-AA3C6B3EDE2D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Представление на ведущих туристских выставках: Интурмаркет, </a:t>
          </a:r>
          <a:r>
            <a:rPr lang="en-US" sz="1600" kern="1200" dirty="0" smtClean="0"/>
            <a:t>MITT</a:t>
          </a:r>
          <a:r>
            <a:rPr lang="ru-RU" sz="1600" kern="1200" dirty="0" smtClean="0"/>
            <a:t>, Отдых</a:t>
          </a:r>
        </a:p>
      </dsp:txBody>
      <dsp:txXfrm>
        <a:off x="2828925" y="591343"/>
        <a:ext cx="2571749" cy="1543050"/>
      </dsp:txXfrm>
    </dsp:sp>
    <dsp:sp modelId="{EE12EF54-4730-43E4-8C4E-FFD1CE903F51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Мобильная выставка</a:t>
          </a:r>
          <a:endParaRPr lang="ru-RU" sz="1600" kern="1200" dirty="0"/>
        </a:p>
      </dsp:txBody>
      <dsp:txXfrm>
        <a:off x="5657849" y="591343"/>
        <a:ext cx="2571749" cy="1543050"/>
      </dsp:txXfrm>
    </dsp:sp>
    <dsp:sp modelId="{53664A72-DE79-4AFA-B634-6F680416765C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Получение индивидуальных медиа-материалов</a:t>
          </a:r>
          <a:endParaRPr lang="ru-RU" sz="1600" kern="1200" dirty="0"/>
        </a:p>
      </dsp:txBody>
      <dsp:txXfrm>
        <a:off x="0" y="2391569"/>
        <a:ext cx="2571749" cy="1543050"/>
      </dsp:txXfrm>
    </dsp:sp>
    <dsp:sp modelId="{FEB94CEC-A477-44B8-80FE-D99F48A68AF0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Участие в </a:t>
          </a:r>
          <a:r>
            <a:rPr lang="en-US" sz="1600" kern="1200" dirty="0" smtClean="0"/>
            <a:t>PR</a:t>
          </a:r>
          <a:r>
            <a:rPr lang="ru-RU" sz="1600" kern="1200" dirty="0" smtClean="0"/>
            <a:t> и иных мероприятиях со-организаторов  </a:t>
          </a:r>
          <a:endParaRPr lang="ru-RU" sz="1600" kern="1200" dirty="0"/>
        </a:p>
      </dsp:txBody>
      <dsp:txXfrm>
        <a:off x="2828925" y="2391569"/>
        <a:ext cx="2571749" cy="1543050"/>
      </dsp:txXfrm>
    </dsp:sp>
    <dsp:sp modelId="{0A51E9B8-AA20-405D-8281-F59671564A83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Менторский клуб</a:t>
          </a:r>
          <a:endParaRPr lang="ru-RU" sz="1600" kern="1200" dirty="0"/>
        </a:p>
      </dsp:txBody>
      <dsp:txXfrm>
        <a:off x="5657849" y="2391569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60F1F-7BB8-4A71-A884-0C6AD7A070A9}">
      <dsp:nvSpPr>
        <dsp:cNvPr id="0" name=""/>
        <dsp:cNvSpPr/>
      </dsp:nvSpPr>
      <dsp:spPr>
        <a:xfrm>
          <a:off x="0" y="38181"/>
          <a:ext cx="4038600" cy="4118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Туристские менторы </a:t>
          </a:r>
          <a:r>
            <a:rPr lang="ru-RU" sz="2000" kern="1200" dirty="0" smtClean="0"/>
            <a:t>– победители и лауреаты Профессиональных туристских конкурсов, пожелавшие поделиться своим опытом зарождения предпринимательской идеи, реализации проекта и продвижения его на туристский рынок. </a:t>
          </a:r>
          <a:endParaRPr lang="ru-RU" sz="2000" kern="1200" dirty="0"/>
        </a:p>
      </dsp:txBody>
      <dsp:txXfrm>
        <a:off x="197148" y="235329"/>
        <a:ext cx="3644304" cy="3724104"/>
      </dsp:txXfrm>
    </dsp:sp>
    <dsp:sp modelId="{8C440331-0C0C-4881-84D8-A70E04537D6B}">
      <dsp:nvSpPr>
        <dsp:cNvPr id="0" name=""/>
        <dsp:cNvSpPr/>
      </dsp:nvSpPr>
      <dsp:spPr>
        <a:xfrm>
          <a:off x="0" y="4156581"/>
          <a:ext cx="4038600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5400" rIns="142240" bIns="2540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kern="1200" dirty="0"/>
        </a:p>
      </dsp:txBody>
      <dsp:txXfrm>
        <a:off x="0" y="4156581"/>
        <a:ext cx="4038600" cy="331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7BBE28-30F2-41AD-A4F1-7459A31810E6}">
      <dsp:nvSpPr>
        <dsp:cNvPr id="0" name=""/>
        <dsp:cNvSpPr/>
      </dsp:nvSpPr>
      <dsp:spPr>
        <a:xfrm>
          <a:off x="145575" y="977"/>
          <a:ext cx="3749037" cy="204641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знакомство с туристской практикой, доказавшей не только свою экономическую эффективность, чей стратегический потенциал высоко оценен экспертным сообществом</a:t>
          </a:r>
          <a:endParaRPr lang="ru-RU" sz="2000" kern="1200" dirty="0"/>
        </a:p>
      </dsp:txBody>
      <dsp:txXfrm>
        <a:off x="145575" y="977"/>
        <a:ext cx="3749037" cy="2046419"/>
      </dsp:txXfrm>
    </dsp:sp>
    <dsp:sp modelId="{D8120B80-526C-485C-83E2-DC59C6F3B41F}">
      <dsp:nvSpPr>
        <dsp:cNvPr id="0" name=""/>
        <dsp:cNvSpPr/>
      </dsp:nvSpPr>
      <dsp:spPr>
        <a:xfrm>
          <a:off x="145575" y="2319242"/>
          <a:ext cx="3749037" cy="163106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возможность попасть «за кулисы» объекта</a:t>
          </a:r>
          <a:endParaRPr lang="ru-RU" sz="2000" kern="1200" dirty="0"/>
        </a:p>
      </dsp:txBody>
      <dsp:txXfrm>
        <a:off x="145575" y="2319242"/>
        <a:ext cx="3749037" cy="16310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3D8CD2-0737-4E35-8968-A5086F743255}">
      <dsp:nvSpPr>
        <dsp:cNvPr id="0" name=""/>
        <dsp:cNvSpPr/>
      </dsp:nvSpPr>
      <dsp:spPr>
        <a:xfrm>
          <a:off x="501274" y="147"/>
          <a:ext cx="3039225" cy="182353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информация о рождении и развитии успешной туристской практики и всех ее аспектах «из первых рук»</a:t>
          </a:r>
          <a:endParaRPr lang="ru-RU" sz="1600" kern="1200"/>
        </a:p>
      </dsp:txBody>
      <dsp:txXfrm>
        <a:off x="501274" y="147"/>
        <a:ext cx="3039225" cy="1823535"/>
      </dsp:txXfrm>
    </dsp:sp>
    <dsp:sp modelId="{DE8C7F09-D91A-4CB3-9E60-B58B0D523B76}">
      <dsp:nvSpPr>
        <dsp:cNvPr id="0" name=""/>
        <dsp:cNvSpPr/>
      </dsp:nvSpPr>
      <dsp:spPr>
        <a:xfrm>
          <a:off x="501274" y="2127605"/>
          <a:ext cx="3039225" cy="182353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возможность ознакомиться с успешными приемами, ошибками и неожиданными находками</a:t>
          </a:r>
          <a:endParaRPr lang="ru-RU" sz="1600" kern="1200" dirty="0"/>
        </a:p>
      </dsp:txBody>
      <dsp:txXfrm>
        <a:off x="501274" y="2127605"/>
        <a:ext cx="3039225" cy="1823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8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572560" cy="3582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Всероссийский конкурс        «Лучшие региональные практики развития детского туризма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»</a:t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r>
              <a:rPr lang="ru-RU" sz="2200" dirty="0" smtClean="0">
                <a:solidFill>
                  <a:schemeClr val="tx1"/>
                </a:solidFill>
              </a:rPr>
              <a:t>Платонова Наталья Алексеевна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проректор по научно-исследовательской работе Российского государственного университета туризма и сервиса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Менторский клуб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персональный </a:t>
            </a:r>
            <a:r>
              <a:rPr lang="ru-RU" dirty="0" err="1" smtClean="0"/>
              <a:t>коучинг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интерактивные экспертные </a:t>
            </a:r>
            <a:r>
              <a:rPr lang="ru-RU" dirty="0" smtClean="0"/>
              <a:t>сессии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proceon.net/wp-content/images/bg-img4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752684" cy="116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66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2018 год - Всероссийский </a:t>
            </a:r>
            <a:r>
              <a:rPr lang="ru-RU" dirty="0"/>
              <a:t>конкурс        «Лучшие региональные практики развития детского туризма</a:t>
            </a:r>
            <a:r>
              <a:rPr lang="ru-RU" dirty="0" smtClean="0"/>
              <a:t>»</a:t>
            </a:r>
          </a:p>
          <a:p>
            <a:pPr marL="109728" indent="0">
              <a:buNone/>
            </a:pPr>
            <a:r>
              <a:rPr lang="ru-RU" dirty="0" smtClean="0"/>
              <a:t>Прошел прием заявок на конкурс,</a:t>
            </a:r>
          </a:p>
          <a:p>
            <a:pPr marL="109728" indent="0">
              <a:buNone/>
            </a:pPr>
            <a:r>
              <a:rPr lang="ru-RU" dirty="0" smtClean="0"/>
              <a:t>работает жюри, </a:t>
            </a:r>
          </a:p>
          <a:p>
            <a:pPr marL="109728" indent="0">
              <a:buNone/>
            </a:pPr>
            <a:r>
              <a:rPr lang="ru-RU" dirty="0" smtClean="0"/>
              <a:t>в стадии тестирования сайт конкурса, где будут размещены все заявки,</a:t>
            </a:r>
          </a:p>
          <a:p>
            <a:pPr marL="109728" indent="0">
              <a:buNone/>
            </a:pPr>
            <a:r>
              <a:rPr lang="ru-RU" dirty="0"/>
              <a:t>б</a:t>
            </a:r>
            <a:r>
              <a:rPr lang="ru-RU" dirty="0" smtClean="0"/>
              <a:t>удет подготовлен и направлен в Министерство просвещения РФ  Каталог лучших региональных тиражируемых практик в области детского туризма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Появление нового конкурса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99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051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Цель</a:t>
            </a:r>
            <a:r>
              <a:rPr lang="ru-RU" b="1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–</a:t>
            </a:r>
            <a:r>
              <a:rPr lang="ru-RU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  <a:cs typeface="Times New Roman" pitchFamily="18" charset="0"/>
              </a:rPr>
              <a:t>развитие сферы детского туризма,  повышение социального статуса организаторов программ детского туризма, создание каталога для тиражирование лучших практик  в этой сфере.</a:t>
            </a:r>
          </a:p>
          <a:p>
            <a:pPr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 Задачи: </a:t>
            </a:r>
          </a:p>
          <a:p>
            <a:r>
              <a:rPr lang="ru-RU" sz="2000" dirty="0" smtClean="0">
                <a:latin typeface="+mj-lt"/>
                <a:cs typeface="Times New Roman" pitchFamily="18" charset="0"/>
              </a:rPr>
              <a:t>выявление </a:t>
            </a:r>
            <a:r>
              <a:rPr lang="ru-RU" sz="2000" dirty="0" smtClean="0">
                <a:latin typeface="+mj-lt"/>
                <a:cs typeface="Times New Roman" pitchFamily="18" charset="0"/>
              </a:rPr>
              <a:t>и распространение лучших региональных практик развития детского туризма; </a:t>
            </a:r>
          </a:p>
          <a:p>
            <a:r>
              <a:rPr lang="ru-RU" sz="2000" dirty="0" smtClean="0">
                <a:latin typeface="+mj-lt"/>
                <a:cs typeface="Times New Roman" pitchFamily="18" charset="0"/>
              </a:rPr>
              <a:t>поиск </a:t>
            </a:r>
            <a:r>
              <a:rPr lang="ru-RU" sz="2000" dirty="0" smtClean="0">
                <a:latin typeface="+mj-lt"/>
                <a:cs typeface="Times New Roman" pitchFamily="18" charset="0"/>
              </a:rPr>
              <a:t>готовых к тиражированию и внедрению успешных решений, а также представление их в широком формате на региональном и федеральном уровне;</a:t>
            </a:r>
          </a:p>
          <a:p>
            <a:r>
              <a:rPr lang="ru-RU" sz="2000" dirty="0" smtClean="0">
                <a:latin typeface="+mj-lt"/>
                <a:cs typeface="Times New Roman" pitchFamily="18" charset="0"/>
              </a:rPr>
              <a:t>формирование </a:t>
            </a:r>
            <a:r>
              <a:rPr lang="ru-RU" sz="2000" dirty="0" smtClean="0">
                <a:latin typeface="+mj-lt"/>
                <a:cs typeface="Times New Roman" pitchFamily="18" charset="0"/>
              </a:rPr>
              <a:t>базы (каталога) лучших региональных практик развития детского туризма и размещение этой базы на публичном информационном ресурсе, направленном на популяризацию этих практик.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981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Lucida Console" panose="020B0609040504020204" pitchFamily="49" charset="0"/>
                <a:cs typeface="Times New Roman" pitchFamily="18" charset="0"/>
              </a:rPr>
              <a:t>Основные цели и задачи конкурса</a:t>
            </a:r>
            <a:endParaRPr lang="ru-RU" sz="4000" dirty="0">
              <a:solidFill>
                <a:schemeClr val="tx1"/>
              </a:solidFill>
              <a:latin typeface="Lucida Console" panose="020B0609040504020204" pitchFamily="49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929222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ru-RU" dirty="0">
              <a:latin typeface="Lucida Console" panose="020B0609040504020204" pitchFamily="49" charset="0"/>
            </a:endParaRPr>
          </a:p>
          <a:p>
            <a:r>
              <a:rPr lang="ru-RU" dirty="0" smtClean="0">
                <a:latin typeface="Lucida Console" panose="020B0609040504020204" pitchFamily="49" charset="0"/>
              </a:rPr>
              <a:t>26 номинаций</a:t>
            </a:r>
          </a:p>
          <a:p>
            <a:r>
              <a:rPr lang="ru-RU" dirty="0" smtClean="0">
                <a:latin typeface="Lucida Console" panose="020B0609040504020204" pitchFamily="49" charset="0"/>
              </a:rPr>
              <a:t>271 участник в 2018 году</a:t>
            </a:r>
          </a:p>
          <a:p>
            <a:r>
              <a:rPr lang="ru-RU" dirty="0" smtClean="0">
                <a:latin typeface="Lucida Console" panose="020B0609040504020204" pitchFamily="49" charset="0"/>
              </a:rPr>
              <a:t>Участники из 37 регионов</a:t>
            </a:r>
          </a:p>
          <a:p>
            <a:r>
              <a:rPr lang="ru-RU" dirty="0" smtClean="0">
                <a:latin typeface="Lucida Console" panose="020B0609040504020204" pitchFamily="49" charset="0"/>
              </a:rPr>
              <a:t>Регины – лидеры:</a:t>
            </a:r>
          </a:p>
          <a:p>
            <a:pPr marL="109728" indent="0">
              <a:buNone/>
            </a:pPr>
            <a:r>
              <a:rPr lang="ru-RU" dirty="0">
                <a:latin typeface="Lucida Console" panose="020B0609040504020204" pitchFamily="49" charset="0"/>
              </a:rPr>
              <a:t>Республика Бурятия - 33</a:t>
            </a:r>
          </a:p>
          <a:p>
            <a:pPr marL="109728" indent="0">
              <a:buNone/>
            </a:pPr>
            <a:r>
              <a:rPr lang="ru-RU" dirty="0">
                <a:latin typeface="Lucida Console" panose="020B0609040504020204" pitchFamily="49" charset="0"/>
              </a:rPr>
              <a:t>Иркутск - 32</a:t>
            </a:r>
          </a:p>
          <a:p>
            <a:pPr marL="109728" indent="0">
              <a:buNone/>
            </a:pPr>
            <a:r>
              <a:rPr lang="ru-RU" dirty="0">
                <a:latin typeface="Lucida Console" panose="020B0609040504020204" pitchFamily="49" charset="0"/>
              </a:rPr>
              <a:t>Чувашская Республика - 22</a:t>
            </a:r>
          </a:p>
          <a:p>
            <a:pPr marL="109728" indent="0">
              <a:buNone/>
            </a:pPr>
            <a:r>
              <a:rPr lang="ru-RU" dirty="0">
                <a:latin typeface="Lucida Console" panose="020B0609040504020204" pitchFamily="49" charset="0"/>
              </a:rPr>
              <a:t>Владимир - 21</a:t>
            </a:r>
          </a:p>
          <a:p>
            <a:pPr marL="109728" indent="0">
              <a:buNone/>
            </a:pPr>
            <a:r>
              <a:rPr lang="ru-RU" dirty="0">
                <a:latin typeface="Lucida Console" panose="020B0609040504020204" pitchFamily="49" charset="0"/>
              </a:rPr>
              <a:t>Брянск - 20</a:t>
            </a:r>
          </a:p>
          <a:p>
            <a:pPr marL="109728" indent="0">
              <a:buNone/>
            </a:pPr>
            <a:r>
              <a:rPr lang="ru-RU" dirty="0">
                <a:latin typeface="Lucida Console" panose="020B0609040504020204" pitchFamily="49" charset="0"/>
              </a:rPr>
              <a:t>Вологда - 18</a:t>
            </a:r>
          </a:p>
          <a:p>
            <a:endParaRPr lang="ru-RU" dirty="0">
              <a:latin typeface="Lucida Console" panose="020B0609040504020204" pitchFamily="49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Характеристики конкурса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2018 года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200" dirty="0" smtClean="0"/>
              <a:t>Спасибо </a:t>
            </a:r>
            <a:r>
              <a:rPr lang="ru-RU" sz="3200" dirty="0"/>
              <a:t>за внимание и всегда рады помочь!</a:t>
            </a:r>
            <a:br>
              <a:rPr lang="ru-RU" sz="3200" dirty="0"/>
            </a:br>
            <a:r>
              <a:rPr lang="ru-RU" sz="3200" dirty="0"/>
              <a:t>(985) 774 32 70</a:t>
            </a:r>
            <a:br>
              <a:rPr lang="ru-RU" sz="3200" dirty="0"/>
            </a:br>
            <a:r>
              <a:rPr lang="en-US" sz="3200" dirty="0" smtClean="0"/>
              <a:t>prorektor_nir@mail.ru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Профессиональные туристские </a:t>
            </a:r>
            <a:r>
              <a:rPr lang="ru-RU" b="1" dirty="0" smtClean="0"/>
              <a:t>конкурсы – история вопроса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853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2015 год. Инициатива РГУТИС. Некоммерческий проект (участие во всех мероприятиях бесплатное).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Проведен</a:t>
            </a:r>
            <a:r>
              <a:rPr lang="en-US" sz="2400" dirty="0" smtClean="0">
                <a:solidFill>
                  <a:srgbClr val="FF0000"/>
                </a:solidFill>
              </a:rPr>
              <a:t> I</a:t>
            </a:r>
            <a:r>
              <a:rPr lang="ru-RU" sz="2400" dirty="0" smtClean="0">
                <a:solidFill>
                  <a:srgbClr val="FF0000"/>
                </a:solidFill>
              </a:rPr>
              <a:t> Международный конкурс «</a:t>
            </a:r>
            <a:r>
              <a:rPr lang="ru-RU" sz="2400" dirty="0">
                <a:solidFill>
                  <a:srgbClr val="FF0000"/>
                </a:solidFill>
              </a:rPr>
              <a:t>Туристский бренд: лучшие практики </a:t>
            </a:r>
            <a:r>
              <a:rPr lang="ru-RU" sz="2400" dirty="0" smtClean="0">
                <a:solidFill>
                  <a:srgbClr val="FF0000"/>
                </a:solidFill>
              </a:rPr>
              <a:t>2015»</a:t>
            </a: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Победителями </a:t>
            </a:r>
            <a:r>
              <a:rPr lang="ru-RU" sz="2400" i="1" dirty="0">
                <a:solidFill>
                  <a:prstClr val="black"/>
                </a:solidFill>
              </a:rPr>
              <a:t>Конкурса стали такие известные бренды, как «Курорты Северного Кавказа», «Великий Новгород - Родина России» , «Семенов - столица Золотой Хохломы», «Пермь Великая», «</a:t>
            </a:r>
            <a:r>
              <a:rPr lang="en-US" sz="2400" i="1" dirty="0">
                <a:solidFill>
                  <a:prstClr val="black"/>
                </a:solidFill>
              </a:rPr>
              <a:t>SITY</a:t>
            </a:r>
            <a:r>
              <a:rPr lang="ru-RU" sz="2400" i="1" dirty="0">
                <a:solidFill>
                  <a:prstClr val="black"/>
                </a:solidFill>
              </a:rPr>
              <a:t>-</a:t>
            </a:r>
            <a:r>
              <a:rPr lang="en-US" sz="2400" i="1" dirty="0">
                <a:solidFill>
                  <a:prstClr val="black"/>
                </a:solidFill>
              </a:rPr>
              <a:t>TOUR</a:t>
            </a:r>
            <a:r>
              <a:rPr lang="ru-RU" sz="2400" i="1" dirty="0">
                <a:solidFill>
                  <a:prstClr val="black"/>
                </a:solidFill>
              </a:rPr>
              <a:t>», «ДМИТРОВ</a:t>
            </a:r>
            <a:r>
              <a:rPr lang="en-US" sz="2400" i="1" dirty="0">
                <a:solidFill>
                  <a:prstClr val="black"/>
                </a:solidFill>
              </a:rPr>
              <a:t>SKI</a:t>
            </a:r>
            <a:r>
              <a:rPr lang="ru-RU" sz="2400" i="1" dirty="0">
                <a:solidFill>
                  <a:prstClr val="black"/>
                </a:solidFill>
              </a:rPr>
              <a:t>», «</a:t>
            </a:r>
            <a:r>
              <a:rPr lang="ru-RU" sz="2400" i="1" dirty="0" err="1">
                <a:solidFill>
                  <a:prstClr val="black"/>
                </a:solidFill>
              </a:rPr>
              <a:t>ГрандМакетРоссия»и</a:t>
            </a:r>
            <a:r>
              <a:rPr lang="ru-RU" sz="2400" i="1" dirty="0">
                <a:solidFill>
                  <a:prstClr val="black"/>
                </a:solidFill>
              </a:rPr>
              <a:t> др. Жюри также высоко оценила </a:t>
            </a:r>
            <a:r>
              <a:rPr lang="ru-RU" sz="2400" i="1" dirty="0" smtClean="0">
                <a:solidFill>
                  <a:prstClr val="black"/>
                </a:solidFill>
              </a:rPr>
              <a:t> </a:t>
            </a:r>
            <a:r>
              <a:rPr lang="ru-RU" sz="2400" i="1" dirty="0">
                <a:solidFill>
                  <a:prstClr val="black"/>
                </a:solidFill>
              </a:rPr>
              <a:t>начинающие бренды: «Кудесник с </a:t>
            </a:r>
            <a:r>
              <a:rPr lang="ru-RU" sz="2400" i="1" dirty="0" err="1">
                <a:solidFill>
                  <a:prstClr val="black"/>
                </a:solidFill>
              </a:rPr>
              <a:t>Кудыкиной</a:t>
            </a:r>
            <a:r>
              <a:rPr lang="ru-RU" sz="2400" i="1" dirty="0">
                <a:solidFill>
                  <a:prstClr val="black"/>
                </a:solidFill>
              </a:rPr>
              <a:t> горы», «Потешная деревня», «Школа велосипедного экскурсовода», «Деревня </a:t>
            </a:r>
            <a:r>
              <a:rPr lang="ru-RU" sz="2400" i="1" dirty="0" err="1">
                <a:solidFill>
                  <a:prstClr val="black"/>
                </a:solidFill>
              </a:rPr>
              <a:t>Тыгыдым</a:t>
            </a:r>
            <a:r>
              <a:rPr lang="ru-RU" sz="2400" i="1" dirty="0">
                <a:solidFill>
                  <a:prstClr val="black"/>
                </a:solidFill>
              </a:rPr>
              <a:t>» и </a:t>
            </a:r>
            <a:r>
              <a:rPr lang="ru-RU" sz="2400" i="1" dirty="0" smtClean="0">
                <a:solidFill>
                  <a:prstClr val="black"/>
                </a:solidFill>
              </a:rPr>
              <a:t>др.</a:t>
            </a:r>
            <a:endParaRPr lang="ru-RU" sz="2400" i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425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Профессиональные туристские конкурсы – история вопроса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i="1" dirty="0" smtClean="0"/>
              <a:t>Инициатива РГУТИС получает мощную поддержку. Партнерами конкурсов становятся  туристские выставки «Отдых» и «</a:t>
            </a:r>
            <a:r>
              <a:rPr lang="en-US" sz="2600" i="1" dirty="0" smtClean="0"/>
              <a:t>Mitt</a:t>
            </a:r>
            <a:r>
              <a:rPr lang="ru-RU" sz="2600" i="1" dirty="0" smtClean="0"/>
              <a:t>», Ассоциация «Народные художественные промыслы России», Ассоциация </a:t>
            </a:r>
            <a:r>
              <a:rPr lang="ru-RU" sz="2600" i="1" dirty="0" err="1" smtClean="0"/>
              <a:t>брендинговых</a:t>
            </a:r>
            <a:r>
              <a:rPr lang="ru-RU" sz="2600" i="1" dirty="0" smtClean="0"/>
              <a:t> компаний России, Ассоциация «Мир без границ» и др.</a:t>
            </a:r>
          </a:p>
          <a:p>
            <a:pPr marL="0" indent="0">
              <a:buNone/>
            </a:pPr>
            <a:r>
              <a:rPr lang="ru-RU" b="1" dirty="0" smtClean="0"/>
              <a:t>И главное….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Торгово-промышленная  палата РФ </a:t>
            </a:r>
            <a:r>
              <a:rPr lang="ru-RU" b="1" dirty="0" smtClean="0">
                <a:solidFill>
                  <a:srgbClr val="C00000"/>
                </a:solidFill>
              </a:rPr>
              <a:t>выражает </a:t>
            </a:r>
            <a:r>
              <a:rPr lang="ru-RU" b="1" dirty="0" smtClean="0">
                <a:solidFill>
                  <a:srgbClr val="C00000"/>
                </a:solidFill>
              </a:rPr>
              <a:t>согласие стать </a:t>
            </a:r>
            <a:r>
              <a:rPr lang="ru-RU" b="1" dirty="0" smtClean="0">
                <a:solidFill>
                  <a:srgbClr val="C00000"/>
                </a:solidFill>
              </a:rPr>
              <a:t>со-организатором </a:t>
            </a:r>
            <a:r>
              <a:rPr lang="ru-RU" b="1" dirty="0" smtClean="0">
                <a:solidFill>
                  <a:srgbClr val="C00000"/>
                </a:solidFill>
              </a:rPr>
              <a:t>Профессиональных туристских конкурсов. 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317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Отображается файл &quot;post_card_front_1.jpg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87" y="376745"/>
            <a:ext cx="4734466" cy="33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71932" y="376745"/>
            <a:ext cx="37485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Номинации конкурса</a:t>
            </a:r>
            <a:r>
              <a:rPr lang="ru-RU" dirty="0" smtClean="0"/>
              <a:t>: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территориальный </a:t>
            </a:r>
            <a:r>
              <a:rPr lang="ru-RU" dirty="0" smtClean="0"/>
              <a:t>бренд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Лучшая маркетинговая практика туристского </a:t>
            </a:r>
            <a:r>
              <a:rPr lang="ru-RU" dirty="0" smtClean="0"/>
              <a:t>бренда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бренд туристской </a:t>
            </a:r>
            <a:r>
              <a:rPr lang="ru-RU" dirty="0" smtClean="0"/>
              <a:t>организации/объекта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бренд туристского маршрута/продукта/экскурсионной 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5575" y="3933056"/>
            <a:ext cx="86648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ru-RU" dirty="0" smtClean="0"/>
              <a:t>К </a:t>
            </a:r>
            <a:r>
              <a:rPr lang="ru-RU" dirty="0"/>
              <a:t>конкурсу принимаются:</a:t>
            </a:r>
          </a:p>
          <a:p>
            <a:r>
              <a:rPr lang="ru-RU" dirty="0"/>
              <a:t>•	профессиональный концепт (проект туристского бренда);</a:t>
            </a:r>
          </a:p>
          <a:p>
            <a:r>
              <a:rPr lang="ru-RU" dirty="0"/>
              <a:t>•	профессиональный проект (действующий туристский бренд); </a:t>
            </a:r>
          </a:p>
          <a:p>
            <a:r>
              <a:rPr lang="ru-RU" dirty="0"/>
              <a:t>•	студенческий концепт (проект туристского бренда);</a:t>
            </a:r>
          </a:p>
          <a:p>
            <a:r>
              <a:rPr lang="ru-RU" dirty="0"/>
              <a:t>•	студенческий проект (действующий туристский бренд).  </a:t>
            </a:r>
          </a:p>
          <a:p>
            <a:r>
              <a:rPr lang="ru-RU" dirty="0" smtClean="0"/>
              <a:t>Новости </a:t>
            </a:r>
            <a:r>
              <a:rPr lang="ru-RU" dirty="0"/>
              <a:t>конкурса и подробная информация о номинациях и правилах участия: </a:t>
            </a:r>
            <a:r>
              <a:rPr lang="ru-RU" b="1" dirty="0">
                <a:solidFill>
                  <a:srgbClr val="993366"/>
                </a:solidFill>
              </a:rPr>
              <a:t>www.tour-brand.ru</a:t>
            </a:r>
            <a:endParaRPr lang="ru-RU" dirty="0">
              <a:solidFill>
                <a:srgbClr val="99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890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680520" cy="335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188640"/>
            <a:ext cx="40324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Номинации конкурса: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Лучший путеводитель по территории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Лучший путеводитель по объекту культуры/объекту туристского показа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Лучший путеводитель туристского маршрута/продукта/экскурсионной программы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Лучшая туристская карта/карта-схема. Лучший неформальный путеводитель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Лучшая серия путеводителей. Лучшая путевая информация/экскурсия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Лучший путеводитель, учитывающий особенности целевых групп потребителей </a:t>
            </a:r>
            <a:endParaRPr lang="en-US" sz="1600" dirty="0" smtClean="0"/>
          </a:p>
          <a:p>
            <a:pPr>
              <a:spcBef>
                <a:spcPts val="1200"/>
              </a:spcBef>
            </a:pPr>
            <a:r>
              <a:rPr lang="ru-RU" sz="1600" dirty="0" smtClean="0"/>
              <a:t>Лучший видеопутеводитель</a:t>
            </a:r>
            <a:r>
              <a:rPr lang="en-US" sz="1600" dirty="0" smtClean="0"/>
              <a:t> </a:t>
            </a:r>
            <a:r>
              <a:rPr lang="ru-RU" sz="1600" dirty="0" smtClean="0"/>
              <a:t>/</a:t>
            </a:r>
            <a:r>
              <a:rPr lang="en-US" sz="1600" dirty="0" smtClean="0"/>
              <a:t> </a:t>
            </a:r>
            <a:r>
              <a:rPr lang="ru-RU" sz="1600" dirty="0" smtClean="0"/>
              <a:t>аудиопутеводитель</a:t>
            </a:r>
            <a:endParaRPr lang="ru-RU" sz="1600" dirty="0"/>
          </a:p>
          <a:p>
            <a:pPr>
              <a:spcBef>
                <a:spcPts val="1200"/>
              </a:spcBef>
            </a:pPr>
            <a:r>
              <a:rPr lang="ru-RU" sz="1600" dirty="0"/>
              <a:t>Лучший путеводитель для виртуального путешествия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Лучший путеводитель по вымышленным местам. Лучший мобильный гид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772" y="44371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Организационный комитет приглашает к участию авторов, дизайнеров, разработчиков и издателей! </a:t>
            </a:r>
            <a:endParaRPr lang="en-US" dirty="0" smtClean="0"/>
          </a:p>
          <a:p>
            <a:endParaRPr lang="en-US" dirty="0"/>
          </a:p>
          <a:p>
            <a:r>
              <a:rPr lang="ru-RU" dirty="0" smtClean="0"/>
              <a:t>Подробная </a:t>
            </a:r>
            <a:r>
              <a:rPr lang="ru-RU" dirty="0"/>
              <a:t>информация о номинациях и правилах участия: </a:t>
            </a:r>
            <a:r>
              <a:rPr lang="ru-RU" b="1" dirty="0">
                <a:solidFill>
                  <a:srgbClr val="C00000"/>
                </a:solidFill>
              </a:rPr>
              <a:t>www.tour-map.ru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brand-concurs-cfo@mail.ru</a:t>
            </a:r>
            <a:br>
              <a:rPr lang="en-US" dirty="0"/>
            </a:br>
            <a:r>
              <a:rPr lang="en-US" dirty="0"/>
              <a:t>www.tour-brand.ru</a:t>
            </a:r>
            <a:br>
              <a:rPr lang="en-US" dirty="0"/>
            </a:br>
            <a:r>
              <a:rPr lang="en-US" dirty="0"/>
              <a:t>www.rguts.ru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49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924239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205508"/>
            <a:ext cx="381642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Номинации конкурса:</a:t>
            </a:r>
          </a:p>
          <a:p>
            <a:r>
              <a:rPr lang="ru-RU" dirty="0"/>
              <a:t>Лучший портал туристского средства массовой </a:t>
            </a:r>
            <a:r>
              <a:rPr lang="ru-RU" dirty="0" smtClean="0"/>
              <a:t>информации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туристский информационно-развлекательный </a:t>
            </a:r>
            <a:r>
              <a:rPr lang="ru-RU" dirty="0" smtClean="0"/>
              <a:t>портал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рекламно-информационный туристский </a:t>
            </a:r>
            <a:r>
              <a:rPr lang="ru-RU" dirty="0" smtClean="0"/>
              <a:t>портал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территориальный туристский </a:t>
            </a:r>
            <a:r>
              <a:rPr lang="ru-RU" dirty="0" smtClean="0"/>
              <a:t>портал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портал туристской </a:t>
            </a:r>
            <a:r>
              <a:rPr lang="ru-RU" dirty="0" smtClean="0"/>
              <a:t>компании/проекта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портал туристского событийного </a:t>
            </a:r>
            <a:r>
              <a:rPr lang="ru-RU" dirty="0" smtClean="0"/>
              <a:t>мероприятия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Лучший профессиональный туристский портал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8074" y="400506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Организационный комитет приглашает к участию авторов, дизайнеров, разработчиков и руководителей туристских сайтов и порталов! </a:t>
            </a:r>
          </a:p>
          <a:p>
            <a:endParaRPr lang="en-US" dirty="0" smtClean="0"/>
          </a:p>
          <a:p>
            <a:r>
              <a:rPr lang="ru-RU" dirty="0" smtClean="0"/>
              <a:t>Подробная </a:t>
            </a:r>
            <a:r>
              <a:rPr lang="ru-RU" dirty="0"/>
              <a:t>информация о номинациях и правилах участия: </a:t>
            </a:r>
            <a:r>
              <a:rPr lang="ru-RU" b="1" dirty="0">
                <a:solidFill>
                  <a:srgbClr val="00B050"/>
                </a:solidFill>
              </a:rPr>
              <a:t>www.tour-portal-rf.ru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4824536" cy="345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13920" y="163853"/>
            <a:ext cx="40225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Номинации конкурса</a:t>
            </a:r>
            <a:r>
              <a:rPr lang="ru-RU" dirty="0"/>
              <a:t>: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Еда </a:t>
            </a:r>
            <a:r>
              <a:rPr lang="ru-RU" dirty="0"/>
              <a:t>в </a:t>
            </a:r>
            <a:r>
              <a:rPr lang="ru-RU" dirty="0" smtClean="0"/>
              <a:t>путешествии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ru-RU" dirty="0" smtClean="0"/>
              <a:t>Где </a:t>
            </a:r>
            <a:r>
              <a:rPr lang="ru-RU" dirty="0"/>
              <a:t>купить самое вкусное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Еда </a:t>
            </a:r>
            <a:r>
              <a:rPr lang="ru-RU" dirty="0"/>
              <a:t>как событие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Говорит </a:t>
            </a:r>
            <a:r>
              <a:rPr lang="ru-RU" dirty="0"/>
              <a:t>и показывает о еде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Еда </a:t>
            </a:r>
            <a:r>
              <a:rPr lang="ru-RU" dirty="0"/>
              <a:t>и искусства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Еда </a:t>
            </a:r>
            <a:r>
              <a:rPr lang="ru-RU" dirty="0"/>
              <a:t>в пространстве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Ешь </a:t>
            </a:r>
            <a:r>
              <a:rPr lang="ru-RU" dirty="0"/>
              <a:t>и учись	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ru-RU" dirty="0" smtClean="0"/>
              <a:t>Одень </a:t>
            </a:r>
            <a:r>
              <a:rPr lang="ru-RU" dirty="0"/>
              <a:t>еду</a:t>
            </a:r>
          </a:p>
          <a:p>
            <a:pPr>
              <a:spcBef>
                <a:spcPts val="1200"/>
              </a:spcBef>
            </a:pPr>
            <a:r>
              <a:rPr lang="ru-RU" dirty="0"/>
              <a:t>Еда и традиции</a:t>
            </a:r>
          </a:p>
          <a:p>
            <a:pPr>
              <a:spcBef>
                <a:spcPts val="1200"/>
              </a:spcBef>
            </a:pPr>
            <a:r>
              <a:rPr lang="ru-RU" dirty="0"/>
              <a:t>Еда и инновации</a:t>
            </a:r>
          </a:p>
          <a:p>
            <a:pPr>
              <a:spcBef>
                <a:spcPts val="1200"/>
              </a:spcBef>
            </a:pPr>
            <a:r>
              <a:rPr lang="ru-RU" dirty="0"/>
              <a:t>Мы работаем, когда путешественник ест</a:t>
            </a:r>
          </a:p>
          <a:p>
            <a:pPr>
              <a:spcBef>
                <a:spcPts val="1200"/>
              </a:spcBef>
            </a:pPr>
            <a:r>
              <a:rPr lang="ru-RU" dirty="0"/>
              <a:t>Вкусное чтение</a:t>
            </a:r>
          </a:p>
          <a:p>
            <a:pPr>
              <a:spcBef>
                <a:spcPts val="1200"/>
              </a:spcBef>
            </a:pPr>
            <a:r>
              <a:rPr lang="ru-RU" dirty="0"/>
              <a:t>Когда дело дойдет до десерта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68" y="3789040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Организационный комитет приглашает к участию гастрономические и винные школы, организаторов мастер-классов и программ о еде и напитках, организаторов событийных мероприятий, производителей, продавцов, кондитеров, рестораторов, дегустационные залы, авторов и издателей, собирателей рецептов, галерейные, музейные проекты, проекты городской и сельской среды, СМИ, ТВ-каналы, программы о еде и гастрономических путешествиях, интернет издания, блоги, форумы! </a:t>
            </a:r>
            <a:endParaRPr lang="en-US" sz="1400" dirty="0" smtClean="0"/>
          </a:p>
          <a:p>
            <a:endParaRPr lang="en-US" sz="1400" dirty="0"/>
          </a:p>
          <a:p>
            <a:r>
              <a:rPr lang="ru-RU" sz="1400" dirty="0" smtClean="0"/>
              <a:t>Подробная </a:t>
            </a:r>
            <a:r>
              <a:rPr lang="ru-RU" sz="1400" dirty="0"/>
              <a:t>информация о номинациях и правилах участия: </a:t>
            </a:r>
            <a:r>
              <a:rPr lang="ru-RU" sz="1400" b="1" dirty="0">
                <a:solidFill>
                  <a:srgbClr val="FF0000"/>
                </a:solidFill>
              </a:rPr>
              <a:t>www.tour-taste.ru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ПРОФЕССИОНАЛЬНЫЕ ТУРИСТСКИЕ КОНКУРСЫ – ПОСЛЕ ПОБЕДЫ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9847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Менторский клуб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536476" y="1412776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88024" y="1491107"/>
            <a:ext cx="3894584" cy="395411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Продвижение  </a:t>
            </a:r>
            <a:r>
              <a:rPr lang="ru-RU" dirty="0"/>
              <a:t>собственного проекта, создание долгосрочной лояльности к </a:t>
            </a:r>
            <a:r>
              <a:rPr lang="ru-RU" dirty="0" smtClean="0"/>
              <a:t>нему</a:t>
            </a:r>
            <a:endParaRPr lang="ru-RU" dirty="0"/>
          </a:p>
          <a:p>
            <a:r>
              <a:rPr lang="ru-RU" dirty="0" smtClean="0"/>
              <a:t>Популяризация отдельных </a:t>
            </a:r>
            <a:r>
              <a:rPr lang="ru-RU" dirty="0"/>
              <a:t>туристских ресурсов и </a:t>
            </a:r>
            <a:r>
              <a:rPr lang="ru-RU" dirty="0" smtClean="0"/>
              <a:t>объектов</a:t>
            </a:r>
            <a:endParaRPr lang="ru-RU" dirty="0"/>
          </a:p>
          <a:p>
            <a:r>
              <a:rPr lang="ru-RU" dirty="0" smtClean="0"/>
              <a:t>Поиск возможностей франчайзинга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7"/>
          <a:stretch>
            <a:fillRect/>
          </a:stretch>
        </p:blipFill>
        <p:spPr>
          <a:xfrm>
            <a:off x="7452320" y="30234"/>
            <a:ext cx="1686031" cy="1598566"/>
          </a:xfrm>
          <a:prstGeom prst="rect">
            <a:avLst/>
          </a:prstGeom>
        </p:spPr>
      </p:pic>
      <p:pic>
        <p:nvPicPr>
          <p:cNvPr id="1028" name="Picture 4" descr="http://cdn.govexec.com/media/img/upload/2013/04/22/mentor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090879"/>
            <a:ext cx="2581614" cy="172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952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782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Lucida Console</vt:lpstr>
      <vt:lpstr>Lucida Sans Unicode</vt:lpstr>
      <vt:lpstr>Times New Roman</vt:lpstr>
      <vt:lpstr>Verdana</vt:lpstr>
      <vt:lpstr>Wingdings 2</vt:lpstr>
      <vt:lpstr>Wingdings 3</vt:lpstr>
      <vt:lpstr>Открытая</vt:lpstr>
      <vt:lpstr>Всероссийский конкурс        «Лучшие региональные практики развития детского туризма» Платонова Наталья Алексеевна проректор по научно-исследовательской работе Российского государственного университета туризма и сервиса</vt:lpstr>
      <vt:lpstr>Профессиональные туристские конкурсы – история вопроса</vt:lpstr>
      <vt:lpstr>Профессиональные туристские конкурсы – история вопроса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ПРОФЕССИОНАЛЬНЫЕ ТУРИСТСКИЕ КОНКУРСЫ – ПОСЛЕ ПОБЕДЫ</vt:lpstr>
      <vt:lpstr>Менторский клуб</vt:lpstr>
      <vt:lpstr>Менторский клуб</vt:lpstr>
      <vt:lpstr>Появление нового конкурса</vt:lpstr>
      <vt:lpstr>Основные цели и задачи конкурса</vt:lpstr>
      <vt:lpstr>Характеристики конкурса  2018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конкурс        «Лучшие региональные практики развития детского туризма»</dc:title>
  <dc:creator>Наталья</dc:creator>
  <cp:lastModifiedBy>Наталья</cp:lastModifiedBy>
  <cp:revision>23</cp:revision>
  <dcterms:modified xsi:type="dcterms:W3CDTF">2018-11-28T15:55:33Z</dcterms:modified>
</cp:coreProperties>
</file>