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BBA863-C6C5-47E6-BFA7-F67A48C5B013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C332F15-9D98-4022-BE7D-D566238C0C21}">
      <dgm:prSet phldrT="[Текст]"/>
      <dgm:spPr/>
      <dgm:t>
        <a:bodyPr/>
        <a:lstStyle/>
        <a:p>
          <a:r>
            <a:rPr lang="ru-RU" b="1" dirty="0" smtClean="0"/>
            <a:t>Производственные предприятия </a:t>
          </a:r>
          <a:endParaRPr lang="ru-RU" dirty="0"/>
        </a:p>
      </dgm:t>
    </dgm:pt>
    <dgm:pt modelId="{CCE25E01-AC48-4294-A679-A869AC1620B5}" type="parTrans" cxnId="{17D4A6E1-0567-4F29-9A80-78125C6295F4}">
      <dgm:prSet/>
      <dgm:spPr/>
      <dgm:t>
        <a:bodyPr/>
        <a:lstStyle/>
        <a:p>
          <a:endParaRPr lang="ru-RU"/>
        </a:p>
      </dgm:t>
    </dgm:pt>
    <dgm:pt modelId="{0F8508C0-B987-4C0B-82C0-9C52358204CC}" type="sibTrans" cxnId="{17D4A6E1-0567-4F29-9A80-78125C6295F4}">
      <dgm:prSet/>
      <dgm:spPr/>
      <dgm:t>
        <a:bodyPr/>
        <a:lstStyle/>
        <a:p>
          <a:endParaRPr lang="ru-RU"/>
        </a:p>
      </dgm:t>
    </dgm:pt>
    <dgm:pt modelId="{2B189EF1-4531-4BB0-BEFA-FCA5068233F6}">
      <dgm:prSet phldrT="[Текст]"/>
      <dgm:spPr/>
      <dgm:t>
        <a:bodyPr/>
        <a:lstStyle/>
        <a:p>
          <a:r>
            <a:rPr lang="ru-RU" b="1" dirty="0" smtClean="0"/>
            <a:t>потребность в освоении новых рынков и сбыте продукции, привлечении современных технологий и оборудования, потребность в закупке сырья и комплектующих</a:t>
          </a:r>
          <a:endParaRPr lang="ru-RU" dirty="0"/>
        </a:p>
      </dgm:t>
    </dgm:pt>
    <dgm:pt modelId="{4D5F4D03-8C5B-40BE-BF11-20BACC7F9097}" type="parTrans" cxnId="{6D0F16F6-22D1-48BC-9642-D3697C07857B}">
      <dgm:prSet/>
      <dgm:spPr/>
      <dgm:t>
        <a:bodyPr/>
        <a:lstStyle/>
        <a:p>
          <a:endParaRPr lang="ru-RU"/>
        </a:p>
      </dgm:t>
    </dgm:pt>
    <dgm:pt modelId="{82185769-8A3F-4E62-94B6-6D6CD5786BAA}" type="sibTrans" cxnId="{6D0F16F6-22D1-48BC-9642-D3697C07857B}">
      <dgm:prSet/>
      <dgm:spPr/>
      <dgm:t>
        <a:bodyPr/>
        <a:lstStyle/>
        <a:p>
          <a:endParaRPr lang="ru-RU"/>
        </a:p>
      </dgm:t>
    </dgm:pt>
    <dgm:pt modelId="{42F50C25-6003-438D-8455-2DFE75E1680C}">
      <dgm:prSet phldrT="[Текст]"/>
      <dgm:spPr/>
      <dgm:t>
        <a:bodyPr/>
        <a:lstStyle/>
        <a:p>
          <a:r>
            <a:rPr lang="ru-RU" b="1" dirty="0" smtClean="0"/>
            <a:t>Торговые предприятия </a:t>
          </a:r>
          <a:endParaRPr lang="ru-RU" dirty="0"/>
        </a:p>
      </dgm:t>
    </dgm:pt>
    <dgm:pt modelId="{5E5440F5-2986-4565-9DFB-0EDAFFC72497}" type="parTrans" cxnId="{11046ACA-935E-4CC9-A64C-9BC2D87C3650}">
      <dgm:prSet/>
      <dgm:spPr/>
      <dgm:t>
        <a:bodyPr/>
        <a:lstStyle/>
        <a:p>
          <a:endParaRPr lang="ru-RU"/>
        </a:p>
      </dgm:t>
    </dgm:pt>
    <dgm:pt modelId="{B9B49C9A-1133-4958-AD5C-737FDAE22D11}" type="sibTrans" cxnId="{11046ACA-935E-4CC9-A64C-9BC2D87C3650}">
      <dgm:prSet/>
      <dgm:spPr/>
      <dgm:t>
        <a:bodyPr/>
        <a:lstStyle/>
        <a:p>
          <a:endParaRPr lang="ru-RU"/>
        </a:p>
      </dgm:t>
    </dgm:pt>
    <dgm:pt modelId="{5D3C0096-1D24-4E3F-B50F-AAFCCFED4C20}">
      <dgm:prSet phldrT="[Текст]"/>
      <dgm:spPr/>
      <dgm:t>
        <a:bodyPr/>
        <a:lstStyle/>
        <a:p>
          <a:r>
            <a:rPr lang="ru-RU" b="1" dirty="0" smtClean="0"/>
            <a:t>потребность в привлечении поставщиков высококачественных товаров, минуя цепочки посредников</a:t>
          </a:r>
          <a:endParaRPr lang="ru-RU" dirty="0"/>
        </a:p>
      </dgm:t>
    </dgm:pt>
    <dgm:pt modelId="{861A7439-0439-46BB-9C90-A833756D3131}" type="parTrans" cxnId="{5D6ED658-0A6E-494C-A6B6-C0C942484362}">
      <dgm:prSet/>
      <dgm:spPr/>
      <dgm:t>
        <a:bodyPr/>
        <a:lstStyle/>
        <a:p>
          <a:endParaRPr lang="ru-RU"/>
        </a:p>
      </dgm:t>
    </dgm:pt>
    <dgm:pt modelId="{3170BBB2-FE7F-4AEB-A2D4-EC056F1487E8}" type="sibTrans" cxnId="{5D6ED658-0A6E-494C-A6B6-C0C942484362}">
      <dgm:prSet/>
      <dgm:spPr/>
      <dgm:t>
        <a:bodyPr/>
        <a:lstStyle/>
        <a:p>
          <a:endParaRPr lang="ru-RU"/>
        </a:p>
      </dgm:t>
    </dgm:pt>
    <dgm:pt modelId="{11FBB8A6-9D34-460D-8195-E663C816796C}">
      <dgm:prSet/>
      <dgm:spPr/>
      <dgm:t>
        <a:bodyPr/>
        <a:lstStyle/>
        <a:p>
          <a:r>
            <a:rPr lang="ru-RU" b="1" dirty="0" smtClean="0"/>
            <a:t>Инновационные предприятия </a:t>
          </a:r>
          <a:endParaRPr lang="ru-RU" dirty="0"/>
        </a:p>
      </dgm:t>
    </dgm:pt>
    <dgm:pt modelId="{FEA7EDF5-253D-4E55-9D68-02BF3120E1FE}" type="parTrans" cxnId="{3EFD68FE-E1FF-4BBD-BBD2-19C8F44E1514}">
      <dgm:prSet/>
      <dgm:spPr/>
      <dgm:t>
        <a:bodyPr/>
        <a:lstStyle/>
        <a:p>
          <a:endParaRPr lang="ru-RU"/>
        </a:p>
      </dgm:t>
    </dgm:pt>
    <dgm:pt modelId="{7EF856E4-A28E-4B28-B234-A117D0D47856}" type="sibTrans" cxnId="{3EFD68FE-E1FF-4BBD-BBD2-19C8F44E1514}">
      <dgm:prSet/>
      <dgm:spPr/>
      <dgm:t>
        <a:bodyPr/>
        <a:lstStyle/>
        <a:p>
          <a:endParaRPr lang="ru-RU"/>
        </a:p>
      </dgm:t>
    </dgm:pt>
    <dgm:pt modelId="{5519E717-25C6-4EF4-9568-BE303DB92D0B}">
      <dgm:prSet/>
      <dgm:spPr/>
      <dgm:t>
        <a:bodyPr/>
        <a:lstStyle/>
        <a:p>
          <a:r>
            <a:rPr lang="ru-RU" b="1" dirty="0" smtClean="0"/>
            <a:t>потре6ность в продвижении инновационных разработок, а также потребность в поиске инвесторов и финансовых партнеров</a:t>
          </a:r>
          <a:endParaRPr lang="ru-RU" dirty="0"/>
        </a:p>
      </dgm:t>
    </dgm:pt>
    <dgm:pt modelId="{59081698-C175-4C6C-8C81-838523B90BF5}" type="parTrans" cxnId="{DB6C80C4-6B8E-48F1-A519-DDFA7B84AD38}">
      <dgm:prSet/>
      <dgm:spPr/>
      <dgm:t>
        <a:bodyPr/>
        <a:lstStyle/>
        <a:p>
          <a:endParaRPr lang="ru-RU"/>
        </a:p>
      </dgm:t>
    </dgm:pt>
    <dgm:pt modelId="{7E0CECB1-43F8-4CAA-AAE5-2E24B8BEB7AC}" type="sibTrans" cxnId="{DB6C80C4-6B8E-48F1-A519-DDFA7B84AD38}">
      <dgm:prSet/>
      <dgm:spPr/>
      <dgm:t>
        <a:bodyPr/>
        <a:lstStyle/>
        <a:p>
          <a:endParaRPr lang="ru-RU"/>
        </a:p>
      </dgm:t>
    </dgm:pt>
    <dgm:pt modelId="{3BC38D04-07E5-4D26-AC04-A6AF437DBB6F}">
      <dgm:prSet/>
      <dgm:spPr/>
      <dgm:t>
        <a:bodyPr/>
        <a:lstStyle/>
        <a:p>
          <a:endParaRPr lang="ru-RU" dirty="0"/>
        </a:p>
      </dgm:t>
    </dgm:pt>
    <dgm:pt modelId="{08933638-E7ED-49E5-9A5D-6D85BBD6A6E0}" type="parTrans" cxnId="{6A9B3C55-FADE-46EE-BCA3-016AAC929167}">
      <dgm:prSet/>
      <dgm:spPr/>
      <dgm:t>
        <a:bodyPr/>
        <a:lstStyle/>
        <a:p>
          <a:endParaRPr lang="ru-RU"/>
        </a:p>
      </dgm:t>
    </dgm:pt>
    <dgm:pt modelId="{9F112C38-93CB-47C6-9DC8-734AE790EDC2}" type="sibTrans" cxnId="{6A9B3C55-FADE-46EE-BCA3-016AAC929167}">
      <dgm:prSet/>
      <dgm:spPr/>
      <dgm:t>
        <a:bodyPr/>
        <a:lstStyle/>
        <a:p>
          <a:endParaRPr lang="ru-RU"/>
        </a:p>
      </dgm:t>
    </dgm:pt>
    <dgm:pt modelId="{C78FD4AA-4690-4004-8377-C2ED004465C6}">
      <dgm:prSet/>
      <dgm:spPr/>
      <dgm:t>
        <a:bodyPr/>
        <a:lstStyle/>
        <a:p>
          <a:endParaRPr lang="ru-RU" dirty="0"/>
        </a:p>
      </dgm:t>
    </dgm:pt>
    <dgm:pt modelId="{2D5F4CB3-90FC-4C8F-9335-06B99CF549B2}" type="parTrans" cxnId="{A4FA7FCE-8B5F-402F-9A77-44F65A40B4AD}">
      <dgm:prSet/>
      <dgm:spPr/>
      <dgm:t>
        <a:bodyPr/>
        <a:lstStyle/>
        <a:p>
          <a:endParaRPr lang="ru-RU"/>
        </a:p>
      </dgm:t>
    </dgm:pt>
    <dgm:pt modelId="{FBC9D15C-A77C-4D04-B5F8-E3CC5CAF473F}" type="sibTrans" cxnId="{A4FA7FCE-8B5F-402F-9A77-44F65A40B4AD}">
      <dgm:prSet/>
      <dgm:spPr/>
      <dgm:t>
        <a:bodyPr/>
        <a:lstStyle/>
        <a:p>
          <a:endParaRPr lang="ru-RU"/>
        </a:p>
      </dgm:t>
    </dgm:pt>
    <dgm:pt modelId="{FA0D7D90-8B04-44DA-86F1-BF6657673936}" type="pres">
      <dgm:prSet presAssocID="{DDBBA863-C6C5-47E6-BFA7-F67A48C5B01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8EFDFFF-31EA-411B-85E7-B2357735CAE2}" type="pres">
      <dgm:prSet presAssocID="{DC332F15-9D98-4022-BE7D-D566238C0C21}" presName="linNode" presStyleCnt="0"/>
      <dgm:spPr/>
    </dgm:pt>
    <dgm:pt modelId="{109C09A2-A64D-40B4-867B-67EDDF965049}" type="pres">
      <dgm:prSet presAssocID="{DC332F15-9D98-4022-BE7D-D566238C0C21}" presName="parentShp" presStyleLbl="node1" presStyleIdx="0" presStyleCnt="3" custLinFactNeighborX="209" custLinFactNeighborY="1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5BBDE8-EA93-4564-8C7A-E6078AA6A334}" type="pres">
      <dgm:prSet presAssocID="{DC332F15-9D98-4022-BE7D-D566238C0C21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87A98-EA46-4100-9E1C-303550728DFE}" type="pres">
      <dgm:prSet presAssocID="{0F8508C0-B987-4C0B-82C0-9C52358204CC}" presName="spacing" presStyleCnt="0"/>
      <dgm:spPr/>
    </dgm:pt>
    <dgm:pt modelId="{4E28A3BF-D736-494A-94B2-FA48FF5349F4}" type="pres">
      <dgm:prSet presAssocID="{42F50C25-6003-438D-8455-2DFE75E1680C}" presName="linNode" presStyleCnt="0"/>
      <dgm:spPr/>
    </dgm:pt>
    <dgm:pt modelId="{C94F176D-E65D-4A7B-8B2A-7A7EB989B140}" type="pres">
      <dgm:prSet presAssocID="{42F50C25-6003-438D-8455-2DFE75E1680C}" presName="parentShp" presStyleLbl="node1" presStyleIdx="1" presStyleCnt="3" custLinFactNeighborX="1458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C129B4-2C7B-4EAA-BA26-029EBE5FBCC3}" type="pres">
      <dgm:prSet presAssocID="{42F50C25-6003-438D-8455-2DFE75E1680C}" presName="childShp" presStyleLbl="bgAccFollowNode1" presStyleIdx="1" presStyleCnt="3" custLinFactNeighborX="-1564" custLinFactNeighborY="20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FF252-043C-4024-A91C-9F8DEC90EF26}" type="pres">
      <dgm:prSet presAssocID="{B9B49C9A-1133-4958-AD5C-737FDAE22D11}" presName="spacing" presStyleCnt="0"/>
      <dgm:spPr/>
    </dgm:pt>
    <dgm:pt modelId="{151CC841-0EBA-40BE-A186-4AF4AA9269EB}" type="pres">
      <dgm:prSet presAssocID="{11FBB8A6-9D34-460D-8195-E663C816796C}" presName="linNode" presStyleCnt="0"/>
      <dgm:spPr/>
    </dgm:pt>
    <dgm:pt modelId="{DC4B1B01-5A6A-4AA4-A8A9-4FD57988778C}" type="pres">
      <dgm:prSet presAssocID="{11FBB8A6-9D34-460D-8195-E663C816796C}" presName="parentShp" presStyleLbl="node1" presStyleIdx="2" presStyleCnt="3" custLinFactY="5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1D6BA-A1A0-47DE-B0C3-62719512811B}" type="pres">
      <dgm:prSet presAssocID="{11FBB8A6-9D34-460D-8195-E663C816796C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AB8C2A-9C01-4F87-B35A-90CB335D04ED}" type="presOf" srcId="{2B189EF1-4531-4BB0-BEFA-FCA5068233F6}" destId="{605BBDE8-EA93-4564-8C7A-E6078AA6A334}" srcOrd="0" destOrd="0" presId="urn:microsoft.com/office/officeart/2005/8/layout/vList6"/>
    <dgm:cxn modelId="{17D4A6E1-0567-4F29-9A80-78125C6295F4}" srcId="{DDBBA863-C6C5-47E6-BFA7-F67A48C5B013}" destId="{DC332F15-9D98-4022-BE7D-D566238C0C21}" srcOrd="0" destOrd="0" parTransId="{CCE25E01-AC48-4294-A679-A869AC1620B5}" sibTransId="{0F8508C0-B987-4C0B-82C0-9C52358204CC}"/>
    <dgm:cxn modelId="{6A9B3C55-FADE-46EE-BCA3-016AAC929167}" srcId="{11FBB8A6-9D34-460D-8195-E663C816796C}" destId="{3BC38D04-07E5-4D26-AC04-A6AF437DBB6F}" srcOrd="1" destOrd="0" parTransId="{08933638-E7ED-49E5-9A5D-6D85BBD6A6E0}" sibTransId="{9F112C38-93CB-47C6-9DC8-734AE790EDC2}"/>
    <dgm:cxn modelId="{315ECCA4-03BE-46A9-98F1-F8C52686D42A}" type="presOf" srcId="{42F50C25-6003-438D-8455-2DFE75E1680C}" destId="{C94F176D-E65D-4A7B-8B2A-7A7EB989B140}" srcOrd="0" destOrd="0" presId="urn:microsoft.com/office/officeart/2005/8/layout/vList6"/>
    <dgm:cxn modelId="{11046ACA-935E-4CC9-A64C-9BC2D87C3650}" srcId="{DDBBA863-C6C5-47E6-BFA7-F67A48C5B013}" destId="{42F50C25-6003-438D-8455-2DFE75E1680C}" srcOrd="1" destOrd="0" parTransId="{5E5440F5-2986-4565-9DFB-0EDAFFC72497}" sibTransId="{B9B49C9A-1133-4958-AD5C-737FDAE22D11}"/>
    <dgm:cxn modelId="{155E4A4A-E9F2-4BA4-8A03-C2671375060E}" type="presOf" srcId="{C78FD4AA-4690-4004-8377-C2ED004465C6}" destId="{1F91D6BA-A1A0-47DE-B0C3-62719512811B}" srcOrd="0" destOrd="2" presId="urn:microsoft.com/office/officeart/2005/8/layout/vList6"/>
    <dgm:cxn modelId="{02AF7B6F-0AD3-40B3-ACCB-2708E51D51B6}" type="presOf" srcId="{11FBB8A6-9D34-460D-8195-E663C816796C}" destId="{DC4B1B01-5A6A-4AA4-A8A9-4FD57988778C}" srcOrd="0" destOrd="0" presId="urn:microsoft.com/office/officeart/2005/8/layout/vList6"/>
    <dgm:cxn modelId="{6D0F16F6-22D1-48BC-9642-D3697C07857B}" srcId="{DC332F15-9D98-4022-BE7D-D566238C0C21}" destId="{2B189EF1-4531-4BB0-BEFA-FCA5068233F6}" srcOrd="0" destOrd="0" parTransId="{4D5F4D03-8C5B-40BE-BF11-20BACC7F9097}" sibTransId="{82185769-8A3F-4E62-94B6-6D6CD5786BAA}"/>
    <dgm:cxn modelId="{B7CDBCB1-BD7C-4730-8D74-0900BCA3F4E9}" type="presOf" srcId="{5D3C0096-1D24-4E3F-B50F-AAFCCFED4C20}" destId="{89C129B4-2C7B-4EAA-BA26-029EBE5FBCC3}" srcOrd="0" destOrd="0" presId="urn:microsoft.com/office/officeart/2005/8/layout/vList6"/>
    <dgm:cxn modelId="{A4FA7FCE-8B5F-402F-9A77-44F65A40B4AD}" srcId="{11FBB8A6-9D34-460D-8195-E663C816796C}" destId="{C78FD4AA-4690-4004-8377-C2ED004465C6}" srcOrd="2" destOrd="0" parTransId="{2D5F4CB3-90FC-4C8F-9335-06B99CF549B2}" sibTransId="{FBC9D15C-A77C-4D04-B5F8-E3CC5CAF473F}"/>
    <dgm:cxn modelId="{84510233-C670-4FB3-8FA9-03E19A491385}" type="presOf" srcId="{DDBBA863-C6C5-47E6-BFA7-F67A48C5B013}" destId="{FA0D7D90-8B04-44DA-86F1-BF6657673936}" srcOrd="0" destOrd="0" presId="urn:microsoft.com/office/officeart/2005/8/layout/vList6"/>
    <dgm:cxn modelId="{3EFD68FE-E1FF-4BBD-BBD2-19C8F44E1514}" srcId="{DDBBA863-C6C5-47E6-BFA7-F67A48C5B013}" destId="{11FBB8A6-9D34-460D-8195-E663C816796C}" srcOrd="2" destOrd="0" parTransId="{FEA7EDF5-253D-4E55-9D68-02BF3120E1FE}" sibTransId="{7EF856E4-A28E-4B28-B234-A117D0D47856}"/>
    <dgm:cxn modelId="{B73647B6-8BE8-43BE-AE99-87E4B4718636}" type="presOf" srcId="{3BC38D04-07E5-4D26-AC04-A6AF437DBB6F}" destId="{1F91D6BA-A1A0-47DE-B0C3-62719512811B}" srcOrd="0" destOrd="1" presId="urn:microsoft.com/office/officeart/2005/8/layout/vList6"/>
    <dgm:cxn modelId="{DB6C80C4-6B8E-48F1-A519-DDFA7B84AD38}" srcId="{11FBB8A6-9D34-460D-8195-E663C816796C}" destId="{5519E717-25C6-4EF4-9568-BE303DB92D0B}" srcOrd="0" destOrd="0" parTransId="{59081698-C175-4C6C-8C81-838523B90BF5}" sibTransId="{7E0CECB1-43F8-4CAA-AAE5-2E24B8BEB7AC}"/>
    <dgm:cxn modelId="{5D6ED658-0A6E-494C-A6B6-C0C942484362}" srcId="{42F50C25-6003-438D-8455-2DFE75E1680C}" destId="{5D3C0096-1D24-4E3F-B50F-AAFCCFED4C20}" srcOrd="0" destOrd="0" parTransId="{861A7439-0439-46BB-9C90-A833756D3131}" sibTransId="{3170BBB2-FE7F-4AEB-A2D4-EC056F1487E8}"/>
    <dgm:cxn modelId="{45FF51DA-EDA6-45CC-ACB0-EBC3E6A7F4F0}" type="presOf" srcId="{5519E717-25C6-4EF4-9568-BE303DB92D0B}" destId="{1F91D6BA-A1A0-47DE-B0C3-62719512811B}" srcOrd="0" destOrd="0" presId="urn:microsoft.com/office/officeart/2005/8/layout/vList6"/>
    <dgm:cxn modelId="{03AD1784-5FC5-4F22-B519-6915FC099A5C}" type="presOf" srcId="{DC332F15-9D98-4022-BE7D-D566238C0C21}" destId="{109C09A2-A64D-40B4-867B-67EDDF965049}" srcOrd="0" destOrd="0" presId="urn:microsoft.com/office/officeart/2005/8/layout/vList6"/>
    <dgm:cxn modelId="{E66F21E0-7C5E-4741-9210-A4F8920C8F45}" type="presParOf" srcId="{FA0D7D90-8B04-44DA-86F1-BF6657673936}" destId="{C8EFDFFF-31EA-411B-85E7-B2357735CAE2}" srcOrd="0" destOrd="0" presId="urn:microsoft.com/office/officeart/2005/8/layout/vList6"/>
    <dgm:cxn modelId="{1284EC18-ECEF-4A19-8EEC-41DE4F11E45A}" type="presParOf" srcId="{C8EFDFFF-31EA-411B-85E7-B2357735CAE2}" destId="{109C09A2-A64D-40B4-867B-67EDDF965049}" srcOrd="0" destOrd="0" presId="urn:microsoft.com/office/officeart/2005/8/layout/vList6"/>
    <dgm:cxn modelId="{4A6E01A5-ECB1-424B-B76F-7960E919D39A}" type="presParOf" srcId="{C8EFDFFF-31EA-411B-85E7-B2357735CAE2}" destId="{605BBDE8-EA93-4564-8C7A-E6078AA6A334}" srcOrd="1" destOrd="0" presId="urn:microsoft.com/office/officeart/2005/8/layout/vList6"/>
    <dgm:cxn modelId="{35B574FB-7A83-4854-911E-A66FEC9E7998}" type="presParOf" srcId="{FA0D7D90-8B04-44DA-86F1-BF6657673936}" destId="{E2887A98-EA46-4100-9E1C-303550728DFE}" srcOrd="1" destOrd="0" presId="urn:microsoft.com/office/officeart/2005/8/layout/vList6"/>
    <dgm:cxn modelId="{44215687-704E-4299-85AE-A5CB8AD34180}" type="presParOf" srcId="{FA0D7D90-8B04-44DA-86F1-BF6657673936}" destId="{4E28A3BF-D736-494A-94B2-FA48FF5349F4}" srcOrd="2" destOrd="0" presId="urn:microsoft.com/office/officeart/2005/8/layout/vList6"/>
    <dgm:cxn modelId="{5E0FF8A3-E45E-40EE-B5D5-4E1339688FF5}" type="presParOf" srcId="{4E28A3BF-D736-494A-94B2-FA48FF5349F4}" destId="{C94F176D-E65D-4A7B-8B2A-7A7EB989B140}" srcOrd="0" destOrd="0" presId="urn:microsoft.com/office/officeart/2005/8/layout/vList6"/>
    <dgm:cxn modelId="{F7162BE6-FD45-45B9-83FC-E966889416B9}" type="presParOf" srcId="{4E28A3BF-D736-494A-94B2-FA48FF5349F4}" destId="{89C129B4-2C7B-4EAA-BA26-029EBE5FBCC3}" srcOrd="1" destOrd="0" presId="urn:microsoft.com/office/officeart/2005/8/layout/vList6"/>
    <dgm:cxn modelId="{63DD7E64-D0F9-4F9A-BC51-2B3252CC7ADF}" type="presParOf" srcId="{FA0D7D90-8B04-44DA-86F1-BF6657673936}" destId="{151FF252-043C-4024-A91C-9F8DEC90EF26}" srcOrd="3" destOrd="0" presId="urn:microsoft.com/office/officeart/2005/8/layout/vList6"/>
    <dgm:cxn modelId="{57640602-271D-4243-990C-587EED219717}" type="presParOf" srcId="{FA0D7D90-8B04-44DA-86F1-BF6657673936}" destId="{151CC841-0EBA-40BE-A186-4AF4AA9269EB}" srcOrd="4" destOrd="0" presId="urn:microsoft.com/office/officeart/2005/8/layout/vList6"/>
    <dgm:cxn modelId="{E32339E1-F421-44E7-B019-5AD7E6576CFC}" type="presParOf" srcId="{151CC841-0EBA-40BE-A186-4AF4AA9269EB}" destId="{DC4B1B01-5A6A-4AA4-A8A9-4FD57988778C}" srcOrd="0" destOrd="0" presId="urn:microsoft.com/office/officeart/2005/8/layout/vList6"/>
    <dgm:cxn modelId="{826A35FB-C492-44B3-9F08-BAC38E6B5734}" type="presParOf" srcId="{151CC841-0EBA-40BE-A186-4AF4AA9269EB}" destId="{1F91D6BA-A1A0-47DE-B0C3-62719512811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5BBDE8-EA93-4564-8C7A-E6078AA6A334}">
      <dsp:nvSpPr>
        <dsp:cNvPr id="0" name=""/>
        <dsp:cNvSpPr/>
      </dsp:nvSpPr>
      <dsp:spPr>
        <a:xfrm>
          <a:off x="3291839" y="0"/>
          <a:ext cx="4937760" cy="14401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потребность в освоении новых рынков и сбыте продукции, привлечении современных технологий и оборудования, потребность в закупке сырья и комплектующих</a:t>
          </a:r>
          <a:endParaRPr lang="ru-RU" sz="1400" kern="1200" dirty="0"/>
        </a:p>
      </dsp:txBody>
      <dsp:txXfrm>
        <a:off x="3291839" y="0"/>
        <a:ext cx="4937760" cy="1440159"/>
      </dsp:txXfrm>
    </dsp:sp>
    <dsp:sp modelId="{109C09A2-A64D-40B4-867B-67EDDF965049}">
      <dsp:nvSpPr>
        <dsp:cNvPr id="0" name=""/>
        <dsp:cNvSpPr/>
      </dsp:nvSpPr>
      <dsp:spPr>
        <a:xfrm>
          <a:off x="10319" y="18750"/>
          <a:ext cx="3291840" cy="1440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Производственные предприятия </a:t>
          </a:r>
          <a:endParaRPr lang="ru-RU" sz="2600" kern="1200" dirty="0"/>
        </a:p>
      </dsp:txBody>
      <dsp:txXfrm>
        <a:off x="10319" y="18750"/>
        <a:ext cx="3291840" cy="1440159"/>
      </dsp:txXfrm>
    </dsp:sp>
    <dsp:sp modelId="{89C129B4-2C7B-4EAA-BA26-029EBE5FBCC3}">
      <dsp:nvSpPr>
        <dsp:cNvPr id="0" name=""/>
        <dsp:cNvSpPr/>
      </dsp:nvSpPr>
      <dsp:spPr>
        <a:xfrm>
          <a:off x="3240355" y="1613065"/>
          <a:ext cx="4937760" cy="14401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потребность в привлечении поставщиков высококачественных товаров, минуя цепочки посредников</a:t>
          </a:r>
          <a:endParaRPr lang="ru-RU" sz="1400" kern="1200" dirty="0"/>
        </a:p>
      </dsp:txBody>
      <dsp:txXfrm>
        <a:off x="3240355" y="1613065"/>
        <a:ext cx="4937760" cy="1440159"/>
      </dsp:txXfrm>
    </dsp:sp>
    <dsp:sp modelId="{C94F176D-E65D-4A7B-8B2A-7A7EB989B140}">
      <dsp:nvSpPr>
        <dsp:cNvPr id="0" name=""/>
        <dsp:cNvSpPr/>
      </dsp:nvSpPr>
      <dsp:spPr>
        <a:xfrm>
          <a:off x="71992" y="1584176"/>
          <a:ext cx="3291840" cy="1440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Торговые предприятия </a:t>
          </a:r>
          <a:endParaRPr lang="ru-RU" sz="2600" kern="1200" dirty="0"/>
        </a:p>
      </dsp:txBody>
      <dsp:txXfrm>
        <a:off x="71992" y="1584176"/>
        <a:ext cx="3291840" cy="1440159"/>
      </dsp:txXfrm>
    </dsp:sp>
    <dsp:sp modelId="{1F91D6BA-A1A0-47DE-B0C3-62719512811B}">
      <dsp:nvSpPr>
        <dsp:cNvPr id="0" name=""/>
        <dsp:cNvSpPr/>
      </dsp:nvSpPr>
      <dsp:spPr>
        <a:xfrm>
          <a:off x="3291839" y="3168352"/>
          <a:ext cx="4937760" cy="14401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потре6ность в продвижении инновационных разработок, а также потребность в поиске инвесторов и финансовых партнеров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>
        <a:off x="3291839" y="3168352"/>
        <a:ext cx="4937760" cy="1440159"/>
      </dsp:txXfrm>
    </dsp:sp>
    <dsp:sp modelId="{DC4B1B01-5A6A-4AA4-A8A9-4FD57988778C}">
      <dsp:nvSpPr>
        <dsp:cNvPr id="0" name=""/>
        <dsp:cNvSpPr/>
      </dsp:nvSpPr>
      <dsp:spPr>
        <a:xfrm>
          <a:off x="0" y="3168352"/>
          <a:ext cx="3291840" cy="14401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Инновационные предприятия </a:t>
          </a:r>
          <a:endParaRPr lang="ru-RU" sz="2600" kern="1200" dirty="0"/>
        </a:p>
      </dsp:txBody>
      <dsp:txXfrm>
        <a:off x="0" y="3168352"/>
        <a:ext cx="3291840" cy="14401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1C279-F9B3-4198-879C-3FBFBDAA3DB1}" type="datetimeFigureOut">
              <a:rPr lang="ru-RU" smtClean="0"/>
              <a:pPr/>
              <a:t>03.12.2016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ADE1F-7F9C-4DE5-9D4F-5D16E9106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Устойчивое развитие как стимул формирования новых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направлений предпринимательской активности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Рукина И.М.</a:t>
            </a:r>
          </a:p>
          <a:p>
            <a:r>
              <a:rPr lang="ru-RU" dirty="0" err="1" smtClean="0"/>
              <a:t>Дэ.н</a:t>
            </a:r>
            <a:r>
              <a:rPr lang="ru-RU" dirty="0" smtClean="0"/>
              <a:t>., профессор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ВОДНЫЕ РЕСУРСЫ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340768"/>
            <a:ext cx="8229600" cy="504056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Густота речной сети. Судоходные реки.</a:t>
            </a:r>
            <a:endParaRPr lang="ru-RU" dirty="0"/>
          </a:p>
          <a:p>
            <a:r>
              <a:rPr lang="ru-RU" b="1" dirty="0"/>
              <a:t>Использование воды млн.м. куб.:</a:t>
            </a:r>
            <a:endParaRPr lang="ru-RU" dirty="0"/>
          </a:p>
          <a:p>
            <a:pPr>
              <a:buNone/>
            </a:pPr>
            <a:r>
              <a:rPr lang="ru-RU" b="1" dirty="0"/>
              <a:t>- промышленностью;</a:t>
            </a:r>
            <a:endParaRPr lang="ru-RU" dirty="0"/>
          </a:p>
          <a:p>
            <a:pPr>
              <a:buNone/>
            </a:pPr>
            <a:r>
              <a:rPr lang="ru-RU" b="1" dirty="0"/>
              <a:t>- сельским хозяйством;</a:t>
            </a:r>
            <a:endParaRPr lang="ru-RU" dirty="0"/>
          </a:p>
          <a:p>
            <a:pPr>
              <a:buNone/>
            </a:pPr>
            <a:r>
              <a:rPr lang="ru-RU" b="1" dirty="0"/>
              <a:t>- населением.</a:t>
            </a:r>
            <a:endParaRPr lang="ru-RU" dirty="0"/>
          </a:p>
          <a:p>
            <a:r>
              <a:rPr lang="ru-RU" b="1" dirty="0"/>
              <a:t>Процент очистки сточных вод.</a:t>
            </a:r>
            <a:endParaRPr lang="ru-RU" dirty="0"/>
          </a:p>
          <a:p>
            <a:r>
              <a:rPr lang="ru-RU" b="1" dirty="0"/>
              <a:t>Рыбные запасы и охотничьи ресурсы,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курортно-рекреационные </a:t>
            </a:r>
            <a:r>
              <a:rPr lang="ru-RU" b="1" dirty="0"/>
              <a:t>ресурсы.</a:t>
            </a:r>
            <a:endParaRPr lang="ru-RU" dirty="0"/>
          </a:p>
          <a:p>
            <a:r>
              <a:rPr lang="ru-RU" b="1" dirty="0"/>
              <a:t>Промысловый запас и возможности улова (добычи) в регионе. Важнейшие виды добываемых животных и рыб.</a:t>
            </a:r>
            <a:endParaRPr lang="ru-RU" dirty="0"/>
          </a:p>
          <a:p>
            <a:r>
              <a:rPr lang="ru-RU" b="1" dirty="0"/>
              <a:t>Общая кадастровая стоимость охотничьих и рыбных ресурсов.</a:t>
            </a:r>
            <a:endParaRPr lang="ru-RU" dirty="0"/>
          </a:p>
          <a:p>
            <a:r>
              <a:rPr lang="ru-RU" b="1" dirty="0"/>
              <a:t>Система особо охраняемых природных территорий.</a:t>
            </a:r>
            <a:endParaRPr lang="ru-RU" dirty="0"/>
          </a:p>
          <a:p>
            <a:r>
              <a:rPr lang="ru-RU" b="1" dirty="0"/>
              <a:t>Общая площадь заповедников, заказников в процентах к общей площади региона (при научно обоснованной норме 3 %).</a:t>
            </a:r>
            <a:endParaRPr lang="ru-RU" dirty="0"/>
          </a:p>
          <a:p>
            <a:endParaRPr lang="ru-RU" dirty="0"/>
          </a:p>
        </p:txBody>
      </p:sp>
      <p:pic>
        <p:nvPicPr>
          <p:cNvPr id="31747" name="Picture 3" descr="C:\Users\Миша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268760"/>
            <a:ext cx="3428770" cy="2571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Регионы </a:t>
            </a:r>
            <a:r>
              <a:rPr lang="ru-RU" sz="2800" b="1" dirty="0">
                <a:solidFill>
                  <a:srgbClr val="FF0000"/>
                </a:solidFill>
              </a:rPr>
              <a:t>России, обладающие наибольшим естественным продуктовым  потенциалом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Это земли Нечерноземной зоны, Центрально-Черноземного района, Северного Кавказа, Среднего Поволжья, Южного Урала и юга Сибири. </a:t>
            </a:r>
            <a:endParaRPr lang="ru-RU" b="1" dirty="0" smtClean="0"/>
          </a:p>
          <a:p>
            <a:r>
              <a:rPr lang="ru-RU" b="1" dirty="0" smtClean="0"/>
              <a:t>Эти </a:t>
            </a:r>
            <a:r>
              <a:rPr lang="ru-RU" b="1" dirty="0"/>
              <a:t>районы при рациональной агротехнике могут прокормить население вдвое превышающее российское и поэтому в перспективе могут быть включены в продовольственный пояс земли.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Экологические факторы, охрана окружающей среды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Развитие и размещение производительных сил должно осуществляться в рамках заданных экологических ограничений, в качестве которых могут быть приняты:</a:t>
            </a:r>
            <a:endParaRPr lang="ru-RU" dirty="0"/>
          </a:p>
          <a:p>
            <a:r>
              <a:rPr lang="ru-RU" b="1" dirty="0" smtClean="0"/>
              <a:t>лимиты </a:t>
            </a:r>
            <a:r>
              <a:rPr lang="ru-RU" b="1" dirty="0"/>
              <a:t>(квоты) годовых объемов выбросов с учетом их поэтапного снижения и доведения до нормального уровня;</a:t>
            </a:r>
            <a:endParaRPr lang="ru-RU" dirty="0"/>
          </a:p>
          <a:p>
            <a:r>
              <a:rPr lang="ru-RU" b="1" smtClean="0"/>
              <a:t>лимиты </a:t>
            </a:r>
            <a:r>
              <a:rPr lang="ru-RU" b="1" dirty="0"/>
              <a:t>(квоты) предельно допустимого использования (изъятия)  природных ресурсов по отдельным территориям и предприятиям, при которых сохраняется экологическое равновесие;</a:t>
            </a:r>
            <a:endParaRPr lang="ru-RU" dirty="0"/>
          </a:p>
          <a:p>
            <a:r>
              <a:rPr lang="ru-RU" b="1" dirty="0" smtClean="0"/>
              <a:t>утилизация </a:t>
            </a:r>
            <a:r>
              <a:rPr lang="ru-RU" b="1" dirty="0"/>
              <a:t>и вторичная переработка отходов производства (промышленных отходов).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ИНФРАСТРУКТУРА МЭС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Инфраструктура реализации МЭС         </a:t>
            </a:r>
            <a:endParaRPr lang="ru-RU" dirty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Инфраструктура регулирования взаимодействия </a:t>
            </a:r>
            <a:r>
              <a:rPr lang="ru-RU" b="1" dirty="0" smtClean="0"/>
              <a:t>регионов:</a:t>
            </a:r>
          </a:p>
          <a:p>
            <a:r>
              <a:rPr lang="ru-RU" b="1" dirty="0"/>
              <a:t>государственные, так и общественные организации федерального, межрегионального, регионального и местного (муниципального) уровня</a:t>
            </a:r>
            <a:endParaRPr lang="ru-RU" dirty="0"/>
          </a:p>
        </p:txBody>
      </p:sp>
      <p:pic>
        <p:nvPicPr>
          <p:cNvPr id="21506" name="Picture 2" descr="C:\Users\Миша\Desktop\inves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4605288" cy="27785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Основные направления </a:t>
            </a:r>
            <a:r>
              <a:rPr lang="ru-RU" sz="3200" b="1" dirty="0">
                <a:solidFill>
                  <a:srgbClr val="FF0000"/>
                </a:solidFill>
              </a:rPr>
              <a:t>инфраструктуры экономического сотрудничества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/>
              <a:t>- повышение технического уровня и компьютеризации инфраструктуры;</a:t>
            </a:r>
            <a:endParaRPr lang="ru-RU" dirty="0"/>
          </a:p>
          <a:p>
            <a:pPr>
              <a:buNone/>
            </a:pPr>
            <a:r>
              <a:rPr lang="ru-RU" b="1" dirty="0"/>
              <a:t>- создание инфраструктуры коммерциализации НИОКР;</a:t>
            </a:r>
            <a:endParaRPr lang="ru-RU" dirty="0"/>
          </a:p>
          <a:p>
            <a:pPr>
              <a:buNone/>
            </a:pPr>
            <a:r>
              <a:rPr lang="ru-RU" b="1" dirty="0"/>
              <a:t>- создание инфраструктуры межрегиональной инновационной деятельности;</a:t>
            </a:r>
            <a:endParaRPr lang="ru-RU" dirty="0"/>
          </a:p>
          <a:p>
            <a:pPr>
              <a:buNone/>
            </a:pPr>
            <a:r>
              <a:rPr lang="ru-RU" b="1" dirty="0"/>
              <a:t>- формирование инфраструктуры подготовки кадров высшей квалификации для обеспечения функционирования МЭС.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Предприятия малого бизнеса, испытывающие потребность в МЭС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- производственные малые предприятия (включая ремесленные);</a:t>
            </a:r>
            <a:endParaRPr lang="ru-RU" dirty="0"/>
          </a:p>
          <a:p>
            <a:pPr>
              <a:buNone/>
            </a:pPr>
            <a:r>
              <a:rPr lang="ru-RU" b="1" dirty="0"/>
              <a:t>- торговые малые предприятия;</a:t>
            </a:r>
            <a:endParaRPr lang="ru-RU" dirty="0"/>
          </a:p>
          <a:p>
            <a:pPr>
              <a:buNone/>
            </a:pPr>
            <a:r>
              <a:rPr lang="ru-RU" b="1" dirty="0"/>
              <a:t>- инновационные малые предприятия;</a:t>
            </a:r>
            <a:endParaRPr lang="ru-RU" dirty="0"/>
          </a:p>
          <a:p>
            <a:pPr>
              <a:buNone/>
            </a:pPr>
            <a:r>
              <a:rPr lang="ru-RU" b="1" dirty="0"/>
              <a:t>- малые предприятия, оказывающие услуги (например, предприятия питания, туристические агентства, гостиничный бизнес).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9552" y="404664"/>
          <a:ext cx="82296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539552" y="5085184"/>
            <a:ext cx="3291840" cy="1440159"/>
            <a:chOff x="-2386528" y="5544615"/>
            <a:chExt cx="3291840" cy="144015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-2386528" y="5544615"/>
              <a:ext cx="3291840" cy="1440159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-2314520" y="5616623"/>
              <a:ext cx="3151234" cy="12995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49530" rIns="99060" bIns="4953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b="1" dirty="0"/>
                <a:t>Предприятия в сфере услуг </a:t>
              </a:r>
              <a:endParaRPr lang="ru-RU" sz="2600" kern="1200" dirty="0"/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3851920" y="5013176"/>
            <a:ext cx="4937760" cy="1440159"/>
            <a:chOff x="5040639" y="5472607"/>
            <a:chExt cx="4937760" cy="1440159"/>
          </a:xfrm>
        </p:grpSpPr>
        <p:sp>
          <p:nvSpPr>
            <p:cNvPr id="12" name="Стрелка вправо 11"/>
            <p:cNvSpPr/>
            <p:nvPr/>
          </p:nvSpPr>
          <p:spPr>
            <a:xfrm>
              <a:off x="5040639" y="5472607"/>
              <a:ext cx="4937760" cy="1440159"/>
            </a:xfrm>
            <a:prstGeom prst="rightArrow">
              <a:avLst>
                <a:gd name="adj1" fmla="val 75000"/>
                <a:gd name="adj2" fmla="val 5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трелка вправо 4"/>
            <p:cNvSpPr/>
            <p:nvPr/>
          </p:nvSpPr>
          <p:spPr>
            <a:xfrm>
              <a:off x="5040639" y="5688631"/>
              <a:ext cx="4397700" cy="10801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t" anchorCtr="0">
              <a:noAutofit/>
            </a:bodyPr>
            <a:lstStyle/>
            <a:p>
              <a:r>
                <a:rPr lang="ru-RU" b="1" dirty="0"/>
                <a:t>создание партнерских сетей, продвижение брендов, </a:t>
              </a:r>
              <a:r>
                <a:rPr lang="ru-RU" b="1" dirty="0" err="1"/>
                <a:t>имиджевая</a:t>
              </a:r>
              <a:r>
                <a:rPr lang="ru-RU" b="1" dirty="0"/>
                <a:t> </a:t>
              </a:r>
              <a:r>
                <a:rPr lang="ru-RU" b="1" dirty="0" smtClean="0"/>
                <a:t>поддержка</a:t>
              </a:r>
              <a:endParaRPr lang="ru-RU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400" kern="1200" dirty="0"/>
            </a:p>
            <a:p>
              <a:pPr marL="114300" lvl="1" indent="-11430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1400" kern="1200" dirty="0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Базисные инновации: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Освоение альтернативных источников энергии, энергосберегающих и безотходных технологий, </a:t>
            </a:r>
            <a:r>
              <a:rPr lang="ru-RU" dirty="0" smtClean="0"/>
              <a:t>охрана </a:t>
            </a:r>
            <a:r>
              <a:rPr lang="ru-RU" dirty="0" smtClean="0"/>
              <a:t>и облагораживание окружающей среды.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Переработка и утилизация отходов производства и потребления.</a:t>
            </a:r>
            <a:br>
              <a:rPr lang="ru-RU" dirty="0" smtClean="0"/>
            </a:br>
            <a:r>
              <a:rPr lang="ru-RU" dirty="0" smtClean="0"/>
              <a:t>98% того, что мы добываем из земли идет на промежуточное потребление или в отходы.</a:t>
            </a:r>
            <a:br>
              <a:rPr lang="ru-RU" dirty="0" smtClean="0"/>
            </a:br>
            <a:r>
              <a:rPr lang="ru-RU" dirty="0" smtClean="0"/>
              <a:t>Ученые дали название этому явлению "</a:t>
            </a:r>
            <a:r>
              <a:rPr lang="ru-RU" b="1" dirty="0" smtClean="0"/>
              <a:t>экологический след человечества</a:t>
            </a:r>
            <a:r>
              <a:rPr lang="ru-RU" dirty="0" smtClean="0"/>
              <a:t>".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Рекультивация земель и ввод их в оборот.</a:t>
            </a:r>
            <a:br>
              <a:rPr lang="ru-RU" dirty="0" smtClean="0"/>
            </a:br>
            <a:r>
              <a:rPr lang="ru-RU" dirty="0" smtClean="0"/>
              <a:t>Добыча - производство - использование – утилизация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Развитие </a:t>
            </a:r>
            <a:r>
              <a:rPr lang="ru-RU" dirty="0" err="1" smtClean="0"/>
              <a:t>природоподобных</a:t>
            </a:r>
            <a:r>
              <a:rPr lang="ru-RU" dirty="0" smtClean="0"/>
              <a:t> технологий.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Устойчивое  развитие и повышение качества жизни зависят не только от государства, но и в огромной степени от участия бизнеса.</a:t>
            </a:r>
          </a:p>
          <a:p>
            <a:pPr>
              <a:buNone/>
            </a:pPr>
            <a:r>
              <a:rPr lang="ru-RU" dirty="0" smtClean="0"/>
              <a:t>Перераспределение инвестиций в пользу альтернативной энергетики и экологии.</a:t>
            </a:r>
            <a:br>
              <a:rPr lang="ru-RU" dirty="0" smtClean="0"/>
            </a:br>
            <a:r>
              <a:rPr lang="ru-RU" b="1" dirty="0" smtClean="0"/>
              <a:t>     Структурные изменения: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Общий объем ВВП ограничен. </a:t>
            </a:r>
          </a:p>
          <a:p>
            <a:pPr>
              <a:buNone/>
            </a:pPr>
            <a:r>
              <a:rPr lang="ru-RU" dirty="0" smtClean="0"/>
              <a:t>    Темпы роста ВВП  резко замедлились.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       Критерий </a:t>
            </a:r>
            <a:r>
              <a:rPr lang="ru-RU" dirty="0" smtClean="0"/>
              <a:t>экономики в этих условиях не рост ВВП, а грамотное управление ресурсами и запасами.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 Новые </a:t>
            </a:r>
            <a:r>
              <a:rPr lang="ru-RU" dirty="0" smtClean="0"/>
              <a:t>технологии, суть и содержание которых - улучшение качества</a:t>
            </a:r>
            <a:br>
              <a:rPr lang="ru-RU" dirty="0" smtClean="0"/>
            </a:br>
            <a:r>
              <a:rPr lang="ru-RU" dirty="0" smtClean="0"/>
              <a:t>жизни Человека, - это путь России в будущее.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Перечень возможных механизмов и анализ возможностей их применения </a:t>
            </a:r>
            <a:r>
              <a:rPr lang="ru-RU" smtClean="0"/>
              <a:t>для </a:t>
            </a:r>
            <a:r>
              <a:rPr lang="ru-RU" smtClean="0"/>
              <a:t>отдельных проектов </a:t>
            </a:r>
            <a:r>
              <a:rPr lang="ru-RU" dirty="0" smtClean="0"/>
              <a:t>с учетом интересов бизнеса и органов власти - задача сверхсложная, но ее можно решить.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Природные ресурсы региона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По размерам территории и разведанным запасам природных ресурсов Россия занимает первое место в мире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На </a:t>
            </a:r>
            <a:r>
              <a:rPr lang="ru-RU" b="1" dirty="0"/>
              <a:t>ее долю приходится 13 % запасов нефти, 38 % природного газа, значительны запасы руд   цветных и редких металлов. </a:t>
            </a:r>
            <a:r>
              <a:rPr lang="ru-RU" b="1" dirty="0" smtClean="0"/>
              <a:t>Огромные </a:t>
            </a:r>
            <a:r>
              <a:rPr lang="ru-RU" b="1" dirty="0"/>
              <a:t>гидроэнергетические ресурсы, энергия рек используется лишь на 5 %.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Содержимое 4" descr="25082_xq4m8vp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62101" y="2276872"/>
            <a:ext cx="4320478" cy="324035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Миша\Desktop\природные ресур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678" y="188639"/>
            <a:ext cx="8952322" cy="6685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r>
              <a:rPr lang="ru-RU" b="1" dirty="0" smtClean="0"/>
              <a:t>Для </a:t>
            </a:r>
            <a:r>
              <a:rPr lang="ru-RU" b="1" dirty="0"/>
              <a:t>управления и регулирования социально-экономическим  развитием  региона необходима правильная оценка его  природного потенциала, в том числе по уровню самообеспеченности основными видами природных ресурсов:</a:t>
            </a:r>
            <a:endParaRPr lang="ru-RU" dirty="0"/>
          </a:p>
          <a:p>
            <a:r>
              <a:rPr lang="ru-RU" b="1" dirty="0" smtClean="0"/>
              <a:t>наличие </a:t>
            </a:r>
            <a:r>
              <a:rPr lang="ru-RU" b="1" dirty="0"/>
              <a:t>запасов полезных ископаемых, в  т.ч. энергоносителей;</a:t>
            </a:r>
            <a:endParaRPr lang="ru-RU" dirty="0"/>
          </a:p>
          <a:p>
            <a:r>
              <a:rPr lang="ru-RU" b="1" dirty="0" smtClean="0"/>
              <a:t>объем </a:t>
            </a:r>
            <a:r>
              <a:rPr lang="ru-RU" b="1" dirty="0"/>
              <a:t>добычи  и структура добываемого минерального сырья.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Земельные ресурсы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Природные зоны, в которых расположен регион; распределение земельного фонда по категориям, угодьям и пользователям ( с учетом отношений собственности): всего</a:t>
            </a:r>
            <a:r>
              <a:rPr lang="ru-RU" b="1" dirty="0" smtClean="0"/>
              <a:t>; в  </a:t>
            </a:r>
            <a:r>
              <a:rPr lang="ru-RU" b="1" dirty="0"/>
              <a:t>единицах физического объема и в процентах.</a:t>
            </a:r>
            <a:endParaRPr lang="ru-RU" dirty="0"/>
          </a:p>
          <a:p>
            <a:r>
              <a:rPr lang="ru-RU" b="1" dirty="0"/>
              <a:t>Качество с/</a:t>
            </a:r>
            <a:r>
              <a:rPr lang="ru-RU" b="1" dirty="0" err="1"/>
              <a:t>х</a:t>
            </a:r>
            <a:r>
              <a:rPr lang="ru-RU" b="1" dirty="0"/>
              <a:t> угодий региона по типам и видам почв.</a:t>
            </a:r>
            <a:endParaRPr lang="ru-RU" dirty="0"/>
          </a:p>
          <a:p>
            <a:r>
              <a:rPr lang="ru-RU" b="1" dirty="0"/>
              <a:t>Доля земель, имеющих кадастровую стоимость (прошедших процедуру кадастровой оценки</a:t>
            </a:r>
            <a:r>
              <a:rPr lang="ru-RU" b="1" dirty="0" smtClean="0"/>
              <a:t>) в </a:t>
            </a:r>
            <a:r>
              <a:rPr lang="ru-RU" b="1" dirty="0"/>
              <a:t>единицах физического объема и в  процентах.</a:t>
            </a:r>
            <a:endParaRPr lang="ru-RU" dirty="0"/>
          </a:p>
          <a:p>
            <a:endParaRPr lang="ru-RU" dirty="0"/>
          </a:p>
        </p:txBody>
      </p:sp>
      <p:pic>
        <p:nvPicPr>
          <p:cNvPr id="6" name="Содержимое 5" descr="766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РОССИЯ -как </a:t>
            </a:r>
            <a:r>
              <a:rPr lang="ru-RU" sz="3200" b="1" dirty="0">
                <a:solidFill>
                  <a:srgbClr val="FF0000"/>
                </a:solidFill>
              </a:rPr>
              <a:t>РЕЗЕРВНАЯ РЕСУРСНАЯ И ЭКОЛОГИЧЕСКАЯ ЗОНА мирового значения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В условиях интеграции и глобализации территория РФ имеет особую роль как РЕЗЕРВНАЯ РЕСУРСНАЯ И ЭКОЛОГИЧЕСКАЯ ЗОНА мирового значения. Здесь в  огромном объеме сконцентрированы основные ресурсы планеты, ответственные за жизнеобеспечение населения.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Содержимое 4" descr="Ekilpu_(18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916832"/>
            <a:ext cx="4416723" cy="367258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Первая зона – ЛЕСНЫЕ РЕСУРСЫ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территория лесных массивов, от которых зависит на </a:t>
            </a:r>
            <a:r>
              <a:rPr lang="ru-RU" b="1" dirty="0" smtClean="0"/>
              <a:t>1/3 чистота </a:t>
            </a:r>
            <a:r>
              <a:rPr lang="ru-RU" b="1" dirty="0"/>
              <a:t>атмосферного воздуха планеты. </a:t>
            </a:r>
            <a:endParaRPr lang="ru-RU" b="1" dirty="0" smtClean="0"/>
          </a:p>
          <a:p>
            <a:r>
              <a:rPr lang="ru-RU" b="1" dirty="0" smtClean="0"/>
              <a:t>К </a:t>
            </a:r>
            <a:r>
              <a:rPr lang="ru-RU" b="1" dirty="0"/>
              <a:t>этой зоне относится Северо-Западный район</a:t>
            </a:r>
            <a:r>
              <a:rPr lang="ru-RU" b="1" dirty="0" smtClean="0"/>
              <a:t>, южная </a:t>
            </a:r>
            <a:r>
              <a:rPr lang="ru-RU" b="1" dirty="0"/>
              <a:t>часть Северного района, Волго-Вятский район, северная часть Центрального и Уральского районов, огромная территория Сибири и Дальнего Востока.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Содержимое 4" descr="02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81914"/>
            <a:ext cx="4038600" cy="316253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Только </a:t>
            </a:r>
            <a:r>
              <a:rPr lang="ru-RU" sz="2000" b="1" dirty="0">
                <a:solidFill>
                  <a:srgbClr val="FF0000"/>
                </a:solidFill>
              </a:rPr>
              <a:t>два возобновляемых природных </a:t>
            </a:r>
            <a:r>
              <a:rPr lang="ru-RU" sz="2000" b="1" dirty="0" smtClean="0">
                <a:solidFill>
                  <a:srgbClr val="FF0000"/>
                </a:solidFill>
              </a:rPr>
              <a:t>ресурса - ЗЕМЛИ </a:t>
            </a:r>
            <a:r>
              <a:rPr lang="ru-RU" sz="2000" b="1" dirty="0">
                <a:solidFill>
                  <a:srgbClr val="FF0000"/>
                </a:solidFill>
              </a:rPr>
              <a:t>СЕЛЬСКОХОЗЯЙСТВЕННОГО НАЗНАЧЕНИЯ И ЛЕСНОЙ ФОНД СТРАНЫ.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Территория России</a:t>
            </a:r>
            <a:r>
              <a:rPr lang="ru-RU" b="1" dirty="0"/>
              <a:t>, </a:t>
            </a:r>
            <a:r>
              <a:rPr lang="ru-RU" b="1" dirty="0" smtClean="0"/>
              <a:t>обладающая уникальными </a:t>
            </a:r>
            <a:r>
              <a:rPr lang="ru-RU" b="1" dirty="0"/>
              <a:t>ресурсами пресных вод хорошего качества. Их запасы сосредоточены в северных районах и на востоке страны. Территории, наименее подверженные антропогенному воздействию также расположены преимущественно в северных районах.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Содержимое 4" descr="sakhalin3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36136" y="1916832"/>
            <a:ext cx="3153440" cy="403244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ЛЕСНЫЕ РЕСУРСЫ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- лесистость территории, преобладающие породы деревьев;</a:t>
            </a:r>
            <a:endParaRPr lang="ru-RU" dirty="0"/>
          </a:p>
          <a:p>
            <a:pPr>
              <a:buNone/>
            </a:pPr>
            <a:r>
              <a:rPr lang="ru-RU" b="1" dirty="0"/>
              <a:t>- лесорастительные зоны: хвойные, хвойно-широколиственные, смешанные, лиственные;</a:t>
            </a:r>
            <a:endParaRPr lang="ru-RU" dirty="0"/>
          </a:p>
          <a:p>
            <a:pPr>
              <a:buNone/>
            </a:pPr>
            <a:r>
              <a:rPr lang="ru-RU" b="1" dirty="0"/>
              <a:t>- запасы лесонасаждений (в гектарах и процентах) с указанием преобладающих пород:</a:t>
            </a:r>
            <a:endParaRPr lang="ru-RU" dirty="0"/>
          </a:p>
          <a:p>
            <a:pPr>
              <a:buNone/>
            </a:pPr>
            <a:r>
              <a:rPr lang="ru-RU" b="1" dirty="0"/>
              <a:t>     - молодняки,</a:t>
            </a:r>
            <a:endParaRPr lang="ru-RU" dirty="0"/>
          </a:p>
          <a:p>
            <a:pPr>
              <a:buNone/>
            </a:pPr>
            <a:r>
              <a:rPr lang="ru-RU" b="1" dirty="0"/>
              <a:t>    - средневозрастные,</a:t>
            </a:r>
            <a:endParaRPr lang="ru-RU" dirty="0"/>
          </a:p>
          <a:p>
            <a:pPr>
              <a:buNone/>
            </a:pPr>
            <a:r>
              <a:rPr lang="ru-RU" b="1" dirty="0"/>
              <a:t>    - приспевающие,</a:t>
            </a:r>
            <a:endParaRPr lang="ru-RU" dirty="0"/>
          </a:p>
          <a:p>
            <a:pPr>
              <a:buNone/>
            </a:pPr>
            <a:r>
              <a:rPr lang="ru-RU" b="1" dirty="0"/>
              <a:t>    - спелые,</a:t>
            </a:r>
            <a:endParaRPr lang="ru-RU" dirty="0"/>
          </a:p>
          <a:p>
            <a:pPr>
              <a:buNone/>
            </a:pPr>
            <a:r>
              <a:rPr lang="ru-RU" b="1" dirty="0"/>
              <a:t>    - переспелые.</a:t>
            </a:r>
            <a:endParaRPr lang="ru-RU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Баланс ввоза-вывоза лесорастительного сырья.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Разрыва </a:t>
            </a:r>
            <a:r>
              <a:rPr lang="ru-RU" b="1" dirty="0">
                <a:solidFill>
                  <a:srgbClr val="FF0000"/>
                </a:solidFill>
              </a:rPr>
              <a:t>между рубкой леса и </a:t>
            </a:r>
            <a:r>
              <a:rPr lang="ru-RU" b="1" dirty="0" err="1">
                <a:solidFill>
                  <a:srgbClr val="FF0000"/>
                </a:solidFill>
              </a:rPr>
              <a:t>лесовосстановлением</a:t>
            </a:r>
            <a:r>
              <a:rPr lang="ru-RU" b="1" dirty="0">
                <a:solidFill>
                  <a:srgbClr val="FF0000"/>
                </a:solidFill>
              </a:rPr>
              <a:t> не должно быть.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30722" name="Picture 2" descr="C:\Users\Миша\Desktop\Rubka_le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068960"/>
            <a:ext cx="3096344" cy="3434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795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Устойчивое развитие как стимул формирования новых направлений предпринимательской активности</vt:lpstr>
      <vt:lpstr>Природные ресурсы региона</vt:lpstr>
      <vt:lpstr>Слайд 3</vt:lpstr>
      <vt:lpstr>Слайд 4</vt:lpstr>
      <vt:lpstr>Земельные ресурсы</vt:lpstr>
      <vt:lpstr>РОССИЯ -как РЕЗЕРВНАЯ РЕСУРСНАЯ И ЭКОЛОГИЧЕСКАЯ ЗОНА мирового значения</vt:lpstr>
      <vt:lpstr>Первая зона – ЛЕСНЫЕ РЕСУРСЫ </vt:lpstr>
      <vt:lpstr>Только два возобновляемых природных ресурса - ЗЕМЛИ СЕЛЬСКОХОЗЯЙСТВЕННОГО НАЗНАЧЕНИЯ И ЛЕСНОЙ ФОНД СТРАНЫ.</vt:lpstr>
      <vt:lpstr>ЛЕСНЫЕ РЕСУРСЫ</vt:lpstr>
      <vt:lpstr>ВОДНЫЕ РЕСУРСЫ</vt:lpstr>
      <vt:lpstr>Регионы России, обладающие наибольшим естественным продуктовым  потенциалом</vt:lpstr>
      <vt:lpstr>Экологические факторы, охрана окружающей среды</vt:lpstr>
      <vt:lpstr>ИНФРАСТРУКТУРА МЭС</vt:lpstr>
      <vt:lpstr>Основные направления инфраструктуры экономического сотрудничества</vt:lpstr>
      <vt:lpstr>Предприятия малого бизнеса, испытывающие потребность в МЭС</vt:lpstr>
      <vt:lpstr>Слайд 16</vt:lpstr>
      <vt:lpstr>Базисные инновации: </vt:lpstr>
      <vt:lpstr>Слайд 18</vt:lpstr>
      <vt:lpstr>Слайд 19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</dc:creator>
  <cp:lastModifiedBy>Миша</cp:lastModifiedBy>
  <cp:revision>12</cp:revision>
  <dcterms:created xsi:type="dcterms:W3CDTF">2016-12-02T17:19:06Z</dcterms:created>
  <dcterms:modified xsi:type="dcterms:W3CDTF">2016-12-03T15:59:36Z</dcterms:modified>
</cp:coreProperties>
</file>