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82" r:id="rId6"/>
    <p:sldId id="268" r:id="rId7"/>
    <p:sldId id="260" r:id="rId8"/>
    <p:sldId id="273" r:id="rId9"/>
    <p:sldId id="272" r:id="rId10"/>
    <p:sldId id="274" r:id="rId11"/>
    <p:sldId id="259" r:id="rId12"/>
    <p:sldId id="287" r:id="rId13"/>
    <p:sldId id="261" r:id="rId14"/>
    <p:sldId id="263" r:id="rId15"/>
    <p:sldId id="264" r:id="rId16"/>
    <p:sldId id="265" r:id="rId17"/>
    <p:sldId id="283" r:id="rId18"/>
    <p:sldId id="276" r:id="rId19"/>
    <p:sldId id="277" r:id="rId20"/>
    <p:sldId id="279" r:id="rId21"/>
    <p:sldId id="280" r:id="rId22"/>
    <p:sldId id="284" r:id="rId23"/>
    <p:sldId id="285" r:id="rId24"/>
    <p:sldId id="281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96" autoAdjust="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untur@edu.yar.ru" TargetMode="External"/><Relationship Id="rId2" Type="http://schemas.openxmlformats.org/officeDocument/2006/relationships/hyperlink" Target="http://turist.edu.yar.ru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hyperlink" Target="mailto:cduturek@mail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2438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Об опыте организации экскурсионной деятельности с обучающимися  в Ярославской области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4343400"/>
            <a:ext cx="8229600" cy="1752600"/>
          </a:xfrm>
        </p:spPr>
        <p:txBody>
          <a:bodyPr>
            <a:normAutofit fontScale="92500"/>
          </a:bodyPr>
          <a:lstStyle/>
          <a:p>
            <a:pPr algn="r"/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</a:rPr>
              <a:t>Логинова Александра Николаевна,</a:t>
            </a:r>
          </a:p>
          <a:p>
            <a:pPr algn="r">
              <a:defRPr/>
            </a:pP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</a:rPr>
              <a:t> директор ГОУ ДО Ярославской области </a:t>
            </a:r>
          </a:p>
          <a:p>
            <a:pPr algn="r">
              <a:defRPr/>
            </a:pP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</a:rPr>
              <a:t>«Центр детского и юношеского туризма и экскурсий»</a:t>
            </a:r>
          </a:p>
          <a:p>
            <a:pPr algn="r"/>
            <a:endParaRPr lang="ru-RU" sz="2800" i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6" name="Picture 2" descr="медведь_п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173655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8153400" cy="10668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Образовательный проект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«Школа юного экскурсовода»</a:t>
            </a:r>
          </a:p>
        </p:txBody>
      </p:sp>
      <p:pic>
        <p:nvPicPr>
          <p:cNvPr id="6" name="Picture 2" descr="медведь_п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1"/>
            <a:ext cx="914400" cy="96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Новый ПК\2012-2013\зам по ИМР\Форумы_конференции\2017_Интеллектуальные лидеры России\Для путеводителя выставки_ЦДЮТурЭк\Логотип_Школа юного экскурсовод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71601"/>
            <a:ext cx="2133600" cy="178429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667000" y="1371600"/>
            <a:ext cx="6248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Уровень проекта – </a:t>
            </a:r>
            <a:r>
              <a:rPr lang="ru-RU" sz="2400" b="1" dirty="0" smtClean="0"/>
              <a:t>региональный</a:t>
            </a:r>
          </a:p>
          <a:p>
            <a:r>
              <a:rPr lang="ru-RU" sz="2400" dirty="0" smtClean="0"/>
              <a:t>Вид проекта – </a:t>
            </a:r>
            <a:r>
              <a:rPr lang="ru-RU" sz="2400" b="1" dirty="0" smtClean="0"/>
              <a:t>образовательный</a:t>
            </a:r>
          </a:p>
          <a:p>
            <a:r>
              <a:rPr lang="ru-RU" sz="2400" dirty="0" smtClean="0"/>
              <a:t>Участники проекта </a:t>
            </a:r>
            <a:r>
              <a:rPr lang="ru-RU" sz="2400" b="1" dirty="0" smtClean="0"/>
              <a:t>– обучающиеся образовательных организаций в возрасте от 14  до 18 лет </a:t>
            </a:r>
          </a:p>
          <a:p>
            <a:r>
              <a:rPr lang="ru-RU" sz="2400" dirty="0" smtClean="0"/>
              <a:t>Сроки реализации </a:t>
            </a:r>
            <a:r>
              <a:rPr lang="ru-RU" sz="2400" b="1" dirty="0" smtClean="0"/>
              <a:t>–  с 2014 г. (ежегодно)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4800" y="3962400"/>
            <a:ext cx="8534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Формы реализации проекта: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областной профильный лагерь «Школа юного экскурсовода»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обучение школьников по ДООП «Школа юного экскурсовода» на базе образовательных организаций региона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8153400" cy="102076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«Школа юного экскурсовода»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профильный лагерь для старшеклассников</a:t>
            </a:r>
          </a:p>
        </p:txBody>
      </p:sp>
      <p:pic>
        <p:nvPicPr>
          <p:cNvPr id="8" name="Picture 4" descr="https://pp.userapi.com/c847217/v847217896/2f28e/8VYIvxd6vj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52599"/>
            <a:ext cx="4572000" cy="3429001"/>
          </a:xfrm>
          <a:prstGeom prst="rect">
            <a:avLst/>
          </a:prstGeom>
          <a:noFill/>
        </p:spPr>
      </p:pic>
      <p:pic>
        <p:nvPicPr>
          <p:cNvPr id="9" name="Рисунок 8" descr="C:\Users\Пользователь\Desktop\Вебинар Подготовка юных экскурсоводов 24.02.2016 г\Экскурсоводы 2015\для презентации\лагерь школа юного экскурсовода фото\Лето 2014 35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52599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медведь_п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1"/>
            <a:ext cx="914400" cy="96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10200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None/>
              <a:defRPr/>
            </a:pPr>
            <a:r>
              <a:rPr lang="ru-RU" sz="3600" b="1" dirty="0" smtClean="0"/>
              <a:t>Задачи проекта:</a:t>
            </a:r>
          </a:p>
          <a:p>
            <a:pPr eaLnBrk="1" fontAlgn="auto" hangingPunct="1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Разработать </a:t>
            </a:r>
            <a:r>
              <a:rPr lang="ru-RU" dirty="0" smtClean="0"/>
              <a:t>и реализовать тематические маршруты образовательного </a:t>
            </a:r>
            <a:r>
              <a:rPr lang="ru-RU" dirty="0" smtClean="0">
                <a:latin typeface="Calibri" pitchFamily="34" charset="0"/>
              </a:rPr>
              <a:t>туризма</a:t>
            </a:r>
            <a:r>
              <a:rPr lang="ru-RU" dirty="0" smtClean="0"/>
              <a:t>, содержательно продолжающие предметы и предметные области основной образовательной программы (история, культура, предметы </a:t>
            </a:r>
            <a:r>
              <a:rPr lang="ru-RU" dirty="0" err="1" smtClean="0"/>
              <a:t>естественно-научного</a:t>
            </a:r>
            <a:r>
              <a:rPr lang="ru-RU" dirty="0" smtClean="0"/>
              <a:t> </a:t>
            </a:r>
            <a:r>
              <a:rPr lang="ru-RU" dirty="0" smtClean="0"/>
              <a:t>цикла)</a:t>
            </a:r>
          </a:p>
          <a:p>
            <a:pPr eaLnBrk="1" fontAlgn="auto" hangingPunct="1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Создать </a:t>
            </a:r>
            <a:r>
              <a:rPr lang="ru-RU" dirty="0" smtClean="0"/>
              <a:t>площадки для реализации социальных и профессиональных проб обучающихся в  избранной сфере человеческой </a:t>
            </a:r>
            <a:r>
              <a:rPr lang="ru-RU" dirty="0" smtClean="0"/>
              <a:t>деятельности</a:t>
            </a:r>
          </a:p>
          <a:p>
            <a:pPr eaLnBrk="1" fontAlgn="auto" hangingPunct="1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None/>
              <a:defRPr/>
            </a:pPr>
            <a:r>
              <a:rPr lang="ru-RU" sz="3700" b="1" dirty="0" smtClean="0"/>
              <a:t>Особенности проекта:</a:t>
            </a:r>
          </a:p>
          <a:p>
            <a:pPr algn="just">
              <a:lnSpc>
                <a:spcPct val="90000"/>
              </a:lnSpc>
              <a:buFont typeface="Arial" charset="0"/>
              <a:buChar char="•"/>
            </a:pPr>
            <a:r>
              <a:rPr lang="ru-RU" dirty="0" smtClean="0">
                <a:latin typeface="Calibri" pitchFamily="34" charset="0"/>
              </a:rPr>
              <a:t>Технология реализации – </a:t>
            </a:r>
            <a:r>
              <a:rPr lang="ru-RU" b="1" dirty="0" smtClean="0">
                <a:latin typeface="Calibri" pitchFamily="34" charset="0"/>
              </a:rPr>
              <a:t>краткосрочный образовательный проект</a:t>
            </a:r>
          </a:p>
          <a:p>
            <a:pPr algn="just">
              <a:lnSpc>
                <a:spcPct val="90000"/>
              </a:lnSpc>
              <a:buFont typeface="Arial" charset="0"/>
              <a:buChar char="•"/>
            </a:pPr>
            <a:r>
              <a:rPr lang="ru-RU" b="1" dirty="0" smtClean="0">
                <a:latin typeface="Calibri" pitchFamily="34" charset="0"/>
              </a:rPr>
              <a:t>Индивидуальная образовательный маршрут </a:t>
            </a:r>
            <a:r>
              <a:rPr lang="ru-RU" dirty="0" smtClean="0">
                <a:latin typeface="Calibri" pitchFamily="34" charset="0"/>
              </a:rPr>
              <a:t>для каждой группы участников проекта</a:t>
            </a:r>
          </a:p>
          <a:p>
            <a:pPr algn="just">
              <a:lnSpc>
                <a:spcPct val="90000"/>
              </a:lnSpc>
              <a:buFont typeface="Arial" charset="0"/>
              <a:buChar char="•"/>
            </a:pPr>
            <a:r>
              <a:rPr lang="ru-RU" b="1" dirty="0" smtClean="0">
                <a:latin typeface="Calibri" pitchFamily="34" charset="0"/>
              </a:rPr>
              <a:t>Формирование метапредметных </a:t>
            </a:r>
            <a:r>
              <a:rPr lang="ru-RU" b="1" dirty="0" smtClean="0">
                <a:latin typeface="Calibri" pitchFamily="34" charset="0"/>
              </a:rPr>
              <a:t>образовательных результатов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у участников </a:t>
            </a:r>
            <a:r>
              <a:rPr lang="ru-RU" dirty="0" smtClean="0">
                <a:latin typeface="Calibri" pitchFamily="34" charset="0"/>
              </a:rPr>
              <a:t>проекта</a:t>
            </a:r>
            <a:endParaRPr lang="ru-RU" dirty="0" smtClean="0">
              <a:latin typeface="Calibri" pitchFamily="34" charset="0"/>
            </a:endParaRPr>
          </a:p>
          <a:p>
            <a:pPr algn="just">
              <a:lnSpc>
                <a:spcPct val="90000"/>
              </a:lnSpc>
              <a:buFont typeface="Arial" charset="0"/>
              <a:buChar char="•"/>
            </a:pPr>
            <a:r>
              <a:rPr lang="ru-RU" b="1" dirty="0" smtClean="0">
                <a:latin typeface="Calibri" pitchFamily="34" charset="0"/>
              </a:rPr>
              <a:t>Пропаганда достижений </a:t>
            </a:r>
            <a:r>
              <a:rPr lang="ru-RU" dirty="0" smtClean="0">
                <a:latin typeface="Calibri" pitchFamily="34" charset="0"/>
              </a:rPr>
              <a:t>отечественной культуры, науки, техники, </a:t>
            </a:r>
            <a:r>
              <a:rPr lang="ru-RU" dirty="0" smtClean="0">
                <a:latin typeface="Calibri" pitchFamily="34" charset="0"/>
              </a:rPr>
              <a:t>промышленности</a:t>
            </a:r>
            <a:endParaRPr lang="ru-RU" dirty="0" smtClean="0">
              <a:latin typeface="Calibri" pitchFamily="34" charset="0"/>
            </a:endParaRPr>
          </a:p>
        </p:txBody>
      </p:sp>
      <p:pic>
        <p:nvPicPr>
          <p:cNvPr id="5" name="Picture 2" descr="медведь_п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1143000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8153400" cy="102076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«Всему начало здесь…»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  <a:t>проект образовательного туризма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8153400" cy="102076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«Всему начало здесь…»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  <a:t>проект образовательного туризма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371600"/>
            <a:ext cx="138527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/>
          <a:srcRect t="2253" b="3404"/>
          <a:stretch>
            <a:fillRect/>
          </a:stretch>
        </p:blipFill>
        <p:spPr bwMode="auto">
          <a:xfrm>
            <a:off x="5257800" y="1447801"/>
            <a:ext cx="2057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643743" y="3048000"/>
            <a:ext cx="247105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Культура и искусство 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(первый русский театр)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4227286" y="3048000"/>
            <a:ext cx="369751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Космос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(родина первой женщины -космонавта)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3824075"/>
            <a:ext cx="2206172" cy="15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3697601"/>
            <a:ext cx="1579336" cy="178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371599" y="5562600"/>
            <a:ext cx="266700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Транспорт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(первый трамва</a:t>
            </a:r>
            <a:r>
              <a:rPr lang="ru-RU" sz="1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й в России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125686" y="5704582"/>
            <a:ext cx="45611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600" b="1" dirty="0" smtClean="0"/>
              <a:t>История российской государственности</a:t>
            </a:r>
            <a:r>
              <a:rPr lang="ru-RU" sz="1600" dirty="0" smtClean="0"/>
              <a:t> </a:t>
            </a:r>
          </a:p>
          <a:p>
            <a:pPr algn="ctr"/>
            <a:r>
              <a:rPr lang="ru-RU" sz="1600" i="1" dirty="0" smtClean="0"/>
              <a:t>(от Александра Невского до Смутного времени)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2" descr="медведь_пр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52401"/>
            <a:ext cx="914400" cy="96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6200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«Современный менеджер туризма»</a:t>
            </a:r>
            <a:b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</a:rPr>
              <a:t>образовательный проект</a:t>
            </a: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62200" y="1752600"/>
            <a:ext cx="65532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Образовательные продукты проекта: </a:t>
            </a:r>
            <a:endParaRPr lang="ru-RU" sz="3200" dirty="0" smtClean="0"/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800" dirty="0" smtClean="0"/>
              <a:t>Дополнительная общеразвивающая программа </a:t>
            </a:r>
            <a:r>
              <a:rPr lang="ru-RU" sz="2800" b="1" dirty="0" smtClean="0"/>
              <a:t>«Бренд-менеджер территории»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800" dirty="0" smtClean="0"/>
              <a:t>Дополнительная общеобразовательная общеразвивающая программа </a:t>
            </a:r>
            <a:r>
              <a:rPr lang="ru-RU" sz="2800" b="1" dirty="0" smtClean="0"/>
              <a:t>«Режиссёр индивидуальных туров»</a:t>
            </a:r>
          </a:p>
          <a:p>
            <a:endParaRPr lang="ru-RU" sz="2000" dirty="0" smtClean="0"/>
          </a:p>
          <a:p>
            <a:endParaRPr lang="ru-RU" b="1" dirty="0" smtClean="0"/>
          </a:p>
        </p:txBody>
      </p:sp>
      <p:pic>
        <p:nvPicPr>
          <p:cNvPr id="5" name="Picture 2" descr="C:\Users\Александра\Desktop\88ff10397b29ff18a456bdebc6cc429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8600" y="3641551"/>
            <a:ext cx="1752600" cy="1997249"/>
          </a:xfrm>
          <a:prstGeom prst="rect">
            <a:avLst/>
          </a:prstGeom>
        </p:spPr>
      </p:pic>
      <p:pic>
        <p:nvPicPr>
          <p:cNvPr id="6" name="Picture 3" descr="C:\Users\Александра\Desktop\ec1dfd48bb090d41a6f508000ff25de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0"/>
            <a:ext cx="1828799" cy="195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медведь_п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1"/>
            <a:ext cx="914400" cy="96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4572000" y="1560016"/>
            <a:ext cx="4351565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Участники проекта:</a:t>
            </a:r>
            <a:endParaRPr lang="ru-RU" sz="2800" dirty="0" smtClean="0"/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МОУ </a:t>
            </a:r>
            <a:r>
              <a:rPr lang="ru-RU" sz="2400" dirty="0" err="1" smtClean="0"/>
              <a:t>Глебовская</a:t>
            </a:r>
            <a:r>
              <a:rPr lang="ru-RU" sz="2400" dirty="0" smtClean="0"/>
              <a:t> СОШ Рыбинского МР;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ГОУ ДО ЯО «Центр детского и юношеского туризма и экскурсий»;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ГПОУ ЯО Ярославский торгово-экономический колледж;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Парк-отель «Бухта </a:t>
            </a:r>
            <a:r>
              <a:rPr lang="ru-RU" sz="2400" dirty="0" err="1" smtClean="0"/>
              <a:t>Коприно</a:t>
            </a:r>
            <a:r>
              <a:rPr lang="ru-RU" sz="2400" dirty="0" smtClean="0"/>
              <a:t>» курорта «Ярославское взморье»</a:t>
            </a:r>
            <a:endParaRPr lang="ru-RU" sz="24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66800" y="274638"/>
            <a:ext cx="7620000" cy="1143000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«Современный менеджер туризма»</a:t>
            </a:r>
            <a:b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1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образовательный проект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https://pp.userapi.com/c639121/v639121686/74d78/5aHkwSVcQpU.jpg"/>
          <p:cNvPicPr>
            <a:picLocks noChangeAspect="1" noChangeArrowheads="1"/>
          </p:cNvPicPr>
          <p:nvPr/>
        </p:nvPicPr>
        <p:blipFill>
          <a:blip r:embed="rId2"/>
          <a:srcRect l="6334" r="7042"/>
          <a:stretch>
            <a:fillRect/>
          </a:stretch>
        </p:blipFill>
        <p:spPr bwMode="auto">
          <a:xfrm>
            <a:off x="0" y="1747196"/>
            <a:ext cx="4473451" cy="3434404"/>
          </a:xfrm>
          <a:prstGeom prst="rect">
            <a:avLst/>
          </a:prstGeom>
          <a:noFill/>
        </p:spPr>
      </p:pic>
      <p:pic>
        <p:nvPicPr>
          <p:cNvPr id="8" name="Picture 2" descr="медведь_п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1"/>
            <a:ext cx="914400" cy="96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14708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1066800" y="274638"/>
            <a:ext cx="7620000" cy="1143000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«Современный менеджер туризма»</a:t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образовательный проект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484" name="AutoShape 4" descr="https://apf.mail.ru/cgi-bin/readmsg/1.jpg?id=15242126540000000244%3B0%3B2&amp;x-email=cduturek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медведь_п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1"/>
            <a:ext cx="914400" cy="96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 l="2834"/>
          <a:stretch>
            <a:fillRect/>
          </a:stretch>
        </p:blipFill>
        <p:spPr bwMode="auto">
          <a:xfrm>
            <a:off x="838200" y="1371600"/>
            <a:ext cx="7620000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14708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15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 r="5782"/>
          <a:stretch>
            <a:fillRect/>
          </a:stretch>
        </p:blipFill>
        <p:spPr bwMode="auto">
          <a:xfrm>
            <a:off x="71438" y="571500"/>
            <a:ext cx="900112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C:\Users\Svetlana\Desktop\Кадры2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343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 descr="C:\Users\Svetlana\Desktop\Кадры3\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2450" y="3019425"/>
            <a:ext cx="47815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C:\Users\Svetlana\Desktop\Кадры2\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60725"/>
            <a:ext cx="4786313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C:\Users\Svetlana\Desktop\Кадры3\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0"/>
            <a:ext cx="4572000" cy="337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857250" y="0"/>
            <a:ext cx="7715250" cy="4186238"/>
            <a:chOff x="304800" y="0"/>
            <a:chExt cx="7377393" cy="3140027"/>
          </a:xfrm>
        </p:grpSpPr>
        <p:pic>
          <p:nvPicPr>
            <p:cNvPr id="22532" name="Picture 5"/>
            <p:cNvPicPr>
              <a:picLocks noChangeAspect="1" noChangeArrowheads="1"/>
            </p:cNvPicPr>
            <p:nvPr/>
          </p:nvPicPr>
          <p:blipFill>
            <a:blip r:embed="rId2"/>
            <a:srcRect r="19566"/>
            <a:stretch>
              <a:fillRect/>
            </a:stretch>
          </p:blipFill>
          <p:spPr bwMode="auto">
            <a:xfrm>
              <a:off x="304800" y="0"/>
              <a:ext cx="5972172" cy="31400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3" name="Picture 5"/>
            <p:cNvPicPr>
              <a:picLocks noChangeAspect="1" noChangeArrowheads="1"/>
            </p:cNvPicPr>
            <p:nvPr/>
          </p:nvPicPr>
          <p:blipFill>
            <a:blip r:embed="rId2"/>
            <a:srcRect l="43744"/>
            <a:stretch>
              <a:fillRect/>
            </a:stretch>
          </p:blipFill>
          <p:spPr bwMode="auto">
            <a:xfrm>
              <a:off x="3505200" y="0"/>
              <a:ext cx="4176993" cy="31400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1" name="Прямоугольник 8"/>
          <p:cNvSpPr>
            <a:spLocks noChangeArrowheads="1"/>
          </p:cNvSpPr>
          <p:nvPr/>
        </p:nvSpPr>
        <p:spPr bwMode="auto">
          <a:xfrm>
            <a:off x="152400" y="4125913"/>
            <a:ext cx="8643938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В 2017 году Ярославская область выступила с инициативой проведения </a:t>
            </a:r>
            <a:r>
              <a:rPr lang="ru-RU" sz="2400" b="1">
                <a:latin typeface="Calibri" pitchFamily="34" charset="0"/>
              </a:rPr>
              <a:t>компетенции «Экскурсоводение» </a:t>
            </a:r>
          </a:p>
          <a:p>
            <a:pPr algn="ctr"/>
            <a:r>
              <a:rPr lang="ru-RU" sz="2400" b="1">
                <a:latin typeface="Calibri" pitchFamily="34" charset="0"/>
              </a:rPr>
              <a:t>Чемпионата JuniorSkills</a:t>
            </a:r>
          </a:p>
          <a:p>
            <a:pPr algn="ctr"/>
            <a:r>
              <a:rPr lang="ru-RU" sz="2400">
                <a:latin typeface="Calibri" pitchFamily="34" charset="0"/>
              </a:rPr>
              <a:t> </a:t>
            </a:r>
            <a:r>
              <a:rPr lang="en-US" sz="2400">
                <a:latin typeface="Calibri" pitchFamily="34" charset="0"/>
              </a:rPr>
              <a:t>III</a:t>
            </a:r>
            <a:r>
              <a:rPr lang="ru-RU" sz="2400">
                <a:latin typeface="Calibri" pitchFamily="34" charset="0"/>
              </a:rPr>
              <a:t> Регионального чемпионата «Молодые профессионалы» (</a:t>
            </a:r>
            <a:r>
              <a:rPr lang="en-US" sz="2400">
                <a:latin typeface="Calibri" pitchFamily="34" charset="0"/>
              </a:rPr>
              <a:t>WorldSkills</a:t>
            </a:r>
            <a:r>
              <a:rPr lang="ru-RU" sz="2400">
                <a:latin typeface="Calibri" pitchFamily="34" charset="0"/>
              </a:rPr>
              <a:t>) Ярославской области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Координационный совет по развитию детского туризма в Ярославской области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https://pp.userapi.com/c639121/v639121686/74d8a/C88Dqszm07I.jpg"/>
          <p:cNvPicPr>
            <a:picLocks noChangeAspect="1" noChangeArrowheads="1"/>
          </p:cNvPicPr>
          <p:nvPr/>
        </p:nvPicPr>
        <p:blipFill>
          <a:blip r:embed="rId2"/>
          <a:srcRect l="9769"/>
          <a:stretch>
            <a:fillRect/>
          </a:stretch>
        </p:blipFill>
        <p:spPr bwMode="auto">
          <a:xfrm>
            <a:off x="0" y="2197115"/>
            <a:ext cx="4343400" cy="3201270"/>
          </a:xfrm>
          <a:prstGeom prst="rect">
            <a:avLst/>
          </a:prstGeom>
          <a:noFill/>
        </p:spPr>
      </p:pic>
      <p:pic>
        <p:nvPicPr>
          <p:cNvPr id="1028" name="Picture 4" descr="https://pp.userapi.com/c639121/v639121686/74d66/2hCqJUXkC8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2205796"/>
            <a:ext cx="4800600" cy="3192587"/>
          </a:xfrm>
          <a:prstGeom prst="rect">
            <a:avLst/>
          </a:prstGeom>
          <a:noFill/>
        </p:spPr>
      </p:pic>
      <p:pic>
        <p:nvPicPr>
          <p:cNvPr id="6" name="Picture 2" descr="медведь_п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1"/>
            <a:ext cx="914400" cy="96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2244725" y="141288"/>
            <a:ext cx="67564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Чемпионат </a:t>
            </a:r>
            <a:r>
              <a:rPr lang="ru-RU" sz="2800" b="1" dirty="0" err="1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JuniorSkills</a:t>
            </a:r>
            <a:r>
              <a:rPr lang="ru-RU" sz="2800" b="1" dirty="0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.</a:t>
            </a:r>
            <a:br>
              <a:rPr lang="ru-RU" sz="2800" b="1" dirty="0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</a:br>
            <a:r>
              <a:rPr lang="ru-RU" sz="2800" b="1" dirty="0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 Компетенция «</a:t>
            </a:r>
            <a:r>
              <a:rPr lang="ru-RU" sz="2800" b="1" dirty="0" err="1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Экскурсоведение</a:t>
            </a:r>
            <a:r>
              <a:rPr lang="ru-RU" sz="2800" b="1" dirty="0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»</a:t>
            </a:r>
          </a:p>
        </p:txBody>
      </p:sp>
      <p:sp>
        <p:nvSpPr>
          <p:cNvPr id="5123" name="Содержимое 7"/>
          <p:cNvSpPr>
            <a:spLocks noGrp="1"/>
          </p:cNvSpPr>
          <p:nvPr>
            <p:ph idx="1"/>
          </p:nvPr>
        </p:nvSpPr>
        <p:spPr>
          <a:xfrm>
            <a:off x="142875" y="1498600"/>
            <a:ext cx="5191125" cy="5080000"/>
          </a:xfrm>
        </p:spPr>
        <p:txBody>
          <a:bodyPr rtlCol="0">
            <a:normAutofit fontScale="92500" lnSpcReduction="20000"/>
          </a:bodyPr>
          <a:lstStyle/>
          <a:p>
            <a:pPr>
              <a:defRPr/>
            </a:pPr>
            <a:r>
              <a:rPr lang="ru-RU" sz="2700" b="1" dirty="0" smtClean="0"/>
              <a:t>Модуль А1: Прием и обработка заказа на экскурсию.</a:t>
            </a:r>
            <a:r>
              <a:rPr lang="ru-RU" sz="2700" dirty="0" smtClean="0"/>
              <a:t> Они должны, выслушав запрос заказчика, предложить  вариант экскурсии, который соответствует возрасту, интересам той группы экскурсантов, от лица которых выступает заказчик. Конкурсанты выступали в роли менеджеров туроператора. Время подготовки задания – 10 минут.</a:t>
            </a:r>
          </a:p>
          <a:p>
            <a:pPr>
              <a:defRPr/>
            </a:pPr>
            <a:r>
              <a:rPr lang="ru-RU" sz="2700" dirty="0" smtClean="0"/>
              <a:t> </a:t>
            </a:r>
            <a:r>
              <a:rPr lang="ru-RU" sz="2700" b="1" dirty="0" smtClean="0"/>
              <a:t>Модуль В1: Проведение экскурсии. </a:t>
            </a:r>
            <a:r>
              <a:rPr lang="ru-RU" sz="2700" dirty="0" smtClean="0"/>
              <a:t>Данное конкурсное задание предполагает разработку и проведение экскурсии по временной экспозиции. </a:t>
            </a:r>
          </a:p>
          <a:p>
            <a:pPr>
              <a:defRPr/>
            </a:pPr>
            <a:endParaRPr lang="ru-RU" dirty="0" smtClean="0"/>
          </a:p>
        </p:txBody>
      </p:sp>
      <p:pic>
        <p:nvPicPr>
          <p:cNvPr id="24580" name="Рисунок 2" descr="https://pp.userapi.com/c639518/v639518634/b31b/d49YdBIDF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52663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8" descr="https://pp.userapi.com/c639518/v639518797/fee1/cIdIB6Tss9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1397000"/>
            <a:ext cx="33115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Рисунок 10" descr="https://pp.userapi.com/c639518/v639518797/10049/b0H9jIDCKPg.jpg"/>
          <p:cNvPicPr>
            <a:picLocks noChangeAspect="1" noChangeArrowheads="1"/>
          </p:cNvPicPr>
          <p:nvPr/>
        </p:nvPicPr>
        <p:blipFill>
          <a:blip r:embed="rId4"/>
          <a:srcRect r="23463" b="15846"/>
          <a:stretch>
            <a:fillRect/>
          </a:stretch>
        </p:blipFill>
        <p:spPr bwMode="auto">
          <a:xfrm>
            <a:off x="5364163" y="3937000"/>
            <a:ext cx="3311525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1676400" y="141288"/>
            <a:ext cx="7324725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Чемпионат </a:t>
            </a:r>
            <a:r>
              <a:rPr lang="ru-RU" sz="2800" b="1" dirty="0" err="1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JuniorSkills</a:t>
            </a:r>
            <a:r>
              <a:rPr lang="ru-RU" sz="2800" b="1" dirty="0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.</a:t>
            </a:r>
            <a:br>
              <a:rPr lang="ru-RU" sz="2800" b="1" dirty="0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</a:br>
            <a:r>
              <a:rPr lang="ru-RU" sz="2800" b="1" dirty="0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 Компетенция «</a:t>
            </a:r>
            <a:r>
              <a:rPr lang="ru-RU" sz="2800" b="1" dirty="0" err="1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Экскурсоведение</a:t>
            </a:r>
            <a:r>
              <a:rPr lang="ru-RU" sz="2800" b="1" dirty="0" smtClean="0">
                <a:solidFill>
                  <a:srgbClr val="6F0401"/>
                </a:solidFill>
                <a:latin typeface="+mn-lt"/>
                <a:ea typeface="+mn-ea"/>
                <a:cs typeface="+mn-cs"/>
              </a:rPr>
              <a:t>»</a:t>
            </a:r>
          </a:p>
        </p:txBody>
      </p:sp>
      <p:sp>
        <p:nvSpPr>
          <p:cNvPr id="6147" name="Содержимое 7"/>
          <p:cNvSpPr>
            <a:spLocks noGrp="1"/>
          </p:cNvSpPr>
          <p:nvPr>
            <p:ph idx="1"/>
          </p:nvPr>
        </p:nvSpPr>
        <p:spPr>
          <a:xfrm>
            <a:off x="142875" y="1449388"/>
            <a:ext cx="5114925" cy="5027612"/>
          </a:xfrm>
        </p:spPr>
        <p:txBody>
          <a:bodyPr rtlCol="0">
            <a:normAutofit fontScale="85000" lnSpcReduction="10000"/>
          </a:bodyPr>
          <a:lstStyle/>
          <a:p>
            <a:pPr>
              <a:defRPr/>
            </a:pPr>
            <a:r>
              <a:rPr lang="ru-RU" sz="2700" b="1" dirty="0" smtClean="0"/>
              <a:t>Модуль С1: Подготовка экскурсии.</a:t>
            </a:r>
            <a:r>
              <a:rPr lang="ru-RU" sz="2700" dirty="0" smtClean="0"/>
              <a:t> Конкурсное задание предполагает разработку маршрута экскурсии по одной из улиц города Ярославля, включающую в себя 3 экскурсионных объекта, выбранных конкурсантами  самостоятельно. </a:t>
            </a:r>
          </a:p>
          <a:p>
            <a:pPr>
              <a:defRPr/>
            </a:pPr>
            <a:r>
              <a:rPr lang="ru-RU" sz="2700" b="1" dirty="0" smtClean="0"/>
              <a:t>Модуль </a:t>
            </a:r>
            <a:r>
              <a:rPr lang="en-US" sz="2700" b="1" dirty="0" smtClean="0"/>
              <a:t>D</a:t>
            </a:r>
            <a:r>
              <a:rPr lang="ru-RU" sz="2700" b="1" dirty="0" smtClean="0"/>
              <a:t>1:</a:t>
            </a:r>
            <a:r>
              <a:rPr lang="ru-RU" sz="2700" dirty="0" smtClean="0"/>
              <a:t> </a:t>
            </a:r>
            <a:r>
              <a:rPr lang="ru-RU" sz="2700" b="1" dirty="0" smtClean="0"/>
              <a:t>Специальное задание.</a:t>
            </a:r>
            <a:r>
              <a:rPr lang="ru-RU" sz="2700" dirty="0" smtClean="0"/>
              <a:t> Конкурсное задание этого модуля предполагает аргументированное обоснование действий экскурсовода при решении нестандартной ситуации. </a:t>
            </a:r>
          </a:p>
        </p:txBody>
      </p:sp>
      <p:pic>
        <p:nvPicPr>
          <p:cNvPr id="25604" name="Рисунок 2" descr="https://pp.userapi.com/c639518/v639518634/b31b/d49YdBIDF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22438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6" descr="https://pp.userapi.com/c639518/v639518797/1021f/4KF4qRLfLD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1295400"/>
            <a:ext cx="3470275" cy="493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219200" y="179388"/>
            <a:ext cx="7772400" cy="868362"/>
          </a:xfrm>
        </p:spPr>
        <p:txBody>
          <a:bodyPr/>
          <a:lstStyle/>
          <a:p>
            <a:pPr eaLnBrk="1" hangingPunct="1"/>
            <a:r>
              <a:rPr lang="ru-RU" sz="3200" b="1" smtClean="0"/>
              <a:t>Музейная педагогика  Ярославского края 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2667000" y="890588"/>
            <a:ext cx="5105400" cy="609600"/>
          </a:xfrm>
        </p:spPr>
        <p:txBody>
          <a:bodyPr/>
          <a:lstStyle/>
          <a:p>
            <a:pPr eaLnBrk="1" hangingPunct="1"/>
            <a:r>
              <a:rPr lang="en-US" smtClean="0"/>
              <a:t>https://vk.com/muzobryar</a:t>
            </a:r>
            <a:endParaRPr lang="ru-RU" smtClean="0"/>
          </a:p>
        </p:txBody>
      </p:sp>
      <p:pic>
        <p:nvPicPr>
          <p:cNvPr id="11268" name="Picture 2" descr="медведь_п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106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7239000" y="3276600"/>
            <a:ext cx="1752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Calibri" pitchFamily="34" charset="0"/>
              </a:rPr>
              <a:t>Администратор – </a:t>
            </a:r>
            <a:endParaRPr lang="en-US" sz="1600" b="1" dirty="0">
              <a:latin typeface="Calibri" pitchFamily="34" charset="0"/>
            </a:endParaRPr>
          </a:p>
          <a:p>
            <a:r>
              <a:rPr lang="ru-RU" sz="1600" dirty="0" err="1" smtClean="0">
                <a:latin typeface="Calibri" pitchFamily="34" charset="0"/>
              </a:rPr>
              <a:t>Жибарева</a:t>
            </a:r>
            <a:r>
              <a:rPr lang="ru-RU" sz="1600" dirty="0" smtClean="0">
                <a:latin typeface="Calibri" pitchFamily="34" charset="0"/>
              </a:rPr>
              <a:t> Лариса Александровна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1600" y="0"/>
            <a:ext cx="152400" cy="152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705600"/>
            <a:ext cx="152400" cy="152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https://turist.edu.yar.ru/struktura/foto_kollegi/zhibareva_l_a__w180_h1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7100" y="1447800"/>
            <a:ext cx="1714500" cy="1714500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371600"/>
            <a:ext cx="6816725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086600" cy="868362"/>
          </a:xfrm>
        </p:spPr>
        <p:txBody>
          <a:bodyPr>
            <a:normAutofit fontScale="90000"/>
          </a:bodyPr>
          <a:lstStyle/>
          <a:p>
            <a:r>
              <a:rPr lang="ru-RU" sz="3600" b="1" smtClean="0"/>
              <a:t>Образовательный туризм в Ярославской области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67000" y="1219200"/>
            <a:ext cx="5105400" cy="60960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US" dirty="0" smtClean="0"/>
              <a:t>https://vk.com/cduturekyar</a:t>
            </a:r>
            <a:endParaRPr lang="ru-RU" dirty="0"/>
          </a:p>
        </p:txBody>
      </p:sp>
      <p:pic>
        <p:nvPicPr>
          <p:cNvPr id="12292" name="Picture 2" descr="медведь_п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2875"/>
            <a:ext cx="10668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1828800"/>
            <a:ext cx="16621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Box 6"/>
          <p:cNvSpPr txBox="1">
            <a:spLocks noChangeArrowheads="1"/>
          </p:cNvSpPr>
          <p:nvPr/>
        </p:nvSpPr>
        <p:spPr bwMode="auto">
          <a:xfrm>
            <a:off x="7000875" y="4419600"/>
            <a:ext cx="19145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latin typeface="Calibri" pitchFamily="34" charset="0"/>
              </a:rPr>
              <a:t>Администратор </a:t>
            </a:r>
            <a:r>
              <a:rPr lang="ru-RU" sz="1600" b="1"/>
              <a:t>– </a:t>
            </a:r>
            <a:r>
              <a:rPr lang="ru-RU" sz="1600">
                <a:latin typeface="Calibri" pitchFamily="34" charset="0"/>
              </a:rPr>
              <a:t>Семен Михайлович Маркелов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833033"/>
            <a:ext cx="5075466" cy="502496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2268538" y="908050"/>
            <a:ext cx="6361112" cy="1081088"/>
          </a:xfrm>
        </p:spPr>
        <p:txBody>
          <a:bodyPr rtlCol="0"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4800" b="1" i="1" dirty="0" smtClean="0">
                <a:solidFill>
                  <a:srgbClr val="00001E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</a:p>
        </p:txBody>
      </p:sp>
      <p:sp>
        <p:nvSpPr>
          <p:cNvPr id="1433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38" y="2636838"/>
            <a:ext cx="7467600" cy="3240087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Государственное образовательное учреждение  дополнительного образования Ярославской области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«Центр детского и юношеского туризма и экскурсий»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Сайт: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http://turist.edu.yar.ru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E-mail: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untur@edu.yar.ru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4"/>
              </a:rPr>
              <a:t>cduturek@mail.ru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Тел. (4852) 24-07-69, 24-30-89</a:t>
            </a:r>
          </a:p>
        </p:txBody>
      </p:sp>
      <p:pic>
        <p:nvPicPr>
          <p:cNvPr id="26628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7325" y="377825"/>
            <a:ext cx="2022475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1600" y="0"/>
            <a:ext cx="152400" cy="152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705600"/>
            <a:ext cx="152400" cy="152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6600" y="1600200"/>
            <a:ext cx="5257800" cy="4525963"/>
          </a:xfrm>
        </p:spPr>
        <p:txBody>
          <a:bodyPr>
            <a:normAutofit/>
          </a:bodyPr>
          <a:lstStyle/>
          <a:p>
            <a:pPr indent="15875" algn="ctr">
              <a:buNone/>
            </a:pPr>
            <a:r>
              <a:rPr lang="ru-RU" sz="2400" dirty="0" smtClean="0"/>
              <a:t>Государственное образовательное учреждение дополнительного образования Ярославской области</a:t>
            </a:r>
            <a:br>
              <a:rPr lang="ru-RU" sz="2400" dirty="0" smtClean="0"/>
            </a:br>
            <a:r>
              <a:rPr lang="ru-RU" sz="2400" dirty="0" smtClean="0"/>
              <a:t>«Центр детского и юношеского туризма и экскурсий» - </a:t>
            </a:r>
            <a:r>
              <a:rPr lang="ru-RU" sz="2400" b="1" dirty="0" smtClean="0"/>
              <a:t>региональный ресурсный центр </a:t>
            </a:r>
            <a:r>
              <a:rPr lang="ru-RU" sz="2400" dirty="0" smtClean="0"/>
              <a:t>департамента образования Ярославской области </a:t>
            </a:r>
            <a:r>
              <a:rPr lang="ru-RU" sz="2400" b="1" dirty="0" smtClean="0"/>
              <a:t>по направлению «Развитие детско-юношеского туризма»</a:t>
            </a:r>
            <a:endParaRPr lang="ru-RU" sz="2400" b="1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6858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Региональный ресурсный центр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медведь_п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1"/>
            <a:ext cx="914400" cy="96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turist.edu.yar.ru/profilnie_lagerya/logotipi_lager/turslet_w180_h1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133600"/>
            <a:ext cx="3207771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«Моя Родина – Ярославия»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</a:rPr>
              <a:t>областная патриотическая туристско-краеведческая экспедиция</a:t>
            </a:r>
          </a:p>
        </p:txBody>
      </p:sp>
      <p:pic>
        <p:nvPicPr>
          <p:cNvPr id="4" name="Picture 2" descr="http://turist.edu.yar.ru/ekskursii/izobrazheniya/logotip_siniy_w250_h2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05000"/>
            <a:ext cx="2455664" cy="25146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2438400" y="1752600"/>
            <a:ext cx="6324600" cy="31242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Объекты экспедиции</a:t>
            </a:r>
          </a:p>
          <a:p>
            <a:pPr lvl="1" algn="just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100 музеев Ярославской области (</a:t>
            </a:r>
            <a:r>
              <a:rPr lang="ru-RU" sz="2400" i="1" dirty="0" smtClean="0"/>
              <a:t>федеральные, государственные, муниципальные, корпоративные, частные музеи,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38 сертифицированных музея образовательных организаций</a:t>
            </a: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 lvl="1" algn="just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64 маршрута однодневных туристских походов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" y="5024735"/>
            <a:ext cx="868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Участники экспедиции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дети и подростки в возрасте  8 – 20 лет</a:t>
            </a:r>
          </a:p>
        </p:txBody>
      </p:sp>
      <p:pic>
        <p:nvPicPr>
          <p:cNvPr id="8" name="Picture 2" descr="медведь_п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1"/>
            <a:ext cx="914400" cy="96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76200"/>
            <a:ext cx="7715250" cy="657701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63976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«Моя Родина – Ярославия»</a:t>
            </a:r>
            <a:endParaRPr lang="ru-RU" sz="3200" b="1" i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617" y="1048261"/>
            <a:ext cx="8233583" cy="5733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медведь_п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1"/>
            <a:ext cx="914400" cy="96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Интерактивная карта музеев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образовательных организаций Ярославской области</a:t>
            </a:r>
            <a:endParaRPr lang="ru-RU" sz="3200" b="1" i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/>
          <a:srcRect b="11517"/>
          <a:stretch>
            <a:fillRect/>
          </a:stretch>
        </p:blipFill>
        <p:spPr bwMode="auto">
          <a:xfrm>
            <a:off x="0" y="1589087"/>
            <a:ext cx="9144000" cy="526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53988"/>
            <a:ext cx="9144000" cy="5127812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" name="Picture 2" descr="медведь_п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1"/>
            <a:ext cx="914400" cy="96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228600"/>
            <a:ext cx="71628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Областной  конкурс музеев образовательных организаций </a:t>
            </a:r>
            <a:r>
              <a:rPr lang="ru-RU" sz="3600" b="1" dirty="0" smtClean="0"/>
              <a:t>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«Добро пожаловать в музей!»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798638"/>
            <a:ext cx="8686800" cy="4830762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ru-RU" sz="2600" b="1" dirty="0" smtClean="0"/>
              <a:t>Сроки проведения</a:t>
            </a:r>
            <a:r>
              <a:rPr lang="ru-RU" sz="2600" dirty="0" smtClean="0"/>
              <a:t>: 05 февраля – 01 марта 2018 года</a:t>
            </a:r>
          </a:p>
          <a:p>
            <a:pPr>
              <a:defRPr/>
            </a:pPr>
            <a:r>
              <a:rPr lang="ru-RU" sz="2600" b="1" dirty="0" smtClean="0"/>
              <a:t>Представление материалов: </a:t>
            </a:r>
            <a:r>
              <a:rPr lang="ru-RU" sz="2600" dirty="0" smtClean="0"/>
              <a:t>до 10 февраля 2018 года</a:t>
            </a:r>
          </a:p>
          <a:p>
            <a:pPr>
              <a:defRPr/>
            </a:pPr>
            <a:r>
              <a:rPr lang="ru-RU" sz="2600" b="1" dirty="0" smtClean="0"/>
              <a:t>Участники</a:t>
            </a:r>
            <a:r>
              <a:rPr lang="ru-RU" sz="2600" dirty="0" smtClean="0"/>
              <a:t>: команды образовательных организаций. В состав команды могут входить </a:t>
            </a:r>
            <a:r>
              <a:rPr lang="ru-RU" sz="2600" b="1" dirty="0" smtClean="0"/>
              <a:t>педагоги и обучающиеся </a:t>
            </a:r>
            <a:r>
              <a:rPr lang="ru-RU" sz="2600" dirty="0" smtClean="0"/>
              <a:t>образовательной организации, занятые в музейной деятельности. </a:t>
            </a:r>
          </a:p>
          <a:p>
            <a:pPr>
              <a:defRPr/>
            </a:pPr>
            <a:r>
              <a:rPr lang="ru-RU" sz="2600" dirty="0" smtClean="0"/>
              <a:t>Количественный состав команды – </a:t>
            </a:r>
            <a:r>
              <a:rPr lang="ru-RU" sz="2600" b="1" dirty="0" smtClean="0"/>
              <a:t>не более 3-х человек</a:t>
            </a:r>
          </a:p>
          <a:p>
            <a:pPr>
              <a:defRPr/>
            </a:pPr>
            <a:r>
              <a:rPr lang="ru-RU" sz="2600" dirty="0" smtClean="0"/>
              <a:t>Конкурс проводится </a:t>
            </a:r>
            <a:r>
              <a:rPr lang="ru-RU" sz="2600" b="1" dirty="0" smtClean="0"/>
              <a:t>в заочной форме</a:t>
            </a:r>
          </a:p>
          <a:p>
            <a:pPr>
              <a:defRPr/>
            </a:pPr>
            <a:r>
              <a:rPr lang="ru-RU" sz="2600" dirty="0" smtClean="0"/>
              <a:t>Участники представляют на конкурс </a:t>
            </a:r>
            <a:r>
              <a:rPr lang="ru-RU" sz="2600" b="1" dirty="0" smtClean="0"/>
              <a:t>информационный ресурс, </a:t>
            </a:r>
            <a:r>
              <a:rPr lang="ru-RU" sz="2600" dirty="0" smtClean="0"/>
              <a:t>являющийся </a:t>
            </a:r>
            <a:r>
              <a:rPr lang="ru-RU" sz="2600" b="1" dirty="0" smtClean="0"/>
              <a:t>сайтом музея или разделом сайта образовательной организации</a:t>
            </a:r>
            <a:r>
              <a:rPr lang="ru-RU" sz="2600" dirty="0" smtClean="0"/>
              <a:t>, представляющий информацию о деятельности музея </a:t>
            </a:r>
            <a:endParaRPr lang="ru-RU" sz="2600" dirty="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18954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01250" cy="727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654</Words>
  <PresentationFormat>Экран (4:3)</PresentationFormat>
  <Paragraphs>81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Office Theme</vt:lpstr>
      <vt:lpstr>Об опыте организации экскурсионной деятельности с обучающимися  в Ярославской области</vt:lpstr>
      <vt:lpstr>Координационный совет по развитию детского туризма в Ярославской области</vt:lpstr>
      <vt:lpstr>Слайд 3</vt:lpstr>
      <vt:lpstr>«Моя Родина – Ярославия» областная патриотическая туристско-краеведческая экспедиция</vt:lpstr>
      <vt:lpstr>Слайд 5</vt:lpstr>
      <vt:lpstr>«Моя Родина – Ярославия»</vt:lpstr>
      <vt:lpstr>Интерактивная карта музеев образовательных организаций Ярославской области</vt:lpstr>
      <vt:lpstr>Областной  конкурс музеев образовательных организаций  «Добро пожаловать в музей!»</vt:lpstr>
      <vt:lpstr>Слайд 9</vt:lpstr>
      <vt:lpstr>Образовательный проект  «Школа юного экскурсовода»</vt:lpstr>
      <vt:lpstr>«Школа юного экскурсовода» профильный лагерь для старшеклассников</vt:lpstr>
      <vt:lpstr>«Всему начало здесь…» проект образовательного туризма</vt:lpstr>
      <vt:lpstr>«Всему начало здесь…» проект образовательного туризма</vt:lpstr>
      <vt:lpstr> «Современный менеджер туризма» образовательный проект</vt:lpstr>
      <vt:lpstr>Слайд 15</vt:lpstr>
      <vt:lpstr>Слайд 16</vt:lpstr>
      <vt:lpstr>Слайд 17</vt:lpstr>
      <vt:lpstr>Слайд 18</vt:lpstr>
      <vt:lpstr>Слайд 19</vt:lpstr>
      <vt:lpstr>Чемпионат JuniorSkills.  Компетенция «Экскурсоведение»</vt:lpstr>
      <vt:lpstr>Чемпионат JuniorSkills.  Компетенция «Экскурсоведение»</vt:lpstr>
      <vt:lpstr>Музейная педагогика  Ярославского края </vt:lpstr>
      <vt:lpstr>Образовательный туризм в Ярославской области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Svetlana</dc:creator>
  <cp:lastModifiedBy>Svetlana</cp:lastModifiedBy>
  <cp:revision>44</cp:revision>
  <dcterms:created xsi:type="dcterms:W3CDTF">2018-04-24T11:09:53Z</dcterms:created>
  <dcterms:modified xsi:type="dcterms:W3CDTF">2018-09-13T13:39:00Z</dcterms:modified>
</cp:coreProperties>
</file>