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256" r:id="rId2"/>
    <p:sldId id="258" r:id="rId3"/>
    <p:sldId id="293" r:id="rId4"/>
    <p:sldId id="271" r:id="rId5"/>
    <p:sldId id="273" r:id="rId6"/>
    <p:sldId id="286" r:id="rId7"/>
    <p:sldId id="285" r:id="rId8"/>
    <p:sldId id="294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99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65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image" Target="../media/image5.png"/><Relationship Id="rId4" Type="http://schemas.openxmlformats.org/officeDocument/2006/relationships/image" Target="../media/image8.pn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image" Target="../media/image5.png"/><Relationship Id="rId4" Type="http://schemas.openxmlformats.org/officeDocument/2006/relationships/image" Target="../media/image8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2E210A1-5CD3-4B4E-B043-613577F7C09A}" type="doc">
      <dgm:prSet loTypeId="urn:microsoft.com/office/officeart/2005/8/layout/vList4" loCatId="picture" qsTypeId="urn:microsoft.com/office/officeart/2005/8/quickstyle/simple1" qsCatId="simple" csTypeId="urn:microsoft.com/office/officeart/2005/8/colors/accent1_1" csCatId="accent1" phldr="1"/>
      <dgm:spPr/>
      <dgm:t>
        <a:bodyPr/>
        <a:lstStyle/>
        <a:p>
          <a:endParaRPr lang="ru-RU"/>
        </a:p>
      </dgm:t>
    </dgm:pt>
    <dgm:pt modelId="{851AA49B-C6C3-4C27-906C-F13DF5865058}">
      <dgm:prSet phldrT="[Текст]" custT="1"/>
      <dgm:spPr/>
      <dgm:t>
        <a:bodyPr/>
        <a:lstStyle/>
        <a:p>
          <a:pPr marL="0" indent="0">
            <a:lnSpc>
              <a:spcPct val="100000"/>
            </a:lnSpc>
            <a:spcAft>
              <a:spcPts val="0"/>
            </a:spcAft>
          </a:pPr>
          <a:r>
            <a:rPr lang="ru-RU" sz="2300" b="1" dirty="0" smtClean="0">
              <a:solidFill>
                <a:srgbClr val="00B050"/>
              </a:solidFill>
            </a:rPr>
            <a:t>ДОБРОСОВЕСТНОСТЬ</a:t>
          </a:r>
        </a:p>
        <a:p>
          <a:pPr>
            <a:lnSpc>
              <a:spcPct val="90000"/>
            </a:lnSpc>
            <a:spcAft>
              <a:spcPct val="35000"/>
            </a:spcAft>
          </a:pPr>
          <a:r>
            <a:rPr lang="ru-RU" sz="2000" dirty="0" smtClean="0"/>
            <a:t>Добросовестность деятельности участника алкогольного рынка </a:t>
          </a:r>
          <a:endParaRPr lang="ru-RU" sz="2000" dirty="0"/>
        </a:p>
      </dgm:t>
    </dgm:pt>
    <dgm:pt modelId="{1C5061A8-B51E-457D-8DA3-9AD0E3EA5139}" type="parTrans" cxnId="{EE316B2D-4C14-4A3E-AD31-8153225FBFC3}">
      <dgm:prSet/>
      <dgm:spPr/>
      <dgm:t>
        <a:bodyPr/>
        <a:lstStyle/>
        <a:p>
          <a:endParaRPr lang="ru-RU"/>
        </a:p>
      </dgm:t>
    </dgm:pt>
    <dgm:pt modelId="{9250E013-59C3-4BF1-A703-B14CF5C8FF72}" type="sibTrans" cxnId="{EE316B2D-4C14-4A3E-AD31-8153225FBFC3}">
      <dgm:prSet/>
      <dgm:spPr/>
      <dgm:t>
        <a:bodyPr/>
        <a:lstStyle/>
        <a:p>
          <a:endParaRPr lang="ru-RU"/>
        </a:p>
      </dgm:t>
    </dgm:pt>
    <dgm:pt modelId="{62136D08-EFD2-4308-92DD-BC6811444E07}">
      <dgm:prSet phldrT="[Текст]" custT="1"/>
      <dgm:spPr/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ru-RU" sz="2300" b="1" dirty="0" smtClean="0">
              <a:solidFill>
                <a:srgbClr val="00B050"/>
              </a:solidFill>
            </a:rPr>
            <a:t>ПРОИЗВОДСТВО</a:t>
          </a:r>
        </a:p>
        <a:p>
          <a:pPr>
            <a:lnSpc>
              <a:spcPct val="90000"/>
            </a:lnSpc>
            <a:spcAft>
              <a:spcPct val="35000"/>
            </a:spcAft>
          </a:pPr>
          <a:r>
            <a:rPr lang="ru-RU" sz="2000" dirty="0" smtClean="0"/>
            <a:t>Уровень технического оснащения производства</a:t>
          </a:r>
          <a:endParaRPr lang="ru-RU" sz="2000" dirty="0"/>
        </a:p>
      </dgm:t>
    </dgm:pt>
    <dgm:pt modelId="{AA2A55D8-9C52-4D29-892A-5B833BB25B4C}" type="parTrans" cxnId="{ABB30E1A-7383-41A3-B5C5-8480BA7F3727}">
      <dgm:prSet/>
      <dgm:spPr/>
      <dgm:t>
        <a:bodyPr/>
        <a:lstStyle/>
        <a:p>
          <a:endParaRPr lang="ru-RU"/>
        </a:p>
      </dgm:t>
    </dgm:pt>
    <dgm:pt modelId="{3F57131E-3595-4B3B-A3DF-DD0C28726B90}" type="sibTrans" cxnId="{ABB30E1A-7383-41A3-B5C5-8480BA7F3727}">
      <dgm:prSet/>
      <dgm:spPr/>
      <dgm:t>
        <a:bodyPr/>
        <a:lstStyle/>
        <a:p>
          <a:endParaRPr lang="ru-RU"/>
        </a:p>
      </dgm:t>
    </dgm:pt>
    <dgm:pt modelId="{2252E81E-5599-4704-994B-438A4F575E08}">
      <dgm:prSet phldrT="[Текст]" custT="1"/>
      <dgm:spPr/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ru-RU" sz="2300" b="1" dirty="0" smtClean="0">
              <a:solidFill>
                <a:srgbClr val="00B050"/>
              </a:solidFill>
            </a:rPr>
            <a:t>ОЦЕНКА</a:t>
          </a:r>
          <a:r>
            <a:rPr lang="ru-RU" sz="2300" b="1" dirty="0" smtClean="0">
              <a:solidFill>
                <a:schemeClr val="accent1">
                  <a:lumMod val="75000"/>
                </a:schemeClr>
              </a:solidFill>
            </a:rPr>
            <a:t> </a:t>
          </a:r>
          <a:r>
            <a:rPr lang="ru-RU" sz="2300" b="1" dirty="0" smtClean="0">
              <a:solidFill>
                <a:srgbClr val="00B050"/>
              </a:solidFill>
            </a:rPr>
            <a:t>вкусовых и химических показателей</a:t>
          </a:r>
          <a:endParaRPr lang="ru-RU" sz="2000" dirty="0">
            <a:solidFill>
              <a:srgbClr val="00B050"/>
            </a:solidFill>
          </a:endParaRPr>
        </a:p>
      </dgm:t>
    </dgm:pt>
    <dgm:pt modelId="{8A2909E4-148A-4AD4-A901-C1DCBDEEACFF}" type="parTrans" cxnId="{2B5E2A66-C859-4742-9504-084F50C4FC59}">
      <dgm:prSet/>
      <dgm:spPr/>
      <dgm:t>
        <a:bodyPr/>
        <a:lstStyle/>
        <a:p>
          <a:endParaRPr lang="ru-RU"/>
        </a:p>
      </dgm:t>
    </dgm:pt>
    <dgm:pt modelId="{A22E309E-354E-4BBD-8BBD-FAFFB09348F3}" type="sibTrans" cxnId="{2B5E2A66-C859-4742-9504-084F50C4FC59}">
      <dgm:prSet/>
      <dgm:spPr/>
      <dgm:t>
        <a:bodyPr/>
        <a:lstStyle/>
        <a:p>
          <a:endParaRPr lang="ru-RU"/>
        </a:p>
      </dgm:t>
    </dgm:pt>
    <dgm:pt modelId="{F3196AC9-1DCE-460F-B1A7-50C65DB4EA91}">
      <dgm:prSet phldrT="[Текст]" custT="1"/>
      <dgm:spPr/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ru-RU" sz="2300" b="1" dirty="0" smtClean="0">
              <a:solidFill>
                <a:srgbClr val="00B050"/>
              </a:solidFill>
            </a:rPr>
            <a:t>ПОДЛИННОСТЬ</a:t>
          </a:r>
        </a:p>
        <a:p>
          <a:pPr>
            <a:lnSpc>
              <a:spcPct val="90000"/>
            </a:lnSpc>
            <a:spcAft>
              <a:spcPct val="35000"/>
            </a:spcAft>
          </a:pPr>
          <a:r>
            <a:rPr lang="ru-RU" sz="2000" dirty="0" smtClean="0"/>
            <a:t>Применение средств защиты продукции от подделки и контрафакта</a:t>
          </a:r>
          <a:endParaRPr lang="ru-RU" sz="2000" dirty="0"/>
        </a:p>
      </dgm:t>
    </dgm:pt>
    <dgm:pt modelId="{65030154-2F07-42C9-93EA-343789D83DDC}" type="parTrans" cxnId="{9FD89F8D-BC6A-47A7-AAD6-95BD2E836DE3}">
      <dgm:prSet/>
      <dgm:spPr/>
      <dgm:t>
        <a:bodyPr/>
        <a:lstStyle/>
        <a:p>
          <a:endParaRPr lang="ru-RU"/>
        </a:p>
      </dgm:t>
    </dgm:pt>
    <dgm:pt modelId="{2AD765C2-8E1A-439F-AEB1-930F7255D01B}" type="sibTrans" cxnId="{9FD89F8D-BC6A-47A7-AAD6-95BD2E836DE3}">
      <dgm:prSet/>
      <dgm:spPr/>
      <dgm:t>
        <a:bodyPr/>
        <a:lstStyle/>
        <a:p>
          <a:endParaRPr lang="ru-RU"/>
        </a:p>
      </dgm:t>
    </dgm:pt>
    <dgm:pt modelId="{A0BE202D-C9A1-42CC-AE92-B32E353ED2A2}" type="pres">
      <dgm:prSet presAssocID="{52E210A1-5CD3-4B4E-B043-613577F7C09A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C2C4E4C5-5C87-427D-BDB4-896F3378086A}" type="pres">
      <dgm:prSet presAssocID="{851AA49B-C6C3-4C27-906C-F13DF5865058}" presName="comp" presStyleCnt="0"/>
      <dgm:spPr/>
    </dgm:pt>
    <dgm:pt modelId="{0F13516C-D1B3-4FD0-82FF-1C6A046F410F}" type="pres">
      <dgm:prSet presAssocID="{851AA49B-C6C3-4C27-906C-F13DF5865058}" presName="box" presStyleLbl="node1" presStyleIdx="0" presStyleCnt="4"/>
      <dgm:spPr/>
      <dgm:t>
        <a:bodyPr/>
        <a:lstStyle/>
        <a:p>
          <a:endParaRPr lang="ru-RU"/>
        </a:p>
      </dgm:t>
    </dgm:pt>
    <dgm:pt modelId="{F2EFCAE8-898B-48BD-A56E-30ED9574797C}" type="pres">
      <dgm:prSet presAssocID="{851AA49B-C6C3-4C27-906C-F13DF5865058}" presName="img" presStyleLbl="fgImgPlace1" presStyleIdx="0" presStyleCnt="4" custScaleX="52007" custLinFactNeighborX="3531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6C9E1FFA-7A83-4912-A072-6B395D688815}" type="pres">
      <dgm:prSet presAssocID="{851AA49B-C6C3-4C27-906C-F13DF5865058}" presName="text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C1529B9-C180-49F2-B802-9C0E7CC2714F}" type="pres">
      <dgm:prSet presAssocID="{9250E013-59C3-4BF1-A703-B14CF5C8FF72}" presName="spacer" presStyleCnt="0"/>
      <dgm:spPr/>
    </dgm:pt>
    <dgm:pt modelId="{73A159DA-F6AD-4D00-9061-87BA24CADC20}" type="pres">
      <dgm:prSet presAssocID="{62136D08-EFD2-4308-92DD-BC6811444E07}" presName="comp" presStyleCnt="0"/>
      <dgm:spPr/>
    </dgm:pt>
    <dgm:pt modelId="{5D85DC39-C3FD-406F-9254-D180C75B6AA1}" type="pres">
      <dgm:prSet presAssocID="{62136D08-EFD2-4308-92DD-BC6811444E07}" presName="box" presStyleLbl="node1" presStyleIdx="1" presStyleCnt="4"/>
      <dgm:spPr/>
      <dgm:t>
        <a:bodyPr/>
        <a:lstStyle/>
        <a:p>
          <a:endParaRPr lang="ru-RU"/>
        </a:p>
      </dgm:t>
    </dgm:pt>
    <dgm:pt modelId="{AC693033-C5DF-49A8-B821-F2BCEA6AA4BD}" type="pres">
      <dgm:prSet presAssocID="{62136D08-EFD2-4308-92DD-BC6811444E07}" presName="img" presStyleLbl="fgImgPlace1" presStyleIdx="1" presStyleCnt="4" custScaleX="52008" custLinFactNeighborX="3532"/>
      <dgm:spPr>
        <a:blipFill rotWithShape="1">
          <a:blip xmlns:r="http://schemas.openxmlformats.org/officeDocument/2006/relationships" r:embed="rId2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B647E1BF-60FE-4FCA-890D-219FDA2093C7}" type="pres">
      <dgm:prSet presAssocID="{62136D08-EFD2-4308-92DD-BC6811444E07}" presName="text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AC40869-8719-47A2-AC85-F818F5DB4269}" type="pres">
      <dgm:prSet presAssocID="{3F57131E-3595-4B3B-A3DF-DD0C28726B90}" presName="spacer" presStyleCnt="0"/>
      <dgm:spPr/>
    </dgm:pt>
    <dgm:pt modelId="{BC3BF4A2-73B8-4E68-A256-91B554975376}" type="pres">
      <dgm:prSet presAssocID="{2252E81E-5599-4704-994B-438A4F575E08}" presName="comp" presStyleCnt="0"/>
      <dgm:spPr/>
    </dgm:pt>
    <dgm:pt modelId="{5911B662-49EF-49E2-9ACC-FC0F5C4328F3}" type="pres">
      <dgm:prSet presAssocID="{2252E81E-5599-4704-994B-438A4F575E08}" presName="box" presStyleLbl="node1" presStyleIdx="2" presStyleCnt="4"/>
      <dgm:spPr/>
      <dgm:t>
        <a:bodyPr/>
        <a:lstStyle/>
        <a:p>
          <a:endParaRPr lang="ru-RU"/>
        </a:p>
      </dgm:t>
    </dgm:pt>
    <dgm:pt modelId="{779FBDCD-4CB6-44B6-B27C-9B3D8C743D61}" type="pres">
      <dgm:prSet presAssocID="{2252E81E-5599-4704-994B-438A4F575E08}" presName="img" presStyleLbl="fgImgPlace1" presStyleIdx="2" presStyleCnt="4" custScaleX="54640" custLinFactNeighborX="3531"/>
      <dgm:spPr>
        <a:blipFill rotWithShape="1">
          <a:blip xmlns:r="http://schemas.openxmlformats.org/officeDocument/2006/relationships" r:embed="rId3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9BA6E4B7-EE5A-495B-BBE1-41C862930783}" type="pres">
      <dgm:prSet presAssocID="{2252E81E-5599-4704-994B-438A4F575E08}" presName="text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560B534-0A3D-4BBB-8097-C2414FCA7EE9}" type="pres">
      <dgm:prSet presAssocID="{A22E309E-354E-4BBD-8BBD-FAFFB09348F3}" presName="spacer" presStyleCnt="0"/>
      <dgm:spPr/>
    </dgm:pt>
    <dgm:pt modelId="{574659CC-6D34-4E23-9952-9B3108E68DB7}" type="pres">
      <dgm:prSet presAssocID="{F3196AC9-1DCE-460F-B1A7-50C65DB4EA91}" presName="comp" presStyleCnt="0"/>
      <dgm:spPr/>
    </dgm:pt>
    <dgm:pt modelId="{07782230-D573-4BBD-92F4-080B46BF563D}" type="pres">
      <dgm:prSet presAssocID="{F3196AC9-1DCE-460F-B1A7-50C65DB4EA91}" presName="box" presStyleLbl="node1" presStyleIdx="3" presStyleCnt="4"/>
      <dgm:spPr/>
      <dgm:t>
        <a:bodyPr/>
        <a:lstStyle/>
        <a:p>
          <a:endParaRPr lang="ru-RU"/>
        </a:p>
      </dgm:t>
    </dgm:pt>
    <dgm:pt modelId="{3D169569-2D64-4009-9DFF-DD9186A7FA0C}" type="pres">
      <dgm:prSet presAssocID="{F3196AC9-1DCE-460F-B1A7-50C65DB4EA91}" presName="img" presStyleLbl="fgImgPlace1" presStyleIdx="3" presStyleCnt="4" custScaleX="52008" custLinFactNeighborX="3532"/>
      <dgm:spPr>
        <a:blipFill rotWithShape="1">
          <a:blip xmlns:r="http://schemas.openxmlformats.org/officeDocument/2006/relationships" r:embed="rId4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70A2A4D7-BF78-4F0B-89AF-BB0C45439662}" type="pres">
      <dgm:prSet presAssocID="{F3196AC9-1DCE-460F-B1A7-50C65DB4EA91}" presName="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2B5E2A66-C859-4742-9504-084F50C4FC59}" srcId="{52E210A1-5CD3-4B4E-B043-613577F7C09A}" destId="{2252E81E-5599-4704-994B-438A4F575E08}" srcOrd="2" destOrd="0" parTransId="{8A2909E4-148A-4AD4-A901-C1DCBDEEACFF}" sibTransId="{A22E309E-354E-4BBD-8BBD-FAFFB09348F3}"/>
    <dgm:cxn modelId="{966BBC52-EE22-4F36-9694-1339CE32877E}" type="presOf" srcId="{62136D08-EFD2-4308-92DD-BC6811444E07}" destId="{B647E1BF-60FE-4FCA-890D-219FDA2093C7}" srcOrd="1" destOrd="0" presId="urn:microsoft.com/office/officeart/2005/8/layout/vList4"/>
    <dgm:cxn modelId="{EE316B2D-4C14-4A3E-AD31-8153225FBFC3}" srcId="{52E210A1-5CD3-4B4E-B043-613577F7C09A}" destId="{851AA49B-C6C3-4C27-906C-F13DF5865058}" srcOrd="0" destOrd="0" parTransId="{1C5061A8-B51E-457D-8DA3-9AD0E3EA5139}" sibTransId="{9250E013-59C3-4BF1-A703-B14CF5C8FF72}"/>
    <dgm:cxn modelId="{626C9973-4CE8-41FB-9316-F90368A53574}" type="presOf" srcId="{851AA49B-C6C3-4C27-906C-F13DF5865058}" destId="{0F13516C-D1B3-4FD0-82FF-1C6A046F410F}" srcOrd="0" destOrd="0" presId="urn:microsoft.com/office/officeart/2005/8/layout/vList4"/>
    <dgm:cxn modelId="{7F4800BA-93BE-46CC-8E3C-A7C8447B087A}" type="presOf" srcId="{851AA49B-C6C3-4C27-906C-F13DF5865058}" destId="{6C9E1FFA-7A83-4912-A072-6B395D688815}" srcOrd="1" destOrd="0" presId="urn:microsoft.com/office/officeart/2005/8/layout/vList4"/>
    <dgm:cxn modelId="{9FD89F8D-BC6A-47A7-AAD6-95BD2E836DE3}" srcId="{52E210A1-5CD3-4B4E-B043-613577F7C09A}" destId="{F3196AC9-1DCE-460F-B1A7-50C65DB4EA91}" srcOrd="3" destOrd="0" parTransId="{65030154-2F07-42C9-93EA-343789D83DDC}" sibTransId="{2AD765C2-8E1A-439F-AEB1-930F7255D01B}"/>
    <dgm:cxn modelId="{B1272111-0215-4D5A-89CA-B6A5AB052B0C}" type="presOf" srcId="{F3196AC9-1DCE-460F-B1A7-50C65DB4EA91}" destId="{07782230-D573-4BBD-92F4-080B46BF563D}" srcOrd="0" destOrd="0" presId="urn:microsoft.com/office/officeart/2005/8/layout/vList4"/>
    <dgm:cxn modelId="{ABB30E1A-7383-41A3-B5C5-8480BA7F3727}" srcId="{52E210A1-5CD3-4B4E-B043-613577F7C09A}" destId="{62136D08-EFD2-4308-92DD-BC6811444E07}" srcOrd="1" destOrd="0" parTransId="{AA2A55D8-9C52-4D29-892A-5B833BB25B4C}" sibTransId="{3F57131E-3595-4B3B-A3DF-DD0C28726B90}"/>
    <dgm:cxn modelId="{F9CCBE57-CAE5-4C0C-8F17-5CD01D4FC687}" type="presOf" srcId="{F3196AC9-1DCE-460F-B1A7-50C65DB4EA91}" destId="{70A2A4D7-BF78-4F0B-89AF-BB0C45439662}" srcOrd="1" destOrd="0" presId="urn:microsoft.com/office/officeart/2005/8/layout/vList4"/>
    <dgm:cxn modelId="{CFBB2A2A-92CF-4191-882D-2084D44940CB}" type="presOf" srcId="{62136D08-EFD2-4308-92DD-BC6811444E07}" destId="{5D85DC39-C3FD-406F-9254-D180C75B6AA1}" srcOrd="0" destOrd="0" presId="urn:microsoft.com/office/officeart/2005/8/layout/vList4"/>
    <dgm:cxn modelId="{0749B148-584D-48CE-BDA9-F58586CDC0B0}" type="presOf" srcId="{2252E81E-5599-4704-994B-438A4F575E08}" destId="{5911B662-49EF-49E2-9ACC-FC0F5C4328F3}" srcOrd="0" destOrd="0" presId="urn:microsoft.com/office/officeart/2005/8/layout/vList4"/>
    <dgm:cxn modelId="{B6B0D7EA-75B8-4045-B33E-64F4D87093E2}" type="presOf" srcId="{52E210A1-5CD3-4B4E-B043-613577F7C09A}" destId="{A0BE202D-C9A1-42CC-AE92-B32E353ED2A2}" srcOrd="0" destOrd="0" presId="urn:microsoft.com/office/officeart/2005/8/layout/vList4"/>
    <dgm:cxn modelId="{B0212668-B815-4BE7-BE24-4BB69C7BF747}" type="presOf" srcId="{2252E81E-5599-4704-994B-438A4F575E08}" destId="{9BA6E4B7-EE5A-495B-BBE1-41C862930783}" srcOrd="1" destOrd="0" presId="urn:microsoft.com/office/officeart/2005/8/layout/vList4"/>
    <dgm:cxn modelId="{DD8A93F2-7387-48F4-AF6A-156A90ADA7E0}" type="presParOf" srcId="{A0BE202D-C9A1-42CC-AE92-B32E353ED2A2}" destId="{C2C4E4C5-5C87-427D-BDB4-896F3378086A}" srcOrd="0" destOrd="0" presId="urn:microsoft.com/office/officeart/2005/8/layout/vList4"/>
    <dgm:cxn modelId="{A3C442D0-96CD-4AC1-88BB-DEAE7BC6536D}" type="presParOf" srcId="{C2C4E4C5-5C87-427D-BDB4-896F3378086A}" destId="{0F13516C-D1B3-4FD0-82FF-1C6A046F410F}" srcOrd="0" destOrd="0" presId="urn:microsoft.com/office/officeart/2005/8/layout/vList4"/>
    <dgm:cxn modelId="{4B1D4E07-C00E-48E4-89FB-A1AEC0BBF5D3}" type="presParOf" srcId="{C2C4E4C5-5C87-427D-BDB4-896F3378086A}" destId="{F2EFCAE8-898B-48BD-A56E-30ED9574797C}" srcOrd="1" destOrd="0" presId="urn:microsoft.com/office/officeart/2005/8/layout/vList4"/>
    <dgm:cxn modelId="{DE8E2ACD-1AC6-4ABD-AF01-E5D21117E747}" type="presParOf" srcId="{C2C4E4C5-5C87-427D-BDB4-896F3378086A}" destId="{6C9E1FFA-7A83-4912-A072-6B395D688815}" srcOrd="2" destOrd="0" presId="urn:microsoft.com/office/officeart/2005/8/layout/vList4"/>
    <dgm:cxn modelId="{6B7B918D-901A-4309-89EF-93AC9ACD7113}" type="presParOf" srcId="{A0BE202D-C9A1-42CC-AE92-B32E353ED2A2}" destId="{DC1529B9-C180-49F2-B802-9C0E7CC2714F}" srcOrd="1" destOrd="0" presId="urn:microsoft.com/office/officeart/2005/8/layout/vList4"/>
    <dgm:cxn modelId="{77E5E6C8-7F88-45ED-B7B4-97D3C45A5868}" type="presParOf" srcId="{A0BE202D-C9A1-42CC-AE92-B32E353ED2A2}" destId="{73A159DA-F6AD-4D00-9061-87BA24CADC20}" srcOrd="2" destOrd="0" presId="urn:microsoft.com/office/officeart/2005/8/layout/vList4"/>
    <dgm:cxn modelId="{5F2DB7DD-E832-46D0-8A2C-5136D0CF05A7}" type="presParOf" srcId="{73A159DA-F6AD-4D00-9061-87BA24CADC20}" destId="{5D85DC39-C3FD-406F-9254-D180C75B6AA1}" srcOrd="0" destOrd="0" presId="urn:microsoft.com/office/officeart/2005/8/layout/vList4"/>
    <dgm:cxn modelId="{C9F5219C-1B2C-4D0F-A16C-BF968C020EC5}" type="presParOf" srcId="{73A159DA-F6AD-4D00-9061-87BA24CADC20}" destId="{AC693033-C5DF-49A8-B821-F2BCEA6AA4BD}" srcOrd="1" destOrd="0" presId="urn:microsoft.com/office/officeart/2005/8/layout/vList4"/>
    <dgm:cxn modelId="{680D4674-6EBA-4A51-8C0D-AAACC0CFA23E}" type="presParOf" srcId="{73A159DA-F6AD-4D00-9061-87BA24CADC20}" destId="{B647E1BF-60FE-4FCA-890D-219FDA2093C7}" srcOrd="2" destOrd="0" presId="urn:microsoft.com/office/officeart/2005/8/layout/vList4"/>
    <dgm:cxn modelId="{413C8048-AD2C-4487-B394-C5D958B0FDBA}" type="presParOf" srcId="{A0BE202D-C9A1-42CC-AE92-B32E353ED2A2}" destId="{0AC40869-8719-47A2-AC85-F818F5DB4269}" srcOrd="3" destOrd="0" presId="urn:microsoft.com/office/officeart/2005/8/layout/vList4"/>
    <dgm:cxn modelId="{9C7F9C80-2FBA-43F3-8782-F6CB866B6E51}" type="presParOf" srcId="{A0BE202D-C9A1-42CC-AE92-B32E353ED2A2}" destId="{BC3BF4A2-73B8-4E68-A256-91B554975376}" srcOrd="4" destOrd="0" presId="urn:microsoft.com/office/officeart/2005/8/layout/vList4"/>
    <dgm:cxn modelId="{098F4CE1-FC39-468D-87CE-242354E172B2}" type="presParOf" srcId="{BC3BF4A2-73B8-4E68-A256-91B554975376}" destId="{5911B662-49EF-49E2-9ACC-FC0F5C4328F3}" srcOrd="0" destOrd="0" presId="urn:microsoft.com/office/officeart/2005/8/layout/vList4"/>
    <dgm:cxn modelId="{978A938B-AD14-44FF-803F-A4E16C474BA7}" type="presParOf" srcId="{BC3BF4A2-73B8-4E68-A256-91B554975376}" destId="{779FBDCD-4CB6-44B6-B27C-9B3D8C743D61}" srcOrd="1" destOrd="0" presId="urn:microsoft.com/office/officeart/2005/8/layout/vList4"/>
    <dgm:cxn modelId="{4113C00C-FF72-4A95-9BFB-E5E2BDC48E1A}" type="presParOf" srcId="{BC3BF4A2-73B8-4E68-A256-91B554975376}" destId="{9BA6E4B7-EE5A-495B-BBE1-41C862930783}" srcOrd="2" destOrd="0" presId="urn:microsoft.com/office/officeart/2005/8/layout/vList4"/>
    <dgm:cxn modelId="{E59BE0A9-2856-4318-B22E-03DDD06CD8BF}" type="presParOf" srcId="{A0BE202D-C9A1-42CC-AE92-B32E353ED2A2}" destId="{2560B534-0A3D-4BBB-8097-C2414FCA7EE9}" srcOrd="5" destOrd="0" presId="urn:microsoft.com/office/officeart/2005/8/layout/vList4"/>
    <dgm:cxn modelId="{8E90D2D1-4D57-4C8F-82E0-8FA1FB527E6E}" type="presParOf" srcId="{A0BE202D-C9A1-42CC-AE92-B32E353ED2A2}" destId="{574659CC-6D34-4E23-9952-9B3108E68DB7}" srcOrd="6" destOrd="0" presId="urn:microsoft.com/office/officeart/2005/8/layout/vList4"/>
    <dgm:cxn modelId="{D0F3A679-0511-44FE-8E42-DE3B857B50E4}" type="presParOf" srcId="{574659CC-6D34-4E23-9952-9B3108E68DB7}" destId="{07782230-D573-4BBD-92F4-080B46BF563D}" srcOrd="0" destOrd="0" presId="urn:microsoft.com/office/officeart/2005/8/layout/vList4"/>
    <dgm:cxn modelId="{1383B850-C93A-4A47-B2AC-4CFA6AD5840A}" type="presParOf" srcId="{574659CC-6D34-4E23-9952-9B3108E68DB7}" destId="{3D169569-2D64-4009-9DFF-DD9186A7FA0C}" srcOrd="1" destOrd="0" presId="urn:microsoft.com/office/officeart/2005/8/layout/vList4"/>
    <dgm:cxn modelId="{780DF87E-8A92-45BA-A4B5-9ACBF7A9DE45}" type="presParOf" srcId="{574659CC-6D34-4E23-9952-9B3108E68DB7}" destId="{70A2A4D7-BF78-4F0B-89AF-BB0C45439662}" srcOrd="2" destOrd="0" presId="urn:microsoft.com/office/officeart/2005/8/layout/vList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F13516C-D1B3-4FD0-82FF-1C6A046F410F}">
      <dsp:nvSpPr>
        <dsp:cNvPr id="0" name=""/>
        <dsp:cNvSpPr/>
      </dsp:nvSpPr>
      <dsp:spPr>
        <a:xfrm>
          <a:off x="0" y="0"/>
          <a:ext cx="7427168" cy="984987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l" defTabSz="102235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ru-RU" sz="2300" b="1" kern="1200" dirty="0" smtClean="0">
              <a:solidFill>
                <a:srgbClr val="00B050"/>
              </a:solidFill>
            </a:rPr>
            <a:t>ДОБРОСОВЕСТНОСТЬ</a:t>
          </a:r>
        </a:p>
        <a:p>
          <a:pPr lvl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Добросовестность деятельности участника алкогольного рынка </a:t>
          </a:r>
          <a:endParaRPr lang="ru-RU" sz="2000" kern="1200" dirty="0"/>
        </a:p>
      </dsp:txBody>
      <dsp:txXfrm>
        <a:off x="1583932" y="0"/>
        <a:ext cx="5843235" cy="984987"/>
      </dsp:txXfrm>
    </dsp:sp>
    <dsp:sp modelId="{F2EFCAE8-898B-48BD-A56E-30ED9574797C}">
      <dsp:nvSpPr>
        <dsp:cNvPr id="0" name=""/>
        <dsp:cNvSpPr/>
      </dsp:nvSpPr>
      <dsp:spPr>
        <a:xfrm>
          <a:off x="507401" y="98498"/>
          <a:ext cx="772529" cy="787990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D85DC39-C3FD-406F-9254-D180C75B6AA1}">
      <dsp:nvSpPr>
        <dsp:cNvPr id="0" name=""/>
        <dsp:cNvSpPr/>
      </dsp:nvSpPr>
      <dsp:spPr>
        <a:xfrm>
          <a:off x="0" y="1083486"/>
          <a:ext cx="7427168" cy="984987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l" defTabSz="102235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ru-RU" sz="2300" b="1" kern="1200" dirty="0" smtClean="0">
              <a:solidFill>
                <a:srgbClr val="00B050"/>
              </a:solidFill>
            </a:rPr>
            <a:t>ПРОИЗВОДСТВО</a:t>
          </a:r>
        </a:p>
        <a:p>
          <a:pPr lvl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Уровень технического оснащения производства</a:t>
          </a:r>
          <a:endParaRPr lang="ru-RU" sz="2000" kern="1200" dirty="0"/>
        </a:p>
      </dsp:txBody>
      <dsp:txXfrm>
        <a:off x="1583932" y="1083486"/>
        <a:ext cx="5843235" cy="984987"/>
      </dsp:txXfrm>
    </dsp:sp>
    <dsp:sp modelId="{AC693033-C5DF-49A8-B821-F2BCEA6AA4BD}">
      <dsp:nvSpPr>
        <dsp:cNvPr id="0" name=""/>
        <dsp:cNvSpPr/>
      </dsp:nvSpPr>
      <dsp:spPr>
        <a:xfrm>
          <a:off x="507408" y="1181985"/>
          <a:ext cx="772544" cy="787990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2"/>
          <a:stretch>
            <a:fillRect/>
          </a:stretch>
        </a:blip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911B662-49EF-49E2-9ACC-FC0F5C4328F3}">
      <dsp:nvSpPr>
        <dsp:cNvPr id="0" name=""/>
        <dsp:cNvSpPr/>
      </dsp:nvSpPr>
      <dsp:spPr>
        <a:xfrm>
          <a:off x="0" y="2166973"/>
          <a:ext cx="7427168" cy="984987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l" defTabSz="102235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ru-RU" sz="2300" b="1" kern="1200" dirty="0" smtClean="0">
              <a:solidFill>
                <a:srgbClr val="00B050"/>
              </a:solidFill>
            </a:rPr>
            <a:t>ОЦЕНКА</a:t>
          </a:r>
          <a:r>
            <a:rPr lang="ru-RU" sz="2300" b="1" kern="1200" dirty="0" smtClean="0">
              <a:solidFill>
                <a:schemeClr val="accent1">
                  <a:lumMod val="75000"/>
                </a:schemeClr>
              </a:solidFill>
            </a:rPr>
            <a:t> </a:t>
          </a:r>
          <a:r>
            <a:rPr lang="ru-RU" sz="2300" b="1" kern="1200" dirty="0" smtClean="0">
              <a:solidFill>
                <a:srgbClr val="00B050"/>
              </a:solidFill>
            </a:rPr>
            <a:t>вкусовых и химических показателей</a:t>
          </a:r>
          <a:endParaRPr lang="ru-RU" sz="2000" kern="1200" dirty="0">
            <a:solidFill>
              <a:srgbClr val="00B050"/>
            </a:solidFill>
          </a:endParaRPr>
        </a:p>
      </dsp:txBody>
      <dsp:txXfrm>
        <a:off x="1583932" y="2166973"/>
        <a:ext cx="5843235" cy="984987"/>
      </dsp:txXfrm>
    </dsp:sp>
    <dsp:sp modelId="{779FBDCD-4CB6-44B6-B27C-9B3D8C743D61}">
      <dsp:nvSpPr>
        <dsp:cNvPr id="0" name=""/>
        <dsp:cNvSpPr/>
      </dsp:nvSpPr>
      <dsp:spPr>
        <a:xfrm>
          <a:off x="487845" y="2265472"/>
          <a:ext cx="811640" cy="787990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3"/>
          <a:stretch>
            <a:fillRect/>
          </a:stretch>
        </a:blip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7782230-D573-4BBD-92F4-080B46BF563D}">
      <dsp:nvSpPr>
        <dsp:cNvPr id="0" name=""/>
        <dsp:cNvSpPr/>
      </dsp:nvSpPr>
      <dsp:spPr>
        <a:xfrm>
          <a:off x="0" y="3250459"/>
          <a:ext cx="7427168" cy="984987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l" defTabSz="102235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ru-RU" sz="2300" b="1" kern="1200" dirty="0" smtClean="0">
              <a:solidFill>
                <a:srgbClr val="00B050"/>
              </a:solidFill>
            </a:rPr>
            <a:t>ПОДЛИННОСТЬ</a:t>
          </a:r>
        </a:p>
        <a:p>
          <a:pPr lvl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Применение средств защиты продукции от подделки и контрафакта</a:t>
          </a:r>
          <a:endParaRPr lang="ru-RU" sz="2000" kern="1200" dirty="0"/>
        </a:p>
      </dsp:txBody>
      <dsp:txXfrm>
        <a:off x="1583932" y="3250459"/>
        <a:ext cx="5843235" cy="984987"/>
      </dsp:txXfrm>
    </dsp:sp>
    <dsp:sp modelId="{3D169569-2D64-4009-9DFF-DD9186A7FA0C}">
      <dsp:nvSpPr>
        <dsp:cNvPr id="0" name=""/>
        <dsp:cNvSpPr/>
      </dsp:nvSpPr>
      <dsp:spPr>
        <a:xfrm>
          <a:off x="507408" y="3348958"/>
          <a:ext cx="772544" cy="787990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4"/>
          <a:stretch>
            <a:fillRect/>
          </a:stretch>
        </a:blip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4">
  <dgm:title val=""/>
  <dgm:desc val=""/>
  <dgm:catLst>
    <dgm:cat type="list" pri="13000"/>
    <dgm:cat type="picture" pri="26000"/>
    <dgm:cat type="pictureconvert" pri="26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3DFE71-809E-4A03-88EC-5B0253849BE5}" type="datetimeFigureOut">
              <a:rPr lang="ru-RU" smtClean="0"/>
              <a:t>27.10.2014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7114D9F-0948-41B5-90CD-7652BD05C2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256785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553DE24-E264-4ABB-928D-13B246CA71F8}" type="datetimeFigureOut">
              <a:rPr lang="ru-RU" smtClean="0"/>
              <a:t>27.10.2014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14CC6B5-6001-43C6-8B2C-A5FB825CA0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47652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4CC6B5-6001-43C6-8B2C-A5FB825CA0DC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00424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4CC6B5-6001-43C6-8B2C-A5FB825CA0DC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00424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4CC6B5-6001-43C6-8B2C-A5FB825CA0DC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5003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84448" y="53752"/>
            <a:ext cx="7620000" cy="1143000"/>
          </a:xfrm>
        </p:spPr>
        <p:txBody>
          <a:bodyPr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Номер слайда 6"/>
          <p:cNvSpPr txBox="1">
            <a:spLocks/>
          </p:cNvSpPr>
          <p:nvPr userDrawn="1"/>
        </p:nvSpPr>
        <p:spPr bwMode="auto">
          <a:xfrm>
            <a:off x="971600" y="6477000"/>
            <a:ext cx="7962850" cy="3508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008000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>
            <a:defPPr>
              <a:defRPr lang="ru-RU"/>
            </a:defPPr>
            <a:lvl1pPr marL="0" algn="r" defTabSz="914400" rtl="0" eaLnBrk="1" latinLnBrk="0" hangingPunct="1">
              <a:defRPr sz="1200" kern="1200">
                <a:solidFill>
                  <a:srgbClr val="008000"/>
                </a:solidFill>
                <a:latin typeface="Verdana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1100" dirty="0" smtClean="0">
                <a:solidFill>
                  <a:srgbClr val="00B050"/>
                </a:solidFill>
              </a:rPr>
              <a:t>НП «Поддержка добросовестных предпринимателей»  			 </a:t>
            </a:r>
            <a:r>
              <a:rPr lang="ru-RU" dirty="0" smtClean="0">
                <a:solidFill>
                  <a:srgbClr val="00B050"/>
                </a:solidFill>
              </a:rPr>
              <a:t>	</a:t>
            </a:r>
            <a:fld id="{17053151-219D-43FA-B917-C39AAFC23C33}" type="slidenum">
              <a:rPr lang="ru-RU" smtClean="0">
                <a:solidFill>
                  <a:srgbClr val="00B050"/>
                </a:solidFill>
              </a:rPr>
              <a:pPr/>
              <a:t>‹#›</a:t>
            </a:fld>
            <a:endParaRPr lang="ru-RU" dirty="0">
              <a:solidFill>
                <a:srgbClr val="00B050"/>
              </a:solidFill>
            </a:endParaRPr>
          </a:p>
        </p:txBody>
      </p:sp>
      <p:grpSp>
        <p:nvGrpSpPr>
          <p:cNvPr id="15" name="Group 35"/>
          <p:cNvGrpSpPr>
            <a:grpSpLocks/>
          </p:cNvGrpSpPr>
          <p:nvPr userDrawn="1"/>
        </p:nvGrpSpPr>
        <p:grpSpPr bwMode="auto">
          <a:xfrm>
            <a:off x="1066800" y="928340"/>
            <a:ext cx="8077200" cy="52388"/>
            <a:chOff x="672" y="349"/>
            <a:chExt cx="5088" cy="33"/>
          </a:xfrm>
          <a:solidFill>
            <a:srgbClr val="00B050"/>
          </a:solidFill>
        </p:grpSpPr>
        <p:sp>
          <p:nvSpPr>
            <p:cNvPr id="18" name="Rectangle 36"/>
            <p:cNvSpPr>
              <a:spLocks noChangeArrowheads="1"/>
            </p:cNvSpPr>
            <p:nvPr/>
          </p:nvSpPr>
          <p:spPr bwMode="auto">
            <a:xfrm>
              <a:off x="672" y="354"/>
              <a:ext cx="428" cy="28"/>
            </a:xfrm>
            <a:prstGeom prst="rect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9" name="Rectangle 38"/>
            <p:cNvSpPr>
              <a:spLocks noChangeArrowheads="1"/>
            </p:cNvSpPr>
            <p:nvPr/>
          </p:nvSpPr>
          <p:spPr bwMode="auto">
            <a:xfrm>
              <a:off x="672" y="349"/>
              <a:ext cx="5088" cy="32"/>
            </a:xfrm>
            <a:prstGeom prst="rect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27.10.2014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27.10.2014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27.10.2014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27.10.2014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0"/>
            <a:ext cx="9144000" cy="1052736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64096" y="1268760"/>
            <a:ext cx="7772400" cy="3096345"/>
          </a:xfrm>
        </p:spPr>
        <p:txBody>
          <a:bodyPr>
            <a:normAutofit/>
          </a:bodyPr>
          <a:lstStyle/>
          <a:p>
            <a:pPr algn="l"/>
            <a:r>
              <a:rPr lang="ru-RU" b="1" dirty="0" smtClean="0">
                <a:solidFill>
                  <a:srgbClr val="00B050"/>
                </a:solidFill>
              </a:rPr>
              <a:t>Проект создания </a:t>
            </a:r>
            <a:br>
              <a:rPr lang="ru-RU" b="1" dirty="0" smtClean="0">
                <a:solidFill>
                  <a:srgbClr val="00B050"/>
                </a:solidFill>
              </a:rPr>
            </a:br>
            <a:r>
              <a:rPr lang="ru-RU" b="1" dirty="0" smtClean="0">
                <a:solidFill>
                  <a:srgbClr val="00B050"/>
                </a:solidFill>
              </a:rPr>
              <a:t>ЗНАКА КАЧЕСТВА</a:t>
            </a:r>
            <a:br>
              <a:rPr lang="ru-RU" b="1" dirty="0" smtClean="0">
                <a:solidFill>
                  <a:srgbClr val="00B050"/>
                </a:solidFill>
              </a:rPr>
            </a:br>
            <a:r>
              <a:rPr lang="ru-RU" sz="3200" b="1" dirty="0" smtClean="0">
                <a:solidFill>
                  <a:srgbClr val="00B050"/>
                </a:solidFill>
              </a:rPr>
              <a:t>для</a:t>
            </a:r>
            <a:r>
              <a:rPr lang="ru-RU" sz="3200" b="1" dirty="0">
                <a:solidFill>
                  <a:srgbClr val="00B050"/>
                </a:solidFill>
              </a:rPr>
              <a:t> </a:t>
            </a:r>
            <a:r>
              <a:rPr lang="ru-RU" sz="3200" b="1" dirty="0" smtClean="0">
                <a:solidFill>
                  <a:srgbClr val="00B050"/>
                </a:solidFill>
              </a:rPr>
              <a:t>алкогольного рынка</a:t>
            </a:r>
            <a:br>
              <a:rPr lang="ru-RU" sz="3200" b="1" dirty="0" smtClean="0">
                <a:solidFill>
                  <a:srgbClr val="00B050"/>
                </a:solidFill>
              </a:rPr>
            </a:br>
            <a:endParaRPr lang="ru-RU" sz="3200" dirty="0">
              <a:solidFill>
                <a:srgbClr val="00B050"/>
              </a:solidFill>
            </a:endParaRPr>
          </a:p>
        </p:txBody>
      </p:sp>
      <p:sp>
        <p:nvSpPr>
          <p:cNvPr id="10" name="Заголовок 1"/>
          <p:cNvSpPr txBox="1">
            <a:spLocks/>
          </p:cNvSpPr>
          <p:nvPr/>
        </p:nvSpPr>
        <p:spPr>
          <a:xfrm>
            <a:off x="827584" y="332657"/>
            <a:ext cx="8132440" cy="6480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ru-RU" sz="3200" dirty="0" smtClean="0">
                <a:solidFill>
                  <a:schemeClr val="bg1"/>
                </a:solidFill>
              </a:rPr>
              <a:t>НП «Поддержка добросовестных предпринимателей»</a:t>
            </a:r>
            <a:endParaRPr lang="ru-RU" sz="3200" dirty="0">
              <a:solidFill>
                <a:schemeClr val="bg1"/>
              </a:solidFill>
            </a:endParaRPr>
          </a:p>
        </p:txBody>
      </p:sp>
      <p:pic>
        <p:nvPicPr>
          <p:cNvPr id="1028" name="Picture 4" descr="В Анапе открывается фестиваль &quot;Вина Кубани-гордость России&quot;. (Издание - Деловая газета Юг от 17-06-2011)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55904" y="4077072"/>
            <a:ext cx="3688096" cy="27660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Прямоугольник 10"/>
          <p:cNvSpPr/>
          <p:nvPr/>
        </p:nvSpPr>
        <p:spPr>
          <a:xfrm>
            <a:off x="0" y="1088744"/>
            <a:ext cx="9144000" cy="3600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Заголовок 1"/>
          <p:cNvSpPr txBox="1">
            <a:spLocks/>
          </p:cNvSpPr>
          <p:nvPr/>
        </p:nvSpPr>
        <p:spPr>
          <a:xfrm>
            <a:off x="1264096" y="6093295"/>
            <a:ext cx="4191808" cy="7647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sz="2400" dirty="0" smtClean="0">
                <a:solidFill>
                  <a:srgbClr val="00B050"/>
                </a:solidFill>
              </a:rPr>
              <a:t>Москва, 2014</a:t>
            </a:r>
            <a:endParaRPr lang="ru-RU" sz="2400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5491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971600" y="3492576"/>
            <a:ext cx="8207896" cy="2957777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44624"/>
            <a:ext cx="7571184" cy="1143000"/>
          </a:xfrm>
        </p:spPr>
        <p:txBody>
          <a:bodyPr>
            <a:normAutofit fontScale="90000"/>
          </a:bodyPr>
          <a:lstStyle/>
          <a:p>
            <a:pPr algn="l"/>
            <a:r>
              <a:rPr lang="ru-RU" dirty="0" smtClean="0">
                <a:solidFill>
                  <a:srgbClr val="00B050"/>
                </a:solidFill>
              </a:rPr>
              <a:t>Добросовестный производитель</a:t>
            </a:r>
            <a:endParaRPr lang="ru-RU" dirty="0">
              <a:solidFill>
                <a:srgbClr val="00B050"/>
              </a:solidFill>
            </a:endParaRPr>
          </a:p>
        </p:txBody>
      </p:sp>
      <p:pic>
        <p:nvPicPr>
          <p:cNvPr id="2050" name="Picture 2" descr="Новости.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966"/>
          <a:stretch/>
        </p:blipFill>
        <p:spPr bwMode="auto">
          <a:xfrm>
            <a:off x="4556290" y="3492577"/>
            <a:ext cx="4048158" cy="29577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Объект 7"/>
          <p:cNvSpPr>
            <a:spLocks noGrp="1"/>
          </p:cNvSpPr>
          <p:nvPr>
            <p:ph idx="1"/>
          </p:nvPr>
        </p:nvSpPr>
        <p:spPr>
          <a:xfrm>
            <a:off x="1100329" y="1340768"/>
            <a:ext cx="7992888" cy="3085803"/>
          </a:xfrm>
        </p:spPr>
        <p:txBody>
          <a:bodyPr>
            <a:noAutofit/>
          </a:bodyPr>
          <a:lstStyle/>
          <a:p>
            <a:r>
              <a:rPr lang="ru-RU" sz="2000" dirty="0" smtClean="0"/>
              <a:t>Контроль качества продукции</a:t>
            </a:r>
          </a:p>
          <a:p>
            <a:r>
              <a:rPr lang="ru-RU" sz="2000" dirty="0" smtClean="0"/>
              <a:t>«Белая» заработная плата</a:t>
            </a:r>
          </a:p>
          <a:p>
            <a:r>
              <a:rPr lang="ru-RU" sz="2000" dirty="0" smtClean="0"/>
              <a:t>Уплата налогов</a:t>
            </a:r>
          </a:p>
          <a:p>
            <a:r>
              <a:rPr lang="ru-RU" sz="2000" dirty="0" smtClean="0"/>
              <a:t>Забота о потребителе</a:t>
            </a:r>
          </a:p>
          <a:p>
            <a:r>
              <a:rPr lang="ru-RU" sz="2000" dirty="0" smtClean="0"/>
              <a:t>Борьба с контрафактом</a:t>
            </a:r>
          </a:p>
        </p:txBody>
      </p:sp>
    </p:spTree>
    <p:extLst>
      <p:ext uri="{BB962C8B-B14F-4D97-AF65-F5344CB8AC3E}">
        <p14:creationId xmlns:p14="http://schemas.microsoft.com/office/powerpoint/2010/main" val="3210267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 flipV="1">
            <a:off x="971600" y="6309320"/>
            <a:ext cx="8172400" cy="216024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44624"/>
            <a:ext cx="7848872" cy="1143000"/>
          </a:xfrm>
        </p:spPr>
        <p:txBody>
          <a:bodyPr>
            <a:normAutofit fontScale="90000"/>
          </a:bodyPr>
          <a:lstStyle/>
          <a:p>
            <a:pPr algn="l"/>
            <a:r>
              <a:rPr lang="ru-RU" dirty="0" smtClean="0">
                <a:solidFill>
                  <a:srgbClr val="00B050"/>
                </a:solidFill>
              </a:rPr>
              <a:t>Недобросовестный производитель</a:t>
            </a: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9" name="Объект 7"/>
          <p:cNvSpPr>
            <a:spLocks noGrp="1"/>
          </p:cNvSpPr>
          <p:nvPr>
            <p:ph idx="1"/>
          </p:nvPr>
        </p:nvSpPr>
        <p:spPr>
          <a:xfrm>
            <a:off x="1079104" y="1207293"/>
            <a:ext cx="7992888" cy="3085803"/>
          </a:xfrm>
        </p:spPr>
        <p:txBody>
          <a:bodyPr>
            <a:noAutofit/>
          </a:bodyPr>
          <a:lstStyle/>
          <a:p>
            <a:r>
              <a:rPr lang="ru-RU" sz="2000" dirty="0" smtClean="0"/>
              <a:t>Качественная </a:t>
            </a:r>
            <a:r>
              <a:rPr lang="ru-RU" sz="2000" dirty="0"/>
              <a:t>фальсификация алкогольных напитков (введение добавок, не предусмотренных </a:t>
            </a:r>
            <a:r>
              <a:rPr lang="ru-RU" sz="2000" dirty="0" smtClean="0"/>
              <a:t>рецептурой, </a:t>
            </a:r>
            <a:r>
              <a:rPr lang="ru-RU" sz="2000" dirty="0"/>
              <a:t>замена одного типа напитка </a:t>
            </a:r>
            <a:r>
              <a:rPr lang="ru-RU" sz="2000" dirty="0" smtClean="0"/>
              <a:t>другим и проч.) </a:t>
            </a:r>
            <a:endParaRPr lang="ru-RU" sz="2000" dirty="0"/>
          </a:p>
          <a:p>
            <a:r>
              <a:rPr lang="ru-RU" sz="2000" dirty="0"/>
              <a:t>Разбавление алкогольных </a:t>
            </a:r>
            <a:r>
              <a:rPr lang="ru-RU" sz="2000" dirty="0" smtClean="0"/>
              <a:t>напитков</a:t>
            </a:r>
            <a:endParaRPr lang="ru-RU" sz="2000" dirty="0"/>
          </a:p>
          <a:p>
            <a:r>
              <a:rPr lang="ru-RU" sz="2000" dirty="0"/>
              <a:t>Замена спирта высококачественного </a:t>
            </a:r>
            <a:r>
              <a:rPr lang="ru-RU" sz="2000" dirty="0" smtClean="0"/>
              <a:t>низкокачественным</a:t>
            </a:r>
            <a:endParaRPr lang="ru-RU" sz="2000" dirty="0"/>
          </a:p>
          <a:p>
            <a:r>
              <a:rPr lang="ru-RU" sz="2000" dirty="0" err="1"/>
              <a:t>Недовложения</a:t>
            </a:r>
            <a:r>
              <a:rPr lang="ru-RU" sz="2000" dirty="0"/>
              <a:t> компонентов, предусмотренных по </a:t>
            </a:r>
            <a:r>
              <a:rPr lang="ru-RU" sz="2000" dirty="0" smtClean="0"/>
              <a:t>рецептуре</a:t>
            </a:r>
            <a:endParaRPr lang="ru-RU" sz="2000" dirty="0"/>
          </a:p>
          <a:p>
            <a:r>
              <a:rPr lang="ru-RU" sz="2000" dirty="0" err="1"/>
              <a:t>Недоочистка</a:t>
            </a:r>
            <a:r>
              <a:rPr lang="ru-RU" sz="2000" dirty="0"/>
              <a:t> воды и водно-спиртовой </a:t>
            </a:r>
            <a:r>
              <a:rPr lang="ru-RU" sz="2000" dirty="0" smtClean="0"/>
              <a:t>смеси</a:t>
            </a:r>
          </a:p>
          <a:p>
            <a:pPr lvl="0"/>
            <a:r>
              <a:rPr lang="ru-RU" sz="2000" dirty="0" smtClean="0"/>
              <a:t>Замалчивание того, </a:t>
            </a:r>
            <a:r>
              <a:rPr lang="ru-RU" sz="2000" dirty="0"/>
              <a:t>что их продукцию подделывают и считают информирование потребителей о наличии подделок риском для своей </a:t>
            </a:r>
            <a:r>
              <a:rPr lang="ru-RU" sz="2000" dirty="0" smtClean="0"/>
              <a:t>репутации</a:t>
            </a:r>
            <a:endParaRPr lang="ru-RU" sz="2000" dirty="0"/>
          </a:p>
          <a:p>
            <a:r>
              <a:rPr lang="ru-RU" sz="2000" dirty="0" smtClean="0"/>
              <a:t>Информационная фальсификация</a:t>
            </a:r>
          </a:p>
          <a:p>
            <a:r>
              <a:rPr lang="ru-RU" sz="2000" dirty="0" smtClean="0"/>
              <a:t>Изношенное оборудование</a:t>
            </a:r>
          </a:p>
          <a:p>
            <a:r>
              <a:rPr lang="ru-RU" sz="2000" dirty="0" smtClean="0"/>
              <a:t>Уклонение от налогов</a:t>
            </a:r>
          </a:p>
          <a:p>
            <a:r>
              <a:rPr lang="ru-RU" sz="2000" dirty="0" smtClean="0"/>
              <a:t>«Третья» смена</a:t>
            </a:r>
          </a:p>
          <a:p>
            <a:pPr marL="0" indent="0">
              <a:buNone/>
            </a:pPr>
            <a:endParaRPr lang="ru-RU" sz="2000" dirty="0"/>
          </a:p>
          <a:p>
            <a:pPr lvl="0"/>
            <a:endParaRPr lang="ru-RU" sz="2000" dirty="0" smtClean="0"/>
          </a:p>
          <a:p>
            <a:pPr lvl="0"/>
            <a:endParaRPr lang="ru-RU" sz="2000" dirty="0" smtClean="0"/>
          </a:p>
        </p:txBody>
      </p:sp>
      <p:pic>
        <p:nvPicPr>
          <p:cNvPr id="3076" name="Picture 4" descr="В Красноярске закрыли нелегальный цех по производству алкого…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208" y="4405063"/>
            <a:ext cx="2539008" cy="19042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85291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 txBox="1">
            <a:spLocks/>
          </p:cNvSpPr>
          <p:nvPr/>
        </p:nvSpPr>
        <p:spPr>
          <a:xfrm>
            <a:off x="971600" y="44624"/>
            <a:ext cx="7571184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dirty="0" smtClean="0">
                <a:solidFill>
                  <a:srgbClr val="00B050"/>
                </a:solidFill>
              </a:rPr>
              <a:t>Проблема</a:t>
            </a: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8" name="Объект 7"/>
          <p:cNvSpPr>
            <a:spLocks noGrp="1"/>
          </p:cNvSpPr>
          <p:nvPr>
            <p:ph idx="1"/>
          </p:nvPr>
        </p:nvSpPr>
        <p:spPr>
          <a:xfrm>
            <a:off x="1043608" y="1412776"/>
            <a:ext cx="7992888" cy="3085803"/>
          </a:xfrm>
        </p:spPr>
        <p:txBody>
          <a:bodyPr>
            <a:no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ru-RU" sz="6000" dirty="0" smtClean="0">
                <a:solidFill>
                  <a:srgbClr val="FF0000"/>
                </a:solidFill>
              </a:rPr>
              <a:t>Добросовестным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6000" dirty="0" smtClean="0">
                <a:solidFill>
                  <a:srgbClr val="FF0000"/>
                </a:solidFill>
              </a:rPr>
              <a:t>производителем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6000" dirty="0" smtClean="0">
                <a:solidFill>
                  <a:srgbClr val="FF0000"/>
                </a:solidFill>
              </a:rPr>
              <a:t>быть невыгодно, что ставит под угрозу всю экономику страны!</a:t>
            </a:r>
          </a:p>
          <a:p>
            <a:pPr lvl="0"/>
            <a:endParaRPr lang="ru-RU" sz="2000" dirty="0" smtClean="0"/>
          </a:p>
        </p:txBody>
      </p:sp>
    </p:spTree>
    <p:extLst>
      <p:ext uri="{BB962C8B-B14F-4D97-AF65-F5344CB8AC3E}">
        <p14:creationId xmlns:p14="http://schemas.microsoft.com/office/powerpoint/2010/main" val="735513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V="1">
            <a:off x="1069090" y="971600"/>
            <a:ext cx="8172400" cy="1881336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971600" y="44624"/>
            <a:ext cx="7571184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dirty="0" smtClean="0">
                <a:solidFill>
                  <a:srgbClr val="00B050"/>
                </a:solidFill>
              </a:rPr>
              <a:t>Решение</a:t>
            </a: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10" name="Объект 7"/>
          <p:cNvSpPr txBox="1">
            <a:spLocks/>
          </p:cNvSpPr>
          <p:nvPr/>
        </p:nvSpPr>
        <p:spPr>
          <a:xfrm>
            <a:off x="1043608" y="3583557"/>
            <a:ext cx="7632848" cy="308580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Font typeface="Arial" pitchFamily="34" charset="0"/>
              <a:buNone/>
            </a:pPr>
            <a:r>
              <a:rPr lang="ru-RU" sz="2000" b="1" dirty="0" smtClean="0"/>
              <a:t>Знак качества:</a:t>
            </a:r>
          </a:p>
          <a:p>
            <a:pPr marL="365125" lvl="1"/>
            <a:r>
              <a:rPr lang="ru-RU" sz="2000" dirty="0" smtClean="0"/>
              <a:t>присваивается алкогольной продукции,</a:t>
            </a:r>
          </a:p>
          <a:p>
            <a:pPr marL="365125" lvl="1"/>
            <a:r>
              <a:rPr lang="ru-RU" sz="2000" dirty="0" smtClean="0"/>
              <a:t>содержит несколько категорий качества,</a:t>
            </a:r>
          </a:p>
          <a:p>
            <a:pPr marL="365125" lvl="1"/>
            <a:r>
              <a:rPr lang="ru-RU" sz="2000" dirty="0" smtClean="0"/>
              <a:t>признается самими участниками рынка,</a:t>
            </a:r>
          </a:p>
          <a:p>
            <a:pPr marL="365125" lvl="1"/>
            <a:r>
              <a:rPr lang="ru-RU" sz="2000" dirty="0" smtClean="0"/>
              <a:t>методика прозрачна и открыта  </a:t>
            </a:r>
          </a:p>
          <a:p>
            <a:pPr marL="79375" lvl="1" indent="0">
              <a:buNone/>
            </a:pPr>
            <a:r>
              <a:rPr lang="ru-RU" sz="2000" dirty="0"/>
              <a:t> </a:t>
            </a:r>
            <a:r>
              <a:rPr lang="ru-RU" sz="2000" dirty="0" smtClean="0"/>
              <a:t>    для участников.</a:t>
            </a:r>
          </a:p>
          <a:p>
            <a:pPr marL="0" indent="0">
              <a:spcBef>
                <a:spcPts val="0"/>
              </a:spcBef>
              <a:buFont typeface="Arial" pitchFamily="34" charset="0"/>
              <a:buNone/>
            </a:pPr>
            <a:endParaRPr lang="ru-RU" sz="2000" dirty="0" smtClean="0"/>
          </a:p>
          <a:p>
            <a:pPr marL="0" indent="0">
              <a:buFont typeface="Arial" pitchFamily="34" charset="0"/>
              <a:buNone/>
            </a:pPr>
            <a:endParaRPr lang="ru-RU" sz="2000" dirty="0"/>
          </a:p>
        </p:txBody>
      </p:sp>
      <p:pic>
        <p:nvPicPr>
          <p:cNvPr id="1028" name="Picture 4" descr="Фотообои график вверх - 3D * PIXERS.ru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606" t="21679" r="3844" b="8524"/>
          <a:stretch/>
        </p:blipFill>
        <p:spPr bwMode="auto">
          <a:xfrm>
            <a:off x="6505872" y="4581128"/>
            <a:ext cx="2170584" cy="17918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Объект 7"/>
          <p:cNvSpPr>
            <a:spLocks noGrp="1"/>
          </p:cNvSpPr>
          <p:nvPr>
            <p:ph idx="1"/>
          </p:nvPr>
        </p:nvSpPr>
        <p:spPr>
          <a:xfrm>
            <a:off x="1043608" y="1412776"/>
            <a:ext cx="7992888" cy="3085803"/>
          </a:xfrm>
        </p:spPr>
        <p:txBody>
          <a:bodyPr>
            <a:no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ru-RU" sz="6000" dirty="0" smtClean="0">
                <a:solidFill>
                  <a:schemeClr val="bg1"/>
                </a:solidFill>
              </a:rPr>
              <a:t> </a:t>
            </a:r>
            <a:r>
              <a:rPr lang="ru-RU" sz="5400" dirty="0" smtClean="0">
                <a:solidFill>
                  <a:schemeClr val="bg1"/>
                </a:solidFill>
              </a:rPr>
              <a:t>ПРОЕКТ ЗНАК КАЧЕСТВА</a:t>
            </a:r>
          </a:p>
          <a:p>
            <a:pPr lvl="0"/>
            <a:endParaRPr lang="ru-RU" sz="2000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3888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 txBox="1">
            <a:spLocks/>
          </p:cNvSpPr>
          <p:nvPr/>
        </p:nvSpPr>
        <p:spPr>
          <a:xfrm>
            <a:off x="971600" y="44624"/>
            <a:ext cx="7571184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dirty="0" smtClean="0">
                <a:solidFill>
                  <a:srgbClr val="00B050"/>
                </a:solidFill>
              </a:rPr>
              <a:t>Элементы системы</a:t>
            </a: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9" name="Объект 7"/>
          <p:cNvSpPr txBox="1">
            <a:spLocks/>
          </p:cNvSpPr>
          <p:nvPr/>
        </p:nvSpPr>
        <p:spPr>
          <a:xfrm>
            <a:off x="1043608" y="1164829"/>
            <a:ext cx="7920880" cy="267203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None/>
            </a:pPr>
            <a:r>
              <a:rPr lang="ru-RU" sz="2400" dirty="0" smtClean="0"/>
              <a:t>Элементы </a:t>
            </a:r>
            <a:r>
              <a:rPr lang="ru-RU" sz="2400" dirty="0"/>
              <a:t>системы качества алкогольной </a:t>
            </a:r>
            <a:r>
              <a:rPr lang="ru-RU" sz="2400" dirty="0" smtClean="0"/>
              <a:t>продукции	 для </a:t>
            </a:r>
            <a:r>
              <a:rPr lang="ru-RU" sz="2400" dirty="0"/>
              <a:t>получения знака качества</a:t>
            </a:r>
            <a:endParaRPr lang="ru-RU" sz="2200" dirty="0"/>
          </a:p>
        </p:txBody>
      </p:sp>
      <p:graphicFrame>
        <p:nvGraphicFramePr>
          <p:cNvPr id="10" name="Объект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37524782"/>
              </p:ext>
            </p:extLst>
          </p:nvPr>
        </p:nvGraphicFramePr>
        <p:xfrm>
          <a:off x="1115616" y="2060848"/>
          <a:ext cx="7427168" cy="423793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800186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 txBox="1">
            <a:spLocks/>
          </p:cNvSpPr>
          <p:nvPr/>
        </p:nvSpPr>
        <p:spPr>
          <a:xfrm>
            <a:off x="971600" y="44624"/>
            <a:ext cx="7776864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dirty="0" smtClean="0">
                <a:solidFill>
                  <a:srgbClr val="00B050"/>
                </a:solidFill>
              </a:rPr>
              <a:t>Знак качества</a:t>
            </a: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8" name="Объект 7"/>
          <p:cNvSpPr>
            <a:spLocks noGrp="1"/>
          </p:cNvSpPr>
          <p:nvPr>
            <p:ph idx="1"/>
          </p:nvPr>
        </p:nvSpPr>
        <p:spPr>
          <a:xfrm>
            <a:off x="1043608" y="1124744"/>
            <a:ext cx="7992888" cy="3085803"/>
          </a:xfrm>
        </p:spPr>
        <p:txBody>
          <a:bodyPr>
            <a:noAutofit/>
          </a:bodyPr>
          <a:lstStyle/>
          <a:p>
            <a:pPr marL="0" lvl="0" indent="0">
              <a:spcBef>
                <a:spcPts val="600"/>
              </a:spcBef>
              <a:spcAft>
                <a:spcPts val="1200"/>
              </a:spcAft>
              <a:buNone/>
            </a:pPr>
            <a:r>
              <a:rPr lang="ru-RU" sz="2000" dirty="0"/>
              <a:t>Знак качества </a:t>
            </a:r>
            <a:r>
              <a:rPr lang="ru-RU" sz="2000" dirty="0" smtClean="0"/>
              <a:t>определяется, </a:t>
            </a:r>
            <a:r>
              <a:rPr lang="ru-RU" sz="2000" dirty="0"/>
              <a:t>по совокупности результатов оценки </a:t>
            </a:r>
            <a:r>
              <a:rPr lang="ru-RU" sz="2000" dirty="0" smtClean="0"/>
              <a:t>    </a:t>
            </a:r>
            <a:r>
              <a:rPr lang="ru-RU" sz="2000" b="1" dirty="0" smtClean="0"/>
              <a:t>всех </a:t>
            </a:r>
            <a:r>
              <a:rPr lang="ru-RU" sz="2000" b="1" dirty="0"/>
              <a:t>элементов системы</a:t>
            </a:r>
            <a:r>
              <a:rPr lang="ru-RU" sz="2000" dirty="0" smtClean="0"/>
              <a:t>.</a:t>
            </a:r>
          </a:p>
          <a:p>
            <a:pPr marL="0" indent="0">
              <a:spcBef>
                <a:spcPts val="600"/>
              </a:spcBef>
              <a:spcAft>
                <a:spcPts val="1200"/>
              </a:spcAft>
              <a:buNone/>
            </a:pPr>
            <a:r>
              <a:rPr lang="ru-RU" sz="2000" dirty="0"/>
              <a:t>В зависимости от количества набранных баллов</a:t>
            </a:r>
            <a:r>
              <a:rPr lang="ru-RU" sz="2000" dirty="0" smtClean="0"/>
              <a:t>,              </a:t>
            </a:r>
            <a:r>
              <a:rPr lang="ru-RU" sz="2000" b="1" dirty="0"/>
              <a:t>производителю дается право маркировки </a:t>
            </a:r>
            <a:r>
              <a:rPr lang="ru-RU" sz="2000" dirty="0"/>
              <a:t>алкогольной продукции </a:t>
            </a:r>
            <a:r>
              <a:rPr lang="ru-RU" sz="2000" dirty="0" smtClean="0"/>
              <a:t>знаком качества </a:t>
            </a:r>
            <a:r>
              <a:rPr lang="ru-RU" sz="2000" dirty="0"/>
              <a:t>соответствующей категории.</a:t>
            </a:r>
          </a:p>
          <a:p>
            <a:pPr marL="0" lvl="0" indent="0">
              <a:spcBef>
                <a:spcPts val="600"/>
              </a:spcBef>
              <a:spcAft>
                <a:spcPts val="1200"/>
              </a:spcAft>
              <a:buNone/>
            </a:pPr>
            <a:endParaRPr lang="ru-RU" sz="2000" dirty="0"/>
          </a:p>
        </p:txBody>
      </p:sp>
      <p:pic>
        <p:nvPicPr>
          <p:cNvPr id="7" name="Picture 2" descr="To the Future and Beyond - To the Future &amp; Beyon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41910" y="3717032"/>
            <a:ext cx="3102090" cy="27752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Объект 7"/>
          <p:cNvSpPr txBox="1">
            <a:spLocks/>
          </p:cNvSpPr>
          <p:nvPr/>
        </p:nvSpPr>
        <p:spPr>
          <a:xfrm>
            <a:off x="1043608" y="2935485"/>
            <a:ext cx="4824536" cy="308580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ru-RU" sz="1200" dirty="0" smtClean="0"/>
          </a:p>
          <a:p>
            <a:pPr marL="0" indent="0">
              <a:buNone/>
            </a:pPr>
            <a:r>
              <a:rPr lang="ru-RU" sz="2000" dirty="0" smtClean="0"/>
              <a:t>Благодаря знаку качества </a:t>
            </a:r>
            <a:r>
              <a:rPr lang="ru-RU" sz="2000" b="1" dirty="0" smtClean="0"/>
              <a:t>потребитель может одновременно определить качество товара и его подлинность</a:t>
            </a:r>
            <a:r>
              <a:rPr lang="ru-RU" sz="2000" dirty="0" smtClean="0"/>
              <a:t>.</a:t>
            </a:r>
          </a:p>
          <a:p>
            <a:pPr marL="0" indent="0">
              <a:buNone/>
            </a:pPr>
            <a:endParaRPr lang="ru-RU" sz="1400" dirty="0"/>
          </a:p>
          <a:p>
            <a:pPr marL="0" indent="0">
              <a:buNone/>
            </a:pPr>
            <a:r>
              <a:rPr lang="ru-RU" sz="2000" dirty="0" smtClean="0"/>
              <a:t>Знак качества поспособствует        </a:t>
            </a:r>
            <a:r>
              <a:rPr lang="ru-RU" sz="2000" b="1" dirty="0" smtClean="0"/>
              <a:t>развитию</a:t>
            </a:r>
            <a:r>
              <a:rPr lang="ru-RU" sz="2000" dirty="0" smtClean="0"/>
              <a:t> </a:t>
            </a:r>
            <a:r>
              <a:rPr lang="ru-RU" sz="2000" b="1" dirty="0"/>
              <a:t>российского экспорта </a:t>
            </a:r>
            <a:r>
              <a:rPr lang="ru-RU" sz="2000" dirty="0"/>
              <a:t>высококачественной, подлинной алкогольной </a:t>
            </a:r>
            <a:r>
              <a:rPr lang="ru-RU" sz="2000" dirty="0" smtClean="0"/>
              <a:t>продукции, что благотворно </a:t>
            </a:r>
            <a:r>
              <a:rPr lang="ru-RU" sz="2000" dirty="0"/>
              <a:t>повлияет на экономический потенциал </a:t>
            </a:r>
            <a:r>
              <a:rPr lang="ru-RU" sz="2000" dirty="0" smtClean="0"/>
              <a:t>страны.</a:t>
            </a:r>
            <a:endParaRPr lang="ru-RU" sz="2000" dirty="0"/>
          </a:p>
          <a:p>
            <a:pPr marL="0" indent="0">
              <a:buNone/>
            </a:pPr>
            <a:endParaRPr lang="ru-RU" sz="2000" dirty="0" smtClean="0"/>
          </a:p>
          <a:p>
            <a:pPr marL="0" indent="0">
              <a:spcBef>
                <a:spcPts val="0"/>
              </a:spcBef>
              <a:buFont typeface="Arial" pitchFamily="34" charset="0"/>
              <a:buNone/>
            </a:pP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847604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 txBox="1">
            <a:spLocks/>
          </p:cNvSpPr>
          <p:nvPr/>
        </p:nvSpPr>
        <p:spPr>
          <a:xfrm>
            <a:off x="971600" y="44624"/>
            <a:ext cx="7776864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9" name="Объект 7"/>
          <p:cNvSpPr>
            <a:spLocks noGrp="1"/>
          </p:cNvSpPr>
          <p:nvPr>
            <p:ph idx="1"/>
          </p:nvPr>
        </p:nvSpPr>
        <p:spPr>
          <a:xfrm>
            <a:off x="1043608" y="1412776"/>
            <a:ext cx="7992888" cy="3085803"/>
          </a:xfrm>
        </p:spPr>
        <p:txBody>
          <a:bodyPr>
            <a:no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ru-RU" sz="3600" dirty="0" smtClean="0">
                <a:solidFill>
                  <a:srgbClr val="00B050"/>
                </a:solidFill>
              </a:rPr>
              <a:t>ПОДДЕРЖИМ 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3600" dirty="0" smtClean="0">
                <a:solidFill>
                  <a:srgbClr val="00B050"/>
                </a:solidFill>
              </a:rPr>
              <a:t>ДОБРОСОВЕСТНЫХ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3600" dirty="0" smtClean="0">
                <a:solidFill>
                  <a:srgbClr val="00B050"/>
                </a:solidFill>
              </a:rPr>
              <a:t>ПРОИЗВОДИТЕЛЕЙ!</a:t>
            </a:r>
          </a:p>
          <a:p>
            <a:pPr marL="0" indent="0">
              <a:spcBef>
                <a:spcPts val="0"/>
              </a:spcBef>
              <a:buNone/>
            </a:pPr>
            <a:endParaRPr lang="ru-RU" sz="3600" dirty="0">
              <a:solidFill>
                <a:srgbClr val="00B050"/>
              </a:solidFill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ru-RU" sz="2400" dirty="0" smtClean="0">
                <a:solidFill>
                  <a:srgbClr val="00B050"/>
                </a:solidFill>
              </a:rPr>
              <a:t>ОБСУЖДЕНИЕ ПРОЕКТА 24-28 НОЯБРЯ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400" dirty="0" smtClean="0">
                <a:solidFill>
                  <a:srgbClr val="00B050"/>
                </a:solidFill>
              </a:rPr>
              <a:t>ВСЕХ ЖЕЛАЮЩИХ </a:t>
            </a:r>
            <a:r>
              <a:rPr lang="ru-RU" sz="2400" dirty="0" smtClean="0">
                <a:solidFill>
                  <a:srgbClr val="00B050"/>
                </a:solidFill>
              </a:rPr>
              <a:t>ПРИГЛАШАЕМ </a:t>
            </a:r>
            <a:r>
              <a:rPr lang="ru-RU" sz="2400" dirty="0" smtClean="0">
                <a:solidFill>
                  <a:srgbClr val="00B050"/>
                </a:solidFill>
              </a:rPr>
              <a:t>ПРИСОЕДИНИТЬСЯ</a:t>
            </a:r>
          </a:p>
          <a:p>
            <a:pPr marL="0" indent="0">
              <a:spcBef>
                <a:spcPts val="0"/>
              </a:spcBef>
              <a:buNone/>
            </a:pPr>
            <a:endParaRPr lang="ru-RU" sz="2400" dirty="0">
              <a:solidFill>
                <a:srgbClr val="00B050"/>
              </a:solidFill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</a:rPr>
              <a:t>тел. +7 (495) 357 20 40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2400" dirty="0" smtClean="0">
                <a:solidFill>
                  <a:schemeClr val="accent2">
                    <a:lumMod val="75000"/>
                  </a:schemeClr>
                </a:solidFill>
              </a:rPr>
              <a:t>grandi.group@yandex.ru</a:t>
            </a:r>
            <a:endParaRPr lang="ru-RU" sz="2400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lvl="0"/>
            <a:endParaRPr lang="ru-RU" sz="2000" dirty="0" smtClean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1850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944</TotalTime>
  <Words>265</Words>
  <Application>Microsoft Office PowerPoint</Application>
  <PresentationFormat>Экран (4:3)</PresentationFormat>
  <Paragraphs>61</Paragraphs>
  <Slides>8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Проект создания  ЗНАКА КАЧЕСТВА для алкогольного рынка </vt:lpstr>
      <vt:lpstr>Добросовестный производитель</vt:lpstr>
      <vt:lpstr>Недобросовестный производитель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Использование интернет-инструментов для привлечения общественного внимание к теме борьбы с контрафактом</dc:title>
  <dc:creator>Наталья</dc:creator>
  <cp:lastModifiedBy>Zhuravleva</cp:lastModifiedBy>
  <cp:revision>78</cp:revision>
  <cp:lastPrinted>2014-10-14T11:08:49Z</cp:lastPrinted>
  <dcterms:created xsi:type="dcterms:W3CDTF">2013-09-07T07:27:51Z</dcterms:created>
  <dcterms:modified xsi:type="dcterms:W3CDTF">2014-10-27T14:48:18Z</dcterms:modified>
</cp:coreProperties>
</file>