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5"/>
  </p:notesMasterIdLst>
  <p:sldIdLst>
    <p:sldId id="256" r:id="rId2"/>
    <p:sldId id="257" r:id="rId3"/>
    <p:sldId id="338" r:id="rId4"/>
    <p:sldId id="260" r:id="rId5"/>
    <p:sldId id="258" r:id="rId6"/>
    <p:sldId id="315" r:id="rId7"/>
    <p:sldId id="362" r:id="rId8"/>
    <p:sldId id="291" r:id="rId9"/>
    <p:sldId id="292" r:id="rId10"/>
    <p:sldId id="311" r:id="rId11"/>
    <p:sldId id="316" r:id="rId12"/>
    <p:sldId id="317" r:id="rId13"/>
    <p:sldId id="319" r:id="rId14"/>
    <p:sldId id="318" r:id="rId15"/>
    <p:sldId id="296" r:id="rId16"/>
    <p:sldId id="320" r:id="rId17"/>
    <p:sldId id="322" r:id="rId18"/>
    <p:sldId id="323" r:id="rId19"/>
    <p:sldId id="353" r:id="rId20"/>
    <p:sldId id="265" r:id="rId21"/>
    <p:sldId id="259" r:id="rId22"/>
    <p:sldId id="266" r:id="rId23"/>
    <p:sldId id="264" r:id="rId24"/>
    <p:sldId id="343" r:id="rId25"/>
    <p:sldId id="268" r:id="rId26"/>
    <p:sldId id="267" r:id="rId27"/>
    <p:sldId id="270" r:id="rId28"/>
    <p:sldId id="363" r:id="rId29"/>
    <p:sldId id="361" r:id="rId30"/>
    <p:sldId id="352" r:id="rId31"/>
    <p:sldId id="340" r:id="rId32"/>
    <p:sldId id="290" r:id="rId33"/>
    <p:sldId id="277" r:id="rId34"/>
  </p:sldIdLst>
  <p:sldSz cx="9144000" cy="6858000" type="screen4x3"/>
  <p:notesSz cx="7102475" cy="102330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78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7739" cy="513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4023092" y="0"/>
            <a:ext cx="3077739" cy="513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958033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947E8-9644-43AB-9FBD-74DC337B646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87107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3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Shape 168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7527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Самым ярким событием лета в Парке Сказов является Международный фольклорный фестиваль и ярмарка народных ремесел "Малахитовая шкатулка".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 этом году на фестиваль приехали 5 012 человек.</a:t>
            </a:r>
            <a:endParaRPr sz="13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Shape 209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25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Shape 200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26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Shape 200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27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Shape 200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28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56706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Shape 182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33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Парк Сказов - первый на Урале тематический парк, посвящённый традиционной уральской народной культуре, сказам Бажова и русской сказке. </a:t>
            </a:r>
            <a:br>
              <a:rPr lang="ru-RU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Цель проекта Парк Сказов - сохранить историю и культуру Урала, возродить его традиции, помочь жителям нашего края и туристам прикоснуться к уральским корням и истокам, познакомить с позитивными туристскими брендами Свердловской области.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Парк популяризирует семейные ценности и для этого создано более 20 различных программ для детского и семейного отдыха.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Проект «Парка Сказов» входит в областную программу «Самоцветное кольцо Урала» и в федеральную программу развития внутреннего туризма.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E42C7-DF1F-4EBA-8132-402191A8189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898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ru-RU"/>
              <a:t>Это наши артисты в образах персонажей сказок, сказов и уральского фольклора. На каждом объекте парка гостей встречает артист.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ru-RU"/>
              <a:t>Во всех экскурсиях активные игры на улице чередуются с интерактивными программами в помещениях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ru-RU"/>
              <a:t>Наличие теплых домиков позволяет принимать гостей в любую погоду</a:t>
            </a:r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2731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2000" cy="40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Позволяют проводить массовые праздники, фестивали, ярмарки и другие мероприятия.</a:t>
            </a:r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00" cy="513300"/>
          </a:xfrm>
          <a:prstGeom prst="rect">
            <a:avLst/>
          </a:prstGeom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947E8-9644-43AB-9FBD-74DC337B6462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7018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 парке проходят тематические экскурсии для школьников, в том числе «Уроки Природолюбия», где детей знакомят с уральской флорой и фауной и учат заботиться об окружающей среде.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Shape 182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5302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200"/>
              <a:buFont typeface="Calibri"/>
              <a:buNone/>
            </a:pPr>
            <a:r>
              <a:rPr lang="ru-RU" sz="12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За 1,5 года работы Парка его посетили туристы со всех Федеральных округов РФ, а также из 48 зарубежных стран.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200"/>
              <a:buFont typeface="Calibri"/>
              <a:buNone/>
            </a:pPr>
            <a:r>
              <a:rPr lang="ru-RU" sz="12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Парк сотрудничает с Генеральными консульствами Германии, Венгрии, Болгарии, дружит с финским Йоулупукки.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Проводит </a:t>
            </a:r>
            <a:r>
              <a:rPr lang="ru-RU" sz="12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благотворительные к</a:t>
            </a:r>
            <a:r>
              <a:rPr lang="ru-RU">
                <a:solidFill>
                  <a:srgbClr val="002060"/>
                </a:solidFill>
              </a:rPr>
              <a:t>а</a:t>
            </a:r>
            <a:r>
              <a:rPr lang="ru-RU" sz="12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мпании для пожилых людей, детей из детских домов, гостей с ограниченными возможностями.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9588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3750" cy="34528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Каждый месяц в Парке Сказов проходят крупные массовые события, ярмарки и праздники.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Посещаемость каждого дня мероприятия – не менее 2-х тысяч человек.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Список прошедших и запланированных мероприятий вы можете видеть на экране.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Shape 193"/>
          <p:cNvSpPr txBox="1">
            <a:spLocks noGrp="1"/>
          </p:cNvSpPr>
          <p:nvPr>
            <p:ph type="sldNum" idx="12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6008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9712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ksenya.creativ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408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8136904" cy="50405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Подворье бабушки Нины </a:t>
            </a:r>
            <a:b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endParaRPr lang="ru-RU" sz="24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9552" y="1772816"/>
            <a:ext cx="8136904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Подворье представляет собой группу построек соответствующую</a:t>
            </a: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быту жителей Урала начала </a:t>
            </a: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ХХ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века.  </a:t>
            </a:r>
          </a:p>
          <a:p>
            <a:pPr lvl="0" defTabSz="685800">
              <a:lnSpc>
                <a:spcPct val="90000"/>
              </a:lnSpc>
              <a:spcBef>
                <a:spcPct val="0"/>
              </a:spcBef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Здесь можно познакомиться с традициями</a:t>
            </a: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ведения хозяйства, посетить жилую избу с </a:t>
            </a:r>
            <a:r>
              <a:rPr lang="ru-RU" sz="2400" dirty="0">
                <a:solidFill>
                  <a:srgbClr val="002060"/>
                </a:solidFill>
              </a:rPr>
              <a:t>красным углом,</a:t>
            </a: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полатями, большим столом с самоваром.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611560" y="3861048"/>
            <a:ext cx="7776864" cy="2016225"/>
            <a:chOff x="539552" y="4149079"/>
            <a:chExt cx="8064897" cy="2106199"/>
          </a:xfrm>
        </p:grpSpPr>
        <p:pic>
          <p:nvPicPr>
            <p:cNvPr id="2051" name="Picture 3" descr="C:\Users\Юрий Михайлович\Desktop\23.04.2017\презентация парка\дом бабушки нины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4149079"/>
              <a:ext cx="4104456" cy="2106199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13" name="Picture 4" descr="C:\Users\Юрий Михайлович\Desktop\23.04.2017\презентация парка\2e59b6cdac86c1e97762675870a7b9f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9993" y="4149079"/>
              <a:ext cx="4104456" cy="2106199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4244613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64896" cy="648071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Подворье бабушки Нины </a:t>
            </a:r>
            <a:b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endParaRPr lang="ru-RU" sz="24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9552" y="1556792"/>
            <a:ext cx="8136904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 подворье можно увидеть настоящие  хозяйственные постройки,  в которых каждый гость может познакомиться с коровой Вишенкой, покормить лошадку Чебурашку</a:t>
            </a: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, зайти к козочкам и овечкам, </a:t>
            </a: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полюбоваться петухами в курятнике и умилиться маленьким крольчатам.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67544" y="3501008"/>
            <a:ext cx="8234327" cy="2160241"/>
            <a:chOff x="442129" y="3861047"/>
            <a:chExt cx="8378343" cy="2308369"/>
          </a:xfrm>
        </p:grpSpPr>
        <p:pic>
          <p:nvPicPr>
            <p:cNvPr id="3074" name="Picture 2" descr="C:\Users\Юрий Михайлович\Desktop\23.04.2017\презентация парка\a721a3942448878db821b370e2e7bebc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2129" y="3861047"/>
              <a:ext cx="5137983" cy="2308369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3075" name="Picture 3" descr="C:\Users\Юрий Михайлович\Desktop\23.04.2017\презентация парка\85de3e9b7bb63570ebb92b6e85c5c3ba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88248" y="3871916"/>
              <a:ext cx="3832224" cy="2293388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912512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8136904" cy="50405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Подворье бабушки Нины </a:t>
            </a:r>
            <a:br>
              <a:rPr lang="ru-RU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endParaRPr lang="ru-RU" sz="24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9552" y="1916832"/>
            <a:ext cx="8136904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 подворье могут разместиться 40 гостей для проведения  семейных торжеств, выездных совещаний, мастер-классов, тематических частных и корпоративных фото сессий. 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Также </a:t>
            </a: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в подворье проходят интерактивные экскурсии.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467544" y="3717032"/>
            <a:ext cx="8352928" cy="2160240"/>
            <a:chOff x="467544" y="3933056"/>
            <a:chExt cx="8352928" cy="2160240"/>
          </a:xfrm>
        </p:grpSpPr>
        <p:pic>
          <p:nvPicPr>
            <p:cNvPr id="7" name="Picture 5" descr="C:\Users\Юрий Михайлович\Desktop\23.04.2017\презентация парка\455dfc9df93a45c6d8a41421b214c1ac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3933056"/>
              <a:ext cx="4320480" cy="2160240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8" name="Picture 2" descr="C:\Users\Юрий Михайлович\Desktop\23.04.2017\презентация парка\1987a5413c9682fcd1efd3c4f160f20b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9992" y="3933056"/>
              <a:ext cx="4320480" cy="2160240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231310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8136904" cy="79208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</a:rPr>
              <a:t>Дом Данилы-Мастера</a:t>
            </a:r>
            <a:br>
              <a:rPr lang="ru-RU" sz="2400" b="1" dirty="0">
                <a:solidFill>
                  <a:srgbClr val="002060"/>
                </a:solidFill>
                <a:latin typeface="+mn-lt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700808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Дом Данилы-Мастера представляет собой избу </a:t>
            </a:r>
            <a:r>
              <a:rPr lang="en-US" sz="2400" dirty="0">
                <a:solidFill>
                  <a:srgbClr val="002060"/>
                </a:solidFill>
                <a:ea typeface="+mj-ea"/>
                <a:cs typeface="+mj-cs"/>
              </a:rPr>
              <a:t>XIX </a:t>
            </a: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века.</a:t>
            </a:r>
          </a:p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Вы сможете познакомиться с коллекцией уральских самоцветов, заглянуть в опочивальню, изготовить сувенир из уральского камня, насладиться спектаклем вертепного театра по мотивам сказов Бажова.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39552" y="3789040"/>
            <a:ext cx="8136904" cy="2088232"/>
            <a:chOff x="539552" y="4077072"/>
            <a:chExt cx="8280920" cy="2160240"/>
          </a:xfrm>
        </p:grpSpPr>
        <p:pic>
          <p:nvPicPr>
            <p:cNvPr id="4100" name="Picture 4" descr="C:\Users\Юрий Михайлович\Desktop\23.04.2017\презентация парка\3b926682b7d3baf09e386614c04a3c8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9992" y="4077072"/>
              <a:ext cx="4320480" cy="2160240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4102" name="Picture 6" descr="C:\Users\Юрий Михайлович\Desktop\23.04.2017\презентация парка\39bd5477a1c67c3538495ac1b914613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4077072"/>
              <a:ext cx="4320480" cy="2160240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660710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692696"/>
            <a:ext cx="1157458" cy="980728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8136904" cy="79208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</a:rPr>
              <a:t>Дом Данилы-Мастера</a:t>
            </a:r>
            <a:br>
              <a:rPr lang="ru-RU" sz="2400" b="1" dirty="0">
                <a:solidFill>
                  <a:srgbClr val="002060"/>
                </a:solidFill>
                <a:latin typeface="+mn-lt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276872"/>
            <a:ext cx="813690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В доме могут разместиться 35 гостей для проведения мастер-классов, частных и корпоративных мероприятий.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611560" y="3356992"/>
            <a:ext cx="8064896" cy="2592288"/>
            <a:chOff x="539552" y="3356992"/>
            <a:chExt cx="8280920" cy="2736304"/>
          </a:xfrm>
        </p:grpSpPr>
        <p:pic>
          <p:nvPicPr>
            <p:cNvPr id="6" name="Picture 5" descr="C:\Users\Юрий Михайлович\Desktop\23.04.2017\презентация парка\6ab0a611b4b9589274d72bceb5519257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7864" y="3356992"/>
              <a:ext cx="5472608" cy="2736304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5122" name="Picture 2" descr="C:\Users\Юрий Михайлович\Desktop\23.04.2017\презентация парка\17632151_428990777454448_5495211347242896275_o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9552" y="3356992"/>
              <a:ext cx="4105459" cy="2736304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602738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136904" cy="50405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</a:rPr>
              <a:t>Дворец Урал Мороза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628800"/>
            <a:ext cx="849694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Дворец  - это уникальный авторский объект в котором живет Урал Мороз со своей семьей. Здесь находятся его жилые комнаты, кабинет, тронный зал, игровые комнаты и комнаты для мастер-классов. Весной и летом Урал Мороз передает управление Дворцом и уральской погодой супруге - Весне Красне.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467544" y="4005064"/>
            <a:ext cx="8283875" cy="2019708"/>
            <a:chOff x="467544" y="4293096"/>
            <a:chExt cx="8283875" cy="2019708"/>
          </a:xfrm>
        </p:grpSpPr>
        <p:pic>
          <p:nvPicPr>
            <p:cNvPr id="7171" name="Picture 3" descr="C:\Users\Юрий Михайлович\Desktop\23.04.2017\презентация парка\17621887_1382535885102721_3946586559221348035_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4293096"/>
              <a:ext cx="2692944" cy="2019708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7173" name="Picture 5" descr="C:\Users\Юрий Михайлович\Desktop\23.04.2017\презентация парка\a4b2e6858c429f9ab969cc865b70922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24128" y="4293096"/>
              <a:ext cx="3027291" cy="2016224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7177" name="Picture 9" descr="C:\Users\Юрий Михайлович\Desktop\23.04.2017\презентация парка\iEmZpWO03iQ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31840" y="4297910"/>
              <a:ext cx="2736304" cy="2013674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4214133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8136904" cy="50405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</a:rPr>
              <a:t>Дворец Урал Мороза</a:t>
            </a:r>
            <a:br>
              <a:rPr lang="ru-RU" sz="2400" b="1" dirty="0">
                <a:solidFill>
                  <a:srgbClr val="002060"/>
                </a:solidFill>
                <a:latin typeface="+mn-lt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772816"/>
            <a:ext cx="849694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Дворец - это многофункциональное сооружение, в котором каждый гость найдет себе занятие по вкусу. </a:t>
            </a:r>
          </a:p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На первом этаже дворца расположился большой холл, гардероб, санузлы, чайная комната и тронный зал.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539552" y="3429000"/>
            <a:ext cx="8208912" cy="2649588"/>
            <a:chOff x="539552" y="3573016"/>
            <a:chExt cx="8208912" cy="2649588"/>
          </a:xfrm>
        </p:grpSpPr>
        <p:pic>
          <p:nvPicPr>
            <p:cNvPr id="8200" name="Picture 8" descr="C:\Users\Юрий Михайлович\Desktop\23.04.2017\презентация парка\uHU-aGC2Gtc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3573016"/>
              <a:ext cx="4104456" cy="2640130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8201" name="Picture 9" descr="C:\Users\Юрий Михайлович\Desktop\23.04.2017\презентация парка\k5zxuhqVDuI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9552" y="3573016"/>
              <a:ext cx="4111932" cy="2649588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003677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8136904" cy="50405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</a:rPr>
              <a:t>Дворец Урал Мороза</a:t>
            </a:r>
            <a:br>
              <a:rPr lang="ru-RU" sz="2400" b="1" dirty="0">
                <a:solidFill>
                  <a:srgbClr val="002060"/>
                </a:solidFill>
                <a:latin typeface="+mn-lt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700808"/>
            <a:ext cx="874846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В тронном зале одновременно могут разместиться 110 гостей, для проведения частных, корпоративных, деловых и культурных событий. Зал оснащен звуковым и световым сценическим оборудованием. В зале есть проектор и экран.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539552" y="3356992"/>
            <a:ext cx="8136904" cy="2520280"/>
            <a:chOff x="539552" y="3573016"/>
            <a:chExt cx="8244916" cy="2583287"/>
          </a:xfrm>
        </p:grpSpPr>
        <p:pic>
          <p:nvPicPr>
            <p:cNvPr id="8198" name="Picture 6" descr="C:\Users\Юрий Михайлович\Desktop\23.04.2017\презентация парка\35e50dee5298ce50c08c002c5bfb326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3573016"/>
              <a:ext cx="4104455" cy="2570245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9219" name="Picture 3" descr="C:\Users\Юрий Михайлович\Desktop\23.04.2017\презентация парка\eac6e69cfb48613df683965ccbf231b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3573016"/>
              <a:ext cx="4140460" cy="2583287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407940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136904" cy="50405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</a:rPr>
              <a:t>Дворец Урал Мороза</a:t>
            </a:r>
            <a:br>
              <a:rPr lang="ru-RU" sz="2400" b="1" dirty="0">
                <a:solidFill>
                  <a:srgbClr val="002060"/>
                </a:solidFill>
                <a:latin typeface="+mn-lt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556792"/>
            <a:ext cx="849694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srgbClr val="002060"/>
                </a:solidFill>
                <a:ea typeface="+mj-ea"/>
                <a:cs typeface="+mj-cs"/>
              </a:rPr>
              <a:t>Во Дворце проходят интерактивные экскурсии, продолжительностью 40 минут, в которых могут принять участие 35 человек.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467544" y="2996952"/>
            <a:ext cx="8333432" cy="2704828"/>
            <a:chOff x="467544" y="3356992"/>
            <a:chExt cx="8333432" cy="2704828"/>
          </a:xfrm>
        </p:grpSpPr>
        <p:pic>
          <p:nvPicPr>
            <p:cNvPr id="11266" name="Picture 2" descr="C:\Users\Юрий Михайлович\Desktop\23.04.2017\презентация парка\15844618_1006927362772537_8290835793699633332_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3356992"/>
              <a:ext cx="4371132" cy="2697808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11267" name="Picture 3" descr="C:\Users\Юрий Михайлович\Desktop\23.04.2017\презентация парка\a4e43cfedd3312aa1a2fed73544f9087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6016" y="3356992"/>
              <a:ext cx="4084960" cy="2704828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449839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5536" y="728565"/>
            <a:ext cx="43204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Мишкин дом</a:t>
            </a:r>
            <a:endParaRPr lang="ru-RU" sz="2400" b="1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83234" y="1105491"/>
            <a:ext cx="7957217" cy="129614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В этом доме гости услышат рассказ о медведях и их значении для народов Урала. А также почувствуют себя настоящими мастерами деревянной скульптуры на мастер-классе резьбы по дереву!</a:t>
            </a:r>
          </a:p>
        </p:txBody>
      </p:sp>
      <p:pic>
        <p:nvPicPr>
          <p:cNvPr id="1026" name="Picture 2" descr="C:\Users\user\Desktop\Новая папка\park_skazov_mishkin_dom_&amp;_park_artstudiog_8.jpg"/>
          <p:cNvPicPr>
            <a:picLocks noChangeAspect="1" noChangeArrowheads="1"/>
          </p:cNvPicPr>
          <p:nvPr/>
        </p:nvPicPr>
        <p:blipFill>
          <a:blip r:embed="rId3" cstate="print"/>
          <a:srcRect r="28749" b="24999"/>
          <a:stretch>
            <a:fillRect/>
          </a:stretch>
        </p:blipFill>
        <p:spPr bwMode="auto">
          <a:xfrm>
            <a:off x="3161448" y="2464016"/>
            <a:ext cx="5243471" cy="3679628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5" y="2464016"/>
            <a:ext cx="2453085" cy="3679628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4597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022">
        <p14:pan/>
      </p:transition>
    </mc:Choice>
    <mc:Fallback xmlns="">
      <p:transition spd="slow" advTm="4022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8650" y="662625"/>
            <a:ext cx="8786700" cy="25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400"/>
              <a:buFont typeface="Calibri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«Парк Сказов» </a:t>
            </a:r>
            <a:endParaRPr sz="2400" b="1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400"/>
              <a:buFont typeface="Calibri"/>
              <a:buNone/>
            </a:pPr>
            <a:r>
              <a:rPr lang="ru-RU" sz="2400">
                <a:solidFill>
                  <a:srgbClr val="002060"/>
                </a:solidFill>
              </a:rPr>
              <a:t>П</a:t>
            </a:r>
            <a:r>
              <a:rPr lang="ru-RU" sz="24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ервый на Урале тематический парк, посвящённый сказам Бажова, русской сказке и традиционной уральской народной культуре. </a:t>
            </a:r>
            <a:r>
              <a:rPr lang="ru-RU" sz="2400">
                <a:solidFill>
                  <a:srgbClr val="002060"/>
                </a:solidFill>
              </a:rPr>
              <a:t> </a:t>
            </a:r>
            <a:r>
              <a:rPr lang="ru-RU" sz="24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Цель проекта: </a:t>
            </a:r>
            <a:r>
              <a:rPr lang="ru-RU" sz="24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сохранение и популяризация уральской культуры, традиций и ремесел народов Урала, приобщение к нашим уральским корням и истокам.</a:t>
            </a:r>
            <a:endParaRPr>
              <a:solidFill>
                <a:srgbClr val="002060"/>
              </a:solidFill>
            </a:endParaRP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6877" y="3284984"/>
            <a:ext cx="4044291" cy="2658602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6" name="Shape 96" descr="IMG_2756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13664" y="3284975"/>
            <a:ext cx="3992862" cy="2658600"/>
          </a:xfrm>
          <a:prstGeom prst="rect">
            <a:avLst/>
          </a:prstGeom>
          <a:noFill/>
          <a:ln w="5080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title"/>
          </p:nvPr>
        </p:nvSpPr>
        <p:spPr>
          <a:xfrm>
            <a:off x="173525" y="510250"/>
            <a:ext cx="8694900" cy="30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Clr>
                <a:srgbClr val="002060"/>
              </a:buClr>
              <a:buSzPts val="2400"/>
            </a:pPr>
            <a:r>
              <a:rPr lang="ru-RU" sz="24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Проект «Парк как образовательная среда».</a:t>
            </a:r>
            <a:br>
              <a:rPr lang="ru-RU" sz="24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8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 парке проходят тематические экскурсии для школьников разного возраста.</a:t>
            </a:r>
            <a:r>
              <a:rPr lang="ru-RU" sz="2000" dirty="0">
                <a:solidFill>
                  <a:srgbClr val="002060"/>
                </a:solidFill>
              </a:rPr>
              <a:t> М</a:t>
            </a:r>
            <a:r>
              <a:rPr lang="ru-RU" sz="2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ы реализуем программ</a:t>
            </a:r>
            <a:r>
              <a:rPr lang="ru-RU" sz="2000" dirty="0">
                <a:solidFill>
                  <a:srgbClr val="002060"/>
                </a:solidFill>
              </a:rPr>
              <a:t>ы</a:t>
            </a:r>
            <a:r>
              <a:rPr lang="ru-RU" sz="2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«Ур</a:t>
            </a:r>
            <a:r>
              <a:rPr lang="ru-RU" sz="2000" dirty="0">
                <a:solidFill>
                  <a:srgbClr val="002060"/>
                </a:solidFill>
              </a:rPr>
              <a:t>ал для школы</a:t>
            </a:r>
            <a:r>
              <a:rPr lang="ru-RU" sz="2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r>
              <a:rPr lang="ru-RU" sz="2000" dirty="0">
                <a:solidFill>
                  <a:srgbClr val="002060"/>
                </a:solidFill>
              </a:rPr>
              <a:t> и «Живые уроки»,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Межрегиональные сказочные маршруты Сибири и Урала : встречи с сказочными персонажами. Челябинская область - </a:t>
            </a:r>
            <a:r>
              <a:rPr lang="ru-RU" sz="2000" dirty="0">
                <a:solidFill>
                  <a:srgbClr val="009900"/>
                </a:solidFill>
              </a:rPr>
              <a:t>Царь Семигор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Тюменская область- </a:t>
            </a:r>
            <a:r>
              <a:rPr lang="ru-RU" sz="2000" dirty="0">
                <a:solidFill>
                  <a:srgbClr val="009900"/>
                </a:solidFill>
              </a:rPr>
              <a:t>Конек Горбунок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Курганская область – </a:t>
            </a:r>
            <a:r>
              <a:rPr lang="ru-RU" sz="2000" dirty="0">
                <a:solidFill>
                  <a:srgbClr val="009900"/>
                </a:solidFill>
              </a:rPr>
              <a:t>Елена Прекрасная . </a:t>
            </a:r>
            <a:r>
              <a:rPr lang="ru-RU" sz="2000" dirty="0">
                <a:solidFill>
                  <a:srgbClr val="002060"/>
                </a:solidFill>
              </a:rPr>
              <a:t>З</a:t>
            </a:r>
            <a:r>
              <a:rPr lang="ru-RU" sz="2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накомим детей с историей и культурой Урала, творчеством урал</a:t>
            </a:r>
            <a:r>
              <a:rPr lang="ru-RU" sz="2000" dirty="0">
                <a:solidFill>
                  <a:srgbClr val="002060"/>
                </a:solidFill>
              </a:rPr>
              <a:t>ьского писателя Бажова,</a:t>
            </a:r>
            <a:r>
              <a:rPr lang="ru-RU" sz="2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уральской флорой и фауной</a:t>
            </a:r>
            <a:r>
              <a:rPr lang="ru-RU" sz="2000" dirty="0">
                <a:solidFill>
                  <a:srgbClr val="002060"/>
                </a:solidFill>
              </a:rPr>
              <a:t>,</a:t>
            </a:r>
            <a:r>
              <a:rPr lang="ru-RU" sz="20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учим заботиться об окружающей среде. </a:t>
            </a:r>
            <a:r>
              <a:rPr lang="ru-RU" sz="2000" dirty="0">
                <a:solidFill>
                  <a:srgbClr val="002060"/>
                </a:solidFill>
              </a:rPr>
              <a:t>Каждая программа содержит практические задания.</a:t>
            </a:r>
            <a:endParaRPr sz="2000" b="0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5" name="Shape 185"/>
          <p:cNvGrpSpPr/>
          <p:nvPr/>
        </p:nvGrpSpPr>
        <p:grpSpPr>
          <a:xfrm>
            <a:off x="539552" y="3645135"/>
            <a:ext cx="8274648" cy="2084941"/>
            <a:chOff x="539552" y="4293096"/>
            <a:chExt cx="8274648" cy="1941105"/>
          </a:xfrm>
        </p:grpSpPr>
        <p:pic>
          <p:nvPicPr>
            <p:cNvPr id="186" name="Shape 186" descr="C:\Users\Юрий Михайлович\Desktop\23.04.2017\презентация парка\wpid-s1_63112_35.jp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796136" y="4293096"/>
              <a:ext cx="3018064" cy="1932834"/>
            </a:xfrm>
            <a:prstGeom prst="rect">
              <a:avLst/>
            </a:prstGeom>
            <a:noFill/>
            <a:ln w="57150" cap="flat" cmpd="sng">
              <a:solidFill>
                <a:srgbClr val="9CC2E5"/>
              </a:solidFill>
              <a:prstDash val="solid"/>
              <a:round/>
              <a:headEnd type="none" w="med" len="med"/>
              <a:tailEnd type="none" w="med" len="med"/>
            </a:ln>
          </p:spPr>
        </p:pic>
        <p:grpSp>
          <p:nvGrpSpPr>
            <p:cNvPr id="187" name="Shape 187"/>
            <p:cNvGrpSpPr/>
            <p:nvPr/>
          </p:nvGrpSpPr>
          <p:grpSpPr>
            <a:xfrm>
              <a:off x="539552" y="4293096"/>
              <a:ext cx="5461666" cy="1941105"/>
              <a:chOff x="611560" y="4149080"/>
              <a:chExt cx="5461666" cy="1941105"/>
            </a:xfrm>
          </p:grpSpPr>
          <p:pic>
            <p:nvPicPr>
              <p:cNvPr id="188" name="Shape 188" descr="C:\Users\Юрий Михайлович\Desktop\23.04.2017\презентация парка\119204.jp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3491880" y="4149080"/>
                <a:ext cx="2581346" cy="1941105"/>
              </a:xfrm>
              <a:prstGeom prst="rect">
                <a:avLst/>
              </a:prstGeom>
              <a:noFill/>
              <a:ln w="57150" cap="flat" cmpd="sng">
                <a:solidFill>
                  <a:srgbClr val="9CC2E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pic>
          <p:pic>
            <p:nvPicPr>
              <p:cNvPr id="189" name="Shape 189" descr="C:\Users\Юрий Михайлович\Desktop\23.04.2017\презентация парка\95edb994b1ef4a1f10768ee71e9881bd.jpg.jp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11560" y="4149080"/>
                <a:ext cx="2879599" cy="1916757"/>
              </a:xfrm>
              <a:prstGeom prst="rect">
                <a:avLst/>
              </a:prstGeom>
              <a:noFill/>
              <a:ln w="57150" cap="flat" cmpd="sng">
                <a:solidFill>
                  <a:srgbClr val="9CC2E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3720592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3275856" y="631471"/>
            <a:ext cx="2592300" cy="5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None/>
            </a:pPr>
            <a:r>
              <a:rPr lang="ru-RU" sz="28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Охват проекта</a:t>
            </a:r>
            <a:endParaRPr sz="2800" b="1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251525" y="1083225"/>
            <a:ext cx="8647500" cy="18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200"/>
              <a:buFont typeface="Arial"/>
              <a:buNone/>
            </a:pPr>
            <a:r>
              <a:rPr lang="ru-RU" sz="22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 За 1,5 года работы Парка его посетили туристы со всех Федеральных округов РФ, а также из 48 зарубежных стран. Парк сотрудничает с Генеральными консульствами Германии, Венгрии, Болгарии, дружит с финским Йоулупукки</a:t>
            </a:r>
            <a:r>
              <a:rPr lang="ru-RU" sz="2200">
                <a:solidFill>
                  <a:srgbClr val="002060"/>
                </a:solidFill>
              </a:rPr>
              <a:t> и Дедом Морозом из Устюга.</a:t>
            </a:r>
            <a:endParaRPr sz="22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just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002060"/>
              </a:buClr>
              <a:buSzPts val="2200"/>
              <a:buFont typeface="Arial"/>
              <a:buNone/>
            </a:pPr>
            <a:r>
              <a:rPr lang="ru-RU" sz="22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      </a:t>
            </a:r>
            <a:endParaRPr sz="22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1" name="Shape 111"/>
          <p:cNvPicPr preferRelativeResize="0"/>
          <p:nvPr/>
        </p:nvPicPr>
        <p:blipFill rotWithShape="1">
          <a:blip r:embed="rId3">
            <a:alphaModFix/>
          </a:blip>
          <a:srcRect l="6224" t="3752" r="4066" b="11427"/>
          <a:stretch/>
        </p:blipFill>
        <p:spPr>
          <a:xfrm>
            <a:off x="5191761" y="2694112"/>
            <a:ext cx="2668539" cy="1684000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12" name="Shape 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26606" y="2694100"/>
            <a:ext cx="3579319" cy="3597075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13" name="Shape 1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91750" y="4510950"/>
            <a:ext cx="2668551" cy="1780226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5750820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2915816" y="836712"/>
            <a:ext cx="3456384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alibri"/>
              <a:buNone/>
            </a:pPr>
            <a:r>
              <a:rPr lang="ru-RU" sz="24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Массовые праздники</a:t>
            </a:r>
            <a:endParaRPr sz="2400" b="1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6" name="Shape 19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504" y="1196752"/>
            <a:ext cx="8845621" cy="4766541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1072463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/>
        </p:nvSpPr>
        <p:spPr>
          <a:xfrm>
            <a:off x="2771800" y="476672"/>
            <a:ext cx="4248472" cy="576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Лето в Парке Сказов!</a:t>
            </a:r>
            <a:endParaRPr sz="2800" b="1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872476" y="5602825"/>
            <a:ext cx="3243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600" b="1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Богатырские забавы</a:t>
            </a:r>
            <a:endParaRPr sz="2000" b="1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Shape 174"/>
          <p:cNvSpPr/>
          <p:nvPr/>
        </p:nvSpPr>
        <p:spPr>
          <a:xfrm>
            <a:off x="5027626" y="5805262"/>
            <a:ext cx="3144774" cy="369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Зеленая поляна</a:t>
            </a:r>
            <a:endParaRPr sz="1600" b="1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6" name="Shape 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6036" y="1163954"/>
            <a:ext cx="3620885" cy="2265046"/>
          </a:xfrm>
          <a:prstGeom prst="rect">
            <a:avLst/>
          </a:prstGeom>
          <a:noFill/>
          <a:ln w="5715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7" name="Рисунок 6" descr="C:\Users\alisa\Desktop\Парк сказов\Палаточный лагерь\Фото\вечерний костер.jpg">
            <a:extLst>
              <a:ext uri="{FF2B5EF4-FFF2-40B4-BE49-F238E27FC236}">
                <a16:creationId xmlns:a16="http://schemas.microsoft.com/office/drawing/2014/main" xmlns="" id="{A13CF82D-BBBD-4A8D-9B38-C64FE7D3C9C1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079" y="1180118"/>
            <a:ext cx="3466571" cy="2160240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Рисунок 7" descr="Игры у Лешего.jpg">
            <a:extLst>
              <a:ext uri="{FF2B5EF4-FFF2-40B4-BE49-F238E27FC236}">
                <a16:creationId xmlns:a16="http://schemas.microsoft.com/office/drawing/2014/main" xmlns="" id="{F0ED43BD-203D-49CD-97D7-1571FF76005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7078" y="3645024"/>
            <a:ext cx="3466571" cy="2160239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9" name="Shape 173">
            <a:extLst>
              <a:ext uri="{FF2B5EF4-FFF2-40B4-BE49-F238E27FC236}">
                <a16:creationId xmlns:a16="http://schemas.microsoft.com/office/drawing/2014/main" xmlns="" id="{74F8D11B-B676-4A58-B8B7-07712F5D632F}"/>
              </a:ext>
            </a:extLst>
          </p:cNvPr>
          <p:cNvSpPr/>
          <p:nvPr/>
        </p:nvSpPr>
        <p:spPr>
          <a:xfrm>
            <a:off x="251520" y="3356992"/>
            <a:ext cx="4104456" cy="248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Палаточный лагерь «Бобровый остров»</a:t>
            </a:r>
            <a:endParaRPr sz="2000" b="1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Рисунок 9" descr="C:\Users\parkskazov1\AppData\Local\Microsoft\Windows\INetCache\Content.Word\qC58GNAiUj8.jpg">
            <a:extLst>
              <a:ext uri="{FF2B5EF4-FFF2-40B4-BE49-F238E27FC236}">
                <a16:creationId xmlns:a16="http://schemas.microsoft.com/office/drawing/2014/main" xmlns="" id="{A36C40EE-E440-417E-A8FF-80D9783E1A91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6" y="3605749"/>
            <a:ext cx="3564396" cy="2199513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863762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754327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Детские площадки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3" name="Picture 5" descr="C:\Users\DNS\Downloads\33878507224_0d91b29318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758" y="4167930"/>
            <a:ext cx="2641369" cy="196187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292080" y="75432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Босоногий Парк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13330" y="3442691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Веревочный городок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1" y="2561690"/>
            <a:ext cx="2643006" cy="17620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9" t="17842" r="6754" b="6498"/>
          <a:stretch/>
        </p:blipFill>
        <p:spPr>
          <a:xfrm>
            <a:off x="855121" y="1132390"/>
            <a:ext cx="2643006" cy="14960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330" y="1132390"/>
            <a:ext cx="1554448" cy="2331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1" r="11029"/>
          <a:stretch/>
        </p:blipFill>
        <p:spPr>
          <a:xfrm>
            <a:off x="5767778" y="1132390"/>
            <a:ext cx="2842592" cy="23286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330" y="3833394"/>
            <a:ext cx="4082515" cy="22964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427" y="3833394"/>
            <a:ext cx="1530943" cy="22964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title"/>
          </p:nvPr>
        </p:nvSpPr>
        <p:spPr>
          <a:xfrm>
            <a:off x="467544" y="908720"/>
            <a:ext cx="8136904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alibri"/>
              <a:buNone/>
            </a:pPr>
            <a:r>
              <a:rPr lang="ru-RU" sz="24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Международный фольклорный фестиваль и ярмарка народных ремесел «Малахитовая шкатулка»</a:t>
            </a:r>
            <a:endParaRPr sz="2400" b="0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Shape 212"/>
          <p:cNvSpPr/>
          <p:nvPr/>
        </p:nvSpPr>
        <p:spPr>
          <a:xfrm>
            <a:off x="467544" y="1718199"/>
            <a:ext cx="8352900" cy="144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Самым ярким событием  лета в Парке Сказов является Международный фольклорный фестиваль и ярмарка народных ремесел "Малахитовая шкатулка". В этом году на фестиваль приехали 5012 человек. В 2018 году, 30 июня-01 июля, прошел уже X юбилейный фестиваль.</a:t>
            </a:r>
            <a:endParaRPr sz="22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3" name="Shape 213"/>
          <p:cNvGrpSpPr/>
          <p:nvPr/>
        </p:nvGrpSpPr>
        <p:grpSpPr>
          <a:xfrm>
            <a:off x="490719" y="3680166"/>
            <a:ext cx="8162564" cy="2110110"/>
            <a:chOff x="526077" y="4184222"/>
            <a:chExt cx="8162564" cy="2110110"/>
          </a:xfrm>
        </p:grpSpPr>
        <p:grpSp>
          <p:nvGrpSpPr>
            <p:cNvPr id="214" name="Shape 214"/>
            <p:cNvGrpSpPr/>
            <p:nvPr/>
          </p:nvGrpSpPr>
          <p:grpSpPr>
            <a:xfrm>
              <a:off x="3083007" y="4184223"/>
              <a:ext cx="5605634" cy="2110109"/>
              <a:chOff x="3083007" y="4184223"/>
              <a:chExt cx="5605634" cy="2110109"/>
            </a:xfrm>
          </p:grpSpPr>
          <p:pic>
            <p:nvPicPr>
              <p:cNvPr id="215" name="Shape 215" descr="C:\Users\Юрий Михайлович\Desktop\23.04.2017\презентация парка\JbYFoAwCgtk.jp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3083007" y="4185726"/>
                <a:ext cx="2947603" cy="2105383"/>
              </a:xfrm>
              <a:prstGeom prst="rect">
                <a:avLst/>
              </a:prstGeom>
              <a:noFill/>
              <a:ln w="57150" cap="flat" cmpd="sng">
                <a:solidFill>
                  <a:srgbClr val="9CC2E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pic>
          <p:pic>
            <p:nvPicPr>
              <p:cNvPr id="216" name="Shape 216" descr="C:\Users\Юрий Михайлович\Downloads\photo-292.jpg"/>
              <p:cNvPicPr preferRelativeResize="0"/>
              <p:nvPr/>
            </p:nvPicPr>
            <p:blipFill rotWithShape="1">
              <a:blip r:embed="rId4">
                <a:alphaModFix/>
              </a:blip>
              <a:srcRect l="7591" r="8400"/>
              <a:stretch/>
            </p:blipFill>
            <p:spPr>
              <a:xfrm>
                <a:off x="6035335" y="4184223"/>
                <a:ext cx="2653306" cy="2110109"/>
              </a:xfrm>
              <a:prstGeom prst="rect">
                <a:avLst/>
              </a:prstGeom>
              <a:noFill/>
              <a:ln w="57150" cap="flat" cmpd="sng">
                <a:solidFill>
                  <a:srgbClr val="9CC2E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pic>
        </p:grpSp>
        <p:pic>
          <p:nvPicPr>
            <p:cNvPr id="217" name="Shape 217" descr="C:\Users\Юрий Михайлович\Downloads\photo-389.jpg"/>
            <p:cNvPicPr preferRelativeResize="0"/>
            <p:nvPr/>
          </p:nvPicPr>
          <p:blipFill rotWithShape="1">
            <a:blip r:embed="rId5">
              <a:alphaModFix/>
            </a:blip>
            <a:srcRect l="4546" r="2256"/>
            <a:stretch/>
          </p:blipFill>
          <p:spPr>
            <a:xfrm>
              <a:off x="526077" y="4184222"/>
              <a:ext cx="2943324" cy="2109925"/>
            </a:xfrm>
            <a:prstGeom prst="rect">
              <a:avLst/>
            </a:prstGeom>
            <a:noFill/>
            <a:ln w="57150" cap="flat" cmpd="sng">
              <a:solidFill>
                <a:srgbClr val="9CC2E5"/>
              </a:solidFill>
              <a:prstDash val="solid"/>
              <a:round/>
              <a:headEnd type="none" w="med" len="med"/>
              <a:tailEnd type="none" w="med" len="med"/>
            </a:ln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title"/>
          </p:nvPr>
        </p:nvSpPr>
        <p:spPr>
          <a:xfrm>
            <a:off x="1763688" y="764704"/>
            <a:ext cx="5904656" cy="432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alibri"/>
              <a:buNone/>
            </a:pPr>
            <a:r>
              <a:rPr lang="ru-RU" sz="24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            Весна в Парке Сказов ! </a:t>
            </a:r>
            <a:endParaRPr sz="24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3" name="Shape 203" descr="IMG_388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0749" y="2263421"/>
            <a:ext cx="4320480" cy="2876721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 descr="IMG_5261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27270" y="2262521"/>
            <a:ext cx="4323182" cy="2878520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05" name="Shape 205"/>
          <p:cNvSpPr txBox="1"/>
          <p:nvPr/>
        </p:nvSpPr>
        <p:spPr>
          <a:xfrm>
            <a:off x="108150" y="1451238"/>
            <a:ext cx="89277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Старинный славянский праздник проводов зимы. </a:t>
            </a:r>
            <a:endParaRPr sz="24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2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Традиции его празднования мы поддерживаем в Парке Сказов.</a:t>
            </a:r>
            <a:endParaRPr dirty="0"/>
          </a:p>
        </p:txBody>
      </p:sp>
      <p:sp>
        <p:nvSpPr>
          <p:cNvPr id="6" name="Shape 202"/>
          <p:cNvSpPr txBox="1">
            <a:spLocks/>
          </p:cNvSpPr>
          <p:nvPr/>
        </p:nvSpPr>
        <p:spPr>
          <a:xfrm>
            <a:off x="467544" y="5301208"/>
            <a:ext cx="8208912" cy="432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rgbClr val="002060"/>
              </a:buClr>
              <a:buSzPts val="2400"/>
              <a:defRPr/>
            </a:pPr>
            <a:r>
              <a:rPr kumimoji="0" lang="ru-RU" sz="24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Масленица – широкие гулянья! Вход свободный!</a:t>
            </a:r>
            <a:r>
              <a:rPr lang="ru-RU" sz="24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454820" y="327511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</a:t>
            </a:r>
          </a:p>
        </p:txBody>
      </p:sp>
      <p:pic>
        <p:nvPicPr>
          <p:cNvPr id="2055" name="Picture 7" descr="https://lh6.googleusercontent.com/LI_O7KSHG40WUABCHEVZASstyMVGnm0hrS8moEFy8SOfY6iiqbEJZRdvi-F-K7ruI0dMtGSFP_WsLxud4XlAybPF_cmxr2pjM-cwz2tTR53NyP7gitqpYhDHywI4HiXCVm93rFfUYjo"/>
          <p:cNvPicPr>
            <a:picLocks noChangeAspect="1" noChangeArrowheads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 bwMode="auto">
          <a:xfrm>
            <a:off x="827584" y="1340768"/>
            <a:ext cx="3514387" cy="2342010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57" name="Picture 9" descr="https://lh4.googleusercontent.com/5vzyigwNW6AzGjT68Tfy2m-cteyEDRew2-gWFpYABpfAFOiL_8iAJ6bEiiq4IHs9_Nu8_zQj8bJ167dUdodXrtfp4Fw3G9OPGvs6bgqQ-PJD3Ypl7LVbI1nLvkHpksgSBRaE1IMhT1M"/>
          <p:cNvPicPr>
            <a:picLocks noChangeAspect="1" noChangeArrowheads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 bwMode="auto">
          <a:xfrm>
            <a:off x="4788024" y="1340768"/>
            <a:ext cx="3491274" cy="2328244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59" name="Picture 11" descr="https://lh3.googleusercontent.com/vy6YD1mtBRytGdYIuk-VSyfTvLO48veJsc-8w6agZND0rCdJb4HOCJVi8jxYC9ZpdxC6MyczXhBxpOb2zo34rglru8sI09mVthGUrijwPztYcfkdj68_ruHotbqWUBszyUwZ0Zt12WM"/>
          <p:cNvPicPr>
            <a:picLocks noChangeAspect="1" noChangeArrowheads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 bwMode="auto">
          <a:xfrm>
            <a:off x="827584" y="4005064"/>
            <a:ext cx="3528392" cy="2352996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61" name="Picture 13" descr="https://lh5.googleusercontent.com/KFKcd_dYL6Asp2EVQQZinqxfK7N8FS01cJNMNf1xEQ8mZ2N2Ms4h60GZKSzphfTeyc-eOa2sj76PWaLQziQ7q3L9DYH8LBiKGkSyIwf6xMwKvYxEE2JwbTtqKjY-42Fx8hQGs_F3Pjo"/>
          <p:cNvPicPr>
            <a:picLocks noChangeAspect="1" noChangeArrowheads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 bwMode="auto">
          <a:xfrm>
            <a:off x="4788024" y="4005064"/>
            <a:ext cx="3528392" cy="2350792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611560" y="692696"/>
            <a:ext cx="7886700" cy="543594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Традиционные масленичные забавы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454820" y="327511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611560" y="692696"/>
            <a:ext cx="7886700" cy="543594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Зима в Парке Сказов</a:t>
            </a:r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6F978B3-C2D4-4C03-9D94-E006230D8459}"/>
              </a:ext>
            </a:extLst>
          </p:cNvPr>
          <p:cNvSpPr/>
          <p:nvPr/>
        </p:nvSpPr>
        <p:spPr>
          <a:xfrm>
            <a:off x="539552" y="4980087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День Рождение Урал Мороза </a:t>
            </a: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718E030-3FAD-43CB-A636-B05886D656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316" y="1236290"/>
            <a:ext cx="4351423" cy="33096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BDB7B41-7F30-43C4-AC86-DF6FF7BDF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9181" y="1236290"/>
            <a:ext cx="4454820" cy="330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507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" y="0"/>
            <a:ext cx="9144000" cy="6885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764704"/>
            <a:ext cx="69127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«ПАРК СКАЗОВ ЖДЕТ ГОСТЕЙ»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9872" y="126876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Арамильский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гостевой дом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165" y="4165244"/>
            <a:ext cx="3288143" cy="21915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67" y="4165244"/>
            <a:ext cx="3288143" cy="21915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74" y="4165245"/>
            <a:ext cx="1462330" cy="219403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73" y="1770346"/>
            <a:ext cx="1462330" cy="219403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165" y="1770346"/>
            <a:ext cx="3291849" cy="219403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67" y="1772816"/>
            <a:ext cx="3288143" cy="219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82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" y="-26695"/>
            <a:ext cx="9144000" cy="6885384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                                                   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4078" y="803972"/>
            <a:ext cx="7896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</a:rPr>
              <a:t>В Парке гости увидят героев сказов Бажова, русских сказок, интерактивные маршруты, с использованием новейшей техники и собственных разработок, различные мастерские по изготовлению изделий из камня, текстиля и глины, дома и объекты с уральской росписью и в сказочном оформлении.         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63" y="3140968"/>
            <a:ext cx="2377744" cy="2919175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42"/>
          <a:stretch/>
        </p:blipFill>
        <p:spPr>
          <a:xfrm>
            <a:off x="2767465" y="3140967"/>
            <a:ext cx="3306431" cy="2919175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9" name="Picture 3" descr="D:\Парк Сказов\презентация парка\леший.jpg"/>
          <p:cNvPicPr>
            <a:picLocks noChangeAspect="1" noChangeArrowheads="1"/>
          </p:cNvPicPr>
          <p:nvPr/>
        </p:nvPicPr>
        <p:blipFill rotWithShape="1">
          <a:blip r:embed="rId6" cstate="print"/>
          <a:srcRect l="19608" r="17965"/>
          <a:stretch/>
        </p:blipFill>
        <p:spPr bwMode="auto">
          <a:xfrm>
            <a:off x="5724128" y="3140966"/>
            <a:ext cx="2908809" cy="2919175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345588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203848" y="76470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Пермский гостевой дом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22" y="1216986"/>
            <a:ext cx="3233958" cy="21554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237" y="1212434"/>
            <a:ext cx="3233959" cy="21554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84" y="3850148"/>
            <a:ext cx="3233958" cy="21554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045" y="3850148"/>
            <a:ext cx="1452320" cy="21790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752" y="1212434"/>
            <a:ext cx="1436613" cy="21554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853" y="3850148"/>
            <a:ext cx="3233958" cy="215544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298" y="694096"/>
            <a:ext cx="7687766" cy="5036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</a:rPr>
              <a:t>Основатель Парка Сказов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                                                          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8988" y="1102804"/>
            <a:ext cx="5017108" cy="2112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solidFill>
                  <a:srgbClr val="002060"/>
                </a:solidFill>
              </a:rPr>
              <a:t>    </a:t>
            </a:r>
            <a:r>
              <a:rPr lang="ru-RU" sz="2200" b="1" dirty="0">
                <a:solidFill>
                  <a:srgbClr val="002060"/>
                </a:solidFill>
              </a:rPr>
              <a:t>Наталья Ивановна Ларионова </a:t>
            </a:r>
            <a:r>
              <a:rPr lang="ru-RU" sz="2200" dirty="0">
                <a:solidFill>
                  <a:srgbClr val="002060"/>
                </a:solidFill>
              </a:rPr>
              <a:t>- </a:t>
            </a:r>
            <a:r>
              <a:rPr lang="ru-RU" sz="1800" dirty="0">
                <a:solidFill>
                  <a:srgbClr val="002060"/>
                </a:solidFill>
              </a:rPr>
              <a:t>директор компании «Детское Бюро Путешествий», в этом году компании исполнилось 22 года. Компания является основным инвестором проекта, благодаря чему Парк Сказов активно развивается</a:t>
            </a:r>
            <a:r>
              <a:rPr lang="ru-RU" sz="2200" dirty="0"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13" name="Picture 7" descr="C:\Users\Пользователь\Desktop\ФОТО МШ\Конкурс\НИ.jpg"/>
          <p:cNvPicPr>
            <a:picLocks noChangeAspect="1" noChangeArrowheads="1"/>
          </p:cNvPicPr>
          <p:nvPr/>
        </p:nvPicPr>
        <p:blipFill rotWithShape="1">
          <a:blip r:embed="rId3" cstate="print"/>
          <a:srcRect l="5461" r="6685"/>
          <a:stretch/>
        </p:blipFill>
        <p:spPr bwMode="auto">
          <a:xfrm>
            <a:off x="5760093" y="1193286"/>
            <a:ext cx="2736304" cy="2210771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418988" y="3404057"/>
            <a:ext cx="8280920" cy="2794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solidFill>
                  <a:srgbClr val="002060"/>
                </a:solidFill>
              </a:rPr>
              <a:t>      «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Идея создания парка пришла ко мне 15 лет назад. Меня интересует всё, что связано с фольклором, традициями, ремеслами и я очень люблю сказы Бажова. Долго искала подходящую площадку.  Место  в </a:t>
            </a:r>
            <a:r>
              <a:rPr lang="ru-RU" sz="2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Арамильском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ГО сразу приятно  впечатлило -  рядом с Екатеринбургом, на берегу реки Исеть: остров, над ним косогор, покрытый сосновым лесом. Красивая, по-настоящему сказочная поляна!» </a:t>
            </a:r>
          </a:p>
        </p:txBody>
      </p:sp>
    </p:spTree>
    <p:extLst>
      <p:ext uri="{BB962C8B-B14F-4D97-AF65-F5344CB8AC3E}">
        <p14:creationId xmlns:p14="http://schemas.microsoft.com/office/powerpoint/2010/main" val="7294110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0268" y="1340768"/>
            <a:ext cx="8136904" cy="146247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>2018 год – завершение стартового этапа проекта;</a:t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latin typeface="+mn-lt"/>
              </a:rPr>
              <a:t>2019 год – систематизация и описание всех процессов, выбор регионов для новых парков;</a:t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latin typeface="+mn-lt"/>
              </a:rPr>
              <a:t>2020 год – запуск франшизы.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842618"/>
            <a:ext cx="453650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  <a:ea typeface="+mj-ea"/>
                <a:cs typeface="+mj-cs"/>
              </a:rPr>
              <a:t>Масштабирование: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8" y="2996951"/>
            <a:ext cx="4301602" cy="2867735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9" r="10526"/>
          <a:stretch/>
        </p:blipFill>
        <p:spPr>
          <a:xfrm>
            <a:off x="4716016" y="2996952"/>
            <a:ext cx="3640211" cy="2867735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75839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title"/>
          </p:nvPr>
        </p:nvSpPr>
        <p:spPr>
          <a:xfrm>
            <a:off x="251520" y="980728"/>
            <a:ext cx="8640960" cy="4824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Милости просим в нашу ожившую сказку!</a:t>
            </a: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en-US" sz="2400" b="1" dirty="0">
                <a:solidFill>
                  <a:srgbClr val="002060"/>
                </a:solidFill>
              </a:rPr>
              <a:t/>
            </a:r>
            <a:br>
              <a:rPr lang="en-US" sz="2400" b="1" dirty="0">
                <a:solidFill>
                  <a:srgbClr val="002060"/>
                </a:solidFill>
              </a:rPr>
            </a:br>
            <a:r>
              <a:rPr lang="en-US" sz="2400" b="1" dirty="0">
                <a:solidFill>
                  <a:srgbClr val="002060"/>
                </a:solidFill>
              </a:rPr>
              <a:t/>
            </a:r>
            <a:br>
              <a:rPr lang="en-US" sz="2400" b="1" dirty="0">
                <a:solidFill>
                  <a:srgbClr val="002060"/>
                </a:solidFill>
              </a:rPr>
            </a:br>
            <a:r>
              <a:rPr lang="en-US" sz="2400" b="1" dirty="0">
                <a:solidFill>
                  <a:srgbClr val="002060"/>
                </a:solidFill>
              </a:rPr>
              <a:t/>
            </a:r>
            <a:br>
              <a:rPr lang="en-US" sz="2400" b="1" dirty="0">
                <a:solidFill>
                  <a:srgbClr val="002060"/>
                </a:solidFill>
              </a:rPr>
            </a:br>
            <a:r>
              <a:rPr lang="en-US" sz="2400" b="1" dirty="0">
                <a:solidFill>
                  <a:srgbClr val="002060"/>
                </a:solidFill>
              </a:rPr>
              <a:t/>
            </a:r>
            <a:br>
              <a:rPr lang="en-US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Сайт Урал Мороза: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>
                <a:solidFill>
                  <a:srgbClr val="002060"/>
                </a:solidFill>
                <a:hlinkClick r:id="rId3"/>
              </a:rPr>
              <a:t>www.ural-moroz.ru</a:t>
            </a: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Парка Сказов: </a:t>
            </a:r>
            <a:r>
              <a:rPr lang="en-US" sz="2400" b="1" dirty="0">
                <a:solidFill>
                  <a:srgbClr val="002060"/>
                </a:solidFill>
                <a:hlinkClick r:id="rId3"/>
              </a:rPr>
              <a:t>www.parkskazov.ru</a:t>
            </a: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Детское Бюро Путешествий: </a:t>
            </a:r>
            <a:r>
              <a:rPr lang="en-US" sz="2400" b="1" dirty="0">
                <a:solidFill>
                  <a:srgbClr val="002060"/>
                </a:solidFill>
                <a:hlinkClick r:id="rId3"/>
              </a:rPr>
              <a:t>www.dettur.ru</a:t>
            </a: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6082" name="Picture 2" descr="https://ci5.googleusercontent.com/proxy/AyQ14s9UbFbCpytSUxhtbTwJJpBMd66eIu8tSrn2iWYJYq7cGH9sSDM07sQGDJCVLhtPWuZN7UFOYbkSU8ICb1Zwxm-pq6AI8cgcAtzOTmBOpNPqA7YoibiMhk2pjZP385QhbH5ir5HMpBqq7LqAy_Y38s4GLrmUAQH95olsogVphJUkwWVRdYYA1E7NP_XiyAo6I3LVLETbokA=s0-d-e1-ft#https://docs.google.com/uc?export=download&amp;id=0BzUgcxFQn66ccks1T2MzWTdxakU&amp;revid=0BzUgcxFQn66cbk4rdXV6T3ZMOGphMzNzTHlQMm5PSWduV1NjP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7744" y="2564904"/>
            <a:ext cx="4791075" cy="1038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Shape 120" descr="V--nnusKg6s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5662" y="2060848"/>
            <a:ext cx="8010335" cy="4186205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" name="Shape 119">
            <a:extLst>
              <a:ext uri="{FF2B5EF4-FFF2-40B4-BE49-F238E27FC236}">
                <a16:creationId xmlns:a16="http://schemas.microsoft.com/office/drawing/2014/main" xmlns="" id="{306725BA-9758-43EA-A7D6-18FCB0236B51}"/>
              </a:ext>
            </a:extLst>
          </p:cNvPr>
          <p:cNvSpPr txBox="1">
            <a:spLocks/>
          </p:cNvSpPr>
          <p:nvPr/>
        </p:nvSpPr>
        <p:spPr>
          <a:xfrm>
            <a:off x="378089" y="5559443"/>
            <a:ext cx="8243806" cy="965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 algn="ctr">
              <a:buClr>
                <a:srgbClr val="002060"/>
              </a:buClr>
              <a:buSzPts val="2800"/>
            </a:pP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ED4B6165-391C-4C8B-B895-0EC37F003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544" y="365127"/>
            <a:ext cx="8476920" cy="543594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Свой укомплектованный сказочный штат сотрудников.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Регулярное обучение и развитие.</a:t>
            </a:r>
            <a:br>
              <a:rPr lang="ru-RU" sz="2800" b="1" dirty="0">
                <a:solidFill>
                  <a:srgbClr val="002060"/>
                </a:solidFill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47357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628650" y="444901"/>
            <a:ext cx="7886700" cy="62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3000" b="1">
                <a:solidFill>
                  <a:srgbClr val="002060"/>
                </a:solidFill>
              </a:rPr>
              <a:t>16 гектаров сказки и чудес</a:t>
            </a:r>
            <a:endParaRPr/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1069800"/>
            <a:ext cx="7679752" cy="5366224"/>
          </a:xfrm>
          <a:prstGeom prst="rect">
            <a:avLst/>
          </a:prstGeom>
          <a:noFill/>
          <a:ln w="57150" cap="flat" cmpd="sng">
            <a:solidFill>
              <a:srgbClr val="9CC2E5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" y="0"/>
            <a:ext cx="9144000" cy="6885384"/>
          </a:xfrm>
          <a:prstGeom prst="rect">
            <a:avLst/>
          </a:prstGeom>
        </p:spPr>
      </p:pic>
      <p:pic>
        <p:nvPicPr>
          <p:cNvPr id="1026" name="Picture 2" descr="C:\Users\Юрий Михайлович\Desktop\Карта парка сказов\21.04.2017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518" y="1412776"/>
            <a:ext cx="3577016" cy="4691777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4076406" y="1115299"/>
            <a:ext cx="532859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Интерактивные объекты: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Пещера Хозяйки Медной горы,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Избушка Бабы-Яги,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Домик Лешего,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Подворье бабушки Нины,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Дом Данилы-Мастера,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Теремной дворец Урал Мороза,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Мишкин дом,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Тропа сказов,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</a:rPr>
              <a:t>Босоногий парк</a:t>
            </a:r>
          </a:p>
          <a:p>
            <a:pP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Сувенирная лавка </a:t>
            </a:r>
          </a:p>
          <a:p>
            <a:pP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 Гостевые домики для проживания, гриль-домики и бани</a:t>
            </a:r>
          </a:p>
          <a:p>
            <a:pP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«Поварня»</a:t>
            </a:r>
          </a:p>
          <a:p>
            <a:pP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В 2019 году запуск гостиничного комплекса</a:t>
            </a:r>
            <a:endParaRPr lang="ru-RU" sz="2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653634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Краткое описание проекта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319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408"/>
            <a:ext cx="9144000" cy="688538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1412776"/>
            <a:ext cx="8136904" cy="100811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>Интерактивный аттракцион - экскурсия, продолжительность 20 минут, максимальная вместимость 35 человек.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764704"/>
            <a:ext cx="43204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  <a:ea typeface="+mj-ea"/>
                <a:cs typeface="+mj-cs"/>
              </a:rPr>
              <a:t>Пещера Хозяйки Медной горы</a:t>
            </a:r>
          </a:p>
        </p:txBody>
      </p:sp>
      <p:pic>
        <p:nvPicPr>
          <p:cNvPr id="26626" name="Picture 2" descr="C:\Users\Юрий Михайлович\Desktop\Парк Сказов\презентация парка\5e3d4e2b7627d94eee196f23ce8dfd5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445" y="2564902"/>
            <a:ext cx="1978028" cy="2919175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2" name="Рисунок 11" descr="2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2564904"/>
            <a:ext cx="4392489" cy="2928912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rou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40" y="2564902"/>
            <a:ext cx="2350862" cy="2928914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8177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1560" y="908720"/>
            <a:ext cx="43204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Избушка Бабы-Яги</a:t>
            </a:r>
            <a:endParaRPr lang="ru-RU" sz="2400" b="1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136904" cy="158417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>Интерактивный аттракцион - экскурсия, продолжительность 20 минут, максимальная вместимость 35 человек. </a:t>
            </a:r>
            <a:br>
              <a:rPr lang="ru-RU" sz="2400" dirty="0">
                <a:solidFill>
                  <a:srgbClr val="002060"/>
                </a:solidFill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latin typeface="+mn-lt"/>
              </a:rPr>
              <a:t>Изба Бабы Яги построена по всем канонам сказочного строительства, избушка поворачивается к людям передом, а к лету задом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062" y="3437426"/>
            <a:ext cx="3931826" cy="2621217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92" y="3442692"/>
            <a:ext cx="2228948" cy="2615952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940" y="3442692"/>
            <a:ext cx="2926666" cy="2615952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0464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1124744"/>
            <a:ext cx="43204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rgbClr val="002060"/>
                </a:solidFill>
              </a:rPr>
              <a:t>Домик Лешего</a:t>
            </a:r>
            <a:endParaRPr lang="ru-RU" sz="2400" b="1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39552" y="1700808"/>
            <a:ext cx="8136904" cy="129614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+mn-lt"/>
              </a:rPr>
              <a:t>Интерактивный аттракцион - экскурсия, продолжительность 20 минут, максимальная вместимость 35 человек. 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467544" y="2996952"/>
            <a:ext cx="8280920" cy="2736304"/>
            <a:chOff x="345372" y="3356992"/>
            <a:chExt cx="8491494" cy="2880320"/>
          </a:xfrm>
        </p:grpSpPr>
        <p:pic>
          <p:nvPicPr>
            <p:cNvPr id="24577" name="Picture 1" descr="C:\Users\Юрий Михайлович\Desktop\Парк Сказов\презентация парка\2ac0c23182f71a228f56dd1b9789447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39824" y="3356992"/>
              <a:ext cx="4397042" cy="2880320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pic>
          <p:nvPicPr>
            <p:cNvPr id="24578" name="Picture 2" descr="C:\Users\Юрий Михайлович\Desktop\Парк Сказов\презентация парка\3138f23d1a708973988fddce45418f8b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5372" y="3356992"/>
              <a:ext cx="4372377" cy="2864163"/>
            </a:xfrm>
            <a:prstGeom prst="rect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9538945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1011</Words>
  <Application>Microsoft Office PowerPoint</Application>
  <PresentationFormat>Экран (4:3)</PresentationFormat>
  <Paragraphs>122</Paragraphs>
  <Slides>33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«Парк Сказов»  Первый на Урале тематический парк, посвящённый сказам Бажова, русской сказке и традиционной уральской народной культуре.  Цель проекта: сохранение и популяризация уральской культуры, традиций и ремесел народов Урала, приобщение к нашим уральским корням и истокам.</vt:lpstr>
      <vt:lpstr>Презентация PowerPoint</vt:lpstr>
      <vt:lpstr>    Свой укомплектованный сказочный штат сотрудников. Регулярное обучение и развитие. </vt:lpstr>
      <vt:lpstr>16 гектаров сказки и чудес</vt:lpstr>
      <vt:lpstr>Презентация PowerPoint</vt:lpstr>
      <vt:lpstr>Интерактивный аттракцион - экскурсия, продолжительность 20 минут, максимальная вместимость 35 человек. </vt:lpstr>
      <vt:lpstr>Интерактивный аттракцион - экскурсия, продолжительность 20 минут, максимальная вместимость 35 человек.  Изба Бабы Яги построена по всем канонам сказочного строительства, избушка поворачивается к людям передом, а к лету задом</vt:lpstr>
      <vt:lpstr>Интерактивный аттракцион - экскурсия, продолжительность 20 минут, максимальная вместимость 35 человек. </vt:lpstr>
      <vt:lpstr> Подворье бабушки Нины  </vt:lpstr>
      <vt:lpstr> Подворье бабушки Нины  </vt:lpstr>
      <vt:lpstr> Подворье бабушки Нины  </vt:lpstr>
      <vt:lpstr> Дом Данилы-Мастера  </vt:lpstr>
      <vt:lpstr> Дом Данилы-Мастера  </vt:lpstr>
      <vt:lpstr> Дворец Урал Мороза </vt:lpstr>
      <vt:lpstr> Дворец Урал Мороза  </vt:lpstr>
      <vt:lpstr> Дворец Урал Мороза  </vt:lpstr>
      <vt:lpstr> Дворец Урал Мороза  </vt:lpstr>
      <vt:lpstr>В этом доме гости услышат рассказ о медведях и их значении для народов Урала. А также почувствуют себя настоящими мастерами деревянной скульптуры на мастер-классе резьбы по дереву!</vt:lpstr>
      <vt:lpstr>Проект «Парк как образовательная среда».  В парке проходят тематические экскурсии для школьников разного возраста. Мы реализуем программы «Урал для школы» и «Живые уроки», Межрегиональные сказочные маршруты Сибири и Урала : встречи с сказочными персонажами. Челябинская область - Царь Семигор, Тюменская область- Конек Горбунок, Курганская область – Елена Прекрасная . Знакомим детей с историей и культурой Урала, творчеством уральского писателя Бажова, уральской флорой и фауной, учим заботиться об окружающей среде. Каждая программа содержит практические задания.</vt:lpstr>
      <vt:lpstr>Охват проекта</vt:lpstr>
      <vt:lpstr>Массовые праздники</vt:lpstr>
      <vt:lpstr>Презентация PowerPoint</vt:lpstr>
      <vt:lpstr>Презентация PowerPoint</vt:lpstr>
      <vt:lpstr>Международный фольклорный фестиваль и ярмарка народных ремесел «Малахитовая шкатулка»</vt:lpstr>
      <vt:lpstr>             Весна в Парке Сказов ! </vt:lpstr>
      <vt:lpstr>Традиционные масленичные забавы</vt:lpstr>
      <vt:lpstr>Зима в Парке Сказов</vt:lpstr>
      <vt:lpstr>Презентация PowerPoint</vt:lpstr>
      <vt:lpstr>Презентация PowerPoint</vt:lpstr>
      <vt:lpstr>Основатель Парка Сказов</vt:lpstr>
      <vt:lpstr>2018 год – завершение стартового этапа проекта; 2019 год – систематизация и описание всех процессов, выбор регионов для новых парков; 2020 год – запуск франшизы.</vt:lpstr>
      <vt:lpstr>Милости просим в нашу ожившую сказку!       Сайт Урал Мороза: www.ural-moroz.ru Парка Сказов: www.parkskazov.ru Детское Бюро Путешествий: www.dettur.ru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Ксения Кармацких</dc:creator>
  <cp:lastModifiedBy>Савенко О.А. (347)</cp:lastModifiedBy>
  <cp:revision>20</cp:revision>
  <dcterms:modified xsi:type="dcterms:W3CDTF">2018-11-28T13:16:34Z</dcterms:modified>
</cp:coreProperties>
</file>