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78" r:id="rId3"/>
  </p:sldMasterIdLst>
  <p:notesMasterIdLst>
    <p:notesMasterId r:id="rId16"/>
  </p:notesMasterIdLst>
  <p:sldIdLst>
    <p:sldId id="278" r:id="rId4"/>
    <p:sldId id="289" r:id="rId5"/>
    <p:sldId id="280" r:id="rId6"/>
    <p:sldId id="282" r:id="rId7"/>
    <p:sldId id="284" r:id="rId8"/>
    <p:sldId id="288" r:id="rId9"/>
    <p:sldId id="285" r:id="rId10"/>
    <p:sldId id="287" r:id="rId11"/>
    <p:sldId id="294" r:id="rId12"/>
    <p:sldId id="296" r:id="rId13"/>
    <p:sldId id="290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41775C-AAEE-4818-B5AF-97A5672ACE25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B6CEBE-97CF-4F10-A782-22B3A8934E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825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B6CEBE-97CF-4F10-A782-22B3A8934E6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667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824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755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74" tIns="32637" rIns="65274" bIns="32637"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67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/>
          <a:lstStyle/>
          <a:p>
            <a:fld id="{495C8742-6EEC-47E3-8653-DB25EB2F55D1}" type="datetimeFigureOut">
              <a:rPr lang="ru-RU" smtClean="0">
                <a:solidFill>
                  <a:prstClr val="black"/>
                </a:solidFill>
              </a:rPr>
              <a:pPr/>
              <a:t>21.03.2016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/>
          <a:lstStyle/>
          <a:p>
            <a:fld id="{D7F734BE-7DF6-4832-90A4-810C4B1B719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510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5845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117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74" tIns="32637" rIns="65274" bIns="32637"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13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/>
          <a:lstStyle/>
          <a:p>
            <a:fld id="{495C8742-6EEC-47E3-8653-DB25EB2F55D1}" type="datetimeFigureOut">
              <a:rPr lang="ru-RU" smtClean="0">
                <a:solidFill>
                  <a:prstClr val="black"/>
                </a:solidFill>
              </a:rPr>
              <a:pPr/>
              <a:t>21.03.2016</a:t>
            </a:fld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/>
          <a:lstStyle/>
          <a:p>
            <a:fld id="{D7F734BE-7DF6-4832-90A4-810C4B1B719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104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21.03.2016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4255" y="-582875"/>
            <a:ext cx="9927719" cy="6223549"/>
          </a:xfrm>
          <a:prstGeom prst="rect">
            <a:avLst/>
          </a:prstGeom>
        </p:spPr>
      </p:pic>
      <p:sp>
        <p:nvSpPr>
          <p:cNvPr id="5" name="Freeform 7"/>
          <p:cNvSpPr>
            <a:spLocks/>
          </p:cNvSpPr>
          <p:nvPr/>
        </p:nvSpPr>
        <p:spPr bwMode="auto">
          <a:xfrm rot="10800000">
            <a:off x="5279333" y="148871"/>
            <a:ext cx="3870321" cy="4066816"/>
          </a:xfrm>
          <a:custGeom>
            <a:avLst/>
            <a:gdLst>
              <a:gd name="T0" fmla="*/ 531 w 1300"/>
              <a:gd name="T1" fmla="*/ 176 h 1367"/>
              <a:gd name="T2" fmla="*/ 469 w 1300"/>
              <a:gd name="T3" fmla="*/ 252 h 1367"/>
              <a:gd name="T4" fmla="*/ 431 w 1300"/>
              <a:gd name="T5" fmla="*/ 293 h 1367"/>
              <a:gd name="T6" fmla="*/ 385 w 1300"/>
              <a:gd name="T7" fmla="*/ 303 h 1367"/>
              <a:gd name="T8" fmla="*/ 278 w 1300"/>
              <a:gd name="T9" fmla="*/ 70 h 1367"/>
              <a:gd name="T10" fmla="*/ 211 w 1300"/>
              <a:gd name="T11" fmla="*/ 9 h 1367"/>
              <a:gd name="T12" fmla="*/ 137 w 1300"/>
              <a:gd name="T13" fmla="*/ 77 h 1367"/>
              <a:gd name="T14" fmla="*/ 193 w 1300"/>
              <a:gd name="T15" fmla="*/ 235 h 1367"/>
              <a:gd name="T16" fmla="*/ 319 w 1300"/>
              <a:gd name="T17" fmla="*/ 404 h 1367"/>
              <a:gd name="T18" fmla="*/ 333 w 1300"/>
              <a:gd name="T19" fmla="*/ 491 h 1367"/>
              <a:gd name="T20" fmla="*/ 251 w 1300"/>
              <a:gd name="T21" fmla="*/ 508 h 1367"/>
              <a:gd name="T22" fmla="*/ 223 w 1300"/>
              <a:gd name="T23" fmla="*/ 599 h 1367"/>
              <a:gd name="T24" fmla="*/ 172 w 1300"/>
              <a:gd name="T25" fmla="*/ 663 h 1367"/>
              <a:gd name="T26" fmla="*/ 24 w 1300"/>
              <a:gd name="T27" fmla="*/ 733 h 1367"/>
              <a:gd name="T28" fmla="*/ 62 w 1300"/>
              <a:gd name="T29" fmla="*/ 778 h 1367"/>
              <a:gd name="T30" fmla="*/ 185 w 1300"/>
              <a:gd name="T31" fmla="*/ 802 h 1367"/>
              <a:gd name="T32" fmla="*/ 231 w 1300"/>
              <a:gd name="T33" fmla="*/ 836 h 1367"/>
              <a:gd name="T34" fmla="*/ 128 w 1300"/>
              <a:gd name="T35" fmla="*/ 994 h 1367"/>
              <a:gd name="T36" fmla="*/ 183 w 1300"/>
              <a:gd name="T37" fmla="*/ 1003 h 1367"/>
              <a:gd name="T38" fmla="*/ 250 w 1300"/>
              <a:gd name="T39" fmla="*/ 1136 h 1367"/>
              <a:gd name="T40" fmla="*/ 306 w 1300"/>
              <a:gd name="T41" fmla="*/ 1294 h 1367"/>
              <a:gd name="T42" fmla="*/ 370 w 1300"/>
              <a:gd name="T43" fmla="*/ 1233 h 1367"/>
              <a:gd name="T44" fmla="*/ 461 w 1300"/>
              <a:gd name="T45" fmla="*/ 1176 h 1367"/>
              <a:gd name="T46" fmla="*/ 510 w 1300"/>
              <a:gd name="T47" fmla="*/ 1061 h 1367"/>
              <a:gd name="T48" fmla="*/ 560 w 1300"/>
              <a:gd name="T49" fmla="*/ 1034 h 1367"/>
              <a:gd name="T50" fmla="*/ 601 w 1300"/>
              <a:gd name="T51" fmla="*/ 1072 h 1367"/>
              <a:gd name="T52" fmla="*/ 613 w 1300"/>
              <a:gd name="T53" fmla="*/ 1139 h 1367"/>
              <a:gd name="T54" fmla="*/ 678 w 1300"/>
              <a:gd name="T55" fmla="*/ 1194 h 1367"/>
              <a:gd name="T56" fmla="*/ 705 w 1300"/>
              <a:gd name="T57" fmla="*/ 1275 h 1367"/>
              <a:gd name="T58" fmla="*/ 775 w 1300"/>
              <a:gd name="T59" fmla="*/ 1223 h 1367"/>
              <a:gd name="T60" fmla="*/ 823 w 1300"/>
              <a:gd name="T61" fmla="*/ 1219 h 1367"/>
              <a:gd name="T62" fmla="*/ 896 w 1300"/>
              <a:gd name="T63" fmla="*/ 1273 h 1367"/>
              <a:gd name="T64" fmla="*/ 1035 w 1300"/>
              <a:gd name="T65" fmla="*/ 1300 h 1367"/>
              <a:gd name="T66" fmla="*/ 1100 w 1300"/>
              <a:gd name="T67" fmla="*/ 1356 h 1367"/>
              <a:gd name="T68" fmla="*/ 1146 w 1300"/>
              <a:gd name="T69" fmla="*/ 1314 h 1367"/>
              <a:gd name="T70" fmla="*/ 1163 w 1300"/>
              <a:gd name="T71" fmla="*/ 1151 h 1367"/>
              <a:gd name="T72" fmla="*/ 1138 w 1300"/>
              <a:gd name="T73" fmla="*/ 971 h 1367"/>
              <a:gd name="T74" fmla="*/ 1206 w 1300"/>
              <a:gd name="T75" fmla="*/ 908 h 1367"/>
              <a:gd name="T76" fmla="*/ 1191 w 1300"/>
              <a:gd name="T77" fmla="*/ 848 h 1367"/>
              <a:gd name="T78" fmla="*/ 1230 w 1300"/>
              <a:gd name="T79" fmla="*/ 806 h 1367"/>
              <a:gd name="T80" fmla="*/ 1291 w 1300"/>
              <a:gd name="T81" fmla="*/ 779 h 1367"/>
              <a:gd name="T82" fmla="*/ 1229 w 1300"/>
              <a:gd name="T83" fmla="*/ 714 h 1367"/>
              <a:gd name="T84" fmla="*/ 1154 w 1300"/>
              <a:gd name="T85" fmla="*/ 664 h 1367"/>
              <a:gd name="T86" fmla="*/ 1038 w 1300"/>
              <a:gd name="T87" fmla="*/ 627 h 1367"/>
              <a:gd name="T88" fmla="*/ 953 w 1300"/>
              <a:gd name="T89" fmla="*/ 602 h 1367"/>
              <a:gd name="T90" fmla="*/ 1037 w 1300"/>
              <a:gd name="T91" fmla="*/ 544 h 1367"/>
              <a:gd name="T92" fmla="*/ 1036 w 1300"/>
              <a:gd name="T93" fmla="*/ 459 h 1367"/>
              <a:gd name="T94" fmla="*/ 1141 w 1300"/>
              <a:gd name="T95" fmla="*/ 366 h 1367"/>
              <a:gd name="T96" fmla="*/ 1194 w 1300"/>
              <a:gd name="T97" fmla="*/ 352 h 1367"/>
              <a:gd name="T98" fmla="*/ 1172 w 1300"/>
              <a:gd name="T99" fmla="*/ 303 h 1367"/>
              <a:gd name="T100" fmla="*/ 1078 w 1300"/>
              <a:gd name="T101" fmla="*/ 245 h 1367"/>
              <a:gd name="T102" fmla="*/ 965 w 1300"/>
              <a:gd name="T103" fmla="*/ 224 h 1367"/>
              <a:gd name="T104" fmla="*/ 943 w 1300"/>
              <a:gd name="T105" fmla="*/ 152 h 1367"/>
              <a:gd name="T106" fmla="*/ 849 w 1300"/>
              <a:gd name="T107" fmla="*/ 172 h 1367"/>
              <a:gd name="T108" fmla="*/ 772 w 1300"/>
              <a:gd name="T109" fmla="*/ 209 h 1367"/>
              <a:gd name="T110" fmla="*/ 686 w 1300"/>
              <a:gd name="T111" fmla="*/ 168 h 1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00" h="1367">
                <a:moveTo>
                  <a:pt x="608" y="58"/>
                </a:moveTo>
                <a:lnTo>
                  <a:pt x="589" y="79"/>
                </a:lnTo>
                <a:lnTo>
                  <a:pt x="573" y="102"/>
                </a:lnTo>
                <a:lnTo>
                  <a:pt x="558" y="126"/>
                </a:lnTo>
                <a:lnTo>
                  <a:pt x="544" y="151"/>
                </a:lnTo>
                <a:lnTo>
                  <a:pt x="531" y="176"/>
                </a:lnTo>
                <a:lnTo>
                  <a:pt x="519" y="201"/>
                </a:lnTo>
                <a:lnTo>
                  <a:pt x="507" y="228"/>
                </a:lnTo>
                <a:lnTo>
                  <a:pt x="495" y="253"/>
                </a:lnTo>
                <a:lnTo>
                  <a:pt x="487" y="253"/>
                </a:lnTo>
                <a:lnTo>
                  <a:pt x="477" y="253"/>
                </a:lnTo>
                <a:lnTo>
                  <a:pt x="469" y="252"/>
                </a:lnTo>
                <a:lnTo>
                  <a:pt x="460" y="252"/>
                </a:lnTo>
                <a:lnTo>
                  <a:pt x="451" y="252"/>
                </a:lnTo>
                <a:lnTo>
                  <a:pt x="442" y="253"/>
                </a:lnTo>
                <a:lnTo>
                  <a:pt x="434" y="254"/>
                </a:lnTo>
                <a:lnTo>
                  <a:pt x="427" y="257"/>
                </a:lnTo>
                <a:lnTo>
                  <a:pt x="431" y="293"/>
                </a:lnTo>
                <a:lnTo>
                  <a:pt x="442" y="346"/>
                </a:lnTo>
                <a:lnTo>
                  <a:pt x="452" y="400"/>
                </a:lnTo>
                <a:lnTo>
                  <a:pt x="457" y="437"/>
                </a:lnTo>
                <a:lnTo>
                  <a:pt x="438" y="405"/>
                </a:lnTo>
                <a:lnTo>
                  <a:pt x="413" y="358"/>
                </a:lnTo>
                <a:lnTo>
                  <a:pt x="385" y="303"/>
                </a:lnTo>
                <a:lnTo>
                  <a:pt x="355" y="243"/>
                </a:lnTo>
                <a:lnTo>
                  <a:pt x="328" y="186"/>
                </a:lnTo>
                <a:lnTo>
                  <a:pt x="304" y="138"/>
                </a:lnTo>
                <a:lnTo>
                  <a:pt x="288" y="106"/>
                </a:lnTo>
                <a:lnTo>
                  <a:pt x="283" y="93"/>
                </a:lnTo>
                <a:lnTo>
                  <a:pt x="278" y="70"/>
                </a:lnTo>
                <a:lnTo>
                  <a:pt x="275" y="46"/>
                </a:lnTo>
                <a:lnTo>
                  <a:pt x="271" y="23"/>
                </a:lnTo>
                <a:lnTo>
                  <a:pt x="264" y="0"/>
                </a:lnTo>
                <a:lnTo>
                  <a:pt x="246" y="0"/>
                </a:lnTo>
                <a:lnTo>
                  <a:pt x="228" y="2"/>
                </a:lnTo>
                <a:lnTo>
                  <a:pt x="211" y="9"/>
                </a:lnTo>
                <a:lnTo>
                  <a:pt x="195" y="18"/>
                </a:lnTo>
                <a:lnTo>
                  <a:pt x="180" y="29"/>
                </a:lnTo>
                <a:lnTo>
                  <a:pt x="165" y="40"/>
                </a:lnTo>
                <a:lnTo>
                  <a:pt x="151" y="53"/>
                </a:lnTo>
                <a:lnTo>
                  <a:pt x="139" y="64"/>
                </a:lnTo>
                <a:lnTo>
                  <a:pt x="137" y="77"/>
                </a:lnTo>
                <a:lnTo>
                  <a:pt x="142" y="99"/>
                </a:lnTo>
                <a:lnTo>
                  <a:pt x="151" y="128"/>
                </a:lnTo>
                <a:lnTo>
                  <a:pt x="163" y="160"/>
                </a:lnTo>
                <a:lnTo>
                  <a:pt x="174" y="190"/>
                </a:lnTo>
                <a:lnTo>
                  <a:pt x="186" y="216"/>
                </a:lnTo>
                <a:lnTo>
                  <a:pt x="193" y="235"/>
                </a:lnTo>
                <a:lnTo>
                  <a:pt x="196" y="242"/>
                </a:lnTo>
                <a:lnTo>
                  <a:pt x="204" y="252"/>
                </a:lnTo>
                <a:lnTo>
                  <a:pt x="224" y="278"/>
                </a:lnTo>
                <a:lnTo>
                  <a:pt x="253" y="316"/>
                </a:lnTo>
                <a:lnTo>
                  <a:pt x="286" y="360"/>
                </a:lnTo>
                <a:lnTo>
                  <a:pt x="319" y="404"/>
                </a:lnTo>
                <a:lnTo>
                  <a:pt x="348" y="443"/>
                </a:lnTo>
                <a:lnTo>
                  <a:pt x="370" y="471"/>
                </a:lnTo>
                <a:lnTo>
                  <a:pt x="379" y="483"/>
                </a:lnTo>
                <a:lnTo>
                  <a:pt x="364" y="486"/>
                </a:lnTo>
                <a:lnTo>
                  <a:pt x="348" y="488"/>
                </a:lnTo>
                <a:lnTo>
                  <a:pt x="333" y="491"/>
                </a:lnTo>
                <a:lnTo>
                  <a:pt x="317" y="494"/>
                </a:lnTo>
                <a:lnTo>
                  <a:pt x="302" y="496"/>
                </a:lnTo>
                <a:lnTo>
                  <a:pt x="286" y="497"/>
                </a:lnTo>
                <a:lnTo>
                  <a:pt x="271" y="498"/>
                </a:lnTo>
                <a:lnTo>
                  <a:pt x="255" y="497"/>
                </a:lnTo>
                <a:lnTo>
                  <a:pt x="251" y="508"/>
                </a:lnTo>
                <a:lnTo>
                  <a:pt x="250" y="519"/>
                </a:lnTo>
                <a:lnTo>
                  <a:pt x="251" y="532"/>
                </a:lnTo>
                <a:lnTo>
                  <a:pt x="251" y="543"/>
                </a:lnTo>
                <a:lnTo>
                  <a:pt x="243" y="564"/>
                </a:lnTo>
                <a:lnTo>
                  <a:pt x="234" y="582"/>
                </a:lnTo>
                <a:lnTo>
                  <a:pt x="223" y="599"/>
                </a:lnTo>
                <a:lnTo>
                  <a:pt x="211" y="614"/>
                </a:lnTo>
                <a:lnTo>
                  <a:pt x="201" y="625"/>
                </a:lnTo>
                <a:lnTo>
                  <a:pt x="192" y="634"/>
                </a:lnTo>
                <a:lnTo>
                  <a:pt x="186" y="640"/>
                </a:lnTo>
                <a:lnTo>
                  <a:pt x="183" y="642"/>
                </a:lnTo>
                <a:lnTo>
                  <a:pt x="172" y="663"/>
                </a:lnTo>
                <a:lnTo>
                  <a:pt x="155" y="680"/>
                </a:lnTo>
                <a:lnTo>
                  <a:pt x="133" y="695"/>
                </a:lnTo>
                <a:lnTo>
                  <a:pt x="107" y="708"/>
                </a:lnTo>
                <a:lnTo>
                  <a:pt x="80" y="719"/>
                </a:lnTo>
                <a:lnTo>
                  <a:pt x="51" y="728"/>
                </a:lnTo>
                <a:lnTo>
                  <a:pt x="24" y="733"/>
                </a:lnTo>
                <a:lnTo>
                  <a:pt x="0" y="737"/>
                </a:lnTo>
                <a:lnTo>
                  <a:pt x="6" y="747"/>
                </a:lnTo>
                <a:lnTo>
                  <a:pt x="16" y="756"/>
                </a:lnTo>
                <a:lnTo>
                  <a:pt x="29" y="764"/>
                </a:lnTo>
                <a:lnTo>
                  <a:pt x="45" y="771"/>
                </a:lnTo>
                <a:lnTo>
                  <a:pt x="62" y="778"/>
                </a:lnTo>
                <a:lnTo>
                  <a:pt x="82" y="784"/>
                </a:lnTo>
                <a:lnTo>
                  <a:pt x="103" y="789"/>
                </a:lnTo>
                <a:lnTo>
                  <a:pt x="125" y="793"/>
                </a:lnTo>
                <a:lnTo>
                  <a:pt x="145" y="797"/>
                </a:lnTo>
                <a:lnTo>
                  <a:pt x="166" y="799"/>
                </a:lnTo>
                <a:lnTo>
                  <a:pt x="185" y="802"/>
                </a:lnTo>
                <a:lnTo>
                  <a:pt x="202" y="804"/>
                </a:lnTo>
                <a:lnTo>
                  <a:pt x="217" y="806"/>
                </a:lnTo>
                <a:lnTo>
                  <a:pt x="228" y="807"/>
                </a:lnTo>
                <a:lnTo>
                  <a:pt x="238" y="808"/>
                </a:lnTo>
                <a:lnTo>
                  <a:pt x="241" y="808"/>
                </a:lnTo>
                <a:lnTo>
                  <a:pt x="231" y="836"/>
                </a:lnTo>
                <a:lnTo>
                  <a:pt x="215" y="867"/>
                </a:lnTo>
                <a:lnTo>
                  <a:pt x="196" y="899"/>
                </a:lnTo>
                <a:lnTo>
                  <a:pt x="175" y="929"/>
                </a:lnTo>
                <a:lnTo>
                  <a:pt x="156" y="957"/>
                </a:lnTo>
                <a:lnTo>
                  <a:pt x="140" y="979"/>
                </a:lnTo>
                <a:lnTo>
                  <a:pt x="128" y="994"/>
                </a:lnTo>
                <a:lnTo>
                  <a:pt x="124" y="999"/>
                </a:lnTo>
                <a:lnTo>
                  <a:pt x="136" y="1000"/>
                </a:lnTo>
                <a:lnTo>
                  <a:pt x="148" y="1000"/>
                </a:lnTo>
                <a:lnTo>
                  <a:pt x="160" y="1000"/>
                </a:lnTo>
                <a:lnTo>
                  <a:pt x="172" y="1002"/>
                </a:lnTo>
                <a:lnTo>
                  <a:pt x="183" y="1003"/>
                </a:lnTo>
                <a:lnTo>
                  <a:pt x="194" y="1006"/>
                </a:lnTo>
                <a:lnTo>
                  <a:pt x="204" y="1011"/>
                </a:lnTo>
                <a:lnTo>
                  <a:pt x="215" y="1018"/>
                </a:lnTo>
                <a:lnTo>
                  <a:pt x="225" y="1049"/>
                </a:lnTo>
                <a:lnTo>
                  <a:pt x="236" y="1089"/>
                </a:lnTo>
                <a:lnTo>
                  <a:pt x="250" y="1136"/>
                </a:lnTo>
                <a:lnTo>
                  <a:pt x="265" y="1186"/>
                </a:lnTo>
                <a:lnTo>
                  <a:pt x="278" y="1231"/>
                </a:lnTo>
                <a:lnTo>
                  <a:pt x="288" y="1270"/>
                </a:lnTo>
                <a:lnTo>
                  <a:pt x="296" y="1296"/>
                </a:lnTo>
                <a:lnTo>
                  <a:pt x="299" y="1306"/>
                </a:lnTo>
                <a:lnTo>
                  <a:pt x="306" y="1294"/>
                </a:lnTo>
                <a:lnTo>
                  <a:pt x="315" y="1284"/>
                </a:lnTo>
                <a:lnTo>
                  <a:pt x="325" y="1273"/>
                </a:lnTo>
                <a:lnTo>
                  <a:pt x="336" y="1263"/>
                </a:lnTo>
                <a:lnTo>
                  <a:pt x="347" y="1253"/>
                </a:lnTo>
                <a:lnTo>
                  <a:pt x="359" y="1242"/>
                </a:lnTo>
                <a:lnTo>
                  <a:pt x="370" y="1233"/>
                </a:lnTo>
                <a:lnTo>
                  <a:pt x="382" y="1223"/>
                </a:lnTo>
                <a:lnTo>
                  <a:pt x="397" y="1212"/>
                </a:lnTo>
                <a:lnTo>
                  <a:pt x="413" y="1202"/>
                </a:lnTo>
                <a:lnTo>
                  <a:pt x="429" y="1193"/>
                </a:lnTo>
                <a:lnTo>
                  <a:pt x="445" y="1184"/>
                </a:lnTo>
                <a:lnTo>
                  <a:pt x="461" y="1176"/>
                </a:lnTo>
                <a:lnTo>
                  <a:pt x="478" y="1167"/>
                </a:lnTo>
                <a:lnTo>
                  <a:pt x="495" y="1158"/>
                </a:lnTo>
                <a:lnTo>
                  <a:pt x="510" y="1150"/>
                </a:lnTo>
                <a:lnTo>
                  <a:pt x="508" y="1121"/>
                </a:lnTo>
                <a:lnTo>
                  <a:pt x="506" y="1090"/>
                </a:lnTo>
                <a:lnTo>
                  <a:pt x="510" y="1061"/>
                </a:lnTo>
                <a:lnTo>
                  <a:pt x="526" y="1036"/>
                </a:lnTo>
                <a:lnTo>
                  <a:pt x="533" y="1034"/>
                </a:lnTo>
                <a:lnTo>
                  <a:pt x="540" y="1033"/>
                </a:lnTo>
                <a:lnTo>
                  <a:pt x="546" y="1033"/>
                </a:lnTo>
                <a:lnTo>
                  <a:pt x="553" y="1033"/>
                </a:lnTo>
                <a:lnTo>
                  <a:pt x="560" y="1034"/>
                </a:lnTo>
                <a:lnTo>
                  <a:pt x="567" y="1036"/>
                </a:lnTo>
                <a:lnTo>
                  <a:pt x="574" y="1038"/>
                </a:lnTo>
                <a:lnTo>
                  <a:pt x="581" y="1041"/>
                </a:lnTo>
                <a:lnTo>
                  <a:pt x="591" y="1050"/>
                </a:lnTo>
                <a:lnTo>
                  <a:pt x="598" y="1060"/>
                </a:lnTo>
                <a:lnTo>
                  <a:pt x="601" y="1072"/>
                </a:lnTo>
                <a:lnTo>
                  <a:pt x="602" y="1083"/>
                </a:lnTo>
                <a:lnTo>
                  <a:pt x="601" y="1096"/>
                </a:lnTo>
                <a:lnTo>
                  <a:pt x="599" y="1109"/>
                </a:lnTo>
                <a:lnTo>
                  <a:pt x="598" y="1121"/>
                </a:lnTo>
                <a:lnTo>
                  <a:pt x="599" y="1133"/>
                </a:lnTo>
                <a:lnTo>
                  <a:pt x="613" y="1139"/>
                </a:lnTo>
                <a:lnTo>
                  <a:pt x="626" y="1146"/>
                </a:lnTo>
                <a:lnTo>
                  <a:pt x="639" y="1154"/>
                </a:lnTo>
                <a:lnTo>
                  <a:pt x="650" y="1162"/>
                </a:lnTo>
                <a:lnTo>
                  <a:pt x="661" y="1172"/>
                </a:lnTo>
                <a:lnTo>
                  <a:pt x="670" y="1182"/>
                </a:lnTo>
                <a:lnTo>
                  <a:pt x="678" y="1194"/>
                </a:lnTo>
                <a:lnTo>
                  <a:pt x="684" y="1208"/>
                </a:lnTo>
                <a:lnTo>
                  <a:pt x="686" y="1230"/>
                </a:lnTo>
                <a:lnTo>
                  <a:pt x="689" y="1254"/>
                </a:lnTo>
                <a:lnTo>
                  <a:pt x="693" y="1275"/>
                </a:lnTo>
                <a:lnTo>
                  <a:pt x="695" y="1283"/>
                </a:lnTo>
                <a:lnTo>
                  <a:pt x="705" y="1275"/>
                </a:lnTo>
                <a:lnTo>
                  <a:pt x="717" y="1265"/>
                </a:lnTo>
                <a:lnTo>
                  <a:pt x="727" y="1256"/>
                </a:lnTo>
                <a:lnTo>
                  <a:pt x="739" y="1247"/>
                </a:lnTo>
                <a:lnTo>
                  <a:pt x="750" y="1238"/>
                </a:lnTo>
                <a:lnTo>
                  <a:pt x="763" y="1230"/>
                </a:lnTo>
                <a:lnTo>
                  <a:pt x="775" y="1223"/>
                </a:lnTo>
                <a:lnTo>
                  <a:pt x="787" y="1216"/>
                </a:lnTo>
                <a:lnTo>
                  <a:pt x="794" y="1216"/>
                </a:lnTo>
                <a:lnTo>
                  <a:pt x="801" y="1216"/>
                </a:lnTo>
                <a:lnTo>
                  <a:pt x="808" y="1217"/>
                </a:lnTo>
                <a:lnTo>
                  <a:pt x="816" y="1218"/>
                </a:lnTo>
                <a:lnTo>
                  <a:pt x="823" y="1219"/>
                </a:lnTo>
                <a:lnTo>
                  <a:pt x="829" y="1222"/>
                </a:lnTo>
                <a:lnTo>
                  <a:pt x="836" y="1225"/>
                </a:lnTo>
                <a:lnTo>
                  <a:pt x="841" y="1230"/>
                </a:lnTo>
                <a:lnTo>
                  <a:pt x="855" y="1254"/>
                </a:lnTo>
                <a:lnTo>
                  <a:pt x="874" y="1268"/>
                </a:lnTo>
                <a:lnTo>
                  <a:pt x="896" y="1273"/>
                </a:lnTo>
                <a:lnTo>
                  <a:pt x="920" y="1275"/>
                </a:lnTo>
                <a:lnTo>
                  <a:pt x="945" y="1275"/>
                </a:lnTo>
                <a:lnTo>
                  <a:pt x="972" y="1276"/>
                </a:lnTo>
                <a:lnTo>
                  <a:pt x="998" y="1281"/>
                </a:lnTo>
                <a:lnTo>
                  <a:pt x="1022" y="1294"/>
                </a:lnTo>
                <a:lnTo>
                  <a:pt x="1035" y="1300"/>
                </a:lnTo>
                <a:lnTo>
                  <a:pt x="1048" y="1307"/>
                </a:lnTo>
                <a:lnTo>
                  <a:pt x="1059" y="1315"/>
                </a:lnTo>
                <a:lnTo>
                  <a:pt x="1070" y="1325"/>
                </a:lnTo>
                <a:lnTo>
                  <a:pt x="1080" y="1334"/>
                </a:lnTo>
                <a:lnTo>
                  <a:pt x="1090" y="1346"/>
                </a:lnTo>
                <a:lnTo>
                  <a:pt x="1100" y="1356"/>
                </a:lnTo>
                <a:lnTo>
                  <a:pt x="1110" y="1367"/>
                </a:lnTo>
                <a:lnTo>
                  <a:pt x="1121" y="1360"/>
                </a:lnTo>
                <a:lnTo>
                  <a:pt x="1129" y="1351"/>
                </a:lnTo>
                <a:lnTo>
                  <a:pt x="1136" y="1340"/>
                </a:lnTo>
                <a:lnTo>
                  <a:pt x="1142" y="1328"/>
                </a:lnTo>
                <a:lnTo>
                  <a:pt x="1146" y="1314"/>
                </a:lnTo>
                <a:lnTo>
                  <a:pt x="1149" y="1300"/>
                </a:lnTo>
                <a:lnTo>
                  <a:pt x="1154" y="1286"/>
                </a:lnTo>
                <a:lnTo>
                  <a:pt x="1157" y="1272"/>
                </a:lnTo>
                <a:lnTo>
                  <a:pt x="1162" y="1231"/>
                </a:lnTo>
                <a:lnTo>
                  <a:pt x="1165" y="1190"/>
                </a:lnTo>
                <a:lnTo>
                  <a:pt x="1163" y="1151"/>
                </a:lnTo>
                <a:lnTo>
                  <a:pt x="1155" y="1112"/>
                </a:lnTo>
                <a:lnTo>
                  <a:pt x="1150" y="1080"/>
                </a:lnTo>
                <a:lnTo>
                  <a:pt x="1142" y="1048"/>
                </a:lnTo>
                <a:lnTo>
                  <a:pt x="1135" y="1015"/>
                </a:lnTo>
                <a:lnTo>
                  <a:pt x="1128" y="983"/>
                </a:lnTo>
                <a:lnTo>
                  <a:pt x="1138" y="971"/>
                </a:lnTo>
                <a:lnTo>
                  <a:pt x="1147" y="959"/>
                </a:lnTo>
                <a:lnTo>
                  <a:pt x="1157" y="947"/>
                </a:lnTo>
                <a:lnTo>
                  <a:pt x="1169" y="937"/>
                </a:lnTo>
                <a:lnTo>
                  <a:pt x="1180" y="927"/>
                </a:lnTo>
                <a:lnTo>
                  <a:pt x="1192" y="918"/>
                </a:lnTo>
                <a:lnTo>
                  <a:pt x="1206" y="908"/>
                </a:lnTo>
                <a:lnTo>
                  <a:pt x="1218" y="899"/>
                </a:lnTo>
                <a:lnTo>
                  <a:pt x="1218" y="892"/>
                </a:lnTo>
                <a:lnTo>
                  <a:pt x="1214" y="883"/>
                </a:lnTo>
                <a:lnTo>
                  <a:pt x="1207" y="871"/>
                </a:lnTo>
                <a:lnTo>
                  <a:pt x="1200" y="860"/>
                </a:lnTo>
                <a:lnTo>
                  <a:pt x="1191" y="848"/>
                </a:lnTo>
                <a:lnTo>
                  <a:pt x="1184" y="839"/>
                </a:lnTo>
                <a:lnTo>
                  <a:pt x="1179" y="832"/>
                </a:lnTo>
                <a:lnTo>
                  <a:pt x="1177" y="830"/>
                </a:lnTo>
                <a:lnTo>
                  <a:pt x="1192" y="821"/>
                </a:lnTo>
                <a:lnTo>
                  <a:pt x="1210" y="813"/>
                </a:lnTo>
                <a:lnTo>
                  <a:pt x="1230" y="806"/>
                </a:lnTo>
                <a:lnTo>
                  <a:pt x="1250" y="801"/>
                </a:lnTo>
                <a:lnTo>
                  <a:pt x="1270" y="797"/>
                </a:lnTo>
                <a:lnTo>
                  <a:pt x="1285" y="794"/>
                </a:lnTo>
                <a:lnTo>
                  <a:pt x="1297" y="792"/>
                </a:lnTo>
                <a:lnTo>
                  <a:pt x="1300" y="792"/>
                </a:lnTo>
                <a:lnTo>
                  <a:pt x="1291" y="779"/>
                </a:lnTo>
                <a:lnTo>
                  <a:pt x="1282" y="768"/>
                </a:lnTo>
                <a:lnTo>
                  <a:pt x="1271" y="756"/>
                </a:lnTo>
                <a:lnTo>
                  <a:pt x="1261" y="745"/>
                </a:lnTo>
                <a:lnTo>
                  <a:pt x="1250" y="734"/>
                </a:lnTo>
                <a:lnTo>
                  <a:pt x="1240" y="724"/>
                </a:lnTo>
                <a:lnTo>
                  <a:pt x="1229" y="714"/>
                </a:lnTo>
                <a:lnTo>
                  <a:pt x="1217" y="704"/>
                </a:lnTo>
                <a:lnTo>
                  <a:pt x="1206" y="695"/>
                </a:lnTo>
                <a:lnTo>
                  <a:pt x="1193" y="687"/>
                </a:lnTo>
                <a:lnTo>
                  <a:pt x="1180" y="678"/>
                </a:lnTo>
                <a:lnTo>
                  <a:pt x="1166" y="671"/>
                </a:lnTo>
                <a:lnTo>
                  <a:pt x="1154" y="664"/>
                </a:lnTo>
                <a:lnTo>
                  <a:pt x="1139" y="657"/>
                </a:lnTo>
                <a:lnTo>
                  <a:pt x="1125" y="652"/>
                </a:lnTo>
                <a:lnTo>
                  <a:pt x="1110" y="647"/>
                </a:lnTo>
                <a:lnTo>
                  <a:pt x="1090" y="639"/>
                </a:lnTo>
                <a:lnTo>
                  <a:pt x="1065" y="633"/>
                </a:lnTo>
                <a:lnTo>
                  <a:pt x="1038" y="627"/>
                </a:lnTo>
                <a:lnTo>
                  <a:pt x="1011" y="624"/>
                </a:lnTo>
                <a:lnTo>
                  <a:pt x="985" y="620"/>
                </a:lnTo>
                <a:lnTo>
                  <a:pt x="964" y="617"/>
                </a:lnTo>
                <a:lnTo>
                  <a:pt x="947" y="615"/>
                </a:lnTo>
                <a:lnTo>
                  <a:pt x="941" y="612"/>
                </a:lnTo>
                <a:lnTo>
                  <a:pt x="953" y="602"/>
                </a:lnTo>
                <a:lnTo>
                  <a:pt x="967" y="592"/>
                </a:lnTo>
                <a:lnTo>
                  <a:pt x="981" y="581"/>
                </a:lnTo>
                <a:lnTo>
                  <a:pt x="995" y="572"/>
                </a:lnTo>
                <a:lnTo>
                  <a:pt x="1008" y="562"/>
                </a:lnTo>
                <a:lnTo>
                  <a:pt x="1023" y="554"/>
                </a:lnTo>
                <a:lnTo>
                  <a:pt x="1037" y="544"/>
                </a:lnTo>
                <a:lnTo>
                  <a:pt x="1051" y="536"/>
                </a:lnTo>
                <a:lnTo>
                  <a:pt x="1045" y="523"/>
                </a:lnTo>
                <a:lnTo>
                  <a:pt x="1038" y="510"/>
                </a:lnTo>
                <a:lnTo>
                  <a:pt x="1030" y="496"/>
                </a:lnTo>
                <a:lnTo>
                  <a:pt x="1028" y="481"/>
                </a:lnTo>
                <a:lnTo>
                  <a:pt x="1036" y="459"/>
                </a:lnTo>
                <a:lnTo>
                  <a:pt x="1049" y="438"/>
                </a:lnTo>
                <a:lnTo>
                  <a:pt x="1063" y="421"/>
                </a:lnTo>
                <a:lnTo>
                  <a:pt x="1080" y="405"/>
                </a:lnTo>
                <a:lnTo>
                  <a:pt x="1098" y="391"/>
                </a:lnTo>
                <a:lnTo>
                  <a:pt x="1119" y="377"/>
                </a:lnTo>
                <a:lnTo>
                  <a:pt x="1141" y="366"/>
                </a:lnTo>
                <a:lnTo>
                  <a:pt x="1163" y="356"/>
                </a:lnTo>
                <a:lnTo>
                  <a:pt x="1169" y="356"/>
                </a:lnTo>
                <a:lnTo>
                  <a:pt x="1174" y="356"/>
                </a:lnTo>
                <a:lnTo>
                  <a:pt x="1181" y="354"/>
                </a:lnTo>
                <a:lnTo>
                  <a:pt x="1188" y="353"/>
                </a:lnTo>
                <a:lnTo>
                  <a:pt x="1194" y="352"/>
                </a:lnTo>
                <a:lnTo>
                  <a:pt x="1199" y="351"/>
                </a:lnTo>
                <a:lnTo>
                  <a:pt x="1202" y="350"/>
                </a:lnTo>
                <a:lnTo>
                  <a:pt x="1203" y="350"/>
                </a:lnTo>
                <a:lnTo>
                  <a:pt x="1194" y="333"/>
                </a:lnTo>
                <a:lnTo>
                  <a:pt x="1184" y="316"/>
                </a:lnTo>
                <a:lnTo>
                  <a:pt x="1172" y="303"/>
                </a:lnTo>
                <a:lnTo>
                  <a:pt x="1159" y="290"/>
                </a:lnTo>
                <a:lnTo>
                  <a:pt x="1144" y="278"/>
                </a:lnTo>
                <a:lnTo>
                  <a:pt x="1129" y="268"/>
                </a:lnTo>
                <a:lnTo>
                  <a:pt x="1112" y="260"/>
                </a:lnTo>
                <a:lnTo>
                  <a:pt x="1096" y="252"/>
                </a:lnTo>
                <a:lnTo>
                  <a:pt x="1078" y="245"/>
                </a:lnTo>
                <a:lnTo>
                  <a:pt x="1059" y="239"/>
                </a:lnTo>
                <a:lnTo>
                  <a:pt x="1041" y="235"/>
                </a:lnTo>
                <a:lnTo>
                  <a:pt x="1022" y="231"/>
                </a:lnTo>
                <a:lnTo>
                  <a:pt x="1003" y="228"/>
                </a:lnTo>
                <a:lnTo>
                  <a:pt x="983" y="225"/>
                </a:lnTo>
                <a:lnTo>
                  <a:pt x="965" y="224"/>
                </a:lnTo>
                <a:lnTo>
                  <a:pt x="946" y="223"/>
                </a:lnTo>
                <a:lnTo>
                  <a:pt x="951" y="206"/>
                </a:lnTo>
                <a:lnTo>
                  <a:pt x="957" y="183"/>
                </a:lnTo>
                <a:lnTo>
                  <a:pt x="960" y="161"/>
                </a:lnTo>
                <a:lnTo>
                  <a:pt x="959" y="148"/>
                </a:lnTo>
                <a:lnTo>
                  <a:pt x="943" y="152"/>
                </a:lnTo>
                <a:lnTo>
                  <a:pt x="928" y="154"/>
                </a:lnTo>
                <a:lnTo>
                  <a:pt x="912" y="157"/>
                </a:lnTo>
                <a:lnTo>
                  <a:pt x="897" y="160"/>
                </a:lnTo>
                <a:lnTo>
                  <a:pt x="881" y="163"/>
                </a:lnTo>
                <a:lnTo>
                  <a:pt x="864" y="167"/>
                </a:lnTo>
                <a:lnTo>
                  <a:pt x="849" y="172"/>
                </a:lnTo>
                <a:lnTo>
                  <a:pt x="833" y="178"/>
                </a:lnTo>
                <a:lnTo>
                  <a:pt x="822" y="186"/>
                </a:lnTo>
                <a:lnTo>
                  <a:pt x="810" y="192"/>
                </a:lnTo>
                <a:lnTo>
                  <a:pt x="798" y="198"/>
                </a:lnTo>
                <a:lnTo>
                  <a:pt x="785" y="204"/>
                </a:lnTo>
                <a:lnTo>
                  <a:pt x="772" y="209"/>
                </a:lnTo>
                <a:lnTo>
                  <a:pt x="760" y="215"/>
                </a:lnTo>
                <a:lnTo>
                  <a:pt x="748" y="223"/>
                </a:lnTo>
                <a:lnTo>
                  <a:pt x="737" y="232"/>
                </a:lnTo>
                <a:lnTo>
                  <a:pt x="725" y="219"/>
                </a:lnTo>
                <a:lnTo>
                  <a:pt x="707" y="197"/>
                </a:lnTo>
                <a:lnTo>
                  <a:pt x="686" y="168"/>
                </a:lnTo>
                <a:lnTo>
                  <a:pt x="664" y="138"/>
                </a:lnTo>
                <a:lnTo>
                  <a:pt x="642" y="108"/>
                </a:lnTo>
                <a:lnTo>
                  <a:pt x="625" y="83"/>
                </a:lnTo>
                <a:lnTo>
                  <a:pt x="612" y="65"/>
                </a:lnTo>
                <a:lnTo>
                  <a:pt x="608" y="58"/>
                </a:lnTo>
                <a:close/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20000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82" tIns="32641" rIns="65282" bIns="32641"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25" tIns="22562" rIns="45125" bIns="22562" spcCol="0"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7C05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82" tIns="32641" rIns="65282" bIns="32641"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154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715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518" indent="-266518" algn="l" defTabSz="710715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456" indent="-222098" algn="l" defTabSz="710715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393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746" indent="-177679" algn="l" defTabSz="710715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106" indent="-177679" algn="l" defTabSz="710715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461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819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176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535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357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715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071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429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784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141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499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856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4255" y="-582875"/>
            <a:ext cx="9927719" cy="6223549"/>
          </a:xfrm>
          <a:prstGeom prst="rect">
            <a:avLst/>
          </a:prstGeom>
        </p:spPr>
      </p:pic>
      <p:sp>
        <p:nvSpPr>
          <p:cNvPr id="5" name="Freeform 7"/>
          <p:cNvSpPr>
            <a:spLocks/>
          </p:cNvSpPr>
          <p:nvPr/>
        </p:nvSpPr>
        <p:spPr bwMode="auto">
          <a:xfrm rot="10800000">
            <a:off x="5279333" y="148871"/>
            <a:ext cx="3870321" cy="4066816"/>
          </a:xfrm>
          <a:custGeom>
            <a:avLst/>
            <a:gdLst>
              <a:gd name="T0" fmla="*/ 531 w 1300"/>
              <a:gd name="T1" fmla="*/ 176 h 1367"/>
              <a:gd name="T2" fmla="*/ 469 w 1300"/>
              <a:gd name="T3" fmla="*/ 252 h 1367"/>
              <a:gd name="T4" fmla="*/ 431 w 1300"/>
              <a:gd name="T5" fmla="*/ 293 h 1367"/>
              <a:gd name="T6" fmla="*/ 385 w 1300"/>
              <a:gd name="T7" fmla="*/ 303 h 1367"/>
              <a:gd name="T8" fmla="*/ 278 w 1300"/>
              <a:gd name="T9" fmla="*/ 70 h 1367"/>
              <a:gd name="T10" fmla="*/ 211 w 1300"/>
              <a:gd name="T11" fmla="*/ 9 h 1367"/>
              <a:gd name="T12" fmla="*/ 137 w 1300"/>
              <a:gd name="T13" fmla="*/ 77 h 1367"/>
              <a:gd name="T14" fmla="*/ 193 w 1300"/>
              <a:gd name="T15" fmla="*/ 235 h 1367"/>
              <a:gd name="T16" fmla="*/ 319 w 1300"/>
              <a:gd name="T17" fmla="*/ 404 h 1367"/>
              <a:gd name="T18" fmla="*/ 333 w 1300"/>
              <a:gd name="T19" fmla="*/ 491 h 1367"/>
              <a:gd name="T20" fmla="*/ 251 w 1300"/>
              <a:gd name="T21" fmla="*/ 508 h 1367"/>
              <a:gd name="T22" fmla="*/ 223 w 1300"/>
              <a:gd name="T23" fmla="*/ 599 h 1367"/>
              <a:gd name="T24" fmla="*/ 172 w 1300"/>
              <a:gd name="T25" fmla="*/ 663 h 1367"/>
              <a:gd name="T26" fmla="*/ 24 w 1300"/>
              <a:gd name="T27" fmla="*/ 733 h 1367"/>
              <a:gd name="T28" fmla="*/ 62 w 1300"/>
              <a:gd name="T29" fmla="*/ 778 h 1367"/>
              <a:gd name="T30" fmla="*/ 185 w 1300"/>
              <a:gd name="T31" fmla="*/ 802 h 1367"/>
              <a:gd name="T32" fmla="*/ 231 w 1300"/>
              <a:gd name="T33" fmla="*/ 836 h 1367"/>
              <a:gd name="T34" fmla="*/ 128 w 1300"/>
              <a:gd name="T35" fmla="*/ 994 h 1367"/>
              <a:gd name="T36" fmla="*/ 183 w 1300"/>
              <a:gd name="T37" fmla="*/ 1003 h 1367"/>
              <a:gd name="T38" fmla="*/ 250 w 1300"/>
              <a:gd name="T39" fmla="*/ 1136 h 1367"/>
              <a:gd name="T40" fmla="*/ 306 w 1300"/>
              <a:gd name="T41" fmla="*/ 1294 h 1367"/>
              <a:gd name="T42" fmla="*/ 370 w 1300"/>
              <a:gd name="T43" fmla="*/ 1233 h 1367"/>
              <a:gd name="T44" fmla="*/ 461 w 1300"/>
              <a:gd name="T45" fmla="*/ 1176 h 1367"/>
              <a:gd name="T46" fmla="*/ 510 w 1300"/>
              <a:gd name="T47" fmla="*/ 1061 h 1367"/>
              <a:gd name="T48" fmla="*/ 560 w 1300"/>
              <a:gd name="T49" fmla="*/ 1034 h 1367"/>
              <a:gd name="T50" fmla="*/ 601 w 1300"/>
              <a:gd name="T51" fmla="*/ 1072 h 1367"/>
              <a:gd name="T52" fmla="*/ 613 w 1300"/>
              <a:gd name="T53" fmla="*/ 1139 h 1367"/>
              <a:gd name="T54" fmla="*/ 678 w 1300"/>
              <a:gd name="T55" fmla="*/ 1194 h 1367"/>
              <a:gd name="T56" fmla="*/ 705 w 1300"/>
              <a:gd name="T57" fmla="*/ 1275 h 1367"/>
              <a:gd name="T58" fmla="*/ 775 w 1300"/>
              <a:gd name="T59" fmla="*/ 1223 h 1367"/>
              <a:gd name="T60" fmla="*/ 823 w 1300"/>
              <a:gd name="T61" fmla="*/ 1219 h 1367"/>
              <a:gd name="T62" fmla="*/ 896 w 1300"/>
              <a:gd name="T63" fmla="*/ 1273 h 1367"/>
              <a:gd name="T64" fmla="*/ 1035 w 1300"/>
              <a:gd name="T65" fmla="*/ 1300 h 1367"/>
              <a:gd name="T66" fmla="*/ 1100 w 1300"/>
              <a:gd name="T67" fmla="*/ 1356 h 1367"/>
              <a:gd name="T68" fmla="*/ 1146 w 1300"/>
              <a:gd name="T69" fmla="*/ 1314 h 1367"/>
              <a:gd name="T70" fmla="*/ 1163 w 1300"/>
              <a:gd name="T71" fmla="*/ 1151 h 1367"/>
              <a:gd name="T72" fmla="*/ 1138 w 1300"/>
              <a:gd name="T73" fmla="*/ 971 h 1367"/>
              <a:gd name="T74" fmla="*/ 1206 w 1300"/>
              <a:gd name="T75" fmla="*/ 908 h 1367"/>
              <a:gd name="T76" fmla="*/ 1191 w 1300"/>
              <a:gd name="T77" fmla="*/ 848 h 1367"/>
              <a:gd name="T78" fmla="*/ 1230 w 1300"/>
              <a:gd name="T79" fmla="*/ 806 h 1367"/>
              <a:gd name="T80" fmla="*/ 1291 w 1300"/>
              <a:gd name="T81" fmla="*/ 779 h 1367"/>
              <a:gd name="T82" fmla="*/ 1229 w 1300"/>
              <a:gd name="T83" fmla="*/ 714 h 1367"/>
              <a:gd name="T84" fmla="*/ 1154 w 1300"/>
              <a:gd name="T85" fmla="*/ 664 h 1367"/>
              <a:gd name="T86" fmla="*/ 1038 w 1300"/>
              <a:gd name="T87" fmla="*/ 627 h 1367"/>
              <a:gd name="T88" fmla="*/ 953 w 1300"/>
              <a:gd name="T89" fmla="*/ 602 h 1367"/>
              <a:gd name="T90" fmla="*/ 1037 w 1300"/>
              <a:gd name="T91" fmla="*/ 544 h 1367"/>
              <a:gd name="T92" fmla="*/ 1036 w 1300"/>
              <a:gd name="T93" fmla="*/ 459 h 1367"/>
              <a:gd name="T94" fmla="*/ 1141 w 1300"/>
              <a:gd name="T95" fmla="*/ 366 h 1367"/>
              <a:gd name="T96" fmla="*/ 1194 w 1300"/>
              <a:gd name="T97" fmla="*/ 352 h 1367"/>
              <a:gd name="T98" fmla="*/ 1172 w 1300"/>
              <a:gd name="T99" fmla="*/ 303 h 1367"/>
              <a:gd name="T100" fmla="*/ 1078 w 1300"/>
              <a:gd name="T101" fmla="*/ 245 h 1367"/>
              <a:gd name="T102" fmla="*/ 965 w 1300"/>
              <a:gd name="T103" fmla="*/ 224 h 1367"/>
              <a:gd name="T104" fmla="*/ 943 w 1300"/>
              <a:gd name="T105" fmla="*/ 152 h 1367"/>
              <a:gd name="T106" fmla="*/ 849 w 1300"/>
              <a:gd name="T107" fmla="*/ 172 h 1367"/>
              <a:gd name="T108" fmla="*/ 772 w 1300"/>
              <a:gd name="T109" fmla="*/ 209 h 1367"/>
              <a:gd name="T110" fmla="*/ 686 w 1300"/>
              <a:gd name="T111" fmla="*/ 168 h 1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00" h="1367">
                <a:moveTo>
                  <a:pt x="608" y="58"/>
                </a:moveTo>
                <a:lnTo>
                  <a:pt x="589" y="79"/>
                </a:lnTo>
                <a:lnTo>
                  <a:pt x="573" y="102"/>
                </a:lnTo>
                <a:lnTo>
                  <a:pt x="558" y="126"/>
                </a:lnTo>
                <a:lnTo>
                  <a:pt x="544" y="151"/>
                </a:lnTo>
                <a:lnTo>
                  <a:pt x="531" y="176"/>
                </a:lnTo>
                <a:lnTo>
                  <a:pt x="519" y="201"/>
                </a:lnTo>
                <a:lnTo>
                  <a:pt x="507" y="228"/>
                </a:lnTo>
                <a:lnTo>
                  <a:pt x="495" y="253"/>
                </a:lnTo>
                <a:lnTo>
                  <a:pt x="487" y="253"/>
                </a:lnTo>
                <a:lnTo>
                  <a:pt x="477" y="253"/>
                </a:lnTo>
                <a:lnTo>
                  <a:pt x="469" y="252"/>
                </a:lnTo>
                <a:lnTo>
                  <a:pt x="460" y="252"/>
                </a:lnTo>
                <a:lnTo>
                  <a:pt x="451" y="252"/>
                </a:lnTo>
                <a:lnTo>
                  <a:pt x="442" y="253"/>
                </a:lnTo>
                <a:lnTo>
                  <a:pt x="434" y="254"/>
                </a:lnTo>
                <a:lnTo>
                  <a:pt x="427" y="257"/>
                </a:lnTo>
                <a:lnTo>
                  <a:pt x="431" y="293"/>
                </a:lnTo>
                <a:lnTo>
                  <a:pt x="442" y="346"/>
                </a:lnTo>
                <a:lnTo>
                  <a:pt x="452" y="400"/>
                </a:lnTo>
                <a:lnTo>
                  <a:pt x="457" y="437"/>
                </a:lnTo>
                <a:lnTo>
                  <a:pt x="438" y="405"/>
                </a:lnTo>
                <a:lnTo>
                  <a:pt x="413" y="358"/>
                </a:lnTo>
                <a:lnTo>
                  <a:pt x="385" y="303"/>
                </a:lnTo>
                <a:lnTo>
                  <a:pt x="355" y="243"/>
                </a:lnTo>
                <a:lnTo>
                  <a:pt x="328" y="186"/>
                </a:lnTo>
                <a:lnTo>
                  <a:pt x="304" y="138"/>
                </a:lnTo>
                <a:lnTo>
                  <a:pt x="288" y="106"/>
                </a:lnTo>
                <a:lnTo>
                  <a:pt x="283" y="93"/>
                </a:lnTo>
                <a:lnTo>
                  <a:pt x="278" y="70"/>
                </a:lnTo>
                <a:lnTo>
                  <a:pt x="275" y="46"/>
                </a:lnTo>
                <a:lnTo>
                  <a:pt x="271" y="23"/>
                </a:lnTo>
                <a:lnTo>
                  <a:pt x="264" y="0"/>
                </a:lnTo>
                <a:lnTo>
                  <a:pt x="246" y="0"/>
                </a:lnTo>
                <a:lnTo>
                  <a:pt x="228" y="2"/>
                </a:lnTo>
                <a:lnTo>
                  <a:pt x="211" y="9"/>
                </a:lnTo>
                <a:lnTo>
                  <a:pt x="195" y="18"/>
                </a:lnTo>
                <a:lnTo>
                  <a:pt x="180" y="29"/>
                </a:lnTo>
                <a:lnTo>
                  <a:pt x="165" y="40"/>
                </a:lnTo>
                <a:lnTo>
                  <a:pt x="151" y="53"/>
                </a:lnTo>
                <a:lnTo>
                  <a:pt x="139" y="64"/>
                </a:lnTo>
                <a:lnTo>
                  <a:pt x="137" y="77"/>
                </a:lnTo>
                <a:lnTo>
                  <a:pt x="142" y="99"/>
                </a:lnTo>
                <a:lnTo>
                  <a:pt x="151" y="128"/>
                </a:lnTo>
                <a:lnTo>
                  <a:pt x="163" y="160"/>
                </a:lnTo>
                <a:lnTo>
                  <a:pt x="174" y="190"/>
                </a:lnTo>
                <a:lnTo>
                  <a:pt x="186" y="216"/>
                </a:lnTo>
                <a:lnTo>
                  <a:pt x="193" y="235"/>
                </a:lnTo>
                <a:lnTo>
                  <a:pt x="196" y="242"/>
                </a:lnTo>
                <a:lnTo>
                  <a:pt x="204" y="252"/>
                </a:lnTo>
                <a:lnTo>
                  <a:pt x="224" y="278"/>
                </a:lnTo>
                <a:lnTo>
                  <a:pt x="253" y="316"/>
                </a:lnTo>
                <a:lnTo>
                  <a:pt x="286" y="360"/>
                </a:lnTo>
                <a:lnTo>
                  <a:pt x="319" y="404"/>
                </a:lnTo>
                <a:lnTo>
                  <a:pt x="348" y="443"/>
                </a:lnTo>
                <a:lnTo>
                  <a:pt x="370" y="471"/>
                </a:lnTo>
                <a:lnTo>
                  <a:pt x="379" y="483"/>
                </a:lnTo>
                <a:lnTo>
                  <a:pt x="364" y="486"/>
                </a:lnTo>
                <a:lnTo>
                  <a:pt x="348" y="488"/>
                </a:lnTo>
                <a:lnTo>
                  <a:pt x="333" y="491"/>
                </a:lnTo>
                <a:lnTo>
                  <a:pt x="317" y="494"/>
                </a:lnTo>
                <a:lnTo>
                  <a:pt x="302" y="496"/>
                </a:lnTo>
                <a:lnTo>
                  <a:pt x="286" y="497"/>
                </a:lnTo>
                <a:lnTo>
                  <a:pt x="271" y="498"/>
                </a:lnTo>
                <a:lnTo>
                  <a:pt x="255" y="497"/>
                </a:lnTo>
                <a:lnTo>
                  <a:pt x="251" y="508"/>
                </a:lnTo>
                <a:lnTo>
                  <a:pt x="250" y="519"/>
                </a:lnTo>
                <a:lnTo>
                  <a:pt x="251" y="532"/>
                </a:lnTo>
                <a:lnTo>
                  <a:pt x="251" y="543"/>
                </a:lnTo>
                <a:lnTo>
                  <a:pt x="243" y="564"/>
                </a:lnTo>
                <a:lnTo>
                  <a:pt x="234" y="582"/>
                </a:lnTo>
                <a:lnTo>
                  <a:pt x="223" y="599"/>
                </a:lnTo>
                <a:lnTo>
                  <a:pt x="211" y="614"/>
                </a:lnTo>
                <a:lnTo>
                  <a:pt x="201" y="625"/>
                </a:lnTo>
                <a:lnTo>
                  <a:pt x="192" y="634"/>
                </a:lnTo>
                <a:lnTo>
                  <a:pt x="186" y="640"/>
                </a:lnTo>
                <a:lnTo>
                  <a:pt x="183" y="642"/>
                </a:lnTo>
                <a:lnTo>
                  <a:pt x="172" y="663"/>
                </a:lnTo>
                <a:lnTo>
                  <a:pt x="155" y="680"/>
                </a:lnTo>
                <a:lnTo>
                  <a:pt x="133" y="695"/>
                </a:lnTo>
                <a:lnTo>
                  <a:pt x="107" y="708"/>
                </a:lnTo>
                <a:lnTo>
                  <a:pt x="80" y="719"/>
                </a:lnTo>
                <a:lnTo>
                  <a:pt x="51" y="728"/>
                </a:lnTo>
                <a:lnTo>
                  <a:pt x="24" y="733"/>
                </a:lnTo>
                <a:lnTo>
                  <a:pt x="0" y="737"/>
                </a:lnTo>
                <a:lnTo>
                  <a:pt x="6" y="747"/>
                </a:lnTo>
                <a:lnTo>
                  <a:pt x="16" y="756"/>
                </a:lnTo>
                <a:lnTo>
                  <a:pt x="29" y="764"/>
                </a:lnTo>
                <a:lnTo>
                  <a:pt x="45" y="771"/>
                </a:lnTo>
                <a:lnTo>
                  <a:pt x="62" y="778"/>
                </a:lnTo>
                <a:lnTo>
                  <a:pt x="82" y="784"/>
                </a:lnTo>
                <a:lnTo>
                  <a:pt x="103" y="789"/>
                </a:lnTo>
                <a:lnTo>
                  <a:pt x="125" y="793"/>
                </a:lnTo>
                <a:lnTo>
                  <a:pt x="145" y="797"/>
                </a:lnTo>
                <a:lnTo>
                  <a:pt x="166" y="799"/>
                </a:lnTo>
                <a:lnTo>
                  <a:pt x="185" y="802"/>
                </a:lnTo>
                <a:lnTo>
                  <a:pt x="202" y="804"/>
                </a:lnTo>
                <a:lnTo>
                  <a:pt x="217" y="806"/>
                </a:lnTo>
                <a:lnTo>
                  <a:pt x="228" y="807"/>
                </a:lnTo>
                <a:lnTo>
                  <a:pt x="238" y="808"/>
                </a:lnTo>
                <a:lnTo>
                  <a:pt x="241" y="808"/>
                </a:lnTo>
                <a:lnTo>
                  <a:pt x="231" y="836"/>
                </a:lnTo>
                <a:lnTo>
                  <a:pt x="215" y="867"/>
                </a:lnTo>
                <a:lnTo>
                  <a:pt x="196" y="899"/>
                </a:lnTo>
                <a:lnTo>
                  <a:pt x="175" y="929"/>
                </a:lnTo>
                <a:lnTo>
                  <a:pt x="156" y="957"/>
                </a:lnTo>
                <a:lnTo>
                  <a:pt x="140" y="979"/>
                </a:lnTo>
                <a:lnTo>
                  <a:pt x="128" y="994"/>
                </a:lnTo>
                <a:lnTo>
                  <a:pt x="124" y="999"/>
                </a:lnTo>
                <a:lnTo>
                  <a:pt x="136" y="1000"/>
                </a:lnTo>
                <a:lnTo>
                  <a:pt x="148" y="1000"/>
                </a:lnTo>
                <a:lnTo>
                  <a:pt x="160" y="1000"/>
                </a:lnTo>
                <a:lnTo>
                  <a:pt x="172" y="1002"/>
                </a:lnTo>
                <a:lnTo>
                  <a:pt x="183" y="1003"/>
                </a:lnTo>
                <a:lnTo>
                  <a:pt x="194" y="1006"/>
                </a:lnTo>
                <a:lnTo>
                  <a:pt x="204" y="1011"/>
                </a:lnTo>
                <a:lnTo>
                  <a:pt x="215" y="1018"/>
                </a:lnTo>
                <a:lnTo>
                  <a:pt x="225" y="1049"/>
                </a:lnTo>
                <a:lnTo>
                  <a:pt x="236" y="1089"/>
                </a:lnTo>
                <a:lnTo>
                  <a:pt x="250" y="1136"/>
                </a:lnTo>
                <a:lnTo>
                  <a:pt x="265" y="1186"/>
                </a:lnTo>
                <a:lnTo>
                  <a:pt x="278" y="1231"/>
                </a:lnTo>
                <a:lnTo>
                  <a:pt x="288" y="1270"/>
                </a:lnTo>
                <a:lnTo>
                  <a:pt x="296" y="1296"/>
                </a:lnTo>
                <a:lnTo>
                  <a:pt x="299" y="1306"/>
                </a:lnTo>
                <a:lnTo>
                  <a:pt x="306" y="1294"/>
                </a:lnTo>
                <a:lnTo>
                  <a:pt x="315" y="1284"/>
                </a:lnTo>
                <a:lnTo>
                  <a:pt x="325" y="1273"/>
                </a:lnTo>
                <a:lnTo>
                  <a:pt x="336" y="1263"/>
                </a:lnTo>
                <a:lnTo>
                  <a:pt x="347" y="1253"/>
                </a:lnTo>
                <a:lnTo>
                  <a:pt x="359" y="1242"/>
                </a:lnTo>
                <a:lnTo>
                  <a:pt x="370" y="1233"/>
                </a:lnTo>
                <a:lnTo>
                  <a:pt x="382" y="1223"/>
                </a:lnTo>
                <a:lnTo>
                  <a:pt x="397" y="1212"/>
                </a:lnTo>
                <a:lnTo>
                  <a:pt x="413" y="1202"/>
                </a:lnTo>
                <a:lnTo>
                  <a:pt x="429" y="1193"/>
                </a:lnTo>
                <a:lnTo>
                  <a:pt x="445" y="1184"/>
                </a:lnTo>
                <a:lnTo>
                  <a:pt x="461" y="1176"/>
                </a:lnTo>
                <a:lnTo>
                  <a:pt x="478" y="1167"/>
                </a:lnTo>
                <a:lnTo>
                  <a:pt x="495" y="1158"/>
                </a:lnTo>
                <a:lnTo>
                  <a:pt x="510" y="1150"/>
                </a:lnTo>
                <a:lnTo>
                  <a:pt x="508" y="1121"/>
                </a:lnTo>
                <a:lnTo>
                  <a:pt x="506" y="1090"/>
                </a:lnTo>
                <a:lnTo>
                  <a:pt x="510" y="1061"/>
                </a:lnTo>
                <a:lnTo>
                  <a:pt x="526" y="1036"/>
                </a:lnTo>
                <a:lnTo>
                  <a:pt x="533" y="1034"/>
                </a:lnTo>
                <a:lnTo>
                  <a:pt x="540" y="1033"/>
                </a:lnTo>
                <a:lnTo>
                  <a:pt x="546" y="1033"/>
                </a:lnTo>
                <a:lnTo>
                  <a:pt x="553" y="1033"/>
                </a:lnTo>
                <a:lnTo>
                  <a:pt x="560" y="1034"/>
                </a:lnTo>
                <a:lnTo>
                  <a:pt x="567" y="1036"/>
                </a:lnTo>
                <a:lnTo>
                  <a:pt x="574" y="1038"/>
                </a:lnTo>
                <a:lnTo>
                  <a:pt x="581" y="1041"/>
                </a:lnTo>
                <a:lnTo>
                  <a:pt x="591" y="1050"/>
                </a:lnTo>
                <a:lnTo>
                  <a:pt x="598" y="1060"/>
                </a:lnTo>
                <a:lnTo>
                  <a:pt x="601" y="1072"/>
                </a:lnTo>
                <a:lnTo>
                  <a:pt x="602" y="1083"/>
                </a:lnTo>
                <a:lnTo>
                  <a:pt x="601" y="1096"/>
                </a:lnTo>
                <a:lnTo>
                  <a:pt x="599" y="1109"/>
                </a:lnTo>
                <a:lnTo>
                  <a:pt x="598" y="1121"/>
                </a:lnTo>
                <a:lnTo>
                  <a:pt x="599" y="1133"/>
                </a:lnTo>
                <a:lnTo>
                  <a:pt x="613" y="1139"/>
                </a:lnTo>
                <a:lnTo>
                  <a:pt x="626" y="1146"/>
                </a:lnTo>
                <a:lnTo>
                  <a:pt x="639" y="1154"/>
                </a:lnTo>
                <a:lnTo>
                  <a:pt x="650" y="1162"/>
                </a:lnTo>
                <a:lnTo>
                  <a:pt x="661" y="1172"/>
                </a:lnTo>
                <a:lnTo>
                  <a:pt x="670" y="1182"/>
                </a:lnTo>
                <a:lnTo>
                  <a:pt x="678" y="1194"/>
                </a:lnTo>
                <a:lnTo>
                  <a:pt x="684" y="1208"/>
                </a:lnTo>
                <a:lnTo>
                  <a:pt x="686" y="1230"/>
                </a:lnTo>
                <a:lnTo>
                  <a:pt x="689" y="1254"/>
                </a:lnTo>
                <a:lnTo>
                  <a:pt x="693" y="1275"/>
                </a:lnTo>
                <a:lnTo>
                  <a:pt x="695" y="1283"/>
                </a:lnTo>
                <a:lnTo>
                  <a:pt x="705" y="1275"/>
                </a:lnTo>
                <a:lnTo>
                  <a:pt x="717" y="1265"/>
                </a:lnTo>
                <a:lnTo>
                  <a:pt x="727" y="1256"/>
                </a:lnTo>
                <a:lnTo>
                  <a:pt x="739" y="1247"/>
                </a:lnTo>
                <a:lnTo>
                  <a:pt x="750" y="1238"/>
                </a:lnTo>
                <a:lnTo>
                  <a:pt x="763" y="1230"/>
                </a:lnTo>
                <a:lnTo>
                  <a:pt x="775" y="1223"/>
                </a:lnTo>
                <a:lnTo>
                  <a:pt x="787" y="1216"/>
                </a:lnTo>
                <a:lnTo>
                  <a:pt x="794" y="1216"/>
                </a:lnTo>
                <a:lnTo>
                  <a:pt x="801" y="1216"/>
                </a:lnTo>
                <a:lnTo>
                  <a:pt x="808" y="1217"/>
                </a:lnTo>
                <a:lnTo>
                  <a:pt x="816" y="1218"/>
                </a:lnTo>
                <a:lnTo>
                  <a:pt x="823" y="1219"/>
                </a:lnTo>
                <a:lnTo>
                  <a:pt x="829" y="1222"/>
                </a:lnTo>
                <a:lnTo>
                  <a:pt x="836" y="1225"/>
                </a:lnTo>
                <a:lnTo>
                  <a:pt x="841" y="1230"/>
                </a:lnTo>
                <a:lnTo>
                  <a:pt x="855" y="1254"/>
                </a:lnTo>
                <a:lnTo>
                  <a:pt x="874" y="1268"/>
                </a:lnTo>
                <a:lnTo>
                  <a:pt x="896" y="1273"/>
                </a:lnTo>
                <a:lnTo>
                  <a:pt x="920" y="1275"/>
                </a:lnTo>
                <a:lnTo>
                  <a:pt x="945" y="1275"/>
                </a:lnTo>
                <a:lnTo>
                  <a:pt x="972" y="1276"/>
                </a:lnTo>
                <a:lnTo>
                  <a:pt x="998" y="1281"/>
                </a:lnTo>
                <a:lnTo>
                  <a:pt x="1022" y="1294"/>
                </a:lnTo>
                <a:lnTo>
                  <a:pt x="1035" y="1300"/>
                </a:lnTo>
                <a:lnTo>
                  <a:pt x="1048" y="1307"/>
                </a:lnTo>
                <a:lnTo>
                  <a:pt x="1059" y="1315"/>
                </a:lnTo>
                <a:lnTo>
                  <a:pt x="1070" y="1325"/>
                </a:lnTo>
                <a:lnTo>
                  <a:pt x="1080" y="1334"/>
                </a:lnTo>
                <a:lnTo>
                  <a:pt x="1090" y="1346"/>
                </a:lnTo>
                <a:lnTo>
                  <a:pt x="1100" y="1356"/>
                </a:lnTo>
                <a:lnTo>
                  <a:pt x="1110" y="1367"/>
                </a:lnTo>
                <a:lnTo>
                  <a:pt x="1121" y="1360"/>
                </a:lnTo>
                <a:lnTo>
                  <a:pt x="1129" y="1351"/>
                </a:lnTo>
                <a:lnTo>
                  <a:pt x="1136" y="1340"/>
                </a:lnTo>
                <a:lnTo>
                  <a:pt x="1142" y="1328"/>
                </a:lnTo>
                <a:lnTo>
                  <a:pt x="1146" y="1314"/>
                </a:lnTo>
                <a:lnTo>
                  <a:pt x="1149" y="1300"/>
                </a:lnTo>
                <a:lnTo>
                  <a:pt x="1154" y="1286"/>
                </a:lnTo>
                <a:lnTo>
                  <a:pt x="1157" y="1272"/>
                </a:lnTo>
                <a:lnTo>
                  <a:pt x="1162" y="1231"/>
                </a:lnTo>
                <a:lnTo>
                  <a:pt x="1165" y="1190"/>
                </a:lnTo>
                <a:lnTo>
                  <a:pt x="1163" y="1151"/>
                </a:lnTo>
                <a:lnTo>
                  <a:pt x="1155" y="1112"/>
                </a:lnTo>
                <a:lnTo>
                  <a:pt x="1150" y="1080"/>
                </a:lnTo>
                <a:lnTo>
                  <a:pt x="1142" y="1048"/>
                </a:lnTo>
                <a:lnTo>
                  <a:pt x="1135" y="1015"/>
                </a:lnTo>
                <a:lnTo>
                  <a:pt x="1128" y="983"/>
                </a:lnTo>
                <a:lnTo>
                  <a:pt x="1138" y="971"/>
                </a:lnTo>
                <a:lnTo>
                  <a:pt x="1147" y="959"/>
                </a:lnTo>
                <a:lnTo>
                  <a:pt x="1157" y="947"/>
                </a:lnTo>
                <a:lnTo>
                  <a:pt x="1169" y="937"/>
                </a:lnTo>
                <a:lnTo>
                  <a:pt x="1180" y="927"/>
                </a:lnTo>
                <a:lnTo>
                  <a:pt x="1192" y="918"/>
                </a:lnTo>
                <a:lnTo>
                  <a:pt x="1206" y="908"/>
                </a:lnTo>
                <a:lnTo>
                  <a:pt x="1218" y="899"/>
                </a:lnTo>
                <a:lnTo>
                  <a:pt x="1218" y="892"/>
                </a:lnTo>
                <a:lnTo>
                  <a:pt x="1214" y="883"/>
                </a:lnTo>
                <a:lnTo>
                  <a:pt x="1207" y="871"/>
                </a:lnTo>
                <a:lnTo>
                  <a:pt x="1200" y="860"/>
                </a:lnTo>
                <a:lnTo>
                  <a:pt x="1191" y="848"/>
                </a:lnTo>
                <a:lnTo>
                  <a:pt x="1184" y="839"/>
                </a:lnTo>
                <a:lnTo>
                  <a:pt x="1179" y="832"/>
                </a:lnTo>
                <a:lnTo>
                  <a:pt x="1177" y="830"/>
                </a:lnTo>
                <a:lnTo>
                  <a:pt x="1192" y="821"/>
                </a:lnTo>
                <a:lnTo>
                  <a:pt x="1210" y="813"/>
                </a:lnTo>
                <a:lnTo>
                  <a:pt x="1230" y="806"/>
                </a:lnTo>
                <a:lnTo>
                  <a:pt x="1250" y="801"/>
                </a:lnTo>
                <a:lnTo>
                  <a:pt x="1270" y="797"/>
                </a:lnTo>
                <a:lnTo>
                  <a:pt x="1285" y="794"/>
                </a:lnTo>
                <a:lnTo>
                  <a:pt x="1297" y="792"/>
                </a:lnTo>
                <a:lnTo>
                  <a:pt x="1300" y="792"/>
                </a:lnTo>
                <a:lnTo>
                  <a:pt x="1291" y="779"/>
                </a:lnTo>
                <a:lnTo>
                  <a:pt x="1282" y="768"/>
                </a:lnTo>
                <a:lnTo>
                  <a:pt x="1271" y="756"/>
                </a:lnTo>
                <a:lnTo>
                  <a:pt x="1261" y="745"/>
                </a:lnTo>
                <a:lnTo>
                  <a:pt x="1250" y="734"/>
                </a:lnTo>
                <a:lnTo>
                  <a:pt x="1240" y="724"/>
                </a:lnTo>
                <a:lnTo>
                  <a:pt x="1229" y="714"/>
                </a:lnTo>
                <a:lnTo>
                  <a:pt x="1217" y="704"/>
                </a:lnTo>
                <a:lnTo>
                  <a:pt x="1206" y="695"/>
                </a:lnTo>
                <a:lnTo>
                  <a:pt x="1193" y="687"/>
                </a:lnTo>
                <a:lnTo>
                  <a:pt x="1180" y="678"/>
                </a:lnTo>
                <a:lnTo>
                  <a:pt x="1166" y="671"/>
                </a:lnTo>
                <a:lnTo>
                  <a:pt x="1154" y="664"/>
                </a:lnTo>
                <a:lnTo>
                  <a:pt x="1139" y="657"/>
                </a:lnTo>
                <a:lnTo>
                  <a:pt x="1125" y="652"/>
                </a:lnTo>
                <a:lnTo>
                  <a:pt x="1110" y="647"/>
                </a:lnTo>
                <a:lnTo>
                  <a:pt x="1090" y="639"/>
                </a:lnTo>
                <a:lnTo>
                  <a:pt x="1065" y="633"/>
                </a:lnTo>
                <a:lnTo>
                  <a:pt x="1038" y="627"/>
                </a:lnTo>
                <a:lnTo>
                  <a:pt x="1011" y="624"/>
                </a:lnTo>
                <a:lnTo>
                  <a:pt x="985" y="620"/>
                </a:lnTo>
                <a:lnTo>
                  <a:pt x="964" y="617"/>
                </a:lnTo>
                <a:lnTo>
                  <a:pt x="947" y="615"/>
                </a:lnTo>
                <a:lnTo>
                  <a:pt x="941" y="612"/>
                </a:lnTo>
                <a:lnTo>
                  <a:pt x="953" y="602"/>
                </a:lnTo>
                <a:lnTo>
                  <a:pt x="967" y="592"/>
                </a:lnTo>
                <a:lnTo>
                  <a:pt x="981" y="581"/>
                </a:lnTo>
                <a:lnTo>
                  <a:pt x="995" y="572"/>
                </a:lnTo>
                <a:lnTo>
                  <a:pt x="1008" y="562"/>
                </a:lnTo>
                <a:lnTo>
                  <a:pt x="1023" y="554"/>
                </a:lnTo>
                <a:lnTo>
                  <a:pt x="1037" y="544"/>
                </a:lnTo>
                <a:lnTo>
                  <a:pt x="1051" y="536"/>
                </a:lnTo>
                <a:lnTo>
                  <a:pt x="1045" y="523"/>
                </a:lnTo>
                <a:lnTo>
                  <a:pt x="1038" y="510"/>
                </a:lnTo>
                <a:lnTo>
                  <a:pt x="1030" y="496"/>
                </a:lnTo>
                <a:lnTo>
                  <a:pt x="1028" y="481"/>
                </a:lnTo>
                <a:lnTo>
                  <a:pt x="1036" y="459"/>
                </a:lnTo>
                <a:lnTo>
                  <a:pt x="1049" y="438"/>
                </a:lnTo>
                <a:lnTo>
                  <a:pt x="1063" y="421"/>
                </a:lnTo>
                <a:lnTo>
                  <a:pt x="1080" y="405"/>
                </a:lnTo>
                <a:lnTo>
                  <a:pt x="1098" y="391"/>
                </a:lnTo>
                <a:lnTo>
                  <a:pt x="1119" y="377"/>
                </a:lnTo>
                <a:lnTo>
                  <a:pt x="1141" y="366"/>
                </a:lnTo>
                <a:lnTo>
                  <a:pt x="1163" y="356"/>
                </a:lnTo>
                <a:lnTo>
                  <a:pt x="1169" y="356"/>
                </a:lnTo>
                <a:lnTo>
                  <a:pt x="1174" y="356"/>
                </a:lnTo>
                <a:lnTo>
                  <a:pt x="1181" y="354"/>
                </a:lnTo>
                <a:lnTo>
                  <a:pt x="1188" y="353"/>
                </a:lnTo>
                <a:lnTo>
                  <a:pt x="1194" y="352"/>
                </a:lnTo>
                <a:lnTo>
                  <a:pt x="1199" y="351"/>
                </a:lnTo>
                <a:lnTo>
                  <a:pt x="1202" y="350"/>
                </a:lnTo>
                <a:lnTo>
                  <a:pt x="1203" y="350"/>
                </a:lnTo>
                <a:lnTo>
                  <a:pt x="1194" y="333"/>
                </a:lnTo>
                <a:lnTo>
                  <a:pt x="1184" y="316"/>
                </a:lnTo>
                <a:lnTo>
                  <a:pt x="1172" y="303"/>
                </a:lnTo>
                <a:lnTo>
                  <a:pt x="1159" y="290"/>
                </a:lnTo>
                <a:lnTo>
                  <a:pt x="1144" y="278"/>
                </a:lnTo>
                <a:lnTo>
                  <a:pt x="1129" y="268"/>
                </a:lnTo>
                <a:lnTo>
                  <a:pt x="1112" y="260"/>
                </a:lnTo>
                <a:lnTo>
                  <a:pt x="1096" y="252"/>
                </a:lnTo>
                <a:lnTo>
                  <a:pt x="1078" y="245"/>
                </a:lnTo>
                <a:lnTo>
                  <a:pt x="1059" y="239"/>
                </a:lnTo>
                <a:lnTo>
                  <a:pt x="1041" y="235"/>
                </a:lnTo>
                <a:lnTo>
                  <a:pt x="1022" y="231"/>
                </a:lnTo>
                <a:lnTo>
                  <a:pt x="1003" y="228"/>
                </a:lnTo>
                <a:lnTo>
                  <a:pt x="983" y="225"/>
                </a:lnTo>
                <a:lnTo>
                  <a:pt x="965" y="224"/>
                </a:lnTo>
                <a:lnTo>
                  <a:pt x="946" y="223"/>
                </a:lnTo>
                <a:lnTo>
                  <a:pt x="951" y="206"/>
                </a:lnTo>
                <a:lnTo>
                  <a:pt x="957" y="183"/>
                </a:lnTo>
                <a:lnTo>
                  <a:pt x="960" y="161"/>
                </a:lnTo>
                <a:lnTo>
                  <a:pt x="959" y="148"/>
                </a:lnTo>
                <a:lnTo>
                  <a:pt x="943" y="152"/>
                </a:lnTo>
                <a:lnTo>
                  <a:pt x="928" y="154"/>
                </a:lnTo>
                <a:lnTo>
                  <a:pt x="912" y="157"/>
                </a:lnTo>
                <a:lnTo>
                  <a:pt x="897" y="160"/>
                </a:lnTo>
                <a:lnTo>
                  <a:pt x="881" y="163"/>
                </a:lnTo>
                <a:lnTo>
                  <a:pt x="864" y="167"/>
                </a:lnTo>
                <a:lnTo>
                  <a:pt x="849" y="172"/>
                </a:lnTo>
                <a:lnTo>
                  <a:pt x="833" y="178"/>
                </a:lnTo>
                <a:lnTo>
                  <a:pt x="822" y="186"/>
                </a:lnTo>
                <a:lnTo>
                  <a:pt x="810" y="192"/>
                </a:lnTo>
                <a:lnTo>
                  <a:pt x="798" y="198"/>
                </a:lnTo>
                <a:lnTo>
                  <a:pt x="785" y="204"/>
                </a:lnTo>
                <a:lnTo>
                  <a:pt x="772" y="209"/>
                </a:lnTo>
                <a:lnTo>
                  <a:pt x="760" y="215"/>
                </a:lnTo>
                <a:lnTo>
                  <a:pt x="748" y="223"/>
                </a:lnTo>
                <a:lnTo>
                  <a:pt x="737" y="232"/>
                </a:lnTo>
                <a:lnTo>
                  <a:pt x="725" y="219"/>
                </a:lnTo>
                <a:lnTo>
                  <a:pt x="707" y="197"/>
                </a:lnTo>
                <a:lnTo>
                  <a:pt x="686" y="168"/>
                </a:lnTo>
                <a:lnTo>
                  <a:pt x="664" y="138"/>
                </a:lnTo>
                <a:lnTo>
                  <a:pt x="642" y="108"/>
                </a:lnTo>
                <a:lnTo>
                  <a:pt x="625" y="83"/>
                </a:lnTo>
                <a:lnTo>
                  <a:pt x="612" y="65"/>
                </a:lnTo>
                <a:lnTo>
                  <a:pt x="608" y="58"/>
                </a:lnTo>
                <a:close/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20000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82" tIns="32641" rIns="65282" bIns="32641"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25" tIns="22562" rIns="45125" bIns="22562" spcCol="0"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7C05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82" tIns="32641" rIns="65282" bIns="32641"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576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715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518" indent="-266518" algn="l" defTabSz="710715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456" indent="-222098" algn="l" defTabSz="710715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393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746" indent="-177679" algn="l" defTabSz="710715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106" indent="-177679" algn="l" defTabSz="710715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461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819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176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535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357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715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071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429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784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141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499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856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javascript:/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685800" y="2130425"/>
            <a:ext cx="7918450" cy="2882900"/>
          </a:xfrm>
          <a:prstGeom prst="rect">
            <a:avLst/>
          </a:prstGeom>
        </p:spPr>
        <p:txBody>
          <a:bodyPr vert="horz" lIns="0" rIns="0" bIns="0" anchor="b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  <a:tab pos="571500" algn="l"/>
                <a:tab pos="5829300" algn="l"/>
                <a:tab pos="5943600" algn="l"/>
                <a:tab pos="6057900" algn="l"/>
              </a:tabLst>
              <a:defRPr/>
            </a:pP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Book Antiqua" pitchFamily="18" charset="0"/>
                <a:ea typeface="+mj-ea"/>
                <a:cs typeface="Times New Roman" pitchFamily="18" charset="0"/>
              </a:rPr>
              <a:t>ТОРГОВО-ПРОМЫШЛЕННАЯ ПАЛАТА РОССИЙСКОЙ ФЕДЕРАЦИИ</a:t>
            </a: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/>
            </a:r>
            <a:b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</a:b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Book Antiqua" pitchFamily="18" charset="0"/>
                <a:ea typeface="+mj-ea"/>
                <a:cs typeface="Times New Roman" pitchFamily="18" charset="0"/>
              </a:rPr>
              <a:t> </a:t>
            </a:r>
            <a:r>
              <a:rPr kumimoji="0" lang="ru-RU" alt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/>
            </a:r>
            <a:br>
              <a:rPr kumimoji="0" lang="ru-RU" alt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</a:b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Book Antiqua" pitchFamily="18" charset="0"/>
                <a:ea typeface="+mj-ea"/>
                <a:cs typeface="Times New Roman" pitchFamily="18" charset="0"/>
              </a:rPr>
              <a:t>КОМИТЕТ </a:t>
            </a: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Book Antiqua" pitchFamily="18" charset="0"/>
                <a:ea typeface="Times New Roman" pitchFamily="18" charset="0"/>
                <a:cs typeface="Arial" charset="0"/>
              </a:rPr>
              <a:t>ПО ПРИРОДОПОЛЬЗОВАНИЮ И ЭКОЛОГИИ</a:t>
            </a:r>
            <a:r>
              <a:rPr kumimoji="0" lang="ru-RU" alt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/>
            </a:r>
            <a:br>
              <a:rPr kumimoji="0" lang="ru-RU" alt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</a:b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 </a:t>
            </a:r>
            <a:r>
              <a:rPr kumimoji="0" lang="ru-RU" alt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/>
            </a:r>
            <a:br>
              <a:rPr kumimoji="0" lang="ru-RU" alt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</a:b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109012, Москва, ул. Ильинка, д.5/2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  <a:tab pos="571500" algn="l"/>
                <a:tab pos="5829300" algn="l"/>
                <a:tab pos="5943600" algn="l"/>
                <a:tab pos="6057900" algn="l"/>
              </a:tabLst>
              <a:defRPr/>
            </a:pPr>
            <a:r>
              <a:rPr kumimoji="0" lang="en-US" altLang="ru-RU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www.tpprf.ru </a:t>
            </a: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 </a:t>
            </a:r>
            <a:r>
              <a:rPr kumimoji="0" lang="en-US" altLang="ru-RU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 </a:t>
            </a:r>
            <a:r>
              <a:rPr kumimoji="0" lang="en-US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eco@tpprf.ru</a:t>
            </a:r>
            <a:endParaRPr kumimoji="0" lang="ru-RU" alt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000080"/>
              </a:solidFill>
              <a:effectLst/>
              <a:uLnTx/>
              <a:uFillTx/>
              <a:latin typeface="+mj-lt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80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  <a:tab pos="571500" algn="l"/>
                <a:tab pos="5829300" algn="l"/>
                <a:tab pos="5943600" algn="l"/>
                <a:tab pos="6057900" algn="l"/>
              </a:tabLst>
              <a:defRPr/>
            </a:pP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тел.:</a:t>
            </a:r>
            <a:r>
              <a:rPr kumimoji="0" lang="en-US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+7 </a:t>
            </a: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 (495) 620-0</a:t>
            </a:r>
            <a:r>
              <a:rPr kumimoji="0" lang="en-US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4</a:t>
            </a: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-3</a:t>
            </a:r>
            <a:r>
              <a:rPr kumimoji="0" lang="en-US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2</a:t>
            </a: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  </a:t>
            </a:r>
            <a:endParaRPr kumimoji="0" lang="ru-RU" alt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Times New Roman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263799"/>
            <a:ext cx="3714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Зачем Парижские соглашения нужны России?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indent="44958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2900" dirty="0">
                <a:latin typeface="Times New Roman"/>
                <a:ea typeface="Calibri"/>
                <a:cs typeface="Times New Roman"/>
              </a:rPr>
              <a:t>С финансовой точки зрения соглашение для России </a:t>
            </a:r>
            <a:r>
              <a:rPr lang="ru-RU" sz="2900" dirty="0" smtClean="0">
                <a:latin typeface="Times New Roman"/>
                <a:ea typeface="Calibri"/>
                <a:cs typeface="Times New Roman"/>
              </a:rPr>
              <a:t>«нейтрально»: страна  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небольшой донор других </a:t>
            </a:r>
            <a:r>
              <a:rPr lang="ru-RU" sz="2900" dirty="0" smtClean="0">
                <a:latin typeface="Times New Roman"/>
                <a:ea typeface="Calibri"/>
                <a:cs typeface="Times New Roman"/>
              </a:rPr>
              <a:t>стран и  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уже не получатель. Поэтому к России слабо </a:t>
            </a:r>
            <a:r>
              <a:rPr lang="ru-RU" sz="2900" dirty="0" smtClean="0">
                <a:latin typeface="Times New Roman"/>
                <a:ea typeface="Calibri"/>
                <a:cs typeface="Times New Roman"/>
              </a:rPr>
              <a:t>применяются  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два важнейших результата соглашения: получить поддержку (для более 100 наиболее слабых и уязвимых стран), оптимизировать выделение помощи и добиться ее целевого и прозрачного использования (развитые страны</a:t>
            </a:r>
            <a:r>
              <a:rPr lang="ru-RU" sz="2900" dirty="0" smtClean="0">
                <a:latin typeface="Times New Roman"/>
                <a:ea typeface="Calibri"/>
                <a:cs typeface="Times New Roman"/>
              </a:rPr>
              <a:t>).</a:t>
            </a:r>
          </a:p>
          <a:p>
            <a:pPr indent="44958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2900" dirty="0">
                <a:latin typeface="Times New Roman"/>
                <a:ea typeface="Calibri"/>
              </a:rPr>
              <a:t>Нужно </a:t>
            </a:r>
            <a:r>
              <a:rPr lang="ru-RU" sz="2900" dirty="0" smtClean="0">
                <a:latin typeface="Times New Roman"/>
                <a:ea typeface="Calibri"/>
              </a:rPr>
              <a:t>формировать национальную долгосрочную Стратегию </a:t>
            </a:r>
            <a:r>
              <a:rPr lang="ru-RU" sz="2900" dirty="0" err="1">
                <a:latin typeface="Times New Roman"/>
                <a:ea typeface="Calibri"/>
              </a:rPr>
              <a:t>низкоуглеродного</a:t>
            </a:r>
            <a:r>
              <a:rPr lang="ru-RU" sz="2900" dirty="0">
                <a:latin typeface="Times New Roman"/>
                <a:ea typeface="Calibri"/>
              </a:rPr>
              <a:t> развития, выводящую на вклад страны в глобальную динамику выбросов, соответствующую цели </a:t>
            </a:r>
            <a:r>
              <a:rPr lang="ru-RU" sz="2900" dirty="0" smtClean="0">
                <a:latin typeface="Times New Roman"/>
                <a:ea typeface="Calibri"/>
              </a:rPr>
              <a:t>соглашения -  </a:t>
            </a:r>
            <a:r>
              <a:rPr lang="ru-RU" sz="2900" dirty="0">
                <a:latin typeface="Times New Roman"/>
                <a:ea typeface="Calibri"/>
              </a:rPr>
              <a:t>ограничению роста глобальной температуры в пределах 2</a:t>
            </a:r>
            <a:r>
              <a:rPr lang="ru-RU" sz="2900" baseline="30000" dirty="0">
                <a:latin typeface="Times New Roman"/>
                <a:ea typeface="Calibri"/>
              </a:rPr>
              <a:t>0</a:t>
            </a:r>
            <a:r>
              <a:rPr lang="ru-RU" sz="2900" dirty="0">
                <a:latin typeface="Times New Roman"/>
                <a:ea typeface="Calibri"/>
              </a:rPr>
              <a:t>С. </a:t>
            </a:r>
            <a:endParaRPr lang="ru-RU" sz="2900" dirty="0" smtClean="0">
              <a:latin typeface="Times New Roman"/>
              <a:ea typeface="Calibri"/>
            </a:endParaRPr>
          </a:p>
          <a:p>
            <a:pPr indent="449580"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2900" dirty="0" smtClean="0">
                <a:latin typeface="Times New Roman"/>
                <a:ea typeface="Calibri"/>
              </a:rPr>
              <a:t>Нужно создать </a:t>
            </a:r>
            <a:r>
              <a:rPr lang="ru-RU" sz="2900" dirty="0">
                <a:latin typeface="Times New Roman"/>
                <a:ea typeface="Calibri"/>
              </a:rPr>
              <a:t>национальный </a:t>
            </a:r>
            <a:r>
              <a:rPr lang="ru-RU" sz="2900" dirty="0" smtClean="0">
                <a:latin typeface="Times New Roman"/>
                <a:ea typeface="Calibri"/>
              </a:rPr>
              <a:t>План </a:t>
            </a:r>
            <a:r>
              <a:rPr lang="ru-RU" sz="2900" dirty="0">
                <a:latin typeface="Times New Roman"/>
                <a:ea typeface="Calibri"/>
              </a:rPr>
              <a:t>адаптации к изменениям климата и </a:t>
            </a:r>
            <a:r>
              <a:rPr lang="ru-RU" sz="2900" dirty="0" smtClean="0">
                <a:latin typeface="Times New Roman"/>
                <a:ea typeface="Calibri"/>
              </a:rPr>
              <a:t> </a:t>
            </a:r>
            <a:r>
              <a:rPr lang="ru-RU" sz="2900" dirty="0">
                <a:latin typeface="Times New Roman"/>
                <a:ea typeface="Calibri"/>
              </a:rPr>
              <a:t>предпринимать меры, чтобы леса и почвы сохранялись как «хранилища» углерода, и, насколько возможно, держать его нетто-поглощение из атмосферы на максимальном уровне. Сроки исполнения прямо не прописаны, первый отчет по соглашению нужно будет </a:t>
            </a:r>
            <a:r>
              <a:rPr lang="ru-RU" sz="2900" dirty="0" smtClean="0">
                <a:latin typeface="Times New Roman"/>
                <a:ea typeface="Calibri"/>
              </a:rPr>
              <a:t>представить до  </a:t>
            </a:r>
            <a:r>
              <a:rPr lang="ru-RU" sz="2900" dirty="0">
                <a:latin typeface="Times New Roman"/>
                <a:ea typeface="Calibri"/>
              </a:rPr>
              <a:t>2022 </a:t>
            </a:r>
            <a:r>
              <a:rPr lang="ru-RU" sz="2900" dirty="0" smtClean="0">
                <a:latin typeface="Times New Roman"/>
                <a:ea typeface="Calibri"/>
              </a:rPr>
              <a:t>года</a:t>
            </a:r>
            <a:r>
              <a:rPr lang="ru-RU" sz="2900" dirty="0" smtClean="0">
                <a:latin typeface="Times New Roman"/>
                <a:ea typeface="Calibri"/>
                <a:cs typeface="Times New Roman"/>
              </a:rPr>
              <a:t> </a:t>
            </a:r>
            <a:endParaRPr lang="ru-RU" sz="29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66862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Новая парадигма качества</a:t>
            </a:r>
            <a:endParaRPr lang="ru-RU" dirty="0"/>
          </a:p>
        </p:txBody>
      </p:sp>
      <p:pic>
        <p:nvPicPr>
          <p:cNvPr id="4" name="Содержимое 3" descr="http://nashaplaneta.su/_nw/44/53342046.jpg">
            <a:hlinkClick r:id="rId2" tooltip="&quot;Нажмите, чтобы увеличить изображение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468313" y="1484784"/>
            <a:ext cx="8135937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ru-RU" altLang="ru-RU" b="1" dirty="0"/>
          </a:p>
          <a:p>
            <a:pPr algn="ctr"/>
            <a:endParaRPr lang="ru-RU" altLang="ru-RU" sz="2400" b="1" dirty="0">
              <a:solidFill>
                <a:srgbClr val="0000FF"/>
              </a:solidFill>
            </a:endParaRPr>
          </a:p>
          <a:p>
            <a:pPr algn="ctr"/>
            <a:r>
              <a:rPr lang="ru-RU" altLang="ru-RU" sz="2400" b="1" dirty="0">
                <a:solidFill>
                  <a:srgbClr val="0000FF"/>
                </a:solidFill>
              </a:rPr>
              <a:t>ШТЕМБЕРГ </a:t>
            </a:r>
            <a:endParaRPr lang="ru-RU" altLang="ru-RU" sz="2400" b="1" dirty="0" smtClean="0">
              <a:solidFill>
                <a:srgbClr val="0000FF"/>
              </a:solidFill>
            </a:endParaRPr>
          </a:p>
          <a:p>
            <a:pPr algn="ctr"/>
            <a:r>
              <a:rPr lang="ru-RU" altLang="ru-RU" sz="2400" b="1" dirty="0" smtClean="0">
                <a:solidFill>
                  <a:srgbClr val="0000FF"/>
                </a:solidFill>
              </a:rPr>
              <a:t>Ольга .Николаевна.</a:t>
            </a:r>
            <a:endParaRPr lang="ru-RU" altLang="ru-RU" sz="2400" b="1" dirty="0">
              <a:solidFill>
                <a:srgbClr val="0000FF"/>
              </a:solidFill>
            </a:endParaRPr>
          </a:p>
          <a:p>
            <a:pPr algn="ctr"/>
            <a:r>
              <a:rPr lang="ru-RU" altLang="ru-RU" sz="2400" b="1" dirty="0">
                <a:solidFill>
                  <a:srgbClr val="0000FF"/>
                </a:solidFill>
              </a:rPr>
              <a:t>Заместитель председателя Комитета ТПП РФ </a:t>
            </a:r>
          </a:p>
          <a:p>
            <a:pPr algn="ctr"/>
            <a:r>
              <a:rPr lang="en-US" altLang="ru-RU" sz="2400" b="1" dirty="0">
                <a:solidFill>
                  <a:srgbClr val="0000FF"/>
                </a:solidFill>
              </a:rPr>
              <a:t>PhD</a:t>
            </a:r>
          </a:p>
          <a:p>
            <a:pPr algn="ctr"/>
            <a:r>
              <a:rPr lang="ru-RU" altLang="ru-RU" sz="2400" b="1" dirty="0" smtClean="0">
                <a:solidFill>
                  <a:srgbClr val="0000FF"/>
                </a:solidFill>
              </a:rPr>
              <a:t>Государственный советник Российской Федерации</a:t>
            </a:r>
            <a:endParaRPr lang="en-US" altLang="ru-RU" sz="2400" b="1" dirty="0">
              <a:solidFill>
                <a:srgbClr val="0000FF"/>
              </a:solidFill>
            </a:endParaRPr>
          </a:p>
          <a:p>
            <a:pPr algn="ctr"/>
            <a:r>
              <a:rPr lang="ru-RU" altLang="ru-RU" sz="2400" b="1" dirty="0" smtClean="0">
                <a:solidFill>
                  <a:srgbClr val="0000FF"/>
                </a:solidFill>
              </a:rPr>
              <a:t>Москва, улица Ильинка, 5.2, офис 545</a:t>
            </a:r>
          </a:p>
          <a:p>
            <a:pPr algn="ctr"/>
            <a:endParaRPr lang="en-US" altLang="ru-RU" sz="2400" b="1" dirty="0">
              <a:solidFill>
                <a:srgbClr val="0000FF"/>
              </a:solidFill>
            </a:endParaRPr>
          </a:p>
          <a:p>
            <a:pPr algn="ctr"/>
            <a:r>
              <a:rPr lang="en-US" altLang="ru-RU" sz="2400" b="1" dirty="0">
                <a:solidFill>
                  <a:srgbClr val="0000FF"/>
                </a:solidFill>
              </a:rPr>
              <a:t>eco@tpprf.ru</a:t>
            </a:r>
            <a:endParaRPr lang="ru-RU" altLang="ru-RU" sz="2400" b="1" dirty="0">
              <a:solidFill>
                <a:srgbClr val="0000FF"/>
              </a:solidFill>
            </a:endParaRPr>
          </a:p>
          <a:p>
            <a:pPr algn="ctr"/>
            <a:endParaRPr lang="en-US" altLang="ru-RU" sz="2400" b="1" dirty="0">
              <a:solidFill>
                <a:srgbClr val="0070C0"/>
              </a:solidFill>
            </a:endParaRPr>
          </a:p>
          <a:p>
            <a:pPr algn="ctr"/>
            <a:r>
              <a:rPr lang="en-US" altLang="ru-RU" sz="2400" b="1" dirty="0">
                <a:solidFill>
                  <a:srgbClr val="0070C0"/>
                </a:solidFill>
              </a:rPr>
              <a:t>+7 495 620 04 </a:t>
            </a:r>
            <a:r>
              <a:rPr lang="en-US" altLang="ru-RU" sz="2400" b="1" dirty="0" smtClean="0">
                <a:solidFill>
                  <a:srgbClr val="0070C0"/>
                </a:solidFill>
              </a:rPr>
              <a:t>32</a:t>
            </a:r>
            <a:endParaRPr lang="ru-RU" altLang="ru-RU" sz="2400" b="1" dirty="0" smtClean="0">
              <a:solidFill>
                <a:srgbClr val="0070C0"/>
              </a:solidFill>
            </a:endParaRPr>
          </a:p>
          <a:p>
            <a:pPr algn="ctr"/>
            <a:endParaRPr lang="ru-RU" alt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Рисунок 1" descr="http://www.un.org/sustainabledevelopment/ru/wp-content/uploads/sites/5/2015/03/1asu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908720"/>
            <a:ext cx="5436096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</a:t>
            </a:r>
            <a:r>
              <a:rPr lang="en-US" dirty="0" smtClean="0"/>
              <a:t>   </a:t>
            </a:r>
            <a:r>
              <a:rPr lang="ru-RU" sz="4000" dirty="0" smtClean="0"/>
              <a:t>МИРОВАЯ СИТУАЦИЯ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ru-RU" sz="2400" dirty="0" smtClean="0"/>
          </a:p>
          <a:p>
            <a:pPr algn="just"/>
            <a:r>
              <a:rPr lang="ru-RU" sz="8000" b="1" dirty="0" smtClean="0"/>
              <a:t>27 сентября 2015 года на Саммите ООН приняты 17 ЦЕЛЕЙ УСТОЙЧИВОГО РАЗВИТИЯ, 169 целевых показателей, которые обеспечивают взаимосвязь основных элементов УСТОЙЧИВОГО РАЗВИТИЯ – экономического роста, социальной интеграции, охраны окружающей среды. В работе принимали участие НАЦИОНАЛЬНЫЕ СЕТИ ГЛОБАЛЬНОГО ДОГОВОРА, включая Россию (ТПП РФ), поскольку важнейшая роль в реализации ЦЕЛЕЙ принадлежит бизнесу. </a:t>
            </a:r>
          </a:p>
          <a:p>
            <a:pPr algn="just"/>
            <a:r>
              <a:rPr lang="ru-RU" sz="8000" b="1" dirty="0" smtClean="0"/>
              <a:t> Мировой рынок экологических товаров и услуг остается одним из самых динамично развивающихся  вопреки  финансово-экономический кризису, а оборот его составляет от  1,4 до 3,0 трлн. евро в год. </a:t>
            </a:r>
          </a:p>
          <a:p>
            <a:pPr algn="just"/>
            <a:r>
              <a:rPr lang="ru-RU" sz="8000" b="1" dirty="0" smtClean="0"/>
              <a:t>В основе набирающей обороты в мире «зеленой» инновационной экономики лежат экологически чистые («зеленые») технологии и/или бизнес - модели, предлагающие инвесторам и покупателям конкурентоспособный доход одновременно с обеспечением решений глобальных природоохранных проблем.</a:t>
            </a:r>
          </a:p>
          <a:p>
            <a:endParaRPr lang="ru-RU" sz="8000" b="1" dirty="0" smtClean="0"/>
          </a:p>
          <a:p>
            <a:endParaRPr lang="ru-RU" sz="8000" dirty="0" smtClean="0"/>
          </a:p>
          <a:p>
            <a:endParaRPr lang="ru-RU" sz="8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СИТУАЦИЯ В РОССИИ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Можно утверждать, что поступательно формируется адекватный организационный, правовой, финансовый инструментарий  </a:t>
            </a:r>
          </a:p>
          <a:p>
            <a:r>
              <a:rPr lang="ru-RU" b="1" dirty="0" smtClean="0"/>
              <a:t>для поддержки социально ориентированного, высокотехнологичного и наукоемкого малого и среднего предпринимательства, некоммерческих организаций, осуществляющих свою деятельность в сфере экологического (социального) предпринимательства </a:t>
            </a:r>
          </a:p>
          <a:p>
            <a:r>
              <a:rPr lang="ru-RU" b="1" dirty="0" smtClean="0"/>
              <a:t>Для формирования  принципов и условий нового качества жизни и активного долголетия  российских граждан. </a:t>
            </a:r>
          </a:p>
          <a:p>
            <a:r>
              <a:rPr lang="ru-RU" b="1" dirty="0" smtClean="0"/>
              <a:t>Такой интеграционный подход инкорпорирует инновационные достижения и технологии не только в сферу развития человека (личности), в процесс формирования и реализации высоких стандартов качества жизни, но и укрепит экономический базис и обеспечит продовольственную безопасность России.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ru-RU" dirty="0" smtClean="0"/>
              <a:t>Цели Формирования     </a:t>
            </a:r>
            <a:r>
              <a:rPr lang="en-US" dirty="0" smtClean="0"/>
              <a:t>  </a:t>
            </a:r>
            <a:r>
              <a:rPr lang="ru-RU" dirty="0" smtClean="0"/>
              <a:t>конкурентоспособной        предпринимательской среды.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en-US" sz="3800" b="1" dirty="0" smtClean="0"/>
          </a:p>
          <a:p>
            <a:r>
              <a:rPr lang="ru-RU" sz="3800" b="1" dirty="0" smtClean="0"/>
              <a:t>Постоянно действующая площадка -  для поддержки малого и среднего предпринимательства в экологической и социальной сферах, инновационных некоммерческих организаций со стороны международных экспертов, бизнеса, научного сообщества, органов законодательной и исполнительной власти всех уровней. </a:t>
            </a:r>
          </a:p>
          <a:p>
            <a:r>
              <a:rPr lang="ru-RU" sz="3800" b="1" dirty="0" smtClean="0"/>
              <a:t>Содействие экологическому и социальному аспектам развития отраслей наукоемкой экономики, налаживание взаимовыгодного взаимодействия и сотрудничества субъектов малого и среднего предпринимательства с бизнес-сообществом Финляндии, Норвегии, Германии, Италии, Китая, крупными компаниями, холдингами, финансовыми институтами, международным бизнес-сообществом, программами ООН, ШОС-БРИКС-ЕАЭС. </a:t>
            </a:r>
            <a:endParaRPr lang="ru-RU" sz="3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Задачи Формирования  конкурентоспособной предпринимательской среды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Задачи </a:t>
            </a:r>
            <a:endParaRPr lang="ru-RU" dirty="0" smtClean="0"/>
          </a:p>
          <a:p>
            <a:pPr lvl="0"/>
            <a:r>
              <a:rPr lang="ru-RU" dirty="0" smtClean="0"/>
              <a:t> поиск эффективных решений и выработка рекомендаций по повышению конкурентоспособности российской экологической  отрасли земледелия, получения экологически чистой продукции;</a:t>
            </a:r>
          </a:p>
          <a:p>
            <a:pPr lvl="0"/>
            <a:r>
              <a:rPr lang="ru-RU" dirty="0" smtClean="0"/>
              <a:t> поиск эффективных механизмов стимулирования </a:t>
            </a:r>
            <a:r>
              <a:rPr lang="ru-RU" dirty="0" err="1" smtClean="0"/>
              <a:t>импортозамещения</a:t>
            </a:r>
            <a:r>
              <a:rPr lang="ru-RU" dirty="0" smtClean="0"/>
              <a:t> и развития биологического технологического предпринимательства;</a:t>
            </a:r>
          </a:p>
          <a:p>
            <a:pPr lvl="0"/>
            <a:r>
              <a:rPr lang="ru-RU" dirty="0" smtClean="0"/>
              <a:t> повышение заинтересованности активной части российского общества в процессе создания и внедрения в производство инновационных разработок в сфере получения экологически чистой продукции российского земледельческого сообщества;</a:t>
            </a:r>
          </a:p>
          <a:p>
            <a:pPr lvl="0"/>
            <a:r>
              <a:rPr lang="ru-RU" dirty="0" smtClean="0"/>
              <a:t> обсуждение эффективных механизмов международной (двусторонней и многосторонней) экологически ориентированной  кооперации и интеграции в сфере продукции и услуг;</a:t>
            </a:r>
          </a:p>
          <a:p>
            <a:pPr lvl="0"/>
            <a:r>
              <a:rPr lang="ru-RU" dirty="0" smtClean="0"/>
              <a:t> становление биологического  инжиниринга и биологического технологического дизайна в России;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Формирование конкурентоспособной предпринимательской среды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привлечение инвестиционных ресурсов, в том числе ведущих зарубежных фондов, финансовых институтов  для формирования международных инновационных экологических кластеров; </a:t>
            </a:r>
          </a:p>
          <a:p>
            <a:pPr lvl="0"/>
            <a:r>
              <a:rPr lang="ru-RU" dirty="0" smtClean="0"/>
              <a:t> определение роли экспертного сообщества и процедуры оценки соответствия   (оценки качества)  в процессе формирования новой экологически  ориентированной политики России; </a:t>
            </a:r>
          </a:p>
          <a:p>
            <a:pPr lvl="0"/>
            <a:r>
              <a:rPr lang="ru-RU" dirty="0" smtClean="0"/>
              <a:t> формирование предложений органам государственной и муниципальной власти по приоритетным направлениям, в т.ч. развитию комплексной инфраструктуры поддержки российского экологически ориентированного бизнеса в целях получения экологически чистой продукции и высокопрофессиональных услуг;</a:t>
            </a:r>
          </a:p>
          <a:p>
            <a:pPr lvl="0"/>
            <a:r>
              <a:rPr lang="ru-RU" dirty="0" smtClean="0"/>
              <a:t> подготовка и издание  лучших российских  (и зарубежных) практик в сфере инновационных подходов к производству экологических продуктов с описанием полезных свойств продуктов;</a:t>
            </a:r>
          </a:p>
          <a:p>
            <a:pPr lvl="0"/>
            <a:r>
              <a:rPr lang="ru-RU" dirty="0" smtClean="0"/>
              <a:t> создание постоянно действующей электронной площадки  Форума.</a:t>
            </a:r>
          </a:p>
          <a:p>
            <a:r>
              <a:rPr lang="ru-RU" dirty="0" smtClean="0"/>
              <a:t> 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Формирование конкурентоспособной предпринимательской среды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Решению указанных задач будет способствовать создание инновационной инфраструктуры с участием ТПП РФ и ее международных партнеров с развитой средой </a:t>
            </a:r>
            <a:r>
              <a:rPr lang="ru-RU" dirty="0" err="1" smtClean="0"/>
              <a:t>трансфера</a:t>
            </a:r>
            <a:r>
              <a:rPr lang="ru-RU" dirty="0" smtClean="0"/>
              <a:t>  технологий и коммерциализацией результатов интеллектуальной деятельности, а также системы специальных фондов и финансово-налоговых механизмов, в том числе, на инструментарии конечной ответственности производителя.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нового внесло Парижское соглашение?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8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Парижское соглашение требует от стран принимать меры по сохранению лесов, что особенно важно для России. </a:t>
            </a:r>
            <a:r>
              <a:rPr lang="ru-RU" sz="8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Во-первых</a:t>
            </a:r>
            <a:r>
              <a:rPr lang="ru-RU" sz="8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нашей стране нужно вывести наиболее ценные лесные массивы из коммерческого использования — создать национальное лесное наследие, </a:t>
            </a:r>
            <a:r>
              <a:rPr lang="ru-RU" sz="8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Во-вторых</a:t>
            </a:r>
            <a:r>
              <a:rPr lang="ru-RU" sz="8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в остальных местах Россия должна так вести рубки и бороться с лесными пожарами, чтобы поглощение СО</a:t>
            </a:r>
            <a:r>
              <a:rPr lang="ru-RU" sz="8800" baseline="-25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</a:t>
            </a:r>
            <a:r>
              <a:rPr lang="ru-RU" sz="8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из атмосферы было максимальным».</a:t>
            </a:r>
            <a:endParaRPr lang="ru-RU" sz="8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8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Россия </a:t>
            </a:r>
            <a:r>
              <a:rPr lang="ru-RU" sz="8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2016–2018 годах введет обязательную отчетность предприятий о выбросах парниковых </a:t>
            </a:r>
            <a:r>
              <a:rPr lang="ru-RU" sz="8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газов, </a:t>
            </a:r>
            <a:r>
              <a:rPr lang="ru-RU" sz="8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после </a:t>
            </a:r>
            <a:r>
              <a:rPr lang="ru-RU" sz="8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чего </a:t>
            </a:r>
            <a:r>
              <a:rPr lang="ru-RU" sz="8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можно будет говорить о регулировании выбросов, которое будет стимулировать внедрение наилучших доступных технологий.</a:t>
            </a:r>
            <a:endParaRPr lang="ru-RU" sz="8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8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течение нескольких лет странам предстоит разработать правила выполнения соглашения, </a:t>
            </a:r>
            <a:r>
              <a:rPr lang="ru-RU" sz="8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каждому </a:t>
            </a:r>
            <a:r>
              <a:rPr lang="ru-RU" sz="8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государству нужно будет ратифицировать Парижское соглашение — </a:t>
            </a:r>
            <a:r>
              <a:rPr lang="ru-RU" sz="8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это </a:t>
            </a:r>
            <a:r>
              <a:rPr lang="ru-RU" sz="8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произойдет в </a:t>
            </a:r>
            <a:r>
              <a:rPr lang="ru-RU" sz="88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2018–2019 </a:t>
            </a:r>
            <a:r>
              <a:rPr lang="ru-RU" sz="8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годах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64289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сен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Осен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570</TotalTime>
  <Words>779</Words>
  <Application>Microsoft Office PowerPoint</Application>
  <PresentationFormat>Экран (4:3)</PresentationFormat>
  <Paragraphs>57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Поток</vt:lpstr>
      <vt:lpstr>Осень</vt:lpstr>
      <vt:lpstr>1_Осень</vt:lpstr>
      <vt:lpstr>Презентация PowerPoint</vt:lpstr>
      <vt:lpstr>Презентация PowerPoint</vt:lpstr>
      <vt:lpstr>            МИРОВАЯ СИТУАЦИЯ</vt:lpstr>
      <vt:lpstr>        СИТУАЦИЯ В РОССИИ</vt:lpstr>
      <vt:lpstr>                 Цели Формирования       конкурентоспособной        предпринимательской среды. </vt:lpstr>
      <vt:lpstr>          Задачи Формирования  конкурентоспособной предпринимательской среды</vt:lpstr>
      <vt:lpstr>             Формирование конкурентоспособной предпринимательской среды</vt:lpstr>
      <vt:lpstr>             Формирование конкурентоспособной предпринимательской среды</vt:lpstr>
      <vt:lpstr>Что нового внесло Парижское соглашение?</vt:lpstr>
      <vt:lpstr>Зачем Парижские соглашения нужны России?</vt:lpstr>
      <vt:lpstr>    Новая парадигма качества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МИК</dc:title>
  <dc:creator>Ярослав</dc:creator>
  <cp:lastModifiedBy>Ветошкина Л.П. (432)</cp:lastModifiedBy>
  <cp:revision>105</cp:revision>
  <dcterms:created xsi:type="dcterms:W3CDTF">2014-03-05T18:51:57Z</dcterms:created>
  <dcterms:modified xsi:type="dcterms:W3CDTF">2016-03-21T10:02:50Z</dcterms:modified>
</cp:coreProperties>
</file>