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8" r:id="rId2"/>
    <p:sldId id="313" r:id="rId3"/>
    <p:sldId id="370" r:id="rId4"/>
    <p:sldId id="372" r:id="rId5"/>
    <p:sldId id="378" r:id="rId6"/>
    <p:sldId id="371" r:id="rId7"/>
    <p:sldId id="373" r:id="rId8"/>
    <p:sldId id="381" r:id="rId9"/>
    <p:sldId id="382" r:id="rId10"/>
    <p:sldId id="380" r:id="rId11"/>
    <p:sldId id="369" r:id="rId1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E7"/>
    <a:srgbClr val="FFFFCC"/>
    <a:srgbClr val="0E096D"/>
    <a:srgbClr val="FFFFFF"/>
    <a:srgbClr val="220862"/>
    <a:srgbClr val="170C6A"/>
    <a:srgbClr val="3B5F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5482" autoAdjust="0"/>
  </p:normalViewPr>
  <p:slideViewPr>
    <p:cSldViewPr>
      <p:cViewPr varScale="1">
        <p:scale>
          <a:sx n="91" d="100"/>
          <a:sy n="91" d="100"/>
        </p:scale>
        <p:origin x="1210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-2196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r">
              <a:defRPr sz="1200"/>
            </a:lvl1pPr>
          </a:lstStyle>
          <a:p>
            <a:fld id="{BE08D5B6-E068-497B-91EF-88C3444B2C7B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705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705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r">
              <a:defRPr sz="1200"/>
            </a:lvl1pPr>
          </a:lstStyle>
          <a:p>
            <a:fld id="{C3F77DCD-6EB9-4C20-AEB2-29957CD475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006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r">
              <a:defRPr sz="1200"/>
            </a:lvl1pPr>
          </a:lstStyle>
          <a:p>
            <a:fld id="{4AA54A0B-68FE-403C-A29C-FD8069BB90D1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01" tIns="45501" rIns="91001" bIns="4550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352"/>
            <a:ext cx="5438140" cy="4468177"/>
          </a:xfrm>
          <a:prstGeom prst="rect">
            <a:avLst/>
          </a:prstGeom>
        </p:spPr>
        <p:txBody>
          <a:bodyPr vert="horz" lIns="91001" tIns="45501" rIns="91001" bIns="45501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705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705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r">
              <a:defRPr sz="1200"/>
            </a:lvl1pPr>
          </a:lstStyle>
          <a:p>
            <a:fld id="{BC7A01F3-1056-4604-9191-9135087719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288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A01F3-1056-4604-9191-9135087719E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9497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A01F3-1056-4604-9191-9135087719E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2087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A01F3-1056-4604-9191-9135087719E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992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A01F3-1056-4604-9191-9135087719E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54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A01F3-1056-4604-9191-9135087719E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38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A01F3-1056-4604-9191-9135087719E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2177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A01F3-1056-4604-9191-9135087719E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4837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A01F3-1056-4604-9191-9135087719E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1177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A01F3-1056-4604-9191-9135087719E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2438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A01F3-1056-4604-9191-9135087719E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7361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A01F3-1056-4604-9191-9135087719E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521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hyperlink" Target="mailto:info@mecelectrica.ru" TargetMode="External"/><Relationship Id="rId5" Type="http://schemas.openxmlformats.org/officeDocument/2006/relationships/hyperlink" Target="http://www.mecelectrica.ru/" TargetMode="External"/><Relationship Id="rId10" Type="http://schemas.openxmlformats.org/officeDocument/2006/relationships/image" Target="../media/image2.w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1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5025367"/>
              </p:ext>
            </p:extLst>
          </p:nvPr>
        </p:nvGraphicFramePr>
        <p:xfrm>
          <a:off x="3143240" y="907354"/>
          <a:ext cx="2286016" cy="22336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447" name="CorelDRAW" r:id="rId4" imgW="1107360" imgH="1082880" progId="">
                  <p:embed/>
                </p:oleObj>
              </mc:Choice>
              <mc:Fallback>
                <p:oleObj name="CorelDRAW" r:id="rId4" imgW="1107360" imgH="108288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40" y="907354"/>
                        <a:ext cx="2286016" cy="22336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10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5073683"/>
              </p:ext>
            </p:extLst>
          </p:nvPr>
        </p:nvGraphicFramePr>
        <p:xfrm>
          <a:off x="673546" y="3429000"/>
          <a:ext cx="8362950" cy="283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448" name="CorelDRAW" r:id="rId6" imgW="4686120" imgH="1608480" progId="">
                  <p:embed/>
                </p:oleObj>
              </mc:Choice>
              <mc:Fallback>
                <p:oleObj name="CorelDRAW" r:id="rId6" imgW="4686120" imgH="160848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546" y="3429000"/>
                        <a:ext cx="8362950" cy="283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729797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3472569" cy="48713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39552" y="679688"/>
            <a:ext cx="8136904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Меры по защите интересов бизнеса</a:t>
            </a:r>
            <a:endParaRPr lang="ru-RU" b="1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587299" y="1196752"/>
            <a:ext cx="820891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dirty="0"/>
              <a:t>Государственные закупки – это процесс, который фактически отражает и обеспечивает качество отношений государства, общества и бизнеса</a:t>
            </a:r>
            <a:r>
              <a:rPr lang="ru-RU" sz="1900" dirty="0" smtClean="0"/>
              <a:t>. </a:t>
            </a:r>
            <a:endParaRPr lang="ru-RU" sz="1900" dirty="0" smtClean="0"/>
          </a:p>
          <a:p>
            <a:endParaRPr lang="ru-RU" sz="1900" dirty="0" smtClean="0"/>
          </a:p>
          <a:p>
            <a:r>
              <a:rPr lang="ru-RU" sz="1900" dirty="0" smtClean="0"/>
              <a:t>Бизнес </a:t>
            </a:r>
            <a:r>
              <a:rPr lang="ru-RU" sz="1900" dirty="0" smtClean="0"/>
              <a:t>безусловно заинтересован в поставке качественных </a:t>
            </a:r>
            <a:r>
              <a:rPr lang="ru-RU" sz="1900" dirty="0" smtClean="0"/>
              <a:t>товаров, однако действия государства, в виде различных барьеров, приводят к увеличению и нарастанию коррупционной составляющей.</a:t>
            </a:r>
            <a:endParaRPr lang="en-US" sz="1900" dirty="0" smtClean="0"/>
          </a:p>
          <a:p>
            <a:endParaRPr lang="ru-RU" sz="1900" dirty="0" smtClean="0"/>
          </a:p>
          <a:p>
            <a:r>
              <a:rPr lang="ru-RU" sz="1900" dirty="0" smtClean="0"/>
              <a:t>Предлагаемые меры</a:t>
            </a:r>
            <a:r>
              <a:rPr lang="en-US" sz="1900" dirty="0" smtClean="0"/>
              <a:t>:</a:t>
            </a:r>
            <a:endParaRPr lang="ru-RU" sz="19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900" dirty="0" smtClean="0"/>
              <a:t>Совершенствование законодательства в сторону большей либерализации процедуры госзакупок, а не ее ужесточению.</a:t>
            </a:r>
            <a:endParaRPr lang="en-US" sz="19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900" dirty="0" smtClean="0"/>
              <a:t>Адаптации </a:t>
            </a:r>
            <a:r>
              <a:rPr lang="ru-RU" sz="1900" dirty="0" smtClean="0"/>
              <a:t>контракта </a:t>
            </a:r>
            <a:r>
              <a:rPr lang="ru-RU" sz="1900" dirty="0"/>
              <a:t>к изменению внешних </a:t>
            </a:r>
            <a:r>
              <a:rPr lang="ru-RU" sz="1900" dirty="0" smtClean="0"/>
              <a:t>условий, таких как например колебание цен на рынке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900" dirty="0" smtClean="0"/>
              <a:t>Актуализация нормативных баз </a:t>
            </a:r>
            <a:r>
              <a:rPr lang="ru-RU" sz="1900" dirty="0" smtClean="0"/>
              <a:t>экспертиз (такие как ТСН-2001), чтобы цены в них соответствовали рыночным.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900" dirty="0" smtClean="0"/>
              <a:t>Смягчения требований </a:t>
            </a:r>
            <a:r>
              <a:rPr lang="ru-RU" sz="1900" dirty="0" smtClean="0"/>
              <a:t>к предоставлению документов для участия в госзакупках, как минимум </a:t>
            </a:r>
            <a:r>
              <a:rPr lang="ru-RU" sz="1900" dirty="0" smtClean="0"/>
              <a:t>разрешение </a:t>
            </a:r>
            <a:r>
              <a:rPr lang="ru-RU" sz="1900" dirty="0" smtClean="0"/>
              <a:t>оперативно </a:t>
            </a:r>
            <a:r>
              <a:rPr lang="ru-RU" sz="1900" dirty="0" err="1" smtClean="0"/>
              <a:t>довносить</a:t>
            </a:r>
            <a:r>
              <a:rPr lang="ru-RU" sz="1900" dirty="0" smtClean="0"/>
              <a:t> </a:t>
            </a:r>
            <a:r>
              <a:rPr lang="ru-RU" sz="1900" dirty="0" smtClean="0"/>
              <a:t>документы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1900" dirty="0" smtClean="0"/>
              <a:t>Активизация действий профильных и общественных организаций по приоритетным направлениям деятельности.</a:t>
            </a:r>
            <a:endParaRPr lang="ru-RU" sz="1900" dirty="0" smtClean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07504" y="764704"/>
            <a:ext cx="88569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12150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77296"/>
            <a:ext cx="9144000" cy="780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2276872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en-US" b="1" dirty="0" smtClean="0">
                <a:hlinkClick r:id="rId5"/>
              </a:rPr>
              <a:t>www.mecelectrica.ru</a:t>
            </a:r>
            <a:endParaRPr lang="en-US" b="1" dirty="0" smtClean="0"/>
          </a:p>
          <a:p>
            <a:pPr algn="ctr"/>
            <a:endParaRPr lang="en-US" b="1" dirty="0" smtClean="0"/>
          </a:p>
          <a:p>
            <a:pPr algn="ctr"/>
            <a:r>
              <a:rPr lang="ru-RU" b="1" dirty="0" smtClean="0"/>
              <a:t>Россия, г.Москва, </a:t>
            </a:r>
          </a:p>
          <a:p>
            <a:pPr algn="ctr"/>
            <a:r>
              <a:rPr lang="ru-RU" b="1" dirty="0" smtClean="0"/>
              <a:t>Дмитровское шоссе, 87</a:t>
            </a:r>
            <a:endParaRPr lang="en-US" b="1" dirty="0" smtClean="0"/>
          </a:p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E-mail: </a:t>
            </a:r>
            <a:r>
              <a:rPr lang="en-US" b="1" dirty="0" smtClean="0">
                <a:hlinkClick r:id="rId6"/>
              </a:rPr>
              <a:t>info@mecelectrica.ru</a:t>
            </a:r>
            <a:endParaRPr lang="en-US" b="1" dirty="0" smtClean="0"/>
          </a:p>
          <a:p>
            <a:pPr algn="ctr"/>
            <a:r>
              <a:rPr lang="en-US" b="1" dirty="0" smtClean="0"/>
              <a:t>8 (49</a:t>
            </a:r>
            <a:r>
              <a:rPr lang="ru-RU" b="1" dirty="0" smtClean="0"/>
              <a:t>9</a:t>
            </a:r>
            <a:r>
              <a:rPr lang="en-US" b="1" dirty="0" smtClean="0"/>
              <a:t>) </a:t>
            </a:r>
            <a:r>
              <a:rPr lang="ru-RU" b="1" dirty="0" smtClean="0"/>
              <a:t>322</a:t>
            </a:r>
            <a:r>
              <a:rPr lang="en-US" b="1" dirty="0" smtClean="0"/>
              <a:t>-</a:t>
            </a:r>
            <a:r>
              <a:rPr lang="ru-RU" b="1" dirty="0" smtClean="0"/>
              <a:t>78</a:t>
            </a:r>
            <a:r>
              <a:rPr lang="en-US" b="1" dirty="0" smtClean="0"/>
              <a:t>-</a:t>
            </a:r>
            <a:r>
              <a:rPr lang="ru-RU" b="1" dirty="0" smtClean="0"/>
              <a:t>78</a:t>
            </a:r>
            <a:endParaRPr lang="ru-RU" b="1" dirty="0"/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296670"/>
              </p:ext>
            </p:extLst>
          </p:nvPr>
        </p:nvGraphicFramePr>
        <p:xfrm>
          <a:off x="4081184" y="404664"/>
          <a:ext cx="981632" cy="959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823" name="CorelDRAW" r:id="rId7" imgW="1107360" imgH="1082880" progId="">
                  <p:embed/>
                </p:oleObj>
              </mc:Choice>
              <mc:Fallback>
                <p:oleObj name="CorelDRAW" r:id="rId7" imgW="1107360" imgH="10828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1184" y="404664"/>
                        <a:ext cx="981632" cy="9591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1956494"/>
              </p:ext>
            </p:extLst>
          </p:nvPr>
        </p:nvGraphicFramePr>
        <p:xfrm>
          <a:off x="2776444" y="1637043"/>
          <a:ext cx="3591111" cy="12188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824" name="CorelDRAW" r:id="rId9" imgW="4686120" imgH="1608480" progId="">
                  <p:embed/>
                </p:oleObj>
              </mc:Choice>
              <mc:Fallback>
                <p:oleObj name="CorelDRAW" r:id="rId9" imgW="4686120" imgH="16084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6444" y="1637043"/>
                        <a:ext cx="3591111" cy="12188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03648" y="1369617"/>
            <a:ext cx="672658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FF0000"/>
              </a:buClr>
            </a:pPr>
            <a:r>
              <a:rPr 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Актуальные вопросы защиты интересов бизнеса в процедуре госзакупок</a:t>
            </a:r>
            <a:endParaRPr lang="ru-RU" sz="3600" b="1" dirty="0" smtClean="0">
              <a:solidFill>
                <a:srgbClr val="00B05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707" y="188640"/>
            <a:ext cx="5646467" cy="792088"/>
          </a:xfrm>
          <a:prstGeom prst="rect">
            <a:avLst/>
          </a:prstGeom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107504" y="1196752"/>
            <a:ext cx="88569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734492" y="4581128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</a:pPr>
            <a:r>
              <a:rPr lang="ru-RU" sz="3600" i="1" dirty="0"/>
              <a:t>Госзакупки </a:t>
            </a:r>
            <a:r>
              <a:rPr lang="ru-RU" sz="3600" i="1" dirty="0" smtClean="0"/>
              <a:t>- это </a:t>
            </a:r>
            <a:r>
              <a:rPr lang="ru-RU" sz="3600" i="1" dirty="0"/>
              <a:t>отношение государства к бизнес сообществу</a:t>
            </a:r>
            <a:endParaRPr lang="ru-RU" sz="3600" b="1" i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9797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3472569" cy="48713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915796" y="825557"/>
            <a:ext cx="5688632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FF0000"/>
              </a:buClr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Госзакупки</a:t>
            </a:r>
            <a:endParaRPr lang="ru-RU" b="1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1532740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Отношения в сфере Государственных закупок регулируются федеральными законами:</a:t>
            </a:r>
          </a:p>
          <a:p>
            <a:r>
              <a:rPr lang="ru-RU" sz="2400" dirty="0"/>
              <a:t> 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/>
              <a:t>44-ФЗ </a:t>
            </a:r>
            <a:r>
              <a:rPr lang="ru-RU" sz="2400" dirty="0"/>
              <a:t>«О Контрактной системе», регламентирующим закупку товаров, работ услуг для государственных и муниципальных нужд</a:t>
            </a:r>
            <a:r>
              <a:rPr lang="ru-RU" sz="2400" dirty="0" smtClean="0"/>
              <a:t>;</a:t>
            </a:r>
            <a:endParaRPr lang="ru-RU" sz="24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/>
              <a:t>223-ФЗ </a:t>
            </a:r>
            <a:r>
              <a:rPr lang="ru-RU" sz="2400" dirty="0"/>
              <a:t>«О закупках отдельными видами юридических лиц», где прописаны основные требования к закупке товаров, работ, услуг госкомпаниями, в уставном капитале которых доля участия Российской Федерации, субъекта Российской Федерации, муниципального образования в совокупности превышает пятьдесят процентов.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07504" y="764704"/>
            <a:ext cx="88569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80597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3472569" cy="48713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39552" y="928671"/>
            <a:ext cx="8136904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Позиция государства по «поддержке» бизнеса</a:t>
            </a:r>
            <a:endParaRPr lang="ru-RU" b="1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1710604"/>
            <a:ext cx="806489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/>
              <a:t>Экономия, достигаемая в ходе закупок по 44-ФЗ значительно больше: 76%, против 2% при закупках в рамках 223-ФЗ.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000" dirty="0" smtClean="0"/>
              <a:t>Планируется «совершенствование</a:t>
            </a:r>
            <a:r>
              <a:rPr lang="ru-RU" sz="2000" dirty="0"/>
              <a:t>» закона 223-ФЗ, регламентирующего закупки госкомпаний, видимо в сторону ужесточения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000" dirty="0" smtClean="0"/>
              <a:t>Существующая </a:t>
            </a:r>
            <a:r>
              <a:rPr lang="ru-RU" sz="2000" dirty="0"/>
              <a:t>распределённая система с огромной закупочной бюрократией на сегодняшний день показывает свою неэффективность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000" dirty="0" smtClean="0"/>
              <a:t>Существующие базы </a:t>
            </a:r>
            <a:r>
              <a:rPr lang="ru-RU" sz="2000" dirty="0"/>
              <a:t>данных </a:t>
            </a:r>
            <a:r>
              <a:rPr lang="ru-RU" sz="2000" dirty="0" smtClean="0"/>
              <a:t>которые учитывают эксперты (такие как ТСН-2001), показывают существенное занижение цен в сравнении с рыночными и создаются самими </a:t>
            </a:r>
            <a:r>
              <a:rPr lang="ru-RU" sz="2000" dirty="0" smtClean="0"/>
              <a:t>экспертами, в частности </a:t>
            </a:r>
            <a:r>
              <a:rPr lang="ru-RU" sz="2000" dirty="0" err="1" smtClean="0"/>
              <a:t>Мосгосэкспертизой</a:t>
            </a:r>
            <a:r>
              <a:rPr lang="ru-RU" sz="2000" dirty="0" smtClean="0"/>
              <a:t>.</a:t>
            </a:r>
            <a:endParaRPr lang="ru-RU" sz="2000" dirty="0"/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000" dirty="0" smtClean="0"/>
              <a:t>Федеральное </a:t>
            </a:r>
            <a:r>
              <a:rPr lang="ru-RU" sz="2000" dirty="0"/>
              <a:t>агентство по государственным </a:t>
            </a:r>
            <a:r>
              <a:rPr lang="ru-RU" sz="2000" dirty="0" smtClean="0"/>
              <a:t>закупкам, </a:t>
            </a:r>
            <a:r>
              <a:rPr lang="ru-RU" sz="2000" dirty="0" smtClean="0"/>
              <a:t>возможный новый </a:t>
            </a:r>
            <a:r>
              <a:rPr lang="ru-RU" sz="2000" dirty="0" smtClean="0"/>
              <a:t>орган регулирования, который по сложившейся практике только ухудшит обстановку для бизнеса.</a:t>
            </a:r>
          </a:p>
          <a:p>
            <a:pPr>
              <a:lnSpc>
                <a:spcPct val="150000"/>
              </a:lnSpc>
              <a:buClr>
                <a:srgbClr val="FF0000"/>
              </a:buClr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07504" y="764704"/>
            <a:ext cx="88569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32983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3472569" cy="48713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39552" y="928671"/>
            <a:ext cx="8136904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Усиление контроля Единой Информационной Системы</a:t>
            </a:r>
            <a:endParaRPr lang="ru-RU" b="1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587299" y="1641150"/>
            <a:ext cx="787313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Сейчас ЕИС работает исключительно как техническая система, выполняя такие функции, как:</a:t>
            </a:r>
          </a:p>
          <a:p>
            <a:r>
              <a:rPr lang="ru-RU" sz="2000" dirty="0"/>
              <a:t> 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/>
              <a:t>    </a:t>
            </a:r>
            <a:r>
              <a:rPr lang="ru-RU" sz="2000" dirty="0" smtClean="0"/>
              <a:t>Формирование</a:t>
            </a:r>
            <a:r>
              <a:rPr lang="ru-RU" sz="2000" dirty="0"/>
              <a:t>, обработка и хранение данных о госзаказе;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/>
              <a:t>    </a:t>
            </a:r>
            <a:r>
              <a:rPr lang="ru-RU" sz="2000" dirty="0" smtClean="0"/>
              <a:t>Предоставление </a:t>
            </a:r>
            <a:r>
              <a:rPr lang="ru-RU" sz="2000" dirty="0"/>
              <a:t>доступа поставщикам для подачи заявок;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/>
              <a:t>    </a:t>
            </a:r>
            <a:r>
              <a:rPr lang="ru-RU" sz="2000" dirty="0" smtClean="0"/>
              <a:t>Обеспечение </a:t>
            </a:r>
            <a:r>
              <a:rPr lang="ru-RU" sz="2000" dirty="0"/>
              <a:t>обмена электронными документами с ЭЦП.</a:t>
            </a:r>
          </a:p>
          <a:p>
            <a:r>
              <a:rPr lang="ru-RU" sz="2000" dirty="0"/>
              <a:t> </a:t>
            </a:r>
          </a:p>
          <a:p>
            <a:r>
              <a:rPr lang="ru-RU" sz="2000" dirty="0"/>
              <a:t>С 2017 года она будет выполнять контрольные функции: проверять, соответствует ли план закупок объему выделенного </a:t>
            </a:r>
            <a:r>
              <a:rPr lang="ru-RU" sz="2000" dirty="0" err="1"/>
              <a:t>госфинансирования</a:t>
            </a:r>
            <a:r>
              <a:rPr lang="ru-RU" sz="2000" dirty="0"/>
              <a:t>, а условия заключенного договора — документации к заявке и протоколам. </a:t>
            </a:r>
            <a:r>
              <a:rPr lang="ru-RU" sz="2000" dirty="0" err="1"/>
              <a:t>Госзаказчики</a:t>
            </a:r>
            <a:r>
              <a:rPr lang="ru-RU" sz="2000" dirty="0"/>
              <a:t> будут обязаны осуществлять закупки строго по графику.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07504" y="764704"/>
            <a:ext cx="88569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66294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3472569" cy="487133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107504" y="764704"/>
            <a:ext cx="88569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980728"/>
            <a:ext cx="8317033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5885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3472569" cy="48713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39552" y="679688"/>
            <a:ext cx="8136904" cy="589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Спорные моменты отклонения заявок</a:t>
            </a:r>
            <a:endParaRPr lang="ru-RU" b="1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1268760"/>
            <a:ext cx="842493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На примере подачи заявок на </a:t>
            </a:r>
            <a:r>
              <a:rPr lang="ru-RU" sz="2000" dirty="0"/>
              <a:t>предварительный квалификационный отбор участников размещения </a:t>
            </a:r>
            <a:r>
              <a:rPr lang="ru-RU" sz="2000" dirty="0" smtClean="0"/>
              <a:t>заказа на </a:t>
            </a:r>
            <a:r>
              <a:rPr lang="ru-RU" sz="2000" dirty="0"/>
              <a:t>объектах </a:t>
            </a:r>
            <a:r>
              <a:rPr lang="ru-RU" sz="2000" dirty="0" smtClean="0"/>
              <a:t>строительства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dirty="0"/>
              <a:t>Основания отклонения заявок на участие в предварительном </a:t>
            </a:r>
            <a:r>
              <a:rPr lang="ru-RU" sz="2000" dirty="0" smtClean="0"/>
              <a:t>отборе</a:t>
            </a:r>
            <a:r>
              <a:rPr lang="en-US" sz="2000" dirty="0" smtClean="0"/>
              <a:t>:</a:t>
            </a:r>
            <a:endParaRPr lang="ru-RU" sz="20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 smtClean="0"/>
              <a:t>Несоответствие требованиям</a:t>
            </a:r>
            <a:r>
              <a:rPr lang="ru-RU" sz="2000" dirty="0"/>
              <a:t> </a:t>
            </a:r>
            <a:r>
              <a:rPr lang="ru-RU" sz="2000" dirty="0" smtClean="0"/>
              <a:t>обязательных для предоставления документов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/>
              <a:t>О</a:t>
            </a:r>
            <a:r>
              <a:rPr lang="ru-RU" sz="2000" dirty="0" smtClean="0"/>
              <a:t>тказ </a:t>
            </a:r>
            <a:r>
              <a:rPr lang="ru-RU" sz="2000" dirty="0"/>
              <a:t>участника от проведения выездной </a:t>
            </a:r>
            <a:r>
              <a:rPr lang="ru-RU" sz="2000" dirty="0" smtClean="0"/>
              <a:t>проверки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/>
              <a:t>Д</a:t>
            </a:r>
            <a:r>
              <a:rPr lang="ru-RU" sz="2000" dirty="0" smtClean="0"/>
              <a:t>опустить/отклонить </a:t>
            </a:r>
            <a:r>
              <a:rPr lang="ru-RU" sz="2000" dirty="0"/>
              <a:t>заявку </a:t>
            </a:r>
            <a:r>
              <a:rPr lang="ru-RU" sz="2000" dirty="0" smtClean="0"/>
              <a:t>без </a:t>
            </a:r>
            <a:r>
              <a:rPr lang="ru-RU" sz="2000" dirty="0"/>
              <a:t>объяснения причин.</a:t>
            </a:r>
          </a:p>
          <a:p>
            <a:endParaRPr lang="ru-RU" sz="2000" dirty="0" smtClean="0"/>
          </a:p>
          <a:p>
            <a:r>
              <a:rPr lang="ru-RU" sz="2000" dirty="0" smtClean="0"/>
              <a:t>После подачи документов заявка была отклонена по формальным основаниям</a:t>
            </a:r>
            <a:r>
              <a:rPr lang="en-US" sz="2000" dirty="0" smtClean="0"/>
              <a:t>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/>
              <a:t>Н</a:t>
            </a:r>
            <a:r>
              <a:rPr lang="ru-RU" sz="2000" dirty="0" smtClean="0"/>
              <a:t>ет расшифровок </a:t>
            </a:r>
            <a:r>
              <a:rPr lang="ru-RU" sz="2000" dirty="0"/>
              <a:t>а </a:t>
            </a:r>
            <a:r>
              <a:rPr lang="ru-RU" sz="2000" dirty="0" smtClean="0"/>
              <a:t>бухгалтерскому Балансу</a:t>
            </a:r>
            <a:r>
              <a:rPr lang="ru-RU" sz="2000" dirty="0"/>
              <a:t>	</a:t>
            </a:r>
            <a:endParaRPr lang="ru-RU" sz="2000" dirty="0" smtClean="0"/>
          </a:p>
          <a:p>
            <a:r>
              <a:rPr lang="ru-RU" sz="2000" dirty="0" smtClean="0">
                <a:solidFill>
                  <a:srgbClr val="00B050"/>
                </a:solidFill>
              </a:rPr>
              <a:t>Расшифровки и не должно было быть, так как мы предприятие малого бизнеса, но это не было учтено.</a:t>
            </a:r>
            <a:endParaRPr lang="ru-RU" sz="2000" dirty="0">
              <a:solidFill>
                <a:srgbClr val="00B05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20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 smtClean="0"/>
              <a:t>Не </a:t>
            </a:r>
            <a:r>
              <a:rPr lang="ru-RU" sz="2000" dirty="0"/>
              <a:t>оригинал </a:t>
            </a:r>
            <a:r>
              <a:rPr lang="ru-RU" sz="2000" dirty="0" smtClean="0"/>
              <a:t>справка </a:t>
            </a:r>
            <a:r>
              <a:rPr lang="ru-RU" sz="2000" dirty="0"/>
              <a:t>из ФНС об отсутствии </a:t>
            </a:r>
            <a:r>
              <a:rPr lang="ru-RU" sz="2000" dirty="0" smtClean="0"/>
              <a:t>задолженности</a:t>
            </a:r>
          </a:p>
          <a:p>
            <a:r>
              <a:rPr lang="ru-RU" sz="2000" dirty="0" smtClean="0">
                <a:solidFill>
                  <a:srgbClr val="00B050"/>
                </a:solidFill>
              </a:rPr>
              <a:t>Основание формальное и нет возможности донести этот документ</a:t>
            </a:r>
            <a:endParaRPr lang="ru-RU" sz="20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07504" y="764704"/>
            <a:ext cx="88569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9704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3472569" cy="48713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39552" y="928671"/>
            <a:ext cx="8496944" cy="527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ru-RU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Излишние и необоснованные требования к участникам конкурса</a:t>
            </a:r>
            <a:endParaRPr lang="ru-RU" sz="2100" b="1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1575002"/>
            <a:ext cx="820891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На примере архитектурной </a:t>
            </a:r>
            <a:r>
              <a:rPr lang="ru-RU" sz="2000" dirty="0" smtClean="0"/>
              <a:t>подсветки </a:t>
            </a:r>
            <a:r>
              <a:rPr lang="ru-RU" sz="2000" dirty="0" smtClean="0"/>
              <a:t>объекта культурного </a:t>
            </a:r>
            <a:r>
              <a:rPr lang="ru-RU" sz="2000" dirty="0" smtClean="0"/>
              <a:t>наследия</a:t>
            </a:r>
          </a:p>
          <a:p>
            <a:endParaRPr lang="ru-RU" sz="200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 smtClean="0"/>
              <a:t>Нормативной </a:t>
            </a:r>
            <a:r>
              <a:rPr lang="ru-RU" sz="2000" dirty="0"/>
              <a:t>базой при финансировании из московского городского бюджета </a:t>
            </a:r>
            <a:r>
              <a:rPr lang="ru-RU" sz="2000" dirty="0" smtClean="0"/>
              <a:t>является база </a:t>
            </a:r>
            <a:r>
              <a:rPr lang="ru-RU" sz="2000" dirty="0"/>
              <a:t>ТСН-2001 </a:t>
            </a:r>
            <a:r>
              <a:rPr lang="ru-RU" sz="2000" dirty="0" err="1" smtClean="0"/>
              <a:t>Мосгосэкспертизы</a:t>
            </a:r>
            <a:r>
              <a:rPr lang="ru-RU" sz="2000" dirty="0" smtClean="0"/>
              <a:t>, цены в которой сильно занижены по сравнению с рыночными.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 smtClean="0"/>
              <a:t>Эксперты всеми силами препятствуют использованию нестандартного оборудования по рыночным ценам в том числе современного и инновационного.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 smtClean="0"/>
              <a:t>Малый срок </a:t>
            </a:r>
            <a:r>
              <a:rPr lang="ru-RU" sz="2000" dirty="0"/>
              <a:t>для устранения замечания экспертизы (10 дней)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dirty="0" smtClean="0"/>
              <a:t>Чрезвычайная сложность обоснования использования необходимого импортного оборудования не имеющего отечественных аналогов (например химических анкеров для работ на фасаде объекта культурного значения)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07504" y="764704"/>
            <a:ext cx="88569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24561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3472569" cy="48713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39552" y="764704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Одностороннее расторжение контракта</a:t>
            </a:r>
            <a:endParaRPr lang="ru-RU" b="1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559272" y="1382568"/>
            <a:ext cx="820891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На примере объекта культурного </a:t>
            </a:r>
            <a:r>
              <a:rPr lang="ru-RU" sz="2000" dirty="0" smtClean="0"/>
              <a:t>наследия</a:t>
            </a:r>
          </a:p>
          <a:p>
            <a:endParaRPr lang="ru-RU" sz="1000" dirty="0"/>
          </a:p>
          <a:p>
            <a:r>
              <a:rPr lang="ru-RU" dirty="0" smtClean="0"/>
              <a:t>Генподрядчик  </a:t>
            </a:r>
            <a:r>
              <a:rPr lang="ru-RU" dirty="0"/>
              <a:t>вправе в одностороннем внесудебном порядке отказаться от исполнения Договора, оплатив Субподрядчику  стоимость надлежащим образом выполненных и принятых работ</a:t>
            </a:r>
            <a:r>
              <a:rPr lang="ru-RU" dirty="0" smtClean="0"/>
              <a:t>, </a:t>
            </a:r>
            <a:r>
              <a:rPr lang="ru-RU" dirty="0"/>
              <a:t>в </a:t>
            </a:r>
            <a:r>
              <a:rPr lang="ru-RU" dirty="0" smtClean="0"/>
              <a:t>случаях</a:t>
            </a:r>
            <a:r>
              <a:rPr lang="ru-RU" dirty="0"/>
              <a:t>: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/>
              <a:t>2 </a:t>
            </a:r>
            <a:r>
              <a:rPr lang="ru-RU" dirty="0"/>
              <a:t>и более раз в течение одного </a:t>
            </a:r>
            <a:r>
              <a:rPr lang="ru-RU" dirty="0" smtClean="0"/>
              <a:t>месяца </a:t>
            </a:r>
            <a:r>
              <a:rPr lang="ru-RU" dirty="0"/>
              <a:t>несоблюдения </a:t>
            </a:r>
            <a:r>
              <a:rPr lang="ru-RU" dirty="0" smtClean="0"/>
              <a:t>отступления </a:t>
            </a:r>
            <a:r>
              <a:rPr lang="ru-RU" dirty="0"/>
              <a:t>от требований, предусмотренных </a:t>
            </a:r>
            <a:r>
              <a:rPr lang="ru-RU" dirty="0" err="1" smtClean="0"/>
              <a:t>настящим</a:t>
            </a:r>
            <a:r>
              <a:rPr lang="ru-RU" dirty="0" smtClean="0"/>
              <a:t> </a:t>
            </a:r>
            <a:r>
              <a:rPr lang="ru-RU" dirty="0"/>
              <a:t>Договором, проектной документацией, стандартами, нормами и правилами, а также иными действующими нормативно-правовыми </a:t>
            </a:r>
            <a:r>
              <a:rPr lang="ru-RU" dirty="0" smtClean="0"/>
              <a:t>актами </a:t>
            </a:r>
            <a:endParaRPr lang="ru-RU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/>
              <a:t>2 </a:t>
            </a:r>
            <a:r>
              <a:rPr lang="ru-RU" dirty="0"/>
              <a:t>и более раз в течение одного </a:t>
            </a:r>
            <a:r>
              <a:rPr lang="ru-RU" dirty="0" smtClean="0"/>
              <a:t>месяца </a:t>
            </a:r>
            <a:r>
              <a:rPr lang="ru-RU" dirty="0"/>
              <a:t>использования некачественных материалов, изделий и конструкций, выявленных Государственным </a:t>
            </a:r>
            <a:r>
              <a:rPr lang="ru-RU" dirty="0" smtClean="0"/>
              <a:t>заказчиком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/>
              <a:t>Не </a:t>
            </a:r>
            <a:r>
              <a:rPr lang="ru-RU" dirty="0"/>
              <a:t>предоставления Подрядчиком в установленные сроки отзыва саморегулируемой организации, либо предоставления отзыва саморегулируемой организации с указанием неполного перечня требуемых сведений.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/>
              <a:t>Нарушения </a:t>
            </a:r>
            <a:r>
              <a:rPr lang="ru-RU" dirty="0"/>
              <a:t>Субподрядчиком сроков выполнения работ (независимо от </a:t>
            </a:r>
            <a:r>
              <a:rPr lang="ru-RU" dirty="0" err="1"/>
              <a:t>этапности</a:t>
            </a:r>
            <a:r>
              <a:rPr lang="ru-RU" dirty="0"/>
              <a:t>), продолжительностью более 15 календарных дней</a:t>
            </a:r>
            <a:r>
              <a:rPr lang="ru-RU" dirty="0" smtClean="0"/>
              <a:t>;</a:t>
            </a:r>
            <a:endParaRPr lang="ru-RU" sz="2000" dirty="0" smtClean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07504" y="764704"/>
            <a:ext cx="88569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82858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5857</TotalTime>
  <Words>575</Words>
  <Application>Microsoft Office PowerPoint</Application>
  <PresentationFormat>Экран (4:3)</PresentationFormat>
  <Paragraphs>80</Paragraphs>
  <Slides>11</Slides>
  <Notes>11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Wingdings</vt:lpstr>
      <vt:lpstr>Тема Office</vt:lpstr>
      <vt:lpstr>CorelDRAW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Andrey</dc:creator>
  <cp:lastModifiedBy>office</cp:lastModifiedBy>
  <cp:revision>489</cp:revision>
  <cp:lastPrinted>2017-03-28T08:51:14Z</cp:lastPrinted>
  <dcterms:created xsi:type="dcterms:W3CDTF">2012-12-28T11:50:42Z</dcterms:created>
  <dcterms:modified xsi:type="dcterms:W3CDTF">2017-03-28T10:13:36Z</dcterms:modified>
</cp:coreProperties>
</file>