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embeddedFontLst>
    <p:embeddedFont>
      <p:font typeface="Lato" panose="020B0604020202020204" charset="0"/>
      <p:regular r:id="rId22"/>
      <p:bold r:id="rId23"/>
      <p:italic r:id="rId24"/>
      <p:boldItalic r:id="rId25"/>
    </p:embeddedFont>
    <p:embeddedFont>
      <p:font typeface="Raleway" panose="020B0604020202020204" charset="-52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6BEB315-FB00-434D-81CF-82DE2DFAD800}">
  <a:tblStyle styleId="{E6BEB315-FB00-434D-81CF-82DE2DFAD80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5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4814a5e657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4814a5e657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48192e897f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48192e897f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1f88252dc4_0_10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1f88252dc4_0_10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48192e897f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48192e897f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48192e897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48192e897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f88252dc4_0_1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f88252dc4_0_1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1f88252dc4_0_1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1f88252dc4_0_1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48192e897f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48192e897f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f88252dc4_0_1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1f88252dc4_0_1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1f88252dc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1f88252dc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f88252dc4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f88252dc4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f88252dc4_0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f88252dc4_0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88252dc4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88252dc4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f88252dc4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f88252dc4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f88252dc4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f88252dc4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814a5e6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814a5e65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f88252dc4_0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f88252dc4_0_6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f88252dc4_0_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1f88252dc4_0_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C">
  <p:cSld name="SECTION_HEADER_1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1308150" y="1318650"/>
            <a:ext cx="71100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226550" y="78500"/>
            <a:ext cx="9981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Конфиденциально</a:t>
            </a:r>
            <a:endParaRPr sz="6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296767" y="78500"/>
            <a:ext cx="21006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Создано для компании </a:t>
            </a:r>
            <a:r>
              <a:rPr lang="ru" sz="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[Название компании]</a:t>
            </a:r>
            <a:endParaRPr sz="6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8213935" y="78500"/>
            <a:ext cx="7059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Версия 1.0</a:t>
            </a:r>
            <a:endParaRPr sz="6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1">
  <p:cSld name="SECTION_HEADER_2">
    <p:bg>
      <p:bgPr>
        <a:solidFill>
          <a:srgbClr val="434343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90" name="Google Shape;90;p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94" name="Google Shape;94;p14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5" name="Google Shape;95;p14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14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14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2">
  <p:cSld name="TITLE_AND_BODY_1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5" descr="shutterstock_31891705.jpg"/>
          <p:cNvPicPr preferRelativeResize="0"/>
          <p:nvPr/>
        </p:nvPicPr>
        <p:blipFill rotWithShape="1">
          <a:blip r:embed="rId2">
            <a:alphaModFix/>
          </a:blip>
          <a:srcRect t="11971" b="11971"/>
          <a:stretch/>
        </p:blipFill>
        <p:spPr>
          <a:xfrm>
            <a:off x="0" y="487825"/>
            <a:ext cx="9143999" cy="465567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02" name="Google Shape;102;p15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3" name="Google Shape;103;p15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4" name="Google Shape;104;p15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5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729450" y="2056375"/>
            <a:ext cx="58875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only">
  <p:cSld name="TITLE_AND_BODY_1_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10" name="Google Shape;110;p16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1" name="Google Shape;111;p16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" name="Google Shape;112;p16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Google Shape;113;p16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6"/>
          <p:cNvSpPr txBox="1">
            <a:spLocks noGrp="1"/>
          </p:cNvSpPr>
          <p:nvPr>
            <p:ph type="body" idx="1"/>
          </p:nvPr>
        </p:nvSpPr>
        <p:spPr>
          <a:xfrm>
            <a:off x="729450" y="1068650"/>
            <a:ext cx="76887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_alt1">
  <p:cSld name="TITLE_1">
    <p:bg>
      <p:bgPr>
        <a:solidFill>
          <a:schemeClr val="lt2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7" descr="shutterstock_429987889_edited.jpg"/>
          <p:cNvPicPr preferRelativeResize="0"/>
          <p:nvPr/>
        </p:nvPicPr>
        <p:blipFill rotWithShape="1">
          <a:blip r:embed="rId2">
            <a:alphaModFix/>
          </a:blip>
          <a:srcRect t="21799" b="23591"/>
          <a:stretch/>
        </p:blipFill>
        <p:spPr>
          <a:xfrm>
            <a:off x="0" y="487825"/>
            <a:ext cx="9144000" cy="4655676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18;p1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19" name="Google Shape;119;p1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7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24" name="Google Shape;124;p17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5" name="Google Shape;125;p17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" name="Google Shape;126;p17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" name="Google Shape;127;p17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8345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00"/>
                </a:solidFill>
              </a:rPr>
              <a:t>Новые форматы оздоровительного отдыха. Роль туроператора в коммуникациях и обслуживании</a:t>
            </a:r>
            <a:endParaRPr sz="3000"/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1"/>
          </p:nvPr>
        </p:nvSpPr>
        <p:spPr>
          <a:xfrm>
            <a:off x="729575" y="2830225"/>
            <a:ext cx="6002400" cy="19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Бэлла Тарасова, 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Генеральный директор туроператора “Ривьера-Сочи”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Член Правления РСТ, вице-президент Конгресс Визит Бюро Сочи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Член Правления Сочинского делового клуба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Надежда Сердюкова, 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Заместитель генерального директора туроператора “Ривьера-Сочи”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/>
              <a:t>Кандидат экономических наук, доцент кафедры УТТС СГУ</a:t>
            </a:r>
            <a:endParaRPr sz="1400" b="1"/>
          </a:p>
        </p:txBody>
      </p:sp>
      <p:pic>
        <p:nvPicPr>
          <p:cNvPr id="134" name="Google Shape;13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3900" y="2665950"/>
            <a:ext cx="1891700" cy="206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7"/>
          <p:cNvSpPr txBox="1">
            <a:spLocks noGrp="1"/>
          </p:cNvSpPr>
          <p:nvPr>
            <p:ph type="body" idx="1"/>
          </p:nvPr>
        </p:nvSpPr>
        <p:spPr>
          <a:xfrm>
            <a:off x="729450" y="1068650"/>
            <a:ext cx="76887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Средний чек и средняя продолжительность</a:t>
            </a:r>
            <a:endParaRPr sz="1100"/>
          </a:p>
        </p:txBody>
      </p:sp>
      <p:graphicFrame>
        <p:nvGraphicFramePr>
          <p:cNvPr id="410" name="Google Shape;410;p27"/>
          <p:cNvGraphicFramePr/>
          <p:nvPr/>
        </p:nvGraphicFramePr>
        <p:xfrm>
          <a:off x="484638" y="1683925"/>
          <a:ext cx="8174725" cy="3201207"/>
        </p:xfrm>
        <a:graphic>
          <a:graphicData uri="http://schemas.openxmlformats.org/drawingml/2006/table">
            <a:tbl>
              <a:tblPr>
                <a:noFill/>
                <a:tableStyleId>{E6BEB315-FB00-434D-81CF-82DE2DFAD800}</a:tableStyleId>
              </a:tblPr>
              <a:tblGrid>
                <a:gridCol w="180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6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8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5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7725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 </a:t>
                      </a:r>
                      <a:endParaRPr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2017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2018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Прирост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Средний чек, рублей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Средняя путевка, дней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Средний чек, рублей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Средняя путевка, дней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Прирост среднего чека 2018/2017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/>
                        <a:t>Прирост средней продолжительности путевки 2018/2017</a:t>
                      </a:r>
                      <a:endParaRPr sz="10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82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Курорт Сочи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35552</a:t>
                      </a:r>
                      <a:endParaRPr sz="1100" b="1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9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30597</a:t>
                      </a:r>
                      <a:endParaRPr sz="1100" b="1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7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-14%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-22%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3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Санатории 3*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60877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12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62975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12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3%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0%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4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Санатории 4*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101892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15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97888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14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-4%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-7%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СПА-отели 5*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110381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8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107290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8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-3%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0%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1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Оздоровительный/</a:t>
                      </a:r>
                      <a:endParaRPr sz="1100"/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wellness турпродукт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91050 </a:t>
                      </a:r>
                      <a:endParaRPr sz="1100" b="1"/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(на 156%)</a:t>
                      </a:r>
                      <a:endParaRPr sz="1100" b="1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12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89384 </a:t>
                      </a:r>
                      <a:endParaRPr sz="1100" b="1"/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b="1"/>
                        <a:t>(на 192%)</a:t>
                      </a:r>
                      <a:endParaRPr sz="1100" b="1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12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-2%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/>
                        <a:t>-1%</a:t>
                      </a:r>
                      <a:endParaRPr sz="1100"/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1" name="Google Shape;411;p27"/>
          <p:cNvSpPr txBox="1"/>
          <p:nvPr/>
        </p:nvSpPr>
        <p:spPr>
          <a:xfrm>
            <a:off x="3697200" y="4884300"/>
            <a:ext cx="5171100" cy="2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Источник: Туроператор “Ривьера-Сочи”. Данные продажи турпродукта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22956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Турпродукт</a:t>
            </a:r>
            <a:endParaRPr/>
          </a:p>
        </p:txBody>
      </p:sp>
      <p:sp>
        <p:nvSpPr>
          <p:cNvPr id="417" name="Google Shape;417;p28"/>
          <p:cNvSpPr txBox="1">
            <a:spLocks noGrp="1"/>
          </p:cNvSpPr>
          <p:nvPr>
            <p:ph type="body" idx="1"/>
          </p:nvPr>
        </p:nvSpPr>
        <p:spPr>
          <a:xfrm>
            <a:off x="2686700" y="1183925"/>
            <a:ext cx="61206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основными дестинациями оздоровительного туризма являются курорты и курортные местности;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оздоровительный турпродукт включает в себя комплекс услуг, направленных на получение оздоровительного эффекта, или оздоровительную программу;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продолжительность турпакетов: санаторно-курортные путевки - 11-14 дней, оздоровительные путевки - 5-10 дней, СПА-пакеты - 2-7 дней;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включает услуги размещения уровня не ниже 3*, наиболее востребованным является размещение уровня 4*;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включает двухразовое или трехразовое питание, часто оздоровительное или диетическое;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имеет резкой сезонности по сравнению с классическим рекреационным пляжным туризмом;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 ценовым характеристикам относится к продуктам средней и высокой ценовой категории;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высоким спросом пользуются уникальные оздоровительные турпродукты или турпродукты с наилучшим соотношением «цена-качество»;</a:t>
            </a:r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высокий процент возвратности и постоянных клиентов в оздоровительном туризме.</a:t>
            </a:r>
            <a:endParaRPr sz="1100"/>
          </a:p>
        </p:txBody>
      </p:sp>
      <p:pic>
        <p:nvPicPr>
          <p:cNvPr id="418" name="Google Shape;418;p28"/>
          <p:cNvPicPr preferRelativeResize="0"/>
          <p:nvPr/>
        </p:nvPicPr>
        <p:blipFill rotWithShape="1">
          <a:blip r:embed="rId3">
            <a:alphaModFix/>
          </a:blip>
          <a:srcRect l="15921" r="15921"/>
          <a:stretch/>
        </p:blipFill>
        <p:spPr>
          <a:xfrm>
            <a:off x="770675" y="2037800"/>
            <a:ext cx="2035546" cy="248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2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636600" cy="57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Целевая аудитория</a:t>
            </a:r>
            <a:endParaRPr/>
          </a:p>
        </p:txBody>
      </p:sp>
      <p:sp>
        <p:nvSpPr>
          <p:cNvPr id="424" name="Google Shape;424;p29"/>
          <p:cNvSpPr txBox="1">
            <a:spLocks noGrp="1"/>
          </p:cNvSpPr>
          <p:nvPr>
            <p:ph type="body" idx="1"/>
          </p:nvPr>
        </p:nvSpPr>
        <p:spPr>
          <a:xfrm>
            <a:off x="721225" y="1965150"/>
            <a:ext cx="3636600" cy="8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800"/>
              <a:t>Женщины, пары, семьи с детьми</a:t>
            </a:r>
            <a:endParaRPr sz="1800"/>
          </a:p>
        </p:txBody>
      </p:sp>
      <p:sp>
        <p:nvSpPr>
          <p:cNvPr id="425" name="Google Shape;425;p29"/>
          <p:cNvSpPr txBox="1"/>
          <p:nvPr/>
        </p:nvSpPr>
        <p:spPr>
          <a:xfrm>
            <a:off x="734530" y="3083160"/>
            <a:ext cx="3636600" cy="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    | </a:t>
            </a:r>
            <a:r>
              <a:rPr lang="ru" sz="1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ru" sz="1000">
                <a:latin typeface="Lato"/>
                <a:ea typeface="Lato"/>
                <a:cs typeface="Lato"/>
                <a:sym typeface="Lato"/>
              </a:rPr>
              <a:t>Возраст - от 30 до 65 лет </a:t>
            </a:r>
            <a:endParaRPr/>
          </a:p>
        </p:txBody>
      </p:sp>
      <p:sp>
        <p:nvSpPr>
          <p:cNvPr id="426" name="Google Shape;426;p29"/>
          <p:cNvSpPr txBox="1"/>
          <p:nvPr/>
        </p:nvSpPr>
        <p:spPr>
          <a:xfrm>
            <a:off x="734530" y="3344460"/>
            <a:ext cx="3636600" cy="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    |</a:t>
            </a:r>
            <a:r>
              <a:rPr lang="ru" sz="1000" b="1">
                <a:solidFill>
                  <a:srgbClr val="CCCCC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ru" sz="1000">
                <a:solidFill>
                  <a:srgbClr val="53C6A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ru" sz="1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ru" sz="1000">
                <a:latin typeface="Lato"/>
                <a:ea typeface="Lato"/>
                <a:cs typeface="Lato"/>
                <a:sym typeface="Lato"/>
              </a:rPr>
              <a:t>Пол - женский/мужской</a:t>
            </a:r>
            <a:endParaRPr/>
          </a:p>
        </p:txBody>
      </p:sp>
      <p:sp>
        <p:nvSpPr>
          <p:cNvPr id="427" name="Google Shape;427;p29"/>
          <p:cNvSpPr txBox="1"/>
          <p:nvPr/>
        </p:nvSpPr>
        <p:spPr>
          <a:xfrm>
            <a:off x="734525" y="3605750"/>
            <a:ext cx="4855500" cy="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    |</a:t>
            </a:r>
            <a:r>
              <a:rPr lang="ru" sz="1000" b="1">
                <a:solidFill>
                  <a:srgbClr val="CCCCC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ru" sz="1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 </a:t>
            </a:r>
            <a:r>
              <a:rPr lang="ru" sz="1000">
                <a:latin typeface="Lato"/>
                <a:ea typeface="Lato"/>
                <a:cs typeface="Lato"/>
                <a:sym typeface="Lato"/>
              </a:rPr>
              <a:t>Социальный статус - офисный работник/совладелец бизнеса/госслужащий</a:t>
            </a:r>
            <a:endParaRPr/>
          </a:p>
        </p:txBody>
      </p:sp>
      <p:sp>
        <p:nvSpPr>
          <p:cNvPr id="428" name="Google Shape;428;p29"/>
          <p:cNvSpPr txBox="1"/>
          <p:nvPr/>
        </p:nvSpPr>
        <p:spPr>
          <a:xfrm>
            <a:off x="734530" y="3867060"/>
            <a:ext cx="3636600" cy="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4    |</a:t>
            </a:r>
            <a:r>
              <a:rPr lang="ru" sz="1000"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ru" sz="1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ru" sz="1000">
                <a:latin typeface="Lato"/>
                <a:ea typeface="Lato"/>
                <a:cs typeface="Lato"/>
                <a:sym typeface="Lato"/>
              </a:rPr>
              <a:t>Доход - средний и выше</a:t>
            </a:r>
            <a:endParaRPr sz="1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9" name="Google Shape;429;p29"/>
          <p:cNvSpPr txBox="1"/>
          <p:nvPr/>
        </p:nvSpPr>
        <p:spPr>
          <a:xfrm>
            <a:off x="734530" y="4128360"/>
            <a:ext cx="3636600" cy="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   | </a:t>
            </a:r>
            <a:r>
              <a:rPr lang="ru" sz="1000">
                <a:solidFill>
                  <a:srgbClr val="53C6A1"/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ru" sz="1000">
                <a:latin typeface="Lato"/>
                <a:ea typeface="Lato"/>
                <a:cs typeface="Lato"/>
                <a:sym typeface="Lato"/>
              </a:rPr>
              <a:t>Тип клиента - бывалый путешественник с опытом</a:t>
            </a:r>
            <a:endParaRPr/>
          </a:p>
        </p:txBody>
      </p:sp>
      <p:pic>
        <p:nvPicPr>
          <p:cNvPr id="430" name="Google Shape;430;p29"/>
          <p:cNvPicPr preferRelativeResize="0"/>
          <p:nvPr/>
        </p:nvPicPr>
        <p:blipFill rotWithShape="1">
          <a:blip r:embed="rId3">
            <a:alphaModFix/>
          </a:blip>
          <a:srcRect l="29794" r="29794"/>
          <a:stretch/>
        </p:blipFill>
        <p:spPr>
          <a:xfrm>
            <a:off x="5194475" y="1184600"/>
            <a:ext cx="1977675" cy="3262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29"/>
          <p:cNvPicPr preferRelativeResize="0"/>
          <p:nvPr/>
        </p:nvPicPr>
        <p:blipFill rotWithShape="1">
          <a:blip r:embed="rId4">
            <a:alphaModFix/>
          </a:blip>
          <a:srcRect l="7577" r="7568"/>
          <a:stretch/>
        </p:blipFill>
        <p:spPr>
          <a:xfrm>
            <a:off x="7172149" y="1184609"/>
            <a:ext cx="1971851" cy="161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29"/>
          <p:cNvPicPr preferRelativeResize="0"/>
          <p:nvPr/>
        </p:nvPicPr>
        <p:blipFill rotWithShape="1">
          <a:blip r:embed="rId5">
            <a:alphaModFix/>
          </a:blip>
          <a:srcRect l="9090" r="9082"/>
          <a:stretch/>
        </p:blipFill>
        <p:spPr>
          <a:xfrm>
            <a:off x="7172149" y="2835640"/>
            <a:ext cx="1971840" cy="1611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450" y="625225"/>
            <a:ext cx="7918599" cy="436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113" y="577950"/>
            <a:ext cx="8573775" cy="44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2"/>
          <p:cNvSpPr txBox="1">
            <a:spLocks noGrp="1"/>
          </p:cNvSpPr>
          <p:nvPr>
            <p:ph type="title"/>
          </p:nvPr>
        </p:nvSpPr>
        <p:spPr>
          <a:xfrm>
            <a:off x="729450" y="1367864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Основные продукты в линейке: цены 2018</a:t>
            </a:r>
            <a:endParaRPr sz="1000"/>
          </a:p>
        </p:txBody>
      </p:sp>
      <p:pic>
        <p:nvPicPr>
          <p:cNvPr id="448" name="Google Shape;448;p32"/>
          <p:cNvPicPr preferRelativeResize="0"/>
          <p:nvPr/>
        </p:nvPicPr>
        <p:blipFill rotWithShape="1">
          <a:blip r:embed="rId3">
            <a:alphaModFix/>
          </a:blip>
          <a:srcRect t="11982" b="11982"/>
          <a:stretch/>
        </p:blipFill>
        <p:spPr>
          <a:xfrm>
            <a:off x="830400" y="2091180"/>
            <a:ext cx="2501199" cy="1267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9" name="Google Shape;449;p32"/>
          <p:cNvGrpSpPr/>
          <p:nvPr/>
        </p:nvGrpSpPr>
        <p:grpSpPr>
          <a:xfrm>
            <a:off x="830400" y="3274596"/>
            <a:ext cx="2501700" cy="1353953"/>
            <a:chOff x="830400" y="3274596"/>
            <a:chExt cx="2501700" cy="1353953"/>
          </a:xfrm>
        </p:grpSpPr>
        <p:sp>
          <p:nvSpPr>
            <p:cNvPr id="450" name="Google Shape;450;p32"/>
            <p:cNvSpPr/>
            <p:nvPr/>
          </p:nvSpPr>
          <p:spPr>
            <a:xfrm>
              <a:off x="830400" y="3360750"/>
              <a:ext cx="2501700" cy="1267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2"/>
            <p:cNvSpPr/>
            <p:nvPr/>
          </p:nvSpPr>
          <p:spPr>
            <a:xfrm>
              <a:off x="1059092" y="3274596"/>
              <a:ext cx="219600" cy="93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2" name="Google Shape;452;p32"/>
          <p:cNvSpPr txBox="1">
            <a:spLocks noGrp="1"/>
          </p:cNvSpPr>
          <p:nvPr>
            <p:ph type="title"/>
          </p:nvPr>
        </p:nvSpPr>
        <p:spPr>
          <a:xfrm>
            <a:off x="967528" y="3455478"/>
            <a:ext cx="2238300" cy="43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Санаторно-курортные путевки </a:t>
            </a:r>
            <a:endParaRPr sz="1000"/>
          </a:p>
        </p:txBody>
      </p:sp>
      <p:sp>
        <p:nvSpPr>
          <p:cNvPr id="453" name="Google Shape;453;p32"/>
          <p:cNvSpPr txBox="1">
            <a:spLocks noGrp="1"/>
          </p:cNvSpPr>
          <p:nvPr>
            <p:ph type="body" idx="4294967295"/>
          </p:nvPr>
        </p:nvSpPr>
        <p:spPr>
          <a:xfrm>
            <a:off x="967528" y="3885655"/>
            <a:ext cx="2238300" cy="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/>
              <a:t>Санатории, пансионаты, отели : 2-3* - 1550 руб., 4* - 2500 руб., 5* - 4600 руб.</a:t>
            </a:r>
            <a:endParaRPr sz="11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800"/>
          </a:p>
        </p:txBody>
      </p:sp>
      <p:pic>
        <p:nvPicPr>
          <p:cNvPr id="454" name="Google Shape;454;p32"/>
          <p:cNvPicPr preferRelativeResize="0"/>
          <p:nvPr/>
        </p:nvPicPr>
        <p:blipFill rotWithShape="1">
          <a:blip r:embed="rId4">
            <a:alphaModFix/>
          </a:blip>
          <a:srcRect t="11982" b="11982"/>
          <a:stretch/>
        </p:blipFill>
        <p:spPr>
          <a:xfrm>
            <a:off x="3332867" y="3359013"/>
            <a:ext cx="2501198" cy="12678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32"/>
          <p:cNvGrpSpPr/>
          <p:nvPr/>
        </p:nvGrpSpPr>
        <p:grpSpPr>
          <a:xfrm rot="10800000" flipH="1">
            <a:off x="3332867" y="2091171"/>
            <a:ext cx="2501700" cy="1353953"/>
            <a:chOff x="830400" y="3274596"/>
            <a:chExt cx="2501700" cy="1353953"/>
          </a:xfrm>
        </p:grpSpPr>
        <p:sp>
          <p:nvSpPr>
            <p:cNvPr id="456" name="Google Shape;456;p32"/>
            <p:cNvSpPr/>
            <p:nvPr/>
          </p:nvSpPr>
          <p:spPr>
            <a:xfrm>
              <a:off x="830400" y="3360750"/>
              <a:ext cx="2501700" cy="1267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2"/>
            <p:cNvSpPr/>
            <p:nvPr/>
          </p:nvSpPr>
          <p:spPr>
            <a:xfrm>
              <a:off x="1059092" y="3274596"/>
              <a:ext cx="219600" cy="93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8" name="Google Shape;458;p32"/>
          <p:cNvSpPr txBox="1">
            <a:spLocks noGrp="1"/>
          </p:cNvSpPr>
          <p:nvPr>
            <p:ph type="title"/>
          </p:nvPr>
        </p:nvSpPr>
        <p:spPr>
          <a:xfrm>
            <a:off x="3464303" y="2176242"/>
            <a:ext cx="2238300" cy="43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Оздоровительные путевки</a:t>
            </a:r>
            <a:endParaRPr sz="1000"/>
          </a:p>
        </p:txBody>
      </p:sp>
      <p:sp>
        <p:nvSpPr>
          <p:cNvPr id="459" name="Google Shape;459;p32"/>
          <p:cNvSpPr txBox="1">
            <a:spLocks noGrp="1"/>
          </p:cNvSpPr>
          <p:nvPr>
            <p:ph type="body" idx="4294967295"/>
          </p:nvPr>
        </p:nvSpPr>
        <p:spPr>
          <a:xfrm>
            <a:off x="3464303" y="2606419"/>
            <a:ext cx="2238300" cy="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/>
              <a:t>Санатории, пансионаты, отели : 2-3* - 850 руб., 4* - 2300 руб.</a:t>
            </a:r>
            <a:endParaRPr sz="8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800"/>
          </a:p>
        </p:txBody>
      </p:sp>
      <p:pic>
        <p:nvPicPr>
          <p:cNvPr id="460" name="Google Shape;460;p32"/>
          <p:cNvPicPr preferRelativeResize="0"/>
          <p:nvPr/>
        </p:nvPicPr>
        <p:blipFill rotWithShape="1">
          <a:blip r:embed="rId5">
            <a:alphaModFix/>
          </a:blip>
          <a:srcRect t="11982" b="11982"/>
          <a:stretch/>
        </p:blipFill>
        <p:spPr>
          <a:xfrm>
            <a:off x="5832591" y="2091175"/>
            <a:ext cx="2501199" cy="12678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1" name="Google Shape;461;p32"/>
          <p:cNvGrpSpPr/>
          <p:nvPr/>
        </p:nvGrpSpPr>
        <p:grpSpPr>
          <a:xfrm>
            <a:off x="5832591" y="3274596"/>
            <a:ext cx="2501700" cy="1353953"/>
            <a:chOff x="830400" y="3274596"/>
            <a:chExt cx="2501700" cy="1353953"/>
          </a:xfrm>
        </p:grpSpPr>
        <p:sp>
          <p:nvSpPr>
            <p:cNvPr id="462" name="Google Shape;462;p32"/>
            <p:cNvSpPr/>
            <p:nvPr/>
          </p:nvSpPr>
          <p:spPr>
            <a:xfrm>
              <a:off x="830400" y="3360750"/>
              <a:ext cx="2501700" cy="1267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2"/>
            <p:cNvSpPr/>
            <p:nvPr/>
          </p:nvSpPr>
          <p:spPr>
            <a:xfrm>
              <a:off x="1059092" y="3274596"/>
              <a:ext cx="219600" cy="93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4" name="Google Shape;464;p32"/>
          <p:cNvSpPr txBox="1">
            <a:spLocks noGrp="1"/>
          </p:cNvSpPr>
          <p:nvPr>
            <p:ph type="title"/>
          </p:nvPr>
        </p:nvSpPr>
        <p:spPr>
          <a:xfrm>
            <a:off x="5960978" y="3455478"/>
            <a:ext cx="2238300" cy="43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СПА-пакеты</a:t>
            </a:r>
            <a:endParaRPr sz="1000"/>
          </a:p>
        </p:txBody>
      </p:sp>
      <p:sp>
        <p:nvSpPr>
          <p:cNvPr id="465" name="Google Shape;465;p32"/>
          <p:cNvSpPr txBox="1">
            <a:spLocks noGrp="1"/>
          </p:cNvSpPr>
          <p:nvPr>
            <p:ph type="body" idx="4294967295"/>
          </p:nvPr>
        </p:nvSpPr>
        <p:spPr>
          <a:xfrm>
            <a:off x="5960978" y="3885655"/>
            <a:ext cx="2238300" cy="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СПА-отели: 3* - 1775 руб., 4* - 2850 руб., 5* - 5400 руб.</a:t>
            </a:r>
            <a:endParaRPr sz="12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800"/>
          </a:p>
        </p:txBody>
      </p:sp>
      <p:sp>
        <p:nvSpPr>
          <p:cNvPr id="466" name="Google Shape;466;p32"/>
          <p:cNvSpPr txBox="1"/>
          <p:nvPr/>
        </p:nvSpPr>
        <p:spPr>
          <a:xfrm>
            <a:off x="861299" y="2591808"/>
            <a:ext cx="5865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0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1 </a:t>
            </a:r>
            <a:endParaRPr sz="3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67" name="Google Shape;467;p32"/>
          <p:cNvSpPr txBox="1"/>
          <p:nvPr/>
        </p:nvSpPr>
        <p:spPr>
          <a:xfrm>
            <a:off x="5856690" y="2591808"/>
            <a:ext cx="5865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0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3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68" name="Google Shape;468;p32"/>
          <p:cNvSpPr txBox="1"/>
          <p:nvPr/>
        </p:nvSpPr>
        <p:spPr>
          <a:xfrm>
            <a:off x="3464288" y="3594952"/>
            <a:ext cx="5865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0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2 </a:t>
            </a:r>
            <a:endParaRPr sz="3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010100" cy="35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Характер коммуникаций</a:t>
            </a:r>
            <a:endParaRPr sz="1200"/>
          </a:p>
        </p:txBody>
      </p:sp>
      <p:sp>
        <p:nvSpPr>
          <p:cNvPr id="474" name="Google Shape;474;p33"/>
          <p:cNvSpPr txBox="1">
            <a:spLocks noGrp="1"/>
          </p:cNvSpPr>
          <p:nvPr>
            <p:ph type="body" idx="4294967295"/>
          </p:nvPr>
        </p:nvSpPr>
        <p:spPr>
          <a:xfrm>
            <a:off x="729450" y="1749350"/>
            <a:ext cx="8196000" cy="26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AutoNum type="arabicPeriod"/>
            </a:pPr>
            <a:r>
              <a:rPr lang="ru" sz="2400">
                <a:solidFill>
                  <a:srgbClr val="FFFFFF"/>
                </a:solidFill>
              </a:rPr>
              <a:t>Достаточно яркий, современный (не молодежный)</a:t>
            </a:r>
            <a:endParaRPr sz="2400">
              <a:solidFill>
                <a:srgbClr val="FFFF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AutoNum type="arabicPeriod"/>
            </a:pPr>
            <a:r>
              <a:rPr lang="ru" sz="2400">
                <a:solidFill>
                  <a:srgbClr val="FFFFFF"/>
                </a:solidFill>
              </a:rPr>
              <a:t>Акцент на индивидуальной подходе</a:t>
            </a:r>
            <a:endParaRPr sz="2400">
              <a:solidFill>
                <a:srgbClr val="FFFF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AutoNum type="arabicPeriod"/>
            </a:pPr>
            <a:r>
              <a:rPr lang="ru" sz="2400">
                <a:solidFill>
                  <a:srgbClr val="FFFFFF"/>
                </a:solidFill>
              </a:rPr>
              <a:t>Взрослый, но не серьезный: путешествие - это радостное событие</a:t>
            </a:r>
            <a:endParaRPr sz="2400">
              <a:solidFill>
                <a:srgbClr val="FFFF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AutoNum type="arabicPeriod"/>
            </a:pPr>
            <a:r>
              <a:rPr lang="ru" sz="2400">
                <a:solidFill>
                  <a:srgbClr val="FFFFFF"/>
                </a:solidFill>
              </a:rPr>
              <a:t>Доверительный, опытный</a:t>
            </a:r>
            <a:endParaRPr sz="2400">
              <a:solidFill>
                <a:srgbClr val="FFFF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AutoNum type="arabicPeriod"/>
            </a:pPr>
            <a:r>
              <a:rPr lang="ru" sz="2400">
                <a:solidFill>
                  <a:srgbClr val="FFFFFF"/>
                </a:solidFill>
              </a:rPr>
              <a:t>Простой и понятный - структурированный</a:t>
            </a:r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125" y="675550"/>
            <a:ext cx="8537751" cy="420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5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27999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Результаты</a:t>
            </a:r>
            <a:endParaRPr/>
          </a:p>
        </p:txBody>
      </p:sp>
      <p:sp>
        <p:nvSpPr>
          <p:cNvPr id="485" name="Google Shape;485;p35"/>
          <p:cNvSpPr txBox="1"/>
          <p:nvPr/>
        </p:nvSpPr>
        <p:spPr>
          <a:xfrm>
            <a:off x="992300" y="2706495"/>
            <a:ext cx="176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Срок реализации проекта </a:t>
            </a:r>
            <a:endParaRPr sz="1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6" name="Google Shape;486;p35"/>
          <p:cNvSpPr txBox="1"/>
          <p:nvPr/>
        </p:nvSpPr>
        <p:spPr>
          <a:xfrm>
            <a:off x="722900" y="2931545"/>
            <a:ext cx="23076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3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3-й сезон</a:t>
            </a:r>
            <a:endParaRPr sz="3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7" name="Google Shape;487;p35"/>
          <p:cNvSpPr txBox="1"/>
          <p:nvPr/>
        </p:nvSpPr>
        <p:spPr>
          <a:xfrm>
            <a:off x="842600" y="3768550"/>
            <a:ext cx="20682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100" b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Стартовали в 2016 году             с 20 участниками программы</a:t>
            </a:r>
            <a:endParaRPr sz="1100" b="1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88" name="Google Shape;488;p35"/>
          <p:cNvCxnSpPr/>
          <p:nvPr/>
        </p:nvCxnSpPr>
        <p:spPr>
          <a:xfrm>
            <a:off x="3224350" y="2706500"/>
            <a:ext cx="0" cy="18321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489" name="Google Shape;489;p35"/>
          <p:cNvSpPr txBox="1"/>
          <p:nvPr/>
        </p:nvSpPr>
        <p:spPr>
          <a:xfrm>
            <a:off x="3594000" y="2706500"/>
            <a:ext cx="20682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Количество участников 2018 </a:t>
            </a:r>
            <a:endParaRPr sz="1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0" name="Google Shape;490;p35"/>
          <p:cNvSpPr txBox="1"/>
          <p:nvPr/>
        </p:nvSpPr>
        <p:spPr>
          <a:xfrm>
            <a:off x="3321600" y="2931550"/>
            <a:ext cx="25008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3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35 объектов</a:t>
            </a:r>
            <a:endParaRPr sz="3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1" name="Google Shape;491;p35"/>
          <p:cNvSpPr txBox="1"/>
          <p:nvPr/>
        </p:nvSpPr>
        <p:spPr>
          <a:xfrm>
            <a:off x="3537900" y="3768550"/>
            <a:ext cx="20682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100" b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Санатории, пансионаты, СПА-отели 2-5* </a:t>
            </a:r>
            <a:endParaRPr sz="1100" b="1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92" name="Google Shape;492;p35"/>
          <p:cNvCxnSpPr/>
          <p:nvPr/>
        </p:nvCxnSpPr>
        <p:spPr>
          <a:xfrm>
            <a:off x="5919650" y="2706500"/>
            <a:ext cx="0" cy="18321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493" name="Google Shape;493;p35"/>
          <p:cNvSpPr txBox="1"/>
          <p:nvPr/>
        </p:nvSpPr>
        <p:spPr>
          <a:xfrm>
            <a:off x="6177100" y="2706500"/>
            <a:ext cx="23076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Принято туристов по программе</a:t>
            </a:r>
            <a:endParaRPr sz="1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4" name="Google Shape;494;p35"/>
          <p:cNvSpPr txBox="1"/>
          <p:nvPr/>
        </p:nvSpPr>
        <p:spPr>
          <a:xfrm>
            <a:off x="5989150" y="2931550"/>
            <a:ext cx="25563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3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25 тыс.</a:t>
            </a:r>
            <a:endParaRPr sz="3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5" name="Google Shape;495;p35"/>
          <p:cNvSpPr txBox="1"/>
          <p:nvPr/>
        </p:nvSpPr>
        <p:spPr>
          <a:xfrm>
            <a:off x="6233200" y="3768550"/>
            <a:ext cx="2068200" cy="11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100" b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Распределение по продуктам: санаторно-курортные путевки - 52%, оздоровительные путевки -  31%, СПА-пакеты - 17%</a:t>
            </a:r>
            <a:endParaRPr sz="1100" b="1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96" name="Google Shape;49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0750" y="656675"/>
            <a:ext cx="5309299" cy="1823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6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rgbClr val="000000"/>
                </a:solidFill>
              </a:rPr>
              <a:t>Спасибо!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93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Здоровье в фокусе внимания современного человека</a:t>
            </a:r>
            <a:endParaRPr/>
          </a:p>
        </p:txBody>
      </p:sp>
      <p:sp>
        <p:nvSpPr>
          <p:cNvPr id="140" name="Google Shape;140;p19"/>
          <p:cNvSpPr txBox="1">
            <a:spLocks noGrp="1"/>
          </p:cNvSpPr>
          <p:nvPr>
            <p:ph type="body" idx="1"/>
          </p:nvPr>
        </p:nvSpPr>
        <p:spPr>
          <a:xfrm>
            <a:off x="860350" y="2306225"/>
            <a:ext cx="7122900" cy="10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Главным мотивом оздоровительного туризма является поддержание здоровья человека, восстановление его жизненных сил и энергии, профилактика заболеваний. То есть оздоровительный туризм – это одна из форм реализации концепции здорового образа жизни, часть этой системы. В этом смысле отечественный термин </a:t>
            </a:r>
            <a:r>
              <a:rPr lang="ru" sz="12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оздоровительный туризм</a:t>
            </a:r>
            <a:r>
              <a:rPr lang="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является синонимом англоязычного термина </a:t>
            </a:r>
            <a:r>
              <a:rPr lang="ru" sz="12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wellness-tourism</a:t>
            </a:r>
            <a:endParaRPr sz="1100" b="1"/>
          </a:p>
        </p:txBody>
      </p:sp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 t="37102" b="37099"/>
          <a:stretch/>
        </p:blipFill>
        <p:spPr>
          <a:xfrm>
            <a:off x="0" y="3835670"/>
            <a:ext cx="9143997" cy="1326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Ключевые вопросы</a:t>
            </a:r>
            <a:endParaRPr/>
          </a:p>
        </p:txBody>
      </p:sp>
      <p:sp>
        <p:nvSpPr>
          <p:cNvPr id="147" name="Google Shape;147;p20"/>
          <p:cNvSpPr/>
          <p:nvPr/>
        </p:nvSpPr>
        <p:spPr>
          <a:xfrm>
            <a:off x="1400790" y="2181675"/>
            <a:ext cx="328800" cy="328800"/>
          </a:xfrm>
          <a:prstGeom prst="ellipse">
            <a:avLst/>
          </a:prstGeom>
          <a:solidFill>
            <a:srgbClr val="00B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FFFFFF"/>
                </a:solidFill>
              </a:rPr>
              <a:t>1</a:t>
            </a:r>
            <a:endParaRPr sz="800" b="1">
              <a:solidFill>
                <a:srgbClr val="FFFFFF"/>
              </a:solidFill>
            </a:endParaRPr>
          </a:p>
        </p:txBody>
      </p:sp>
      <p:sp>
        <p:nvSpPr>
          <p:cNvPr id="148" name="Google Shape;148;p20"/>
          <p:cNvSpPr txBox="1">
            <a:spLocks noGrp="1"/>
          </p:cNvSpPr>
          <p:nvPr>
            <p:ph type="body" idx="1"/>
          </p:nvPr>
        </p:nvSpPr>
        <p:spPr>
          <a:xfrm>
            <a:off x="1847691" y="2073775"/>
            <a:ext cx="2832900" cy="10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400"/>
              <a:t>В чем особенности оздоровительного турпродукта, его типы и требования целевой аудитории?</a:t>
            </a:r>
            <a:endParaRPr sz="1400"/>
          </a:p>
        </p:txBody>
      </p:sp>
      <p:sp>
        <p:nvSpPr>
          <p:cNvPr id="149" name="Google Shape;149;p20"/>
          <p:cNvSpPr/>
          <p:nvPr/>
        </p:nvSpPr>
        <p:spPr>
          <a:xfrm>
            <a:off x="1400790" y="3404075"/>
            <a:ext cx="328800" cy="328800"/>
          </a:xfrm>
          <a:prstGeom prst="ellipse">
            <a:avLst/>
          </a:prstGeom>
          <a:solidFill>
            <a:srgbClr val="00B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FFFFFF"/>
                </a:solidFill>
              </a:rPr>
              <a:t>2</a:t>
            </a:r>
            <a:endParaRPr sz="800" b="1">
              <a:solidFill>
                <a:srgbClr val="FFFFFF"/>
              </a:solidFill>
            </a:endParaRPr>
          </a:p>
        </p:txBody>
      </p:sp>
      <p:sp>
        <p:nvSpPr>
          <p:cNvPr id="150" name="Google Shape;150;p20"/>
          <p:cNvSpPr txBox="1">
            <a:spLocks noGrp="1"/>
          </p:cNvSpPr>
          <p:nvPr>
            <p:ph type="body" idx="1"/>
          </p:nvPr>
        </p:nvSpPr>
        <p:spPr>
          <a:xfrm>
            <a:off x="1847700" y="3307900"/>
            <a:ext cx="2832900" cy="13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Дестинация оздоровительного туризма: какой она должна быть для формирования привлекательного имиджа в глазах потребителей?</a:t>
            </a:r>
            <a:endParaRPr sz="1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100"/>
          </a:p>
        </p:txBody>
      </p:sp>
      <p:sp>
        <p:nvSpPr>
          <p:cNvPr id="151" name="Google Shape;151;p20"/>
          <p:cNvSpPr/>
          <p:nvPr/>
        </p:nvSpPr>
        <p:spPr>
          <a:xfrm>
            <a:off x="5090809" y="2181675"/>
            <a:ext cx="328800" cy="328800"/>
          </a:xfrm>
          <a:prstGeom prst="ellipse">
            <a:avLst/>
          </a:prstGeom>
          <a:solidFill>
            <a:srgbClr val="00B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FFFFFF"/>
                </a:solidFill>
              </a:rPr>
              <a:t>3</a:t>
            </a:r>
            <a:endParaRPr sz="800" b="1">
              <a:solidFill>
                <a:srgbClr val="FFFFFF"/>
              </a:solidFill>
            </a:endParaRPr>
          </a:p>
        </p:txBody>
      </p:sp>
      <p:sp>
        <p:nvSpPr>
          <p:cNvPr id="152" name="Google Shape;152;p20"/>
          <p:cNvSpPr txBox="1">
            <a:spLocks noGrp="1"/>
          </p:cNvSpPr>
          <p:nvPr>
            <p:ph type="body" idx="1"/>
          </p:nvPr>
        </p:nvSpPr>
        <p:spPr>
          <a:xfrm>
            <a:off x="5536112" y="2073775"/>
            <a:ext cx="2832900" cy="10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Целевая аудитория: кто он, наш клиент? Пол, возраст, социальные характеристики,  география целевых рынков</a:t>
            </a:r>
            <a:endParaRPr sz="1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100"/>
          </a:p>
        </p:txBody>
      </p:sp>
      <p:sp>
        <p:nvSpPr>
          <p:cNvPr id="153" name="Google Shape;153;p20"/>
          <p:cNvSpPr/>
          <p:nvPr/>
        </p:nvSpPr>
        <p:spPr>
          <a:xfrm>
            <a:off x="5090809" y="3404075"/>
            <a:ext cx="328800" cy="328800"/>
          </a:xfrm>
          <a:prstGeom prst="ellipse">
            <a:avLst/>
          </a:prstGeom>
          <a:solidFill>
            <a:srgbClr val="00B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FFFFFF"/>
                </a:solidFill>
              </a:rPr>
              <a:t>4</a:t>
            </a:r>
            <a:endParaRPr sz="800" b="1">
              <a:solidFill>
                <a:srgbClr val="FFFFFF"/>
              </a:solidFill>
            </a:endParaRPr>
          </a:p>
        </p:txBody>
      </p:sp>
      <p:sp>
        <p:nvSpPr>
          <p:cNvPr id="154" name="Google Shape;154;p20"/>
          <p:cNvSpPr txBox="1">
            <a:spLocks noGrp="1"/>
          </p:cNvSpPr>
          <p:nvPr>
            <p:ph type="body" idx="1"/>
          </p:nvPr>
        </p:nvSpPr>
        <p:spPr>
          <a:xfrm>
            <a:off x="5536100" y="3307900"/>
            <a:ext cx="2832900" cy="14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Как продать оздоровительный турпродукт? Выстраивание эффективных коммуникаций и технологии обслуживания. Роль туроператора</a:t>
            </a:r>
            <a:endParaRPr sz="1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010100" cy="35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Главная цель</a:t>
            </a:r>
            <a:endParaRPr sz="1200"/>
          </a:p>
        </p:txBody>
      </p:sp>
      <p:sp>
        <p:nvSpPr>
          <p:cNvPr id="160" name="Google Shape;160;p21"/>
          <p:cNvSpPr txBox="1">
            <a:spLocks noGrp="1"/>
          </p:cNvSpPr>
          <p:nvPr>
            <p:ph type="body" idx="4294967295"/>
          </p:nvPr>
        </p:nvSpPr>
        <p:spPr>
          <a:xfrm>
            <a:off x="729450" y="1749350"/>
            <a:ext cx="7010100" cy="26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000">
                <a:solidFill>
                  <a:srgbClr val="FFFFFF"/>
                </a:solidFill>
              </a:rPr>
              <a:t>Формирование устойчивого спроса на оздоровительный и санаторно-курортный турпродукт в рамках концепции здорового образа жизни</a:t>
            </a:r>
            <a:endParaRPr sz="3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"/>
          <p:cNvSpPr txBox="1">
            <a:spLocks noGrp="1"/>
          </p:cNvSpPr>
          <p:nvPr>
            <p:ph type="title"/>
          </p:nvPr>
        </p:nvSpPr>
        <p:spPr>
          <a:xfrm>
            <a:off x="730725" y="1318650"/>
            <a:ext cx="38934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Приоритетные виды туризма в России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</p:txBody>
      </p:sp>
      <p:sp>
        <p:nvSpPr>
          <p:cNvPr id="166" name="Google Shape;166;p22"/>
          <p:cNvSpPr txBox="1">
            <a:spLocks noGrp="1"/>
          </p:cNvSpPr>
          <p:nvPr>
            <p:ph type="body" idx="1"/>
          </p:nvPr>
        </p:nvSpPr>
        <p:spPr>
          <a:xfrm>
            <a:off x="730725" y="2661475"/>
            <a:ext cx="3893400" cy="16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культурно-познавательный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оздоровительный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экологический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активный отдых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круизы</a:t>
            </a:r>
            <a:endParaRPr sz="1800"/>
          </a:p>
        </p:txBody>
      </p:sp>
      <p:pic>
        <p:nvPicPr>
          <p:cNvPr id="167" name="Google Shape;167;p22"/>
          <p:cNvPicPr preferRelativeResize="0"/>
          <p:nvPr/>
        </p:nvPicPr>
        <p:blipFill rotWithShape="1">
          <a:blip r:embed="rId3">
            <a:alphaModFix/>
          </a:blip>
          <a:srcRect l="29825" r="29825"/>
          <a:stretch/>
        </p:blipFill>
        <p:spPr>
          <a:xfrm>
            <a:off x="5146750" y="1184600"/>
            <a:ext cx="1973632" cy="326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/>
          <p:cNvPicPr preferRelativeResize="0"/>
          <p:nvPr/>
        </p:nvPicPr>
        <p:blipFill rotWithShape="1">
          <a:blip r:embed="rId4">
            <a:alphaModFix/>
          </a:blip>
          <a:srcRect l="29993" r="29993"/>
          <a:stretch/>
        </p:blipFill>
        <p:spPr>
          <a:xfrm>
            <a:off x="7170362" y="1184600"/>
            <a:ext cx="1973638" cy="3262597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2"/>
          <p:cNvSpPr txBox="1"/>
          <p:nvPr/>
        </p:nvSpPr>
        <p:spPr>
          <a:xfrm>
            <a:off x="271050" y="4738175"/>
            <a:ext cx="8121600" cy="2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Источник: Проект Программы “Развитие внутреннего и въездного туризма в Российской Федерации в 2019-2025 гг.”</a:t>
            </a:r>
            <a:endParaRPr sz="12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3"/>
          <p:cNvSpPr txBox="1">
            <a:spLocks noGrp="1"/>
          </p:cNvSpPr>
          <p:nvPr>
            <p:ph type="title"/>
          </p:nvPr>
        </p:nvSpPr>
        <p:spPr>
          <a:xfrm>
            <a:off x="730725" y="1318650"/>
            <a:ext cx="46371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Зачем люди путешествуют? UNWTO 2017</a:t>
            </a:r>
            <a:endParaRPr sz="2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</p:txBody>
      </p:sp>
      <p:pic>
        <p:nvPicPr>
          <p:cNvPr id="175" name="Google Shape;175;p23"/>
          <p:cNvPicPr preferRelativeResize="0"/>
          <p:nvPr/>
        </p:nvPicPr>
        <p:blipFill rotWithShape="1">
          <a:blip r:embed="rId3">
            <a:alphaModFix/>
          </a:blip>
          <a:srcRect l="9164" r="9156"/>
          <a:stretch/>
        </p:blipFill>
        <p:spPr>
          <a:xfrm>
            <a:off x="1018225" y="2281600"/>
            <a:ext cx="2846976" cy="232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8548" y="1932825"/>
            <a:ext cx="4571899" cy="287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"/>
          <p:cNvSpPr txBox="1">
            <a:spLocks noGrp="1"/>
          </p:cNvSpPr>
          <p:nvPr>
            <p:ph type="title"/>
          </p:nvPr>
        </p:nvSpPr>
        <p:spPr>
          <a:xfrm>
            <a:off x="696500" y="1247200"/>
            <a:ext cx="53610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Два типа потребителей оздоровительного турпродукта</a:t>
            </a:r>
            <a:endParaRPr sz="2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</p:txBody>
      </p:sp>
      <p:pic>
        <p:nvPicPr>
          <p:cNvPr id="182" name="Google Shape;182;p24"/>
          <p:cNvPicPr preferRelativeResize="0"/>
          <p:nvPr/>
        </p:nvPicPr>
        <p:blipFill rotWithShape="1">
          <a:blip r:embed="rId3">
            <a:alphaModFix/>
          </a:blip>
          <a:srcRect l="4052" r="4061"/>
          <a:stretch/>
        </p:blipFill>
        <p:spPr>
          <a:xfrm>
            <a:off x="1018225" y="2281600"/>
            <a:ext cx="2846976" cy="232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6125" y="2244800"/>
            <a:ext cx="4510801" cy="239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4"/>
          <p:cNvSpPr txBox="1"/>
          <p:nvPr/>
        </p:nvSpPr>
        <p:spPr>
          <a:xfrm>
            <a:off x="7595775" y="5594175"/>
            <a:ext cx="4926900" cy="574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27999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Анализ тенденций</a:t>
            </a:r>
            <a:endParaRPr/>
          </a:p>
        </p:txBody>
      </p:sp>
      <p:sp>
        <p:nvSpPr>
          <p:cNvPr id="190" name="Google Shape;190;p25"/>
          <p:cNvSpPr txBox="1">
            <a:spLocks noGrp="1"/>
          </p:cNvSpPr>
          <p:nvPr>
            <p:ph type="body" idx="1"/>
          </p:nvPr>
        </p:nvSpPr>
        <p:spPr>
          <a:xfrm>
            <a:off x="2679500" y="1068650"/>
            <a:ext cx="6120600" cy="40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3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Оздоровительный туризм в мире составляет около 6% (524,4 миллионов) всех внутренних и международных поездок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оздоровительный туризм приходится порядка 14% (438,6$) всех внутренних и международных расходов туризма.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Внутренний оздоровительный туризм значительно больше, чем международный, представляет собой 84% поездок и 68% расходов 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долю </a:t>
            </a:r>
            <a:r>
              <a:rPr lang="ru" sz="1000" i="1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вторичных wellness-путешественников</a:t>
            </a: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приходится 87% поездок и 86% расходов в оздоровительном туризме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Оздоровительный туризм растет в среднем более, чем на 9% в год, что быстрее, чем рост туризма в целом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Оздоровительный туризм генерирует 11,7 млн. прямых рабочих мест, производящих  $ 1,3 триллиона  глобального экономического влияния (1,8 % мирового ВВП)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Оздоровление и оздоровительный туризм – стабильное направление потребительского спроса и крупный сегмент туристского рынка, менее подверженное сезонности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292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000"/>
              <a:buFont typeface="Times New Roman"/>
              <a:buChar char="●"/>
            </a:pPr>
            <a:r>
              <a:rPr lang="ru" sz="1000">
                <a:solidFill>
                  <a:srgbClr val="6666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Высокодоходная сфера, которая имеет большое экономическое влияние, в среднем «оздоровительные» туристы тратят на 130% больше, чем «средние пляжные»</a:t>
            </a:r>
            <a:endParaRPr sz="1000">
              <a:solidFill>
                <a:srgbClr val="66666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100"/>
          </a:p>
        </p:txBody>
      </p:sp>
      <p:pic>
        <p:nvPicPr>
          <p:cNvPr id="191" name="Google Shape;19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025" y="2289925"/>
            <a:ext cx="2035546" cy="248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6"/>
          <p:cNvSpPr txBox="1">
            <a:spLocks noGrp="1"/>
          </p:cNvSpPr>
          <p:nvPr>
            <p:ph type="body" idx="1"/>
          </p:nvPr>
        </p:nvSpPr>
        <p:spPr>
          <a:xfrm>
            <a:off x="729450" y="1068650"/>
            <a:ext cx="76887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Траты за 1 поездку в среднем</a:t>
            </a:r>
            <a:endParaRPr sz="1100"/>
          </a:p>
        </p:txBody>
      </p:sp>
      <p:sp>
        <p:nvSpPr>
          <p:cNvPr id="197" name="Google Shape;197;p26"/>
          <p:cNvSpPr txBox="1"/>
          <p:nvPr/>
        </p:nvSpPr>
        <p:spPr>
          <a:xfrm>
            <a:off x="830403" y="2103050"/>
            <a:ext cx="2949600" cy="3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Внутренний оздоровительный туризм</a:t>
            </a:r>
            <a:endParaRPr sz="1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Google Shape;198;p26"/>
          <p:cNvSpPr txBox="1"/>
          <p:nvPr/>
        </p:nvSpPr>
        <p:spPr>
          <a:xfrm>
            <a:off x="6766000" y="2287500"/>
            <a:ext cx="1257300" cy="46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на 150%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9" name="Google Shape;199;p26"/>
          <p:cNvSpPr txBox="1"/>
          <p:nvPr/>
        </p:nvSpPr>
        <p:spPr>
          <a:xfrm>
            <a:off x="6731775" y="2751300"/>
            <a:ext cx="1764300" cy="6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тратит больше внутренний wellness-турист, чем обычный внутренний турист</a:t>
            </a:r>
            <a:endParaRPr sz="10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Google Shape;200;p26"/>
          <p:cNvSpPr txBox="1"/>
          <p:nvPr/>
        </p:nvSpPr>
        <p:spPr>
          <a:xfrm>
            <a:off x="830402" y="3413100"/>
            <a:ext cx="2624700" cy="3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 b="1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Въездной  оздоровительный туризм</a:t>
            </a:r>
            <a:endParaRPr sz="1000" b="1">
              <a:solidFill>
                <a:schemeClr val="accent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1" name="Google Shape;201;p26"/>
          <p:cNvSpPr txBox="1"/>
          <p:nvPr/>
        </p:nvSpPr>
        <p:spPr>
          <a:xfrm>
            <a:off x="6731775" y="3584850"/>
            <a:ext cx="1394400" cy="46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000" b="1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на 65%</a:t>
            </a:r>
            <a:endParaRPr sz="2000" b="1">
              <a:solidFill>
                <a:schemeClr val="accent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2" name="Google Shape;202;p26"/>
          <p:cNvSpPr txBox="1"/>
          <p:nvPr/>
        </p:nvSpPr>
        <p:spPr>
          <a:xfrm>
            <a:off x="6731775" y="4061300"/>
            <a:ext cx="1764300" cy="6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тратит больше въездной wellness-турист, чем обычный въездной  турист</a:t>
            </a:r>
            <a:endParaRPr sz="10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03" name="Google Shape;203;p26"/>
          <p:cNvGrpSpPr/>
          <p:nvPr/>
        </p:nvGrpSpPr>
        <p:grpSpPr>
          <a:xfrm>
            <a:off x="830389" y="2421425"/>
            <a:ext cx="5849592" cy="891075"/>
            <a:chOff x="830389" y="2345225"/>
            <a:chExt cx="5849592" cy="891075"/>
          </a:xfrm>
        </p:grpSpPr>
        <p:sp>
          <p:nvSpPr>
            <p:cNvPr id="204" name="Google Shape;204;p26"/>
            <p:cNvSpPr/>
            <p:nvPr/>
          </p:nvSpPr>
          <p:spPr>
            <a:xfrm>
              <a:off x="830514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6"/>
            <p:cNvSpPr/>
            <p:nvPr/>
          </p:nvSpPr>
          <p:spPr>
            <a:xfrm>
              <a:off x="1420755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6"/>
            <p:cNvSpPr/>
            <p:nvPr/>
          </p:nvSpPr>
          <p:spPr>
            <a:xfrm>
              <a:off x="2010996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6"/>
            <p:cNvSpPr/>
            <p:nvPr/>
          </p:nvSpPr>
          <p:spPr>
            <a:xfrm>
              <a:off x="2601237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6"/>
            <p:cNvSpPr/>
            <p:nvPr/>
          </p:nvSpPr>
          <p:spPr>
            <a:xfrm>
              <a:off x="3191478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6"/>
            <p:cNvSpPr/>
            <p:nvPr/>
          </p:nvSpPr>
          <p:spPr>
            <a:xfrm>
              <a:off x="3781718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6"/>
            <p:cNvSpPr/>
            <p:nvPr/>
          </p:nvSpPr>
          <p:spPr>
            <a:xfrm>
              <a:off x="4371959" y="2345225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6"/>
            <p:cNvSpPr/>
            <p:nvPr/>
          </p:nvSpPr>
          <p:spPr>
            <a:xfrm>
              <a:off x="4962200" y="234522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6"/>
            <p:cNvSpPr/>
            <p:nvPr/>
          </p:nvSpPr>
          <p:spPr>
            <a:xfrm>
              <a:off x="5552441" y="234522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6"/>
            <p:cNvSpPr/>
            <p:nvPr/>
          </p:nvSpPr>
          <p:spPr>
            <a:xfrm>
              <a:off x="6142682" y="234522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6"/>
            <p:cNvSpPr/>
            <p:nvPr/>
          </p:nvSpPr>
          <p:spPr>
            <a:xfrm>
              <a:off x="830514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6"/>
            <p:cNvSpPr/>
            <p:nvPr/>
          </p:nvSpPr>
          <p:spPr>
            <a:xfrm>
              <a:off x="1420755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6"/>
            <p:cNvSpPr/>
            <p:nvPr/>
          </p:nvSpPr>
          <p:spPr>
            <a:xfrm>
              <a:off x="2010996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6"/>
            <p:cNvSpPr/>
            <p:nvPr/>
          </p:nvSpPr>
          <p:spPr>
            <a:xfrm>
              <a:off x="2601237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6"/>
            <p:cNvSpPr/>
            <p:nvPr/>
          </p:nvSpPr>
          <p:spPr>
            <a:xfrm>
              <a:off x="3191478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6"/>
            <p:cNvSpPr/>
            <p:nvPr/>
          </p:nvSpPr>
          <p:spPr>
            <a:xfrm>
              <a:off x="3781718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6"/>
            <p:cNvSpPr/>
            <p:nvPr/>
          </p:nvSpPr>
          <p:spPr>
            <a:xfrm>
              <a:off x="4371959" y="243913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6"/>
            <p:cNvSpPr/>
            <p:nvPr/>
          </p:nvSpPr>
          <p:spPr>
            <a:xfrm>
              <a:off x="4962200" y="243913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6"/>
            <p:cNvSpPr/>
            <p:nvPr/>
          </p:nvSpPr>
          <p:spPr>
            <a:xfrm>
              <a:off x="5552441" y="243913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6"/>
            <p:cNvSpPr/>
            <p:nvPr/>
          </p:nvSpPr>
          <p:spPr>
            <a:xfrm>
              <a:off x="6142682" y="243913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6"/>
            <p:cNvSpPr/>
            <p:nvPr/>
          </p:nvSpPr>
          <p:spPr>
            <a:xfrm>
              <a:off x="830389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6"/>
            <p:cNvSpPr/>
            <p:nvPr/>
          </p:nvSpPr>
          <p:spPr>
            <a:xfrm>
              <a:off x="1420630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6"/>
            <p:cNvSpPr/>
            <p:nvPr/>
          </p:nvSpPr>
          <p:spPr>
            <a:xfrm>
              <a:off x="2010871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6"/>
            <p:cNvSpPr/>
            <p:nvPr/>
          </p:nvSpPr>
          <p:spPr>
            <a:xfrm>
              <a:off x="2601112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6"/>
            <p:cNvSpPr/>
            <p:nvPr/>
          </p:nvSpPr>
          <p:spPr>
            <a:xfrm>
              <a:off x="3191353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6"/>
            <p:cNvSpPr/>
            <p:nvPr/>
          </p:nvSpPr>
          <p:spPr>
            <a:xfrm>
              <a:off x="3781593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4371834" y="2533044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4962075" y="253304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5552316" y="253304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6"/>
            <p:cNvSpPr/>
            <p:nvPr/>
          </p:nvSpPr>
          <p:spPr>
            <a:xfrm>
              <a:off x="6142557" y="2533044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6"/>
            <p:cNvSpPr/>
            <p:nvPr/>
          </p:nvSpPr>
          <p:spPr>
            <a:xfrm>
              <a:off x="830514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6"/>
            <p:cNvSpPr/>
            <p:nvPr/>
          </p:nvSpPr>
          <p:spPr>
            <a:xfrm>
              <a:off x="1420755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6"/>
            <p:cNvSpPr/>
            <p:nvPr/>
          </p:nvSpPr>
          <p:spPr>
            <a:xfrm>
              <a:off x="2010996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6"/>
            <p:cNvSpPr/>
            <p:nvPr/>
          </p:nvSpPr>
          <p:spPr>
            <a:xfrm>
              <a:off x="2601237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6"/>
            <p:cNvSpPr/>
            <p:nvPr/>
          </p:nvSpPr>
          <p:spPr>
            <a:xfrm>
              <a:off x="3191478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6"/>
            <p:cNvSpPr/>
            <p:nvPr/>
          </p:nvSpPr>
          <p:spPr>
            <a:xfrm>
              <a:off x="3781718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6"/>
            <p:cNvSpPr/>
            <p:nvPr/>
          </p:nvSpPr>
          <p:spPr>
            <a:xfrm>
              <a:off x="4371959" y="262695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6"/>
            <p:cNvSpPr/>
            <p:nvPr/>
          </p:nvSpPr>
          <p:spPr>
            <a:xfrm>
              <a:off x="4962200" y="262695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6"/>
            <p:cNvSpPr/>
            <p:nvPr/>
          </p:nvSpPr>
          <p:spPr>
            <a:xfrm>
              <a:off x="5552441" y="262695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6"/>
            <p:cNvSpPr/>
            <p:nvPr/>
          </p:nvSpPr>
          <p:spPr>
            <a:xfrm>
              <a:off x="6142682" y="262695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6"/>
            <p:cNvSpPr/>
            <p:nvPr/>
          </p:nvSpPr>
          <p:spPr>
            <a:xfrm>
              <a:off x="830514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6"/>
            <p:cNvSpPr/>
            <p:nvPr/>
          </p:nvSpPr>
          <p:spPr>
            <a:xfrm>
              <a:off x="1420755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6"/>
            <p:cNvSpPr/>
            <p:nvPr/>
          </p:nvSpPr>
          <p:spPr>
            <a:xfrm>
              <a:off x="2010996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6"/>
            <p:cNvSpPr/>
            <p:nvPr/>
          </p:nvSpPr>
          <p:spPr>
            <a:xfrm>
              <a:off x="2601237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6"/>
            <p:cNvSpPr/>
            <p:nvPr/>
          </p:nvSpPr>
          <p:spPr>
            <a:xfrm>
              <a:off x="3191478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6"/>
            <p:cNvSpPr/>
            <p:nvPr/>
          </p:nvSpPr>
          <p:spPr>
            <a:xfrm>
              <a:off x="3781718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6"/>
            <p:cNvSpPr/>
            <p:nvPr/>
          </p:nvSpPr>
          <p:spPr>
            <a:xfrm>
              <a:off x="4371959" y="2720863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6"/>
            <p:cNvSpPr/>
            <p:nvPr/>
          </p:nvSpPr>
          <p:spPr>
            <a:xfrm>
              <a:off x="4962200" y="272086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6"/>
            <p:cNvSpPr/>
            <p:nvPr/>
          </p:nvSpPr>
          <p:spPr>
            <a:xfrm>
              <a:off x="5552441" y="272086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6"/>
            <p:cNvSpPr/>
            <p:nvPr/>
          </p:nvSpPr>
          <p:spPr>
            <a:xfrm>
              <a:off x="6142682" y="2720863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6"/>
            <p:cNvSpPr/>
            <p:nvPr/>
          </p:nvSpPr>
          <p:spPr>
            <a:xfrm>
              <a:off x="830514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6"/>
            <p:cNvSpPr/>
            <p:nvPr/>
          </p:nvSpPr>
          <p:spPr>
            <a:xfrm>
              <a:off x="1420755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6"/>
            <p:cNvSpPr/>
            <p:nvPr/>
          </p:nvSpPr>
          <p:spPr>
            <a:xfrm>
              <a:off x="2010996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6"/>
            <p:cNvSpPr/>
            <p:nvPr/>
          </p:nvSpPr>
          <p:spPr>
            <a:xfrm>
              <a:off x="2601237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6"/>
            <p:cNvSpPr/>
            <p:nvPr/>
          </p:nvSpPr>
          <p:spPr>
            <a:xfrm>
              <a:off x="3191478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6"/>
            <p:cNvSpPr/>
            <p:nvPr/>
          </p:nvSpPr>
          <p:spPr>
            <a:xfrm>
              <a:off x="3781718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6"/>
            <p:cNvSpPr/>
            <p:nvPr/>
          </p:nvSpPr>
          <p:spPr>
            <a:xfrm>
              <a:off x="4371959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6"/>
            <p:cNvSpPr/>
            <p:nvPr/>
          </p:nvSpPr>
          <p:spPr>
            <a:xfrm>
              <a:off x="4962200" y="2814772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6"/>
            <p:cNvSpPr/>
            <p:nvPr/>
          </p:nvSpPr>
          <p:spPr>
            <a:xfrm>
              <a:off x="5552441" y="2814772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6"/>
            <p:cNvSpPr/>
            <p:nvPr/>
          </p:nvSpPr>
          <p:spPr>
            <a:xfrm>
              <a:off x="6142682" y="2814772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6"/>
            <p:cNvSpPr/>
            <p:nvPr/>
          </p:nvSpPr>
          <p:spPr>
            <a:xfrm>
              <a:off x="830514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6"/>
            <p:cNvSpPr/>
            <p:nvPr/>
          </p:nvSpPr>
          <p:spPr>
            <a:xfrm>
              <a:off x="1420755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6"/>
            <p:cNvSpPr/>
            <p:nvPr/>
          </p:nvSpPr>
          <p:spPr>
            <a:xfrm>
              <a:off x="2010996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6"/>
            <p:cNvSpPr/>
            <p:nvPr/>
          </p:nvSpPr>
          <p:spPr>
            <a:xfrm>
              <a:off x="2601237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6"/>
            <p:cNvSpPr/>
            <p:nvPr/>
          </p:nvSpPr>
          <p:spPr>
            <a:xfrm>
              <a:off x="3191478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6"/>
            <p:cNvSpPr/>
            <p:nvPr/>
          </p:nvSpPr>
          <p:spPr>
            <a:xfrm>
              <a:off x="3781718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6"/>
            <p:cNvSpPr/>
            <p:nvPr/>
          </p:nvSpPr>
          <p:spPr>
            <a:xfrm>
              <a:off x="4371959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6"/>
            <p:cNvSpPr/>
            <p:nvPr/>
          </p:nvSpPr>
          <p:spPr>
            <a:xfrm>
              <a:off x="4962200" y="290868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6"/>
            <p:cNvSpPr/>
            <p:nvPr/>
          </p:nvSpPr>
          <p:spPr>
            <a:xfrm>
              <a:off x="5552441" y="2908681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6"/>
            <p:cNvSpPr/>
            <p:nvPr/>
          </p:nvSpPr>
          <p:spPr>
            <a:xfrm>
              <a:off x="6142682" y="2908681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6"/>
            <p:cNvSpPr/>
            <p:nvPr/>
          </p:nvSpPr>
          <p:spPr>
            <a:xfrm>
              <a:off x="830514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6"/>
            <p:cNvSpPr/>
            <p:nvPr/>
          </p:nvSpPr>
          <p:spPr>
            <a:xfrm>
              <a:off x="1420755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6"/>
            <p:cNvSpPr/>
            <p:nvPr/>
          </p:nvSpPr>
          <p:spPr>
            <a:xfrm>
              <a:off x="2010996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6"/>
            <p:cNvSpPr/>
            <p:nvPr/>
          </p:nvSpPr>
          <p:spPr>
            <a:xfrm>
              <a:off x="2601237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6"/>
            <p:cNvSpPr/>
            <p:nvPr/>
          </p:nvSpPr>
          <p:spPr>
            <a:xfrm>
              <a:off x="3191478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6"/>
            <p:cNvSpPr/>
            <p:nvPr/>
          </p:nvSpPr>
          <p:spPr>
            <a:xfrm>
              <a:off x="3781718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6"/>
            <p:cNvSpPr/>
            <p:nvPr/>
          </p:nvSpPr>
          <p:spPr>
            <a:xfrm>
              <a:off x="4371959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6"/>
            <p:cNvSpPr/>
            <p:nvPr/>
          </p:nvSpPr>
          <p:spPr>
            <a:xfrm>
              <a:off x="4962200" y="3002591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6"/>
            <p:cNvSpPr/>
            <p:nvPr/>
          </p:nvSpPr>
          <p:spPr>
            <a:xfrm>
              <a:off x="5552441" y="3002591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6"/>
            <p:cNvSpPr/>
            <p:nvPr/>
          </p:nvSpPr>
          <p:spPr>
            <a:xfrm>
              <a:off x="6142682" y="3002591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6"/>
            <p:cNvSpPr/>
            <p:nvPr/>
          </p:nvSpPr>
          <p:spPr>
            <a:xfrm>
              <a:off x="830514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6"/>
            <p:cNvSpPr/>
            <p:nvPr/>
          </p:nvSpPr>
          <p:spPr>
            <a:xfrm>
              <a:off x="1420755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6"/>
            <p:cNvSpPr/>
            <p:nvPr/>
          </p:nvSpPr>
          <p:spPr>
            <a:xfrm>
              <a:off x="2010996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6"/>
            <p:cNvSpPr/>
            <p:nvPr/>
          </p:nvSpPr>
          <p:spPr>
            <a:xfrm>
              <a:off x="2601237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6"/>
            <p:cNvSpPr/>
            <p:nvPr/>
          </p:nvSpPr>
          <p:spPr>
            <a:xfrm>
              <a:off x="3191478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3781718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6"/>
            <p:cNvSpPr/>
            <p:nvPr/>
          </p:nvSpPr>
          <p:spPr>
            <a:xfrm>
              <a:off x="4371959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6"/>
            <p:cNvSpPr/>
            <p:nvPr/>
          </p:nvSpPr>
          <p:spPr>
            <a:xfrm>
              <a:off x="4962200" y="30965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6"/>
            <p:cNvSpPr/>
            <p:nvPr/>
          </p:nvSpPr>
          <p:spPr>
            <a:xfrm>
              <a:off x="5552441" y="30965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6"/>
            <p:cNvSpPr/>
            <p:nvPr/>
          </p:nvSpPr>
          <p:spPr>
            <a:xfrm>
              <a:off x="6142682" y="30965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6"/>
            <p:cNvSpPr/>
            <p:nvPr/>
          </p:nvSpPr>
          <p:spPr>
            <a:xfrm>
              <a:off x="830514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6"/>
            <p:cNvSpPr/>
            <p:nvPr/>
          </p:nvSpPr>
          <p:spPr>
            <a:xfrm>
              <a:off x="1420755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6"/>
            <p:cNvSpPr/>
            <p:nvPr/>
          </p:nvSpPr>
          <p:spPr>
            <a:xfrm>
              <a:off x="2010996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6"/>
            <p:cNvSpPr/>
            <p:nvPr/>
          </p:nvSpPr>
          <p:spPr>
            <a:xfrm>
              <a:off x="2601237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6"/>
            <p:cNvSpPr/>
            <p:nvPr/>
          </p:nvSpPr>
          <p:spPr>
            <a:xfrm>
              <a:off x="3191478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6"/>
            <p:cNvSpPr/>
            <p:nvPr/>
          </p:nvSpPr>
          <p:spPr>
            <a:xfrm>
              <a:off x="3781718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6"/>
            <p:cNvSpPr/>
            <p:nvPr/>
          </p:nvSpPr>
          <p:spPr>
            <a:xfrm>
              <a:off x="4371959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6"/>
            <p:cNvSpPr/>
            <p:nvPr/>
          </p:nvSpPr>
          <p:spPr>
            <a:xfrm>
              <a:off x="4962200" y="3190400"/>
              <a:ext cx="537300" cy="45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6"/>
            <p:cNvSpPr/>
            <p:nvPr/>
          </p:nvSpPr>
          <p:spPr>
            <a:xfrm>
              <a:off x="5552441" y="31904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6"/>
            <p:cNvSpPr/>
            <p:nvPr/>
          </p:nvSpPr>
          <p:spPr>
            <a:xfrm>
              <a:off x="6142682" y="31904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4" name="Google Shape;304;p26"/>
          <p:cNvGrpSpPr/>
          <p:nvPr/>
        </p:nvGrpSpPr>
        <p:grpSpPr>
          <a:xfrm>
            <a:off x="830514" y="3731400"/>
            <a:ext cx="5849467" cy="891075"/>
            <a:chOff x="830514" y="3655200"/>
            <a:chExt cx="5849467" cy="891075"/>
          </a:xfrm>
        </p:grpSpPr>
        <p:sp>
          <p:nvSpPr>
            <p:cNvPr id="305" name="Google Shape;305;p26"/>
            <p:cNvSpPr/>
            <p:nvPr/>
          </p:nvSpPr>
          <p:spPr>
            <a:xfrm>
              <a:off x="830514" y="3655200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6"/>
            <p:cNvSpPr/>
            <p:nvPr/>
          </p:nvSpPr>
          <p:spPr>
            <a:xfrm>
              <a:off x="1420755" y="3655200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6"/>
            <p:cNvSpPr/>
            <p:nvPr/>
          </p:nvSpPr>
          <p:spPr>
            <a:xfrm>
              <a:off x="2010996" y="3655200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6"/>
            <p:cNvSpPr/>
            <p:nvPr/>
          </p:nvSpPr>
          <p:spPr>
            <a:xfrm>
              <a:off x="2601237" y="3655200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6"/>
            <p:cNvSpPr/>
            <p:nvPr/>
          </p:nvSpPr>
          <p:spPr>
            <a:xfrm>
              <a:off x="3191478" y="3655200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6"/>
            <p:cNvSpPr/>
            <p:nvPr/>
          </p:nvSpPr>
          <p:spPr>
            <a:xfrm>
              <a:off x="3781718" y="36552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6"/>
            <p:cNvSpPr/>
            <p:nvPr/>
          </p:nvSpPr>
          <p:spPr>
            <a:xfrm>
              <a:off x="4371959" y="36552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6"/>
            <p:cNvSpPr/>
            <p:nvPr/>
          </p:nvSpPr>
          <p:spPr>
            <a:xfrm>
              <a:off x="4962200" y="36552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6"/>
            <p:cNvSpPr/>
            <p:nvPr/>
          </p:nvSpPr>
          <p:spPr>
            <a:xfrm>
              <a:off x="5552441" y="36552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6"/>
            <p:cNvSpPr/>
            <p:nvPr/>
          </p:nvSpPr>
          <p:spPr>
            <a:xfrm>
              <a:off x="6142682" y="3655200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6"/>
            <p:cNvSpPr/>
            <p:nvPr/>
          </p:nvSpPr>
          <p:spPr>
            <a:xfrm>
              <a:off x="830514" y="374910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6"/>
            <p:cNvSpPr/>
            <p:nvPr/>
          </p:nvSpPr>
          <p:spPr>
            <a:xfrm>
              <a:off x="1420755" y="374910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6"/>
            <p:cNvSpPr/>
            <p:nvPr/>
          </p:nvSpPr>
          <p:spPr>
            <a:xfrm>
              <a:off x="2010996" y="374910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6"/>
            <p:cNvSpPr/>
            <p:nvPr/>
          </p:nvSpPr>
          <p:spPr>
            <a:xfrm>
              <a:off x="2601237" y="374910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6"/>
            <p:cNvSpPr/>
            <p:nvPr/>
          </p:nvSpPr>
          <p:spPr>
            <a:xfrm>
              <a:off x="3191478" y="374910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6"/>
            <p:cNvSpPr/>
            <p:nvPr/>
          </p:nvSpPr>
          <p:spPr>
            <a:xfrm>
              <a:off x="3781718" y="374910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6"/>
            <p:cNvSpPr/>
            <p:nvPr/>
          </p:nvSpPr>
          <p:spPr>
            <a:xfrm>
              <a:off x="4371959" y="374910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6"/>
            <p:cNvSpPr/>
            <p:nvPr/>
          </p:nvSpPr>
          <p:spPr>
            <a:xfrm>
              <a:off x="4962200" y="374910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6"/>
            <p:cNvSpPr/>
            <p:nvPr/>
          </p:nvSpPr>
          <p:spPr>
            <a:xfrm>
              <a:off x="5552441" y="374910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6"/>
            <p:cNvSpPr/>
            <p:nvPr/>
          </p:nvSpPr>
          <p:spPr>
            <a:xfrm>
              <a:off x="6142682" y="374910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6"/>
            <p:cNvSpPr/>
            <p:nvPr/>
          </p:nvSpPr>
          <p:spPr>
            <a:xfrm>
              <a:off x="830514" y="384301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6"/>
            <p:cNvSpPr/>
            <p:nvPr/>
          </p:nvSpPr>
          <p:spPr>
            <a:xfrm>
              <a:off x="1420755" y="384301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6"/>
            <p:cNvSpPr/>
            <p:nvPr/>
          </p:nvSpPr>
          <p:spPr>
            <a:xfrm>
              <a:off x="2010996" y="384301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6"/>
            <p:cNvSpPr/>
            <p:nvPr/>
          </p:nvSpPr>
          <p:spPr>
            <a:xfrm>
              <a:off x="2601237" y="384301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6"/>
            <p:cNvSpPr/>
            <p:nvPr/>
          </p:nvSpPr>
          <p:spPr>
            <a:xfrm>
              <a:off x="3191478" y="3843019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6"/>
            <p:cNvSpPr/>
            <p:nvPr/>
          </p:nvSpPr>
          <p:spPr>
            <a:xfrm>
              <a:off x="3781718" y="384301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6"/>
            <p:cNvSpPr/>
            <p:nvPr/>
          </p:nvSpPr>
          <p:spPr>
            <a:xfrm>
              <a:off x="4371959" y="384301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6"/>
            <p:cNvSpPr/>
            <p:nvPr/>
          </p:nvSpPr>
          <p:spPr>
            <a:xfrm>
              <a:off x="4962200" y="384301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6"/>
            <p:cNvSpPr/>
            <p:nvPr/>
          </p:nvSpPr>
          <p:spPr>
            <a:xfrm>
              <a:off x="5552441" y="384301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6"/>
            <p:cNvSpPr/>
            <p:nvPr/>
          </p:nvSpPr>
          <p:spPr>
            <a:xfrm>
              <a:off x="6142682" y="3843019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6"/>
            <p:cNvSpPr/>
            <p:nvPr/>
          </p:nvSpPr>
          <p:spPr>
            <a:xfrm>
              <a:off x="830514" y="393692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1420755" y="393692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6"/>
            <p:cNvSpPr/>
            <p:nvPr/>
          </p:nvSpPr>
          <p:spPr>
            <a:xfrm>
              <a:off x="2010996" y="393692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6"/>
            <p:cNvSpPr/>
            <p:nvPr/>
          </p:nvSpPr>
          <p:spPr>
            <a:xfrm>
              <a:off x="2601237" y="393692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6"/>
            <p:cNvSpPr/>
            <p:nvPr/>
          </p:nvSpPr>
          <p:spPr>
            <a:xfrm>
              <a:off x="3191478" y="393692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6"/>
            <p:cNvSpPr/>
            <p:nvPr/>
          </p:nvSpPr>
          <p:spPr>
            <a:xfrm>
              <a:off x="3781718" y="393692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4371959" y="393692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6"/>
            <p:cNvSpPr/>
            <p:nvPr/>
          </p:nvSpPr>
          <p:spPr>
            <a:xfrm>
              <a:off x="4962200" y="393692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6"/>
            <p:cNvSpPr/>
            <p:nvPr/>
          </p:nvSpPr>
          <p:spPr>
            <a:xfrm>
              <a:off x="5552441" y="393692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6"/>
            <p:cNvSpPr/>
            <p:nvPr/>
          </p:nvSpPr>
          <p:spPr>
            <a:xfrm>
              <a:off x="6142682" y="393692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6"/>
            <p:cNvSpPr/>
            <p:nvPr/>
          </p:nvSpPr>
          <p:spPr>
            <a:xfrm>
              <a:off x="830514" y="403083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6"/>
            <p:cNvSpPr/>
            <p:nvPr/>
          </p:nvSpPr>
          <p:spPr>
            <a:xfrm>
              <a:off x="1420755" y="403083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6"/>
            <p:cNvSpPr/>
            <p:nvPr/>
          </p:nvSpPr>
          <p:spPr>
            <a:xfrm>
              <a:off x="2010996" y="403083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6"/>
            <p:cNvSpPr/>
            <p:nvPr/>
          </p:nvSpPr>
          <p:spPr>
            <a:xfrm>
              <a:off x="2601237" y="403083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6"/>
            <p:cNvSpPr/>
            <p:nvPr/>
          </p:nvSpPr>
          <p:spPr>
            <a:xfrm>
              <a:off x="3191478" y="4030838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6"/>
            <p:cNvSpPr/>
            <p:nvPr/>
          </p:nvSpPr>
          <p:spPr>
            <a:xfrm>
              <a:off x="3781718" y="403083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6"/>
            <p:cNvSpPr/>
            <p:nvPr/>
          </p:nvSpPr>
          <p:spPr>
            <a:xfrm>
              <a:off x="4371959" y="403083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4962200" y="403083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5552441" y="403083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6142682" y="4030838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6"/>
            <p:cNvSpPr/>
            <p:nvPr/>
          </p:nvSpPr>
          <p:spPr>
            <a:xfrm>
              <a:off x="830514" y="4124747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1420755" y="4124747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2010996" y="4124747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2601237" y="4124747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3191478" y="4124747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3781718" y="4124747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6"/>
            <p:cNvSpPr/>
            <p:nvPr/>
          </p:nvSpPr>
          <p:spPr>
            <a:xfrm>
              <a:off x="4371959" y="4124747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6"/>
            <p:cNvSpPr/>
            <p:nvPr/>
          </p:nvSpPr>
          <p:spPr>
            <a:xfrm>
              <a:off x="4962200" y="4124747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6"/>
            <p:cNvSpPr/>
            <p:nvPr/>
          </p:nvSpPr>
          <p:spPr>
            <a:xfrm>
              <a:off x="5552441" y="4124747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6142682" y="4124747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830514" y="421865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1420755" y="421865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2010996" y="421865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2601237" y="421865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3191478" y="421865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6"/>
            <p:cNvSpPr/>
            <p:nvPr/>
          </p:nvSpPr>
          <p:spPr>
            <a:xfrm>
              <a:off x="3781718" y="421865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6"/>
            <p:cNvSpPr/>
            <p:nvPr/>
          </p:nvSpPr>
          <p:spPr>
            <a:xfrm>
              <a:off x="4371959" y="421865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6"/>
            <p:cNvSpPr/>
            <p:nvPr/>
          </p:nvSpPr>
          <p:spPr>
            <a:xfrm>
              <a:off x="4962200" y="421865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5552441" y="421865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6142682" y="421865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6"/>
            <p:cNvSpPr/>
            <p:nvPr/>
          </p:nvSpPr>
          <p:spPr>
            <a:xfrm>
              <a:off x="830514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1420755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2010996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2601237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3191478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3781718" y="4312566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>
              <a:off x="4371959" y="431256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6"/>
            <p:cNvSpPr/>
            <p:nvPr/>
          </p:nvSpPr>
          <p:spPr>
            <a:xfrm>
              <a:off x="4962200" y="431256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5552441" y="431256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6"/>
            <p:cNvSpPr/>
            <p:nvPr/>
          </p:nvSpPr>
          <p:spPr>
            <a:xfrm>
              <a:off x="6142682" y="4312566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6"/>
            <p:cNvSpPr/>
            <p:nvPr/>
          </p:nvSpPr>
          <p:spPr>
            <a:xfrm>
              <a:off x="830514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6"/>
            <p:cNvSpPr/>
            <p:nvPr/>
          </p:nvSpPr>
          <p:spPr>
            <a:xfrm>
              <a:off x="1420755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6"/>
            <p:cNvSpPr/>
            <p:nvPr/>
          </p:nvSpPr>
          <p:spPr>
            <a:xfrm>
              <a:off x="2010996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6"/>
            <p:cNvSpPr/>
            <p:nvPr/>
          </p:nvSpPr>
          <p:spPr>
            <a:xfrm>
              <a:off x="2601237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6"/>
            <p:cNvSpPr/>
            <p:nvPr/>
          </p:nvSpPr>
          <p:spPr>
            <a:xfrm>
              <a:off x="3191478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6"/>
            <p:cNvSpPr/>
            <p:nvPr/>
          </p:nvSpPr>
          <p:spPr>
            <a:xfrm>
              <a:off x="3781718" y="44064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6"/>
            <p:cNvSpPr/>
            <p:nvPr/>
          </p:nvSpPr>
          <p:spPr>
            <a:xfrm>
              <a:off x="4371959" y="44064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6"/>
            <p:cNvSpPr/>
            <p:nvPr/>
          </p:nvSpPr>
          <p:spPr>
            <a:xfrm>
              <a:off x="4962200" y="44064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6"/>
            <p:cNvSpPr/>
            <p:nvPr/>
          </p:nvSpPr>
          <p:spPr>
            <a:xfrm>
              <a:off x="5552441" y="44064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6"/>
            <p:cNvSpPr/>
            <p:nvPr/>
          </p:nvSpPr>
          <p:spPr>
            <a:xfrm>
              <a:off x="6142682" y="44064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6"/>
            <p:cNvSpPr/>
            <p:nvPr/>
          </p:nvSpPr>
          <p:spPr>
            <a:xfrm>
              <a:off x="830514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6"/>
            <p:cNvSpPr/>
            <p:nvPr/>
          </p:nvSpPr>
          <p:spPr>
            <a:xfrm>
              <a:off x="1420755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6"/>
            <p:cNvSpPr/>
            <p:nvPr/>
          </p:nvSpPr>
          <p:spPr>
            <a:xfrm>
              <a:off x="2010996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6"/>
            <p:cNvSpPr/>
            <p:nvPr/>
          </p:nvSpPr>
          <p:spPr>
            <a:xfrm>
              <a:off x="2601237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6"/>
            <p:cNvSpPr/>
            <p:nvPr/>
          </p:nvSpPr>
          <p:spPr>
            <a:xfrm>
              <a:off x="3191478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6"/>
            <p:cNvSpPr/>
            <p:nvPr/>
          </p:nvSpPr>
          <p:spPr>
            <a:xfrm>
              <a:off x="3781718" y="4500375"/>
              <a:ext cx="537300" cy="45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6"/>
            <p:cNvSpPr/>
            <p:nvPr/>
          </p:nvSpPr>
          <p:spPr>
            <a:xfrm>
              <a:off x="4371959" y="45003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6"/>
            <p:cNvSpPr/>
            <p:nvPr/>
          </p:nvSpPr>
          <p:spPr>
            <a:xfrm>
              <a:off x="4962200" y="45003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6"/>
            <p:cNvSpPr/>
            <p:nvPr/>
          </p:nvSpPr>
          <p:spPr>
            <a:xfrm>
              <a:off x="5552441" y="45003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6"/>
            <p:cNvSpPr/>
            <p:nvPr/>
          </p:nvSpPr>
          <p:spPr>
            <a:xfrm>
              <a:off x="6142682" y="4500375"/>
              <a:ext cx="537300" cy="459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Экран (16:9)</PresentationFormat>
  <Paragraphs>141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Raleway</vt:lpstr>
      <vt:lpstr>Arial</vt:lpstr>
      <vt:lpstr>Times New Roman</vt:lpstr>
      <vt:lpstr>Lato</vt:lpstr>
      <vt:lpstr>Streamline</vt:lpstr>
      <vt:lpstr>Новые форматы оздоровительного отдыха. Роль туроператора в коммуникациях и обслуживании</vt:lpstr>
      <vt:lpstr>Здоровье в фокусе внимания современного человека</vt:lpstr>
      <vt:lpstr>Ключевые вопросы</vt:lpstr>
      <vt:lpstr>Главная цель</vt:lpstr>
      <vt:lpstr>Приоритетные виды туризма в России </vt:lpstr>
      <vt:lpstr>Зачем люди путешествуют? UNWTO 2017 </vt:lpstr>
      <vt:lpstr>Два типа потребителей оздоровительного турпродукта </vt:lpstr>
      <vt:lpstr>Анализ тенденций</vt:lpstr>
      <vt:lpstr>Презентация PowerPoint</vt:lpstr>
      <vt:lpstr>Презентация PowerPoint</vt:lpstr>
      <vt:lpstr>Турпродукт</vt:lpstr>
      <vt:lpstr>Целевая аудитория</vt:lpstr>
      <vt:lpstr>Презентация PowerPoint</vt:lpstr>
      <vt:lpstr>Презентация PowerPoint</vt:lpstr>
      <vt:lpstr>Основные продукты в линейке: цены 2018</vt:lpstr>
      <vt:lpstr>Характер коммуникаций</vt:lpstr>
      <vt:lpstr>Презентация PowerPoint</vt:lpstr>
      <vt:lpstr>Результаты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форматы оздоровительного отдыха. Роль туроператора в коммуникациях и обслуживании</dc:title>
  <dc:creator>Надежда</dc:creator>
  <cp:lastModifiedBy>Sochi Nad</cp:lastModifiedBy>
  <cp:revision>1</cp:revision>
  <dcterms:modified xsi:type="dcterms:W3CDTF">2018-11-18T15:38:04Z</dcterms:modified>
</cp:coreProperties>
</file>